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6" r:id="rId3"/>
  </p:sldMasterIdLst>
  <p:sldIdLst>
    <p:sldId id="502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97" r:id="rId12"/>
    <p:sldId id="498" r:id="rId13"/>
    <p:sldId id="428" r:id="rId14"/>
    <p:sldId id="427" r:id="rId15"/>
    <p:sldId id="504" r:id="rId16"/>
    <p:sldId id="506" r:id="rId17"/>
    <p:sldId id="507" r:id="rId18"/>
    <p:sldId id="508" r:id="rId19"/>
    <p:sldId id="500" r:id="rId20"/>
    <p:sldId id="505" r:id="rId21"/>
    <p:sldId id="429" r:id="rId22"/>
    <p:sldId id="501" r:id="rId23"/>
    <p:sldId id="323" r:id="rId24"/>
    <p:sldId id="324" r:id="rId25"/>
    <p:sldId id="325" r:id="rId26"/>
    <p:sldId id="326" r:id="rId27"/>
    <p:sldId id="495" r:id="rId28"/>
    <p:sldId id="331" r:id="rId29"/>
    <p:sldId id="368" r:id="rId30"/>
    <p:sldId id="370" r:id="rId31"/>
    <p:sldId id="369" r:id="rId32"/>
    <p:sldId id="372" r:id="rId33"/>
    <p:sldId id="373" r:id="rId34"/>
    <p:sldId id="374" r:id="rId35"/>
    <p:sldId id="381" r:id="rId36"/>
    <p:sldId id="380" r:id="rId37"/>
    <p:sldId id="286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2FC10-EE92-45E6-B529-50726719E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F288-C5DB-430A-A3EE-8225618771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68F66-738F-4CDE-9534-447480108D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7AB3F-8446-46B5-AAAD-6853685FF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0B1C4-E7F8-4002-A4D2-953B81817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B16F9-9576-4DC5-923D-A12A1FB8FA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3797F-6A6B-4049-BF6A-0D51DDFA3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219AA-12D0-4935-831B-281A28C28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19F3B-A7D9-4C8B-8681-4CA4F4ADDA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B66B4-4F13-4618-8DF0-EDBBC8D75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3CE1-85A5-44E3-845D-75DE2A655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53D5-4DAA-4DEA-BE97-2B9CE466B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85972-E6B6-486E-AC43-D43F452F2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6BDD3-47FA-4703-BD50-0B6DE4023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033C5-EE55-4007-ACE4-B748B4C5D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4C89E-8C9E-4768-93DA-2B9AAB414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98729-C3D8-49AC-935C-B0CEB9D640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8D9C-FF2F-400A-877A-ED9527FBC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3404A-7D9B-41E7-908A-876B72F5027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15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E9A86-A36E-42C4-937A-1F029D729EA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167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2BC2F-FA25-4125-89B5-E70711B6126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242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D9C46-7323-4594-AB7F-7B220C3B82E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2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258FE-F4CA-4D20-A064-4E89CDC37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9FCA1-2772-4A2B-B039-5A0121DE91E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764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C7EDB-F920-485A-AF0D-4195C4890A1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49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6636C-5E6B-46CC-B01A-778EB3891D5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988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CAF7C-D116-4AE6-9215-98DA5D74031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219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FE8FF-F5D3-4468-BF54-E6AEC97C46F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920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6BE9F-D354-4B8D-986D-7BF11E3AE3B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838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88792-E791-46F5-A049-D8B2E48F625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9214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41F3B-8429-4C0D-A114-165571908B7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195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D7980-8BD7-42EF-BC7C-A7396E057BE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970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D5190-9796-4BDC-B27D-07F8CA33322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C7D7C-871C-49DD-80E8-81D261988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D914-C625-4E79-8A00-10D77553C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3B2A4-26D0-4F40-80E8-807991420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B5343-5588-4836-BAAB-995866BD0E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924E-E3AF-4EB0-B1ED-5A4A75F2A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1F54-E95E-4ECA-92D7-F87B49973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7.xml"/><Relationship Id="rId16" Type="http://schemas.openxmlformats.org/officeDocument/2006/relationships/vmlDrawing" Target="../drawings/vmlDrawing3.v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71" name="Freeform 3"/>
            <p:cNvSpPr/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172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7173" name="Freeform 5"/>
          <p:cNvSpPr/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grpSp>
        <p:nvGrpSpPr>
          <p:cNvPr id="1030" name="Group 6"/>
          <p:cNvGrpSpPr/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7175" name="Freeform 7"/>
            <p:cNvSpPr/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grpSp>
          <p:nvGrpSpPr>
            <p:cNvPr id="1044" name="Group 8"/>
            <p:cNvGrpSpPr/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7177" name="Freeform 9"/>
              <p:cNvSpPr/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7178" name="Freeform 10"/>
              <p:cNvSpPr/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7179" name="Freeform 11"/>
              <p:cNvSpPr/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7180" name="Freeform 12"/>
              <p:cNvSpPr/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7181" name="Freeform 13"/>
              <p:cNvSpPr/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</p:grpSp>
        <p:sp>
          <p:nvSpPr>
            <p:cNvPr id="7182" name="Freeform 14"/>
            <p:cNvSpPr/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1" name="Group 15"/>
          <p:cNvGrpSpPr/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7184" name="Freeform 16"/>
            <p:cNvSpPr/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185" name="Freeform 17"/>
            <p:cNvSpPr/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186" name="Freeform 18"/>
            <p:cNvSpPr/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187" name="Freeform 19"/>
            <p:cNvSpPr/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188" name="Freeform 20"/>
            <p:cNvSpPr/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189" name="Freeform 21"/>
            <p:cNvSpPr/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103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DECDA03-3F44-4C02-B574-437975A32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107950" y="26988"/>
          <a:ext cx="9144000" cy="683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18" imgW="13003175" imgH="9752381" progId="">
                  <p:embed/>
                </p:oleObj>
              </mc:Choice>
              <mc:Fallback>
                <p:oleObj r:id="rId18" imgW="13003175" imgH="9752381" progId="">
                  <p:embed/>
                  <p:pic>
                    <p:nvPicPr>
                      <p:cNvPr id="0" name="Object 27" descr="image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6988"/>
                        <a:ext cx="9144000" cy="683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2"/>
          <p:cNvGrpSpPr/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29" name="Freeform 3"/>
            <p:cNvSpPr/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30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31" name="Freeform 5"/>
          <p:cNvSpPr/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grpSp>
        <p:nvGrpSpPr>
          <p:cNvPr id="3078" name="Group 6"/>
          <p:cNvGrpSpPr/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3" name="Freeform 7"/>
            <p:cNvSpPr/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grpSp>
          <p:nvGrpSpPr>
            <p:cNvPr id="3092" name="Group 8"/>
            <p:cNvGrpSpPr/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6" name="Freeform 9"/>
              <p:cNvSpPr/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37" name="Freeform 10"/>
              <p:cNvSpPr/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38" name="Freeform 11"/>
              <p:cNvSpPr/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39" name="Freeform 12"/>
              <p:cNvSpPr/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  <p:sp>
            <p:nvSpPr>
              <p:cNvPr id="40" name="Freeform 13"/>
              <p:cNvSpPr/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/>
              </a:p>
            </p:txBody>
          </p:sp>
        </p:grpSp>
        <p:sp>
          <p:nvSpPr>
            <p:cNvPr id="35" name="Freeform 14"/>
            <p:cNvSpPr/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3079" name="Group 15"/>
          <p:cNvGrpSpPr/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42" name="Freeform 16"/>
            <p:cNvSpPr/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3" name="Freeform 17"/>
            <p:cNvSpPr/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4" name="Freeform 18"/>
            <p:cNvSpPr/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5" name="Freeform 19"/>
            <p:cNvSpPr/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6" name="Freeform 20"/>
            <p:cNvSpPr/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7" name="Freeform 21"/>
            <p:cNvSpPr/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308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A3CE5D8D-EAB2-42E7-B20E-FBA9C63EE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3074" name="Object 2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15" imgW="13003175" imgH="9752381" progId="">
                  <p:embed/>
                </p:oleObj>
              </mc:Choice>
              <mc:Fallback>
                <p:oleObj r:id="rId15" imgW="13003175" imgH="9752381" progId="">
                  <p:embed/>
                  <p:pic>
                    <p:nvPicPr>
                      <p:cNvPr id="0" name="Object 27" descr="image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9" name="Freeform 3"/>
            <p:cNvSpPr/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" name="Freeform 5"/>
          <p:cNvSpPr/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pSp>
        <p:nvGrpSpPr>
          <p:cNvPr id="1030" name="Group 6"/>
          <p:cNvGrpSpPr/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3" name="Freeform 7"/>
            <p:cNvSpPr/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44" name="Group 8"/>
            <p:cNvGrpSpPr/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6" name="Freeform 9"/>
              <p:cNvSpPr/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10"/>
              <p:cNvSpPr/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11"/>
              <p:cNvSpPr/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12"/>
              <p:cNvSpPr/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13"/>
              <p:cNvSpPr/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Freeform 14"/>
            <p:cNvSpPr/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31" name="Group 15"/>
          <p:cNvGrpSpPr/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42" name="Freeform 16"/>
            <p:cNvSpPr/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107950" y="26988"/>
          <a:ext cx="9144000" cy="683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r:id="rId18" imgW="13004800" imgH="9753600" progId="">
                  <p:embed/>
                </p:oleObj>
              </mc:Choice>
              <mc:Fallback>
                <p:oleObj r:id="rId18" imgW="13004800" imgH="9753600" progId="">
                  <p:embed/>
                  <p:pic>
                    <p:nvPicPr>
                      <p:cNvPr id="1026" name="Object 27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7950" y="26988"/>
                        <a:ext cx="9144000" cy="6831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DECAD9D-65FB-4CCD-8214-9BBAE27B03D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6853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果蝇染色体图</a:t>
            </a:r>
            <a:endParaRPr lang="zh-CN" altLang="zh-CN" sz="3600" b="1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515" name="Picture 4" descr="D5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714" y="817418"/>
            <a:ext cx="4621213" cy="58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p68f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2055"/>
            <a:ext cx="3469537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6200" y="5715000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为什么没有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染色体的遗传图？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942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15077" y="39330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ec</a:t>
            </a:r>
            <a:r>
              <a:rPr lang="en-US" altLang="zh-CN" sz="32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-cv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重组率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10.3%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分为两部分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47800" y="1295400"/>
            <a:ext cx="6603212" cy="4576961"/>
            <a:chOff x="1625103" y="1356677"/>
            <a:chExt cx="6603212" cy="4576961"/>
          </a:xfrm>
        </p:grpSpPr>
        <p:grpSp>
          <p:nvGrpSpPr>
            <p:cNvPr id="4" name="组合 24"/>
            <p:cNvGrpSpPr/>
            <p:nvPr/>
          </p:nvGrpSpPr>
          <p:grpSpPr bwMode="auto">
            <a:xfrm>
              <a:off x="1729408" y="1356677"/>
              <a:ext cx="6498907" cy="1818839"/>
              <a:chOff x="1272208" y="2743200"/>
              <a:chExt cx="6498522" cy="1818531"/>
            </a:xfrm>
          </p:grpSpPr>
          <p:grpSp>
            <p:nvGrpSpPr>
              <p:cNvPr id="5" name="组合 21"/>
              <p:cNvGrpSpPr/>
              <p:nvPr/>
            </p:nvGrpSpPr>
            <p:grpSpPr bwMode="auto">
              <a:xfrm>
                <a:off x="1272208" y="2743200"/>
                <a:ext cx="6498522" cy="1818531"/>
                <a:chOff x="1424608" y="2971800"/>
                <a:chExt cx="6498522" cy="1818531"/>
              </a:xfrm>
            </p:grpSpPr>
            <p:cxnSp>
              <p:nvCxnSpPr>
                <p:cNvPr id="70668" name="直接连接符 16"/>
                <p:cNvCxnSpPr>
                  <a:cxnSpLocks noChangeShapeType="1"/>
                </p:cNvCxnSpPr>
                <p:nvPr/>
              </p:nvCxnSpPr>
              <p:spPr bwMode="auto">
                <a:xfrm>
                  <a:off x="1424608" y="3581400"/>
                  <a:ext cx="54864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70669" name="直接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1447800" y="4114800"/>
                  <a:ext cx="54864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</p:spPr>
            </p:cxnSp>
            <p:sp>
              <p:nvSpPr>
                <p:cNvPr id="7067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524000" y="2971800"/>
                  <a:ext cx="5426165" cy="523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i="1" dirty="0" err="1"/>
                    <a:t>ec</a:t>
                  </a:r>
                  <a:r>
                    <a:rPr lang="en-US" altLang="zh-CN" sz="2800" i="1" dirty="0"/>
                    <a:t>                        </a:t>
                  </a:r>
                  <a:r>
                    <a:rPr lang="en-US" altLang="zh-CN" sz="2800" i="1" dirty="0" smtClean="0"/>
                    <a:t>+                    </a:t>
                  </a:r>
                  <a:r>
                    <a:rPr lang="en-US" altLang="zh-CN" sz="2800" i="1" dirty="0" err="1" smtClean="0"/>
                    <a:t>ct</a:t>
                  </a:r>
                  <a:endParaRPr lang="zh-CN" altLang="en-US" sz="2800" i="1" dirty="0"/>
                </a:p>
              </p:txBody>
            </p:sp>
            <p:sp>
              <p:nvSpPr>
                <p:cNvPr id="7067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524000" y="4267200"/>
                  <a:ext cx="6399130" cy="523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i="1" dirty="0"/>
                    <a:t>+                          </a:t>
                  </a:r>
                  <a:r>
                    <a:rPr lang="en-US" altLang="zh-CN" sz="2800" i="1" dirty="0" smtClean="0"/>
                    <a:t>cv                   +         </a:t>
                  </a:r>
                  <a:endParaRPr lang="zh-CN" altLang="en-US" sz="2800" i="1" dirty="0"/>
                </a:p>
              </p:txBody>
            </p:sp>
          </p:grpSp>
          <p:sp>
            <p:nvSpPr>
              <p:cNvPr id="23" name="乘号 22"/>
              <p:cNvSpPr/>
              <p:nvPr/>
            </p:nvSpPr>
            <p:spPr bwMode="auto">
              <a:xfrm>
                <a:off x="2438328" y="2819387"/>
                <a:ext cx="228587" cy="1523742"/>
              </a:xfrm>
              <a:prstGeom prst="mathMultiply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组合 21"/>
            <p:cNvGrpSpPr/>
            <p:nvPr/>
          </p:nvGrpSpPr>
          <p:grpSpPr bwMode="auto">
            <a:xfrm>
              <a:off x="1625103" y="4125070"/>
              <a:ext cx="6383485" cy="1808568"/>
              <a:chOff x="1371600" y="2982069"/>
              <a:chExt cx="6383093" cy="1808262"/>
            </a:xfrm>
          </p:grpSpPr>
          <p:cxnSp>
            <p:nvCxnSpPr>
              <p:cNvPr id="70661" name="直接连接符 29"/>
              <p:cNvCxnSpPr>
                <a:cxnSpLocks noChangeShapeType="1"/>
              </p:cNvCxnSpPr>
              <p:nvPr/>
            </p:nvCxnSpPr>
            <p:spPr bwMode="auto">
              <a:xfrm>
                <a:off x="1371600" y="3581400"/>
                <a:ext cx="5486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62" name="直接连接符 30"/>
              <p:cNvCxnSpPr>
                <a:cxnSpLocks noChangeShapeType="1"/>
              </p:cNvCxnSpPr>
              <p:nvPr/>
            </p:nvCxnSpPr>
            <p:spPr bwMode="auto">
              <a:xfrm>
                <a:off x="1447800" y="4114800"/>
                <a:ext cx="5486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70663" name="TextBox 31"/>
              <p:cNvSpPr txBox="1">
                <a:spLocks noChangeArrowheads="1"/>
              </p:cNvSpPr>
              <p:nvPr/>
            </p:nvSpPr>
            <p:spPr bwMode="auto">
              <a:xfrm>
                <a:off x="1522280" y="2982069"/>
                <a:ext cx="6232413" cy="5231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/>
                  <a:t> </a:t>
                </a:r>
                <a:r>
                  <a:rPr lang="en-US" altLang="zh-CN" sz="2400" i="1" dirty="0" err="1" smtClean="0"/>
                  <a:t>ec</a:t>
                </a:r>
                <a:r>
                  <a:rPr lang="en-US" altLang="zh-CN" sz="2800" i="1" dirty="0" smtClean="0"/>
                  <a:t>                         cv                 +         </a:t>
                </a:r>
                <a:endParaRPr lang="zh-CN" altLang="en-US" sz="2800" i="1" dirty="0"/>
              </a:p>
            </p:txBody>
          </p:sp>
          <p:sp>
            <p:nvSpPr>
              <p:cNvPr id="70664" name="TextBox 32"/>
              <p:cNvSpPr txBox="1">
                <a:spLocks noChangeArrowheads="1"/>
              </p:cNvSpPr>
              <p:nvPr/>
            </p:nvSpPr>
            <p:spPr bwMode="auto">
              <a:xfrm>
                <a:off x="1524000" y="4267200"/>
                <a:ext cx="6150665" cy="5231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/>
                  <a:t> +                          +                 </a:t>
                </a:r>
                <a:r>
                  <a:rPr lang="en-US" altLang="zh-CN" sz="2800" i="1" dirty="0" err="1" smtClean="0"/>
                  <a:t>ct</a:t>
                </a:r>
                <a:r>
                  <a:rPr lang="en-US" altLang="zh-CN" sz="2800" i="1" dirty="0" smtClean="0"/>
                  <a:t>         </a:t>
                </a:r>
                <a:endParaRPr lang="zh-CN" altLang="en-US" sz="2800" i="1" dirty="0"/>
              </a:p>
            </p:txBody>
          </p:sp>
        </p:grpSp>
        <p:cxnSp>
          <p:nvCxnSpPr>
            <p:cNvPr id="3" name="直接箭头连接符 2"/>
            <p:cNvCxnSpPr/>
            <p:nvPr/>
          </p:nvCxnSpPr>
          <p:spPr bwMode="auto">
            <a:xfrm>
              <a:off x="4368471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6379800" y="321814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单交换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10.1%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3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457200" y="1106488"/>
            <a:ext cx="8077200" cy="5751512"/>
            <a:chOff x="-3" y="-3"/>
            <a:chExt cx="4350" cy="4439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0" y="0"/>
              <a:ext cx="4344" cy="4433"/>
              <a:chOff x="0" y="0"/>
              <a:chExt cx="4344" cy="4433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0" y="0"/>
                <a:ext cx="724" cy="806"/>
                <a:chOff x="0" y="0"/>
                <a:chExt cx="724" cy="806"/>
              </a:xfrm>
            </p:grpSpPr>
            <p:sp>
              <p:nvSpPr>
                <p:cNvPr id="7182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表 型</a:t>
                  </a:r>
                </a:p>
                <a:p>
                  <a:pPr algn="ctr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2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/>
              <p:nvPr/>
            </p:nvGrpSpPr>
            <p:grpSpPr bwMode="auto">
              <a:xfrm>
                <a:off x="724" y="0"/>
                <a:ext cx="724" cy="806"/>
                <a:chOff x="724" y="0"/>
                <a:chExt cx="724" cy="806"/>
              </a:xfrm>
            </p:grpSpPr>
            <p:sp>
              <p:nvSpPr>
                <p:cNvPr id="71818" name="Rectangle 9"/>
                <p:cNvSpPr>
                  <a:spLocks noChangeArrowheads="1"/>
                </p:cNvSpPr>
                <p:nvPr/>
              </p:nvSpPr>
              <p:spPr bwMode="auto">
                <a:xfrm>
                  <a:off x="767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实得数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9" name="Rectangle 10"/>
                <p:cNvSpPr>
                  <a:spLocks noChangeArrowheads="1"/>
                </p:cNvSpPr>
                <p:nvPr/>
              </p:nvSpPr>
              <p:spPr bwMode="auto">
                <a:xfrm>
                  <a:off x="724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"/>
              <p:cNvGrpSpPr/>
              <p:nvPr/>
            </p:nvGrpSpPr>
            <p:grpSpPr bwMode="auto">
              <a:xfrm>
                <a:off x="1448" y="0"/>
                <a:ext cx="724" cy="806"/>
                <a:chOff x="1448" y="0"/>
                <a:chExt cx="724" cy="806"/>
              </a:xfrm>
            </p:grpSpPr>
            <p:sp>
              <p:nvSpPr>
                <p:cNvPr id="718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491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比</a:t>
                  </a:r>
                  <a:r>
                    <a:rPr kumimoji="1" lang="zh-CN" altLang="en-US" b="1">
                      <a:latin typeface="Tahoma" panose="020B0604030504040204" pitchFamily="34" charset="0"/>
                    </a:rPr>
                    <a:t>   </a:t>
                  </a:r>
                  <a:r>
                    <a:rPr kumimoji="1" lang="zh-CN" altLang="en-US" b="1">
                      <a:latin typeface="Times New Roman" panose="02020603050405020304" pitchFamily="18" charset="0"/>
                    </a:rPr>
                    <a:t>例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7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8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 bwMode="auto">
              <a:xfrm>
                <a:off x="2172" y="0"/>
                <a:ext cx="2172" cy="403"/>
                <a:chOff x="2172" y="0"/>
                <a:chExt cx="2172" cy="403"/>
              </a:xfrm>
            </p:grpSpPr>
            <p:sp>
              <p:nvSpPr>
                <p:cNvPr id="718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215" y="0"/>
                  <a:ext cx="208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重组发生在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5" name="Rectangle 16"/>
                <p:cNvSpPr>
                  <a:spLocks noChangeArrowheads="1"/>
                </p:cNvSpPr>
                <p:nvPr/>
              </p:nvSpPr>
              <p:spPr bwMode="auto">
                <a:xfrm>
                  <a:off x="2172" y="0"/>
                  <a:ext cx="217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"/>
              <p:cNvGrpSpPr/>
              <p:nvPr/>
            </p:nvGrpSpPr>
            <p:grpSpPr bwMode="auto">
              <a:xfrm>
                <a:off x="2172" y="403"/>
                <a:ext cx="724" cy="403"/>
                <a:chOff x="2172" y="403"/>
                <a:chExt cx="724" cy="403"/>
              </a:xfrm>
            </p:grpSpPr>
            <p:sp>
              <p:nvSpPr>
                <p:cNvPr id="71812" name="Rectangle 18"/>
                <p:cNvSpPr>
                  <a:spLocks noChangeArrowheads="1"/>
                </p:cNvSpPr>
                <p:nvPr/>
              </p:nvSpPr>
              <p:spPr bwMode="auto">
                <a:xfrm>
                  <a:off x="2215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 dirty="0" err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ec-ct</a:t>
                  </a:r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72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0"/>
              <p:cNvGrpSpPr/>
              <p:nvPr/>
            </p:nvGrpSpPr>
            <p:grpSpPr bwMode="auto">
              <a:xfrm>
                <a:off x="2896" y="403"/>
                <a:ext cx="724" cy="403"/>
                <a:chOff x="2896" y="403"/>
                <a:chExt cx="724" cy="403"/>
              </a:xfrm>
            </p:grpSpPr>
            <p:sp>
              <p:nvSpPr>
                <p:cNvPr id="71810" name="Rectangle 21"/>
                <p:cNvSpPr>
                  <a:spLocks noChangeArrowheads="1"/>
                </p:cNvSpPr>
                <p:nvPr/>
              </p:nvSpPr>
              <p:spPr bwMode="auto">
                <a:xfrm>
                  <a:off x="2939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400" b="1" dirty="0" err="1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</a:t>
                  </a:r>
                  <a:r>
                    <a:rPr kumimoji="1" lang="en-US" altLang="zh-CN" sz="2400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-cv</a:t>
                  </a:r>
                </a:p>
                <a:p>
                  <a:pPr algn="ctr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1" name="Rectangle 22"/>
                <p:cNvSpPr>
                  <a:spLocks noChangeArrowheads="1"/>
                </p:cNvSpPr>
                <p:nvPr/>
              </p:nvSpPr>
              <p:spPr bwMode="auto">
                <a:xfrm>
                  <a:off x="2896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3"/>
              <p:cNvGrpSpPr/>
              <p:nvPr/>
            </p:nvGrpSpPr>
            <p:grpSpPr bwMode="auto">
              <a:xfrm>
                <a:off x="3620" y="403"/>
                <a:ext cx="724" cy="403"/>
                <a:chOff x="3620" y="403"/>
                <a:chExt cx="724" cy="403"/>
              </a:xfrm>
            </p:grpSpPr>
            <p:sp>
              <p:nvSpPr>
                <p:cNvPr id="71808" name="Rectangle 24"/>
                <p:cNvSpPr>
                  <a:spLocks noChangeArrowheads="1"/>
                </p:cNvSpPr>
                <p:nvPr/>
              </p:nvSpPr>
              <p:spPr bwMode="auto">
                <a:xfrm>
                  <a:off x="3663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ct-cv</a:t>
                  </a:r>
                </a:p>
                <a:p>
                  <a:pPr algn="ctr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20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6"/>
              <p:cNvGrpSpPr/>
              <p:nvPr/>
            </p:nvGrpSpPr>
            <p:grpSpPr bwMode="auto">
              <a:xfrm>
                <a:off x="0" y="806"/>
                <a:ext cx="724" cy="403"/>
                <a:chOff x="0" y="806"/>
                <a:chExt cx="724" cy="403"/>
              </a:xfrm>
            </p:grpSpPr>
            <p:sp>
              <p:nvSpPr>
                <p:cNvPr id="71806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ec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ct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 +</a:t>
                  </a:r>
                </a:p>
                <a:p>
                  <a:pPr algn="just"/>
                  <a:endParaRPr kumimoji="1" lang="en-US" altLang="zh-CN" sz="1400" b="1" dirty="0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7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29"/>
              <p:cNvGrpSpPr/>
              <p:nvPr/>
            </p:nvGrpSpPr>
            <p:grpSpPr bwMode="auto">
              <a:xfrm>
                <a:off x="724" y="806"/>
                <a:ext cx="724" cy="403"/>
                <a:chOff x="724" y="806"/>
                <a:chExt cx="724" cy="403"/>
              </a:xfrm>
            </p:grpSpPr>
            <p:sp>
              <p:nvSpPr>
                <p:cNvPr id="71804" name="Rectangle 30"/>
                <p:cNvSpPr>
                  <a:spLocks noChangeArrowheads="1"/>
                </p:cNvSpPr>
                <p:nvPr/>
              </p:nvSpPr>
              <p:spPr bwMode="auto">
                <a:xfrm>
                  <a:off x="767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2125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5" name="Rectangle 31"/>
                <p:cNvSpPr>
                  <a:spLocks noChangeArrowheads="1"/>
                </p:cNvSpPr>
                <p:nvPr/>
              </p:nvSpPr>
              <p:spPr bwMode="auto">
                <a:xfrm>
                  <a:off x="724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2"/>
              <p:cNvGrpSpPr/>
              <p:nvPr/>
            </p:nvGrpSpPr>
            <p:grpSpPr bwMode="auto">
              <a:xfrm>
                <a:off x="1448" y="806"/>
                <a:ext cx="724" cy="806"/>
                <a:chOff x="1448" y="806"/>
                <a:chExt cx="724" cy="806"/>
              </a:xfrm>
            </p:grpSpPr>
            <p:sp>
              <p:nvSpPr>
                <p:cNvPr id="71802" name="Rectangle 33"/>
                <p:cNvSpPr>
                  <a:spLocks noChangeArrowheads="1"/>
                </p:cNvSpPr>
                <p:nvPr/>
              </p:nvSpPr>
              <p:spPr bwMode="auto">
                <a:xfrm>
                  <a:off x="1491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81.5%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48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5"/>
              <p:cNvGrpSpPr/>
              <p:nvPr/>
            </p:nvGrpSpPr>
            <p:grpSpPr bwMode="auto">
              <a:xfrm>
                <a:off x="2172" y="806"/>
                <a:ext cx="724" cy="806"/>
                <a:chOff x="2172" y="806"/>
                <a:chExt cx="724" cy="806"/>
              </a:xfrm>
            </p:grpSpPr>
            <p:sp>
              <p:nvSpPr>
                <p:cNvPr id="71800" name="Rectangle 36"/>
                <p:cNvSpPr>
                  <a:spLocks noChangeArrowheads="1"/>
                </p:cNvSpPr>
                <p:nvPr/>
              </p:nvSpPr>
              <p:spPr bwMode="auto">
                <a:xfrm>
                  <a:off x="2215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01" name="Rectangle 37"/>
                <p:cNvSpPr>
                  <a:spLocks noChangeArrowheads="1"/>
                </p:cNvSpPr>
                <p:nvPr/>
              </p:nvSpPr>
              <p:spPr bwMode="auto">
                <a:xfrm>
                  <a:off x="2172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8"/>
              <p:cNvGrpSpPr/>
              <p:nvPr/>
            </p:nvGrpSpPr>
            <p:grpSpPr bwMode="auto">
              <a:xfrm>
                <a:off x="2896" y="806"/>
                <a:ext cx="724" cy="806"/>
                <a:chOff x="2896" y="806"/>
                <a:chExt cx="724" cy="806"/>
              </a:xfrm>
            </p:grpSpPr>
            <p:sp>
              <p:nvSpPr>
                <p:cNvPr id="71798" name="Rectangle 39"/>
                <p:cNvSpPr>
                  <a:spLocks noChangeArrowheads="1"/>
                </p:cNvSpPr>
                <p:nvPr/>
              </p:nvSpPr>
              <p:spPr bwMode="auto">
                <a:xfrm>
                  <a:off x="2939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9" name="Rectangle 40"/>
                <p:cNvSpPr>
                  <a:spLocks noChangeArrowheads="1"/>
                </p:cNvSpPr>
                <p:nvPr/>
              </p:nvSpPr>
              <p:spPr bwMode="auto">
                <a:xfrm>
                  <a:off x="2896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1"/>
              <p:cNvGrpSpPr/>
              <p:nvPr/>
            </p:nvGrpSpPr>
            <p:grpSpPr bwMode="auto">
              <a:xfrm>
                <a:off x="3620" y="806"/>
                <a:ext cx="724" cy="806"/>
                <a:chOff x="3620" y="806"/>
                <a:chExt cx="724" cy="806"/>
              </a:xfrm>
            </p:grpSpPr>
            <p:sp>
              <p:nvSpPr>
                <p:cNvPr id="71796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3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7" name="Rectangle 43"/>
                <p:cNvSpPr>
                  <a:spLocks noChangeArrowheads="1"/>
                </p:cNvSpPr>
                <p:nvPr/>
              </p:nvSpPr>
              <p:spPr bwMode="auto">
                <a:xfrm>
                  <a:off x="3620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4"/>
              <p:cNvGrpSpPr/>
              <p:nvPr/>
            </p:nvGrpSpPr>
            <p:grpSpPr bwMode="auto">
              <a:xfrm>
                <a:off x="0" y="1209"/>
                <a:ext cx="724" cy="403"/>
                <a:chOff x="0" y="1209"/>
                <a:chExt cx="724" cy="403"/>
              </a:xfrm>
            </p:grpSpPr>
            <p:sp>
              <p:nvSpPr>
                <p:cNvPr id="7179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+ +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5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7"/>
              <p:cNvGrpSpPr/>
              <p:nvPr/>
            </p:nvGrpSpPr>
            <p:grpSpPr bwMode="auto">
              <a:xfrm>
                <a:off x="724" y="1209"/>
                <a:ext cx="724" cy="403"/>
                <a:chOff x="724" y="1209"/>
                <a:chExt cx="724" cy="403"/>
              </a:xfrm>
            </p:grpSpPr>
            <p:sp>
              <p:nvSpPr>
                <p:cNvPr id="71792" name="Rectangle 48"/>
                <p:cNvSpPr>
                  <a:spLocks noChangeArrowheads="1"/>
                </p:cNvSpPr>
                <p:nvPr/>
              </p:nvSpPr>
              <p:spPr bwMode="auto">
                <a:xfrm>
                  <a:off x="767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2207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3" name="Rectangle 49"/>
                <p:cNvSpPr>
                  <a:spLocks noChangeArrowheads="1"/>
                </p:cNvSpPr>
                <p:nvPr/>
              </p:nvSpPr>
              <p:spPr bwMode="auto">
                <a:xfrm>
                  <a:off x="724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0"/>
              <p:cNvGrpSpPr/>
              <p:nvPr/>
            </p:nvGrpSpPr>
            <p:grpSpPr bwMode="auto">
              <a:xfrm>
                <a:off x="0" y="1612"/>
                <a:ext cx="724" cy="403"/>
                <a:chOff x="0" y="1612"/>
                <a:chExt cx="724" cy="403"/>
              </a:xfrm>
            </p:grpSpPr>
            <p:sp>
              <p:nvSpPr>
                <p:cNvPr id="71790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 dirty="0" err="1">
                      <a:solidFill>
                        <a:srgbClr val="FF0000"/>
                      </a:solidFill>
                      <a:latin typeface="Tahoma" panose="020B0604030504040204" pitchFamily="34" charset="0"/>
                    </a:rPr>
                    <a:t>ec</a:t>
                  </a:r>
                  <a:r>
                    <a:rPr kumimoji="1" lang="en-US" altLang="zh-CN" sz="1400" b="1" dirty="0">
                      <a:solidFill>
                        <a:srgbClr val="FF0000"/>
                      </a:solidFill>
                      <a:latin typeface="Tahoma" panose="020B0604030504040204" pitchFamily="34" charset="0"/>
                    </a:rPr>
                    <a:t> +  cv</a:t>
                  </a:r>
                </a:p>
                <a:p>
                  <a:pPr algn="just"/>
                  <a:endParaRPr kumimoji="1" lang="en-US" altLang="zh-CN" sz="1400" b="1" dirty="0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91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53"/>
              <p:cNvGrpSpPr/>
              <p:nvPr/>
            </p:nvGrpSpPr>
            <p:grpSpPr bwMode="auto">
              <a:xfrm>
                <a:off x="724" y="1612"/>
                <a:ext cx="724" cy="403"/>
                <a:chOff x="724" y="1612"/>
                <a:chExt cx="724" cy="403"/>
              </a:xfrm>
            </p:grpSpPr>
            <p:sp>
              <p:nvSpPr>
                <p:cNvPr id="71788" name="Rectangle 54"/>
                <p:cNvSpPr>
                  <a:spLocks noChangeArrowheads="1"/>
                </p:cNvSpPr>
                <p:nvPr/>
              </p:nvSpPr>
              <p:spPr bwMode="auto">
                <a:xfrm>
                  <a:off x="767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273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9" name="Rectangle 55"/>
                <p:cNvSpPr>
                  <a:spLocks noChangeArrowheads="1"/>
                </p:cNvSpPr>
                <p:nvPr/>
              </p:nvSpPr>
              <p:spPr bwMode="auto">
                <a:xfrm>
                  <a:off x="724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56"/>
              <p:cNvGrpSpPr/>
              <p:nvPr/>
            </p:nvGrpSpPr>
            <p:grpSpPr bwMode="auto">
              <a:xfrm>
                <a:off x="1448" y="1612"/>
                <a:ext cx="724" cy="806"/>
                <a:chOff x="1448" y="1612"/>
                <a:chExt cx="724" cy="806"/>
              </a:xfrm>
            </p:grpSpPr>
            <p:sp>
              <p:nvSpPr>
                <p:cNvPr id="71786" name="Rectangle 57"/>
                <p:cNvSpPr>
                  <a:spLocks noChangeArrowheads="1"/>
                </p:cNvSpPr>
                <p:nvPr/>
              </p:nvSpPr>
              <p:spPr bwMode="auto">
                <a:xfrm>
                  <a:off x="1491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10.1%</a:t>
                  </a:r>
                </a:p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7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8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59"/>
              <p:cNvGrpSpPr/>
              <p:nvPr/>
            </p:nvGrpSpPr>
            <p:grpSpPr bwMode="auto">
              <a:xfrm>
                <a:off x="2172" y="1612"/>
                <a:ext cx="724" cy="806"/>
                <a:chOff x="2172" y="1612"/>
                <a:chExt cx="724" cy="806"/>
              </a:xfrm>
            </p:grpSpPr>
            <p:sp>
              <p:nvSpPr>
                <p:cNvPr id="71784" name="Rectangle 60"/>
                <p:cNvSpPr>
                  <a:spLocks noChangeArrowheads="1"/>
                </p:cNvSpPr>
                <p:nvPr/>
              </p:nvSpPr>
              <p:spPr bwMode="auto">
                <a:xfrm>
                  <a:off x="2215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2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32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32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5" name="Rectangle 61"/>
                <p:cNvSpPr>
                  <a:spLocks noChangeArrowheads="1"/>
                </p:cNvSpPr>
                <p:nvPr/>
              </p:nvSpPr>
              <p:spPr bwMode="auto">
                <a:xfrm>
                  <a:off x="2172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2"/>
              <p:cNvGrpSpPr/>
              <p:nvPr/>
            </p:nvGrpSpPr>
            <p:grpSpPr bwMode="auto">
              <a:xfrm>
                <a:off x="2896" y="1612"/>
                <a:ext cx="724" cy="806"/>
                <a:chOff x="2896" y="1612"/>
                <a:chExt cx="724" cy="806"/>
              </a:xfrm>
            </p:grpSpPr>
            <p:sp>
              <p:nvSpPr>
                <p:cNvPr id="71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939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 dirty="0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896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65"/>
              <p:cNvGrpSpPr/>
              <p:nvPr/>
            </p:nvGrpSpPr>
            <p:grpSpPr bwMode="auto">
              <a:xfrm>
                <a:off x="3620" y="1612"/>
                <a:ext cx="724" cy="806"/>
                <a:chOff x="3620" y="1612"/>
                <a:chExt cx="724" cy="806"/>
              </a:xfrm>
            </p:grpSpPr>
            <p:sp>
              <p:nvSpPr>
                <p:cNvPr id="71780" name="Rectangle 66"/>
                <p:cNvSpPr>
                  <a:spLocks noChangeArrowheads="1"/>
                </p:cNvSpPr>
                <p:nvPr/>
              </p:nvSpPr>
              <p:spPr bwMode="auto">
                <a:xfrm>
                  <a:off x="3663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81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0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68"/>
              <p:cNvGrpSpPr/>
              <p:nvPr/>
            </p:nvGrpSpPr>
            <p:grpSpPr bwMode="auto">
              <a:xfrm>
                <a:off x="0" y="2015"/>
                <a:ext cx="724" cy="403"/>
                <a:chOff x="0" y="2015"/>
                <a:chExt cx="724" cy="403"/>
              </a:xfrm>
            </p:grpSpPr>
            <p:sp>
              <p:nvSpPr>
                <p:cNvPr id="71778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  </a:t>
                  </a:r>
                  <a:r>
                    <a:rPr kumimoji="1" lang="en-US" altLang="zh-CN" b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ct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 +</a:t>
                  </a:r>
                </a:p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79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71"/>
              <p:cNvGrpSpPr/>
              <p:nvPr/>
            </p:nvGrpSpPr>
            <p:grpSpPr bwMode="auto">
              <a:xfrm>
                <a:off x="724" y="2015"/>
                <a:ext cx="724" cy="403"/>
                <a:chOff x="724" y="2015"/>
                <a:chExt cx="724" cy="403"/>
              </a:xfrm>
            </p:grpSpPr>
            <p:sp>
              <p:nvSpPr>
                <p:cNvPr id="71776" name="Rectangle 72"/>
                <p:cNvSpPr>
                  <a:spLocks noChangeArrowheads="1"/>
                </p:cNvSpPr>
                <p:nvPr/>
              </p:nvSpPr>
              <p:spPr bwMode="auto">
                <a:xfrm>
                  <a:off x="767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265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7" name="Rectangle 73"/>
                <p:cNvSpPr>
                  <a:spLocks noChangeArrowheads="1"/>
                </p:cNvSpPr>
                <p:nvPr/>
              </p:nvSpPr>
              <p:spPr bwMode="auto">
                <a:xfrm>
                  <a:off x="724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74"/>
              <p:cNvGrpSpPr/>
              <p:nvPr/>
            </p:nvGrpSpPr>
            <p:grpSpPr bwMode="auto">
              <a:xfrm>
                <a:off x="0" y="2418"/>
                <a:ext cx="724" cy="403"/>
                <a:chOff x="0" y="2418"/>
                <a:chExt cx="724" cy="403"/>
              </a:xfrm>
            </p:grpSpPr>
            <p:sp>
              <p:nvSpPr>
                <p:cNvPr id="7177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</a:rPr>
                    <a:t>ec +</a:t>
                  </a:r>
                  <a:r>
                    <a:rPr kumimoji="1" lang="en-US" altLang="zh-CN" sz="1600" b="1">
                      <a:solidFill>
                        <a:srgbClr val="0C0D1A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1" lang="en-US" altLang="zh-CN" sz="1600" b="1">
                      <a:latin typeface="Tahoma" panose="020B0604030504040204" pitchFamily="34" charset="0"/>
                    </a:rPr>
                    <a:t>+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7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77"/>
              <p:cNvGrpSpPr/>
              <p:nvPr/>
            </p:nvGrpSpPr>
            <p:grpSpPr bwMode="auto">
              <a:xfrm>
                <a:off x="724" y="2418"/>
                <a:ext cx="724" cy="403"/>
                <a:chOff x="724" y="2418"/>
                <a:chExt cx="724" cy="403"/>
              </a:xfrm>
            </p:grpSpPr>
            <p:sp>
              <p:nvSpPr>
                <p:cNvPr id="71772" name="Rectangle 78"/>
                <p:cNvSpPr>
                  <a:spLocks noChangeArrowheads="1"/>
                </p:cNvSpPr>
                <p:nvPr/>
              </p:nvSpPr>
              <p:spPr bwMode="auto">
                <a:xfrm>
                  <a:off x="767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217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3" name="Rectangle 79"/>
                <p:cNvSpPr>
                  <a:spLocks noChangeArrowheads="1"/>
                </p:cNvSpPr>
                <p:nvPr/>
              </p:nvSpPr>
              <p:spPr bwMode="auto">
                <a:xfrm>
                  <a:off x="724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80"/>
              <p:cNvGrpSpPr/>
              <p:nvPr/>
            </p:nvGrpSpPr>
            <p:grpSpPr bwMode="auto">
              <a:xfrm>
                <a:off x="1448" y="2418"/>
                <a:ext cx="724" cy="806"/>
                <a:chOff x="1448" y="2418"/>
                <a:chExt cx="724" cy="806"/>
              </a:xfrm>
            </p:grpSpPr>
            <p:sp>
              <p:nvSpPr>
                <p:cNvPr id="71770" name="Rectangle 81"/>
                <p:cNvSpPr>
                  <a:spLocks noChangeArrowheads="1"/>
                </p:cNvSpPr>
                <p:nvPr/>
              </p:nvSpPr>
              <p:spPr bwMode="auto">
                <a:xfrm>
                  <a:off x="1491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sz="120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8.3%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1" name="Rectangle 82"/>
                <p:cNvSpPr>
                  <a:spLocks noChangeArrowheads="1"/>
                </p:cNvSpPr>
                <p:nvPr/>
              </p:nvSpPr>
              <p:spPr bwMode="auto">
                <a:xfrm>
                  <a:off x="1448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83"/>
              <p:cNvGrpSpPr/>
              <p:nvPr/>
            </p:nvGrpSpPr>
            <p:grpSpPr bwMode="auto">
              <a:xfrm>
                <a:off x="2172" y="2418"/>
                <a:ext cx="724" cy="806"/>
                <a:chOff x="2172" y="2418"/>
                <a:chExt cx="724" cy="806"/>
              </a:xfrm>
            </p:grpSpPr>
            <p:sp>
              <p:nvSpPr>
                <p:cNvPr id="71768" name="Rectangle 84"/>
                <p:cNvSpPr>
                  <a:spLocks noChangeArrowheads="1"/>
                </p:cNvSpPr>
                <p:nvPr/>
              </p:nvSpPr>
              <p:spPr bwMode="auto">
                <a:xfrm>
                  <a:off x="2215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9" name="Rectangle 85"/>
                <p:cNvSpPr>
                  <a:spLocks noChangeArrowheads="1"/>
                </p:cNvSpPr>
                <p:nvPr/>
              </p:nvSpPr>
              <p:spPr bwMode="auto">
                <a:xfrm>
                  <a:off x="2172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86"/>
              <p:cNvGrpSpPr/>
              <p:nvPr/>
            </p:nvGrpSpPr>
            <p:grpSpPr bwMode="auto">
              <a:xfrm>
                <a:off x="2896" y="2418"/>
                <a:ext cx="724" cy="806"/>
                <a:chOff x="2896" y="2418"/>
                <a:chExt cx="724" cy="806"/>
              </a:xfrm>
            </p:grpSpPr>
            <p:sp>
              <p:nvSpPr>
                <p:cNvPr id="71766" name="Rectangle 87"/>
                <p:cNvSpPr>
                  <a:spLocks noChangeArrowheads="1"/>
                </p:cNvSpPr>
                <p:nvPr/>
              </p:nvSpPr>
              <p:spPr bwMode="auto">
                <a:xfrm>
                  <a:off x="2939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67" name="Rectangle 88"/>
                <p:cNvSpPr>
                  <a:spLocks noChangeArrowheads="1"/>
                </p:cNvSpPr>
                <p:nvPr/>
              </p:nvSpPr>
              <p:spPr bwMode="auto">
                <a:xfrm>
                  <a:off x="2896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0" name="Group 89"/>
              <p:cNvGrpSpPr/>
              <p:nvPr/>
            </p:nvGrpSpPr>
            <p:grpSpPr bwMode="auto">
              <a:xfrm>
                <a:off x="3620" y="2418"/>
                <a:ext cx="724" cy="806"/>
                <a:chOff x="3620" y="2418"/>
                <a:chExt cx="724" cy="806"/>
              </a:xfrm>
            </p:grpSpPr>
            <p:sp>
              <p:nvSpPr>
                <p:cNvPr id="71764" name="Rectangle 90"/>
                <p:cNvSpPr>
                  <a:spLocks noChangeArrowheads="1"/>
                </p:cNvSpPr>
                <p:nvPr/>
              </p:nvSpPr>
              <p:spPr bwMode="auto">
                <a:xfrm>
                  <a:off x="3663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5" name="Rectangle 91"/>
                <p:cNvSpPr>
                  <a:spLocks noChangeArrowheads="1"/>
                </p:cNvSpPr>
                <p:nvPr/>
              </p:nvSpPr>
              <p:spPr bwMode="auto">
                <a:xfrm>
                  <a:off x="3620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1" name="Group 92"/>
              <p:cNvGrpSpPr/>
              <p:nvPr/>
            </p:nvGrpSpPr>
            <p:grpSpPr bwMode="auto">
              <a:xfrm>
                <a:off x="0" y="2821"/>
                <a:ext cx="724" cy="403"/>
                <a:chOff x="0" y="2821"/>
                <a:chExt cx="724" cy="403"/>
              </a:xfrm>
            </p:grpSpPr>
            <p:sp>
              <p:nvSpPr>
                <p:cNvPr id="71762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</a:rPr>
                    <a:t>+ct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63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3" name="Group 95"/>
              <p:cNvGrpSpPr/>
              <p:nvPr/>
            </p:nvGrpSpPr>
            <p:grpSpPr bwMode="auto">
              <a:xfrm>
                <a:off x="724" y="2821"/>
                <a:ext cx="724" cy="403"/>
                <a:chOff x="724" y="2821"/>
                <a:chExt cx="724" cy="403"/>
              </a:xfrm>
            </p:grpSpPr>
            <p:sp>
              <p:nvSpPr>
                <p:cNvPr id="71760" name="Rectangle 96"/>
                <p:cNvSpPr>
                  <a:spLocks noChangeArrowheads="1"/>
                </p:cNvSpPr>
                <p:nvPr/>
              </p:nvSpPr>
              <p:spPr bwMode="auto">
                <a:xfrm>
                  <a:off x="767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1" name="Rectangle 97"/>
                <p:cNvSpPr>
                  <a:spLocks noChangeArrowheads="1"/>
                </p:cNvSpPr>
                <p:nvPr/>
              </p:nvSpPr>
              <p:spPr bwMode="auto">
                <a:xfrm>
                  <a:off x="724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5" name="Group 98"/>
              <p:cNvGrpSpPr/>
              <p:nvPr/>
            </p:nvGrpSpPr>
            <p:grpSpPr bwMode="auto">
              <a:xfrm>
                <a:off x="0" y="3224"/>
                <a:ext cx="724" cy="403"/>
                <a:chOff x="0" y="3224"/>
                <a:chExt cx="724" cy="403"/>
              </a:xfrm>
            </p:grpSpPr>
            <p:sp>
              <p:nvSpPr>
                <p:cNvPr id="71758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 +  +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9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7" name="Group 101"/>
              <p:cNvGrpSpPr/>
              <p:nvPr/>
            </p:nvGrpSpPr>
            <p:grpSpPr bwMode="auto">
              <a:xfrm>
                <a:off x="724" y="3224"/>
                <a:ext cx="724" cy="403"/>
                <a:chOff x="724" y="3224"/>
                <a:chExt cx="724" cy="403"/>
              </a:xfrm>
            </p:grpSpPr>
            <p:sp>
              <p:nvSpPr>
                <p:cNvPr id="71756" name="Rectangle 102"/>
                <p:cNvSpPr>
                  <a:spLocks noChangeArrowheads="1"/>
                </p:cNvSpPr>
                <p:nvPr/>
              </p:nvSpPr>
              <p:spPr bwMode="auto">
                <a:xfrm>
                  <a:off x="767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7" name="Rectangle 103"/>
                <p:cNvSpPr>
                  <a:spLocks noChangeArrowheads="1"/>
                </p:cNvSpPr>
                <p:nvPr/>
              </p:nvSpPr>
              <p:spPr bwMode="auto">
                <a:xfrm>
                  <a:off x="724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8" name="Group 104"/>
              <p:cNvGrpSpPr/>
              <p:nvPr/>
            </p:nvGrpSpPr>
            <p:grpSpPr bwMode="auto">
              <a:xfrm>
                <a:off x="1448" y="3224"/>
                <a:ext cx="724" cy="806"/>
                <a:chOff x="1448" y="3224"/>
                <a:chExt cx="724" cy="806"/>
              </a:xfrm>
            </p:grpSpPr>
            <p:sp>
              <p:nvSpPr>
                <p:cNvPr id="7175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91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0.15%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448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9" name="Group 107"/>
              <p:cNvGrpSpPr/>
              <p:nvPr/>
            </p:nvGrpSpPr>
            <p:grpSpPr bwMode="auto">
              <a:xfrm>
                <a:off x="2172" y="3224"/>
                <a:ext cx="724" cy="806"/>
                <a:chOff x="2172" y="3224"/>
                <a:chExt cx="724" cy="806"/>
              </a:xfrm>
            </p:grpSpPr>
            <p:sp>
              <p:nvSpPr>
                <p:cNvPr id="7175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215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53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72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0" name="Group 110"/>
              <p:cNvGrpSpPr/>
              <p:nvPr/>
            </p:nvGrpSpPr>
            <p:grpSpPr bwMode="auto">
              <a:xfrm>
                <a:off x="2896" y="3224"/>
                <a:ext cx="724" cy="806"/>
                <a:chOff x="2896" y="3224"/>
                <a:chExt cx="724" cy="806"/>
              </a:xfrm>
            </p:grpSpPr>
            <p:sp>
              <p:nvSpPr>
                <p:cNvPr id="71750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39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1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96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1" name="Group 113"/>
              <p:cNvGrpSpPr/>
              <p:nvPr/>
            </p:nvGrpSpPr>
            <p:grpSpPr bwMode="auto">
              <a:xfrm>
                <a:off x="3620" y="3224"/>
                <a:ext cx="724" cy="806"/>
                <a:chOff x="3620" y="3224"/>
                <a:chExt cx="724" cy="806"/>
              </a:xfrm>
            </p:grpSpPr>
            <p:sp>
              <p:nvSpPr>
                <p:cNvPr id="7174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63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0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2" name="Group 116"/>
              <p:cNvGrpSpPr/>
              <p:nvPr/>
            </p:nvGrpSpPr>
            <p:grpSpPr bwMode="auto">
              <a:xfrm>
                <a:off x="0" y="3627"/>
                <a:ext cx="724" cy="403"/>
                <a:chOff x="0" y="3627"/>
                <a:chExt cx="724" cy="403"/>
              </a:xfrm>
            </p:grpSpPr>
            <p:sp>
              <p:nvSpPr>
                <p:cNvPr id="7174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imes New Roman" panose="02020603050405020304" pitchFamily="18" charset="0"/>
                    </a:rPr>
                    <a:t>ec  ct  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47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3" name="Group 119"/>
              <p:cNvGrpSpPr/>
              <p:nvPr/>
            </p:nvGrpSpPr>
            <p:grpSpPr bwMode="auto">
              <a:xfrm>
                <a:off x="724" y="3627"/>
                <a:ext cx="724" cy="403"/>
                <a:chOff x="724" y="3627"/>
                <a:chExt cx="724" cy="403"/>
              </a:xfrm>
            </p:grpSpPr>
            <p:sp>
              <p:nvSpPr>
                <p:cNvPr id="7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7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724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4" name="Group 122"/>
              <p:cNvGrpSpPr/>
              <p:nvPr/>
            </p:nvGrpSpPr>
            <p:grpSpPr bwMode="auto">
              <a:xfrm>
                <a:off x="0" y="4030"/>
                <a:ext cx="724" cy="403"/>
                <a:chOff x="0" y="4030"/>
                <a:chExt cx="724" cy="403"/>
              </a:xfrm>
            </p:grpSpPr>
            <p:sp>
              <p:nvSpPr>
                <p:cNvPr id="7174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合计</a:t>
                  </a:r>
                  <a:endParaRPr kumimoji="1" lang="zh-CN" altLang="en-US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5" name="Group 125"/>
              <p:cNvGrpSpPr/>
              <p:nvPr/>
            </p:nvGrpSpPr>
            <p:grpSpPr bwMode="auto">
              <a:xfrm>
                <a:off x="724" y="4030"/>
                <a:ext cx="724" cy="403"/>
                <a:chOff x="724" y="4030"/>
                <a:chExt cx="724" cy="403"/>
              </a:xfrm>
            </p:grpSpPr>
            <p:sp>
              <p:nvSpPr>
                <p:cNvPr id="71740" name="Rectangle 126"/>
                <p:cNvSpPr>
                  <a:spLocks noChangeArrowheads="1"/>
                </p:cNvSpPr>
                <p:nvPr/>
              </p:nvSpPr>
              <p:spPr bwMode="auto">
                <a:xfrm>
                  <a:off x="767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5318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1" name="Rectangle 127"/>
                <p:cNvSpPr>
                  <a:spLocks noChangeArrowheads="1"/>
                </p:cNvSpPr>
                <p:nvPr/>
              </p:nvSpPr>
              <p:spPr bwMode="auto">
                <a:xfrm>
                  <a:off x="724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6" name="Group 128"/>
              <p:cNvGrpSpPr/>
              <p:nvPr/>
            </p:nvGrpSpPr>
            <p:grpSpPr bwMode="auto">
              <a:xfrm>
                <a:off x="1448" y="4030"/>
                <a:ext cx="724" cy="403"/>
                <a:chOff x="1448" y="4030"/>
                <a:chExt cx="724" cy="403"/>
              </a:xfrm>
            </p:grpSpPr>
            <p:sp>
              <p:nvSpPr>
                <p:cNvPr id="71738" name="Rectangle 129"/>
                <p:cNvSpPr>
                  <a:spLocks noChangeArrowheads="1"/>
                </p:cNvSpPr>
                <p:nvPr/>
              </p:nvSpPr>
              <p:spPr bwMode="auto">
                <a:xfrm>
                  <a:off x="1491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100</a:t>
                  </a:r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％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9" name="Rectangle 130"/>
                <p:cNvSpPr>
                  <a:spLocks noChangeArrowheads="1"/>
                </p:cNvSpPr>
                <p:nvPr/>
              </p:nvSpPr>
              <p:spPr bwMode="auto">
                <a:xfrm>
                  <a:off x="1448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7" name="Group 131"/>
              <p:cNvGrpSpPr/>
              <p:nvPr/>
            </p:nvGrpSpPr>
            <p:grpSpPr bwMode="auto">
              <a:xfrm>
                <a:off x="2172" y="4030"/>
                <a:ext cx="724" cy="403"/>
                <a:chOff x="2172" y="4030"/>
                <a:chExt cx="724" cy="403"/>
              </a:xfrm>
            </p:grpSpPr>
            <p:sp>
              <p:nvSpPr>
                <p:cNvPr id="7173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15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18.4%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2172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8" name="Group 134"/>
              <p:cNvGrpSpPr/>
              <p:nvPr/>
            </p:nvGrpSpPr>
            <p:grpSpPr bwMode="auto">
              <a:xfrm>
                <a:off x="2896" y="4030"/>
                <a:ext cx="724" cy="403"/>
                <a:chOff x="2896" y="4030"/>
                <a:chExt cx="724" cy="403"/>
              </a:xfrm>
            </p:grpSpPr>
            <p:sp>
              <p:nvSpPr>
                <p:cNvPr id="7173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39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10.3%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5" name="Rectangle 136"/>
                <p:cNvSpPr>
                  <a:spLocks noChangeArrowheads="1"/>
                </p:cNvSpPr>
                <p:nvPr/>
              </p:nvSpPr>
              <p:spPr bwMode="auto">
                <a:xfrm>
                  <a:off x="2896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9" name="Group 137"/>
              <p:cNvGrpSpPr/>
              <p:nvPr/>
            </p:nvGrpSpPr>
            <p:grpSpPr bwMode="auto">
              <a:xfrm>
                <a:off x="3620" y="4030"/>
                <a:ext cx="724" cy="403"/>
                <a:chOff x="3620" y="4030"/>
                <a:chExt cx="724" cy="403"/>
              </a:xfrm>
            </p:grpSpPr>
            <p:sp>
              <p:nvSpPr>
                <p:cNvPr id="7173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6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Times New Roman" panose="02020603050405020304" pitchFamily="18" charset="0"/>
                    </a:rPr>
                    <a:t>8.4%</a:t>
                  </a: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3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2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686" name="Rectangle 140"/>
            <p:cNvSpPr>
              <a:spLocks noChangeArrowheads="1"/>
            </p:cNvSpPr>
            <p:nvPr/>
          </p:nvSpPr>
          <p:spPr bwMode="auto">
            <a:xfrm>
              <a:off x="-3" y="-3"/>
              <a:ext cx="4350" cy="443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4" name="Text Box 141"/>
          <p:cNvSpPr txBox="1">
            <a:spLocks noChangeArrowheads="1"/>
          </p:cNvSpPr>
          <p:nvPr/>
        </p:nvSpPr>
        <p:spPr bwMode="auto">
          <a:xfrm>
            <a:off x="609600" y="381000"/>
            <a:ext cx="8153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三点试验中，测交后代有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种表型，重组值的计算</a:t>
            </a:r>
            <a:r>
              <a:rPr kumimoji="1" lang="zh-CN" altLang="en-US" sz="2400" b="1" dirty="0">
                <a:solidFill>
                  <a:srgbClr val="292E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52800" y="419934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双交换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0.15%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47800" y="1371600"/>
            <a:ext cx="6652906" cy="4805562"/>
            <a:chOff x="1676400" y="1356677"/>
            <a:chExt cx="6652906" cy="4805562"/>
          </a:xfrm>
        </p:grpSpPr>
        <p:grpSp>
          <p:nvGrpSpPr>
            <p:cNvPr id="4" name="组合 24"/>
            <p:cNvGrpSpPr/>
            <p:nvPr/>
          </p:nvGrpSpPr>
          <p:grpSpPr bwMode="auto">
            <a:xfrm>
              <a:off x="1676400" y="1356677"/>
              <a:ext cx="6551918" cy="1818839"/>
              <a:chOff x="1219200" y="2743200"/>
              <a:chExt cx="6551534" cy="1818531"/>
            </a:xfrm>
          </p:grpSpPr>
          <p:grpSp>
            <p:nvGrpSpPr>
              <p:cNvPr id="5" name="组合 21"/>
              <p:cNvGrpSpPr/>
              <p:nvPr/>
            </p:nvGrpSpPr>
            <p:grpSpPr bwMode="auto">
              <a:xfrm>
                <a:off x="1219200" y="2743200"/>
                <a:ext cx="6551534" cy="1818531"/>
                <a:chOff x="1371600" y="2971800"/>
                <a:chExt cx="6551534" cy="1818531"/>
              </a:xfrm>
            </p:grpSpPr>
            <p:cxnSp>
              <p:nvCxnSpPr>
                <p:cNvPr id="70668" name="直接连接符 16"/>
                <p:cNvCxnSpPr>
                  <a:cxnSpLocks noChangeShapeType="1"/>
                </p:cNvCxnSpPr>
                <p:nvPr/>
              </p:nvCxnSpPr>
              <p:spPr bwMode="auto">
                <a:xfrm>
                  <a:off x="1371600" y="3581400"/>
                  <a:ext cx="54864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70669" name="直接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1447800" y="4114800"/>
                  <a:ext cx="54864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</p:spPr>
            </p:cxnSp>
            <p:sp>
              <p:nvSpPr>
                <p:cNvPr id="7067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524000" y="2971800"/>
                  <a:ext cx="6221209" cy="523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i="1" dirty="0" err="1"/>
                    <a:t>ec</a:t>
                  </a:r>
                  <a:r>
                    <a:rPr lang="en-US" altLang="zh-CN" sz="2800" i="1" dirty="0"/>
                    <a:t>                       </a:t>
                  </a:r>
                  <a:r>
                    <a:rPr lang="en-US" altLang="zh-CN" sz="2800" i="1" dirty="0" smtClean="0"/>
                    <a:t> +                   </a:t>
                  </a:r>
                  <a:r>
                    <a:rPr lang="en-US" altLang="zh-CN" sz="2800" i="1" dirty="0" err="1" smtClean="0"/>
                    <a:t>ct</a:t>
                  </a:r>
                  <a:r>
                    <a:rPr lang="en-US" altLang="zh-CN" sz="2800" i="1" dirty="0" smtClean="0"/>
                    <a:t>         </a:t>
                  </a:r>
                  <a:endParaRPr lang="zh-CN" altLang="en-US" sz="2800" i="1" dirty="0"/>
                </a:p>
              </p:txBody>
            </p:sp>
            <p:sp>
              <p:nvSpPr>
                <p:cNvPr id="7067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524000" y="4267200"/>
                  <a:ext cx="6399134" cy="523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i="1" dirty="0"/>
                    <a:t>+                          </a:t>
                  </a:r>
                  <a:r>
                    <a:rPr lang="en-US" altLang="zh-CN" sz="2800" i="1" dirty="0" smtClean="0"/>
                    <a:t>cv                  +         </a:t>
                  </a:r>
                  <a:endParaRPr lang="zh-CN" altLang="en-US" sz="2800" i="1" dirty="0"/>
                </a:p>
              </p:txBody>
            </p:sp>
          </p:grpSp>
          <p:sp>
            <p:nvSpPr>
              <p:cNvPr id="23" name="乘号 22"/>
              <p:cNvSpPr/>
              <p:nvPr/>
            </p:nvSpPr>
            <p:spPr bwMode="auto">
              <a:xfrm>
                <a:off x="2438328" y="2819387"/>
                <a:ext cx="228587" cy="1523742"/>
              </a:xfrm>
              <a:prstGeom prst="mathMultiply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乘号 23"/>
              <p:cNvSpPr/>
              <p:nvPr/>
            </p:nvSpPr>
            <p:spPr bwMode="auto">
              <a:xfrm>
                <a:off x="5105171" y="2819387"/>
                <a:ext cx="228587" cy="1523742"/>
              </a:xfrm>
              <a:prstGeom prst="mathMultiply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组合 21"/>
            <p:cNvGrpSpPr/>
            <p:nvPr/>
          </p:nvGrpSpPr>
          <p:grpSpPr bwMode="auto">
            <a:xfrm>
              <a:off x="1676400" y="4343400"/>
              <a:ext cx="6652906" cy="1818839"/>
              <a:chOff x="1371600" y="2971800"/>
              <a:chExt cx="6652498" cy="1818531"/>
            </a:xfrm>
          </p:grpSpPr>
          <p:cxnSp>
            <p:nvCxnSpPr>
              <p:cNvPr id="70661" name="直接连接符 29"/>
              <p:cNvCxnSpPr>
                <a:cxnSpLocks noChangeShapeType="1"/>
              </p:cNvCxnSpPr>
              <p:nvPr/>
            </p:nvCxnSpPr>
            <p:spPr bwMode="auto">
              <a:xfrm>
                <a:off x="1371600" y="3581400"/>
                <a:ext cx="5486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62" name="直接连接符 30"/>
              <p:cNvCxnSpPr>
                <a:cxnSpLocks noChangeShapeType="1"/>
              </p:cNvCxnSpPr>
              <p:nvPr/>
            </p:nvCxnSpPr>
            <p:spPr bwMode="auto">
              <a:xfrm>
                <a:off x="1447800" y="4114800"/>
                <a:ext cx="5486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70663" name="TextBox 31"/>
              <p:cNvSpPr txBox="1">
                <a:spLocks noChangeArrowheads="1"/>
              </p:cNvSpPr>
              <p:nvPr/>
            </p:nvSpPr>
            <p:spPr bwMode="auto">
              <a:xfrm>
                <a:off x="1524000" y="2971800"/>
                <a:ext cx="6500098" cy="5231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/>
                  <a:t> </a:t>
                </a:r>
                <a:r>
                  <a:rPr lang="en-US" altLang="zh-CN" sz="2400" i="1" dirty="0" err="1" smtClean="0"/>
                  <a:t>ec</a:t>
                </a:r>
                <a:r>
                  <a:rPr lang="en-US" altLang="zh-CN" sz="2800" i="1" dirty="0" smtClean="0"/>
                  <a:t>                         </a:t>
                </a:r>
                <a:r>
                  <a:rPr lang="en-US" altLang="zh-CN" sz="2800" i="1" dirty="0"/>
                  <a:t>cv                 </a:t>
                </a:r>
                <a:r>
                  <a:rPr lang="en-US" altLang="zh-CN" sz="2800" i="1" dirty="0" err="1" smtClean="0"/>
                  <a:t>ct</a:t>
                </a:r>
                <a:r>
                  <a:rPr lang="en-US" altLang="zh-CN" sz="2800" i="1" dirty="0" smtClean="0"/>
                  <a:t>         </a:t>
                </a:r>
                <a:endParaRPr lang="zh-CN" altLang="en-US" sz="2800" i="1" dirty="0"/>
              </a:p>
            </p:txBody>
          </p:sp>
          <p:sp>
            <p:nvSpPr>
              <p:cNvPr id="70664" name="TextBox 32"/>
              <p:cNvSpPr txBox="1">
                <a:spLocks noChangeArrowheads="1"/>
              </p:cNvSpPr>
              <p:nvPr/>
            </p:nvSpPr>
            <p:spPr bwMode="auto">
              <a:xfrm>
                <a:off x="1524000" y="4267200"/>
                <a:ext cx="6181121" cy="5231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/>
                  <a:t>+                         +                    +         </a:t>
                </a:r>
                <a:endParaRPr lang="zh-CN" altLang="en-US" sz="2800" i="1" dirty="0"/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 bwMode="auto">
            <a:xfrm>
              <a:off x="4343400" y="3352800"/>
              <a:ext cx="0" cy="838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6400800" cy="57912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sz="1800" smtClean="0"/>
          </a:p>
          <a:p>
            <a:pPr>
              <a:buFontTx/>
              <a:buNone/>
            </a:pPr>
            <a:endParaRPr lang="en-US" altLang="zh-CN" sz="1800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" y="1106488"/>
            <a:ext cx="8077200" cy="5751512"/>
            <a:chOff x="-3" y="-3"/>
            <a:chExt cx="4350" cy="4439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0" y="0"/>
              <a:ext cx="4344" cy="4433"/>
              <a:chOff x="0" y="0"/>
              <a:chExt cx="4344" cy="4433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0" y="0"/>
                <a:ext cx="724" cy="806"/>
                <a:chOff x="0" y="0"/>
                <a:chExt cx="724" cy="806"/>
              </a:xfrm>
            </p:grpSpPr>
            <p:sp>
              <p:nvSpPr>
                <p:cNvPr id="7182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表 型</a:t>
                  </a:r>
                </a:p>
                <a:p>
                  <a:pPr algn="ctr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2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/>
              <p:nvPr/>
            </p:nvGrpSpPr>
            <p:grpSpPr bwMode="auto">
              <a:xfrm>
                <a:off x="724" y="0"/>
                <a:ext cx="724" cy="806"/>
                <a:chOff x="724" y="0"/>
                <a:chExt cx="724" cy="806"/>
              </a:xfrm>
            </p:grpSpPr>
            <p:sp>
              <p:nvSpPr>
                <p:cNvPr id="71818" name="Rectangle 9"/>
                <p:cNvSpPr>
                  <a:spLocks noChangeArrowheads="1"/>
                </p:cNvSpPr>
                <p:nvPr/>
              </p:nvSpPr>
              <p:spPr bwMode="auto">
                <a:xfrm>
                  <a:off x="767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实得数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9" name="Rectangle 10"/>
                <p:cNvSpPr>
                  <a:spLocks noChangeArrowheads="1"/>
                </p:cNvSpPr>
                <p:nvPr/>
              </p:nvSpPr>
              <p:spPr bwMode="auto">
                <a:xfrm>
                  <a:off x="724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"/>
              <p:cNvGrpSpPr/>
              <p:nvPr/>
            </p:nvGrpSpPr>
            <p:grpSpPr bwMode="auto">
              <a:xfrm>
                <a:off x="1448" y="0"/>
                <a:ext cx="724" cy="806"/>
                <a:chOff x="1448" y="0"/>
                <a:chExt cx="724" cy="806"/>
              </a:xfrm>
            </p:grpSpPr>
            <p:sp>
              <p:nvSpPr>
                <p:cNvPr id="718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491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比</a:t>
                  </a:r>
                  <a:r>
                    <a:rPr kumimoji="1" lang="zh-CN" altLang="en-US" b="1">
                      <a:latin typeface="Tahoma" panose="020B0604030504040204" pitchFamily="34" charset="0"/>
                    </a:rPr>
                    <a:t>   </a:t>
                  </a:r>
                  <a:r>
                    <a:rPr kumimoji="1" lang="zh-CN" altLang="en-US" b="1">
                      <a:latin typeface="Times New Roman" panose="02020603050405020304" pitchFamily="18" charset="0"/>
                    </a:rPr>
                    <a:t>例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7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8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 bwMode="auto">
              <a:xfrm>
                <a:off x="2172" y="0"/>
                <a:ext cx="2172" cy="403"/>
                <a:chOff x="2172" y="0"/>
                <a:chExt cx="2172" cy="403"/>
              </a:xfrm>
            </p:grpSpPr>
            <p:sp>
              <p:nvSpPr>
                <p:cNvPr id="718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215" y="0"/>
                  <a:ext cx="208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重组发生在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5" name="Rectangle 16"/>
                <p:cNvSpPr>
                  <a:spLocks noChangeArrowheads="1"/>
                </p:cNvSpPr>
                <p:nvPr/>
              </p:nvSpPr>
              <p:spPr bwMode="auto">
                <a:xfrm>
                  <a:off x="2172" y="0"/>
                  <a:ext cx="217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"/>
              <p:cNvGrpSpPr/>
              <p:nvPr/>
            </p:nvGrpSpPr>
            <p:grpSpPr bwMode="auto">
              <a:xfrm>
                <a:off x="2172" y="403"/>
                <a:ext cx="724" cy="403"/>
                <a:chOff x="2172" y="403"/>
                <a:chExt cx="724" cy="403"/>
              </a:xfrm>
            </p:grpSpPr>
            <p:sp>
              <p:nvSpPr>
                <p:cNvPr id="71812" name="Rectangle 18"/>
                <p:cNvSpPr>
                  <a:spLocks noChangeArrowheads="1"/>
                </p:cNvSpPr>
                <p:nvPr/>
              </p:nvSpPr>
              <p:spPr bwMode="auto">
                <a:xfrm>
                  <a:off x="2215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 dirty="0" err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ec-ct</a:t>
                  </a:r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72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0"/>
              <p:cNvGrpSpPr/>
              <p:nvPr/>
            </p:nvGrpSpPr>
            <p:grpSpPr bwMode="auto">
              <a:xfrm>
                <a:off x="2896" y="403"/>
                <a:ext cx="724" cy="403"/>
                <a:chOff x="2896" y="403"/>
                <a:chExt cx="724" cy="403"/>
              </a:xfrm>
            </p:grpSpPr>
            <p:sp>
              <p:nvSpPr>
                <p:cNvPr id="71810" name="Rectangle 21"/>
                <p:cNvSpPr>
                  <a:spLocks noChangeArrowheads="1"/>
                </p:cNvSpPr>
                <p:nvPr/>
              </p:nvSpPr>
              <p:spPr bwMode="auto">
                <a:xfrm>
                  <a:off x="2939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400" b="1" dirty="0" err="1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</a:t>
                  </a:r>
                  <a:r>
                    <a:rPr kumimoji="1" lang="en-US" altLang="zh-CN" sz="2400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-cv</a:t>
                  </a:r>
                </a:p>
                <a:p>
                  <a:pPr algn="ctr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1" name="Rectangle 22"/>
                <p:cNvSpPr>
                  <a:spLocks noChangeArrowheads="1"/>
                </p:cNvSpPr>
                <p:nvPr/>
              </p:nvSpPr>
              <p:spPr bwMode="auto">
                <a:xfrm>
                  <a:off x="2896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3"/>
              <p:cNvGrpSpPr/>
              <p:nvPr/>
            </p:nvGrpSpPr>
            <p:grpSpPr bwMode="auto">
              <a:xfrm>
                <a:off x="3620" y="403"/>
                <a:ext cx="724" cy="403"/>
                <a:chOff x="3620" y="403"/>
                <a:chExt cx="724" cy="403"/>
              </a:xfrm>
            </p:grpSpPr>
            <p:sp>
              <p:nvSpPr>
                <p:cNvPr id="71808" name="Rectangle 24"/>
                <p:cNvSpPr>
                  <a:spLocks noChangeArrowheads="1"/>
                </p:cNvSpPr>
                <p:nvPr/>
              </p:nvSpPr>
              <p:spPr bwMode="auto">
                <a:xfrm>
                  <a:off x="3663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ct-cv</a:t>
                  </a:r>
                </a:p>
                <a:p>
                  <a:pPr algn="ctr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20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6"/>
              <p:cNvGrpSpPr/>
              <p:nvPr/>
            </p:nvGrpSpPr>
            <p:grpSpPr bwMode="auto">
              <a:xfrm>
                <a:off x="0" y="806"/>
                <a:ext cx="724" cy="403"/>
                <a:chOff x="0" y="806"/>
                <a:chExt cx="724" cy="403"/>
              </a:xfrm>
            </p:grpSpPr>
            <p:sp>
              <p:nvSpPr>
                <p:cNvPr id="71806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ec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ct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 +</a:t>
                  </a:r>
                </a:p>
                <a:p>
                  <a:pPr algn="just"/>
                  <a:endParaRPr kumimoji="1" lang="en-US" altLang="zh-CN" sz="1400" b="1" dirty="0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7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29"/>
              <p:cNvGrpSpPr/>
              <p:nvPr/>
            </p:nvGrpSpPr>
            <p:grpSpPr bwMode="auto">
              <a:xfrm>
                <a:off x="724" y="806"/>
                <a:ext cx="724" cy="403"/>
                <a:chOff x="724" y="806"/>
                <a:chExt cx="724" cy="403"/>
              </a:xfrm>
            </p:grpSpPr>
            <p:sp>
              <p:nvSpPr>
                <p:cNvPr id="71804" name="Rectangle 30"/>
                <p:cNvSpPr>
                  <a:spLocks noChangeArrowheads="1"/>
                </p:cNvSpPr>
                <p:nvPr/>
              </p:nvSpPr>
              <p:spPr bwMode="auto">
                <a:xfrm>
                  <a:off x="767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2125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5" name="Rectangle 31"/>
                <p:cNvSpPr>
                  <a:spLocks noChangeArrowheads="1"/>
                </p:cNvSpPr>
                <p:nvPr/>
              </p:nvSpPr>
              <p:spPr bwMode="auto">
                <a:xfrm>
                  <a:off x="724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2"/>
              <p:cNvGrpSpPr/>
              <p:nvPr/>
            </p:nvGrpSpPr>
            <p:grpSpPr bwMode="auto">
              <a:xfrm>
                <a:off x="1448" y="806"/>
                <a:ext cx="724" cy="806"/>
                <a:chOff x="1448" y="806"/>
                <a:chExt cx="724" cy="806"/>
              </a:xfrm>
            </p:grpSpPr>
            <p:sp>
              <p:nvSpPr>
                <p:cNvPr id="71802" name="Rectangle 33"/>
                <p:cNvSpPr>
                  <a:spLocks noChangeArrowheads="1"/>
                </p:cNvSpPr>
                <p:nvPr/>
              </p:nvSpPr>
              <p:spPr bwMode="auto">
                <a:xfrm>
                  <a:off x="1491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81.5%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48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5"/>
              <p:cNvGrpSpPr/>
              <p:nvPr/>
            </p:nvGrpSpPr>
            <p:grpSpPr bwMode="auto">
              <a:xfrm>
                <a:off x="2172" y="806"/>
                <a:ext cx="724" cy="806"/>
                <a:chOff x="2172" y="806"/>
                <a:chExt cx="724" cy="806"/>
              </a:xfrm>
            </p:grpSpPr>
            <p:sp>
              <p:nvSpPr>
                <p:cNvPr id="71800" name="Rectangle 36"/>
                <p:cNvSpPr>
                  <a:spLocks noChangeArrowheads="1"/>
                </p:cNvSpPr>
                <p:nvPr/>
              </p:nvSpPr>
              <p:spPr bwMode="auto">
                <a:xfrm>
                  <a:off x="2215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01" name="Rectangle 37"/>
                <p:cNvSpPr>
                  <a:spLocks noChangeArrowheads="1"/>
                </p:cNvSpPr>
                <p:nvPr/>
              </p:nvSpPr>
              <p:spPr bwMode="auto">
                <a:xfrm>
                  <a:off x="2172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8"/>
              <p:cNvGrpSpPr/>
              <p:nvPr/>
            </p:nvGrpSpPr>
            <p:grpSpPr bwMode="auto">
              <a:xfrm>
                <a:off x="2896" y="806"/>
                <a:ext cx="724" cy="806"/>
                <a:chOff x="2896" y="806"/>
                <a:chExt cx="724" cy="806"/>
              </a:xfrm>
            </p:grpSpPr>
            <p:sp>
              <p:nvSpPr>
                <p:cNvPr id="71798" name="Rectangle 39"/>
                <p:cNvSpPr>
                  <a:spLocks noChangeArrowheads="1"/>
                </p:cNvSpPr>
                <p:nvPr/>
              </p:nvSpPr>
              <p:spPr bwMode="auto">
                <a:xfrm>
                  <a:off x="2939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9" name="Rectangle 40"/>
                <p:cNvSpPr>
                  <a:spLocks noChangeArrowheads="1"/>
                </p:cNvSpPr>
                <p:nvPr/>
              </p:nvSpPr>
              <p:spPr bwMode="auto">
                <a:xfrm>
                  <a:off x="2896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1"/>
              <p:cNvGrpSpPr/>
              <p:nvPr/>
            </p:nvGrpSpPr>
            <p:grpSpPr bwMode="auto">
              <a:xfrm>
                <a:off x="3620" y="806"/>
                <a:ext cx="724" cy="806"/>
                <a:chOff x="3620" y="806"/>
                <a:chExt cx="724" cy="806"/>
              </a:xfrm>
            </p:grpSpPr>
            <p:sp>
              <p:nvSpPr>
                <p:cNvPr id="71796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3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7" name="Rectangle 43"/>
                <p:cNvSpPr>
                  <a:spLocks noChangeArrowheads="1"/>
                </p:cNvSpPr>
                <p:nvPr/>
              </p:nvSpPr>
              <p:spPr bwMode="auto">
                <a:xfrm>
                  <a:off x="3620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4"/>
              <p:cNvGrpSpPr/>
              <p:nvPr/>
            </p:nvGrpSpPr>
            <p:grpSpPr bwMode="auto">
              <a:xfrm>
                <a:off x="0" y="1209"/>
                <a:ext cx="724" cy="403"/>
                <a:chOff x="0" y="1209"/>
                <a:chExt cx="724" cy="403"/>
              </a:xfrm>
            </p:grpSpPr>
            <p:sp>
              <p:nvSpPr>
                <p:cNvPr id="7179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+ +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5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7"/>
              <p:cNvGrpSpPr/>
              <p:nvPr/>
            </p:nvGrpSpPr>
            <p:grpSpPr bwMode="auto">
              <a:xfrm>
                <a:off x="724" y="1209"/>
                <a:ext cx="724" cy="403"/>
                <a:chOff x="724" y="1209"/>
                <a:chExt cx="724" cy="403"/>
              </a:xfrm>
            </p:grpSpPr>
            <p:sp>
              <p:nvSpPr>
                <p:cNvPr id="71792" name="Rectangle 48"/>
                <p:cNvSpPr>
                  <a:spLocks noChangeArrowheads="1"/>
                </p:cNvSpPr>
                <p:nvPr/>
              </p:nvSpPr>
              <p:spPr bwMode="auto">
                <a:xfrm>
                  <a:off x="767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2207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3" name="Rectangle 49"/>
                <p:cNvSpPr>
                  <a:spLocks noChangeArrowheads="1"/>
                </p:cNvSpPr>
                <p:nvPr/>
              </p:nvSpPr>
              <p:spPr bwMode="auto">
                <a:xfrm>
                  <a:off x="724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0"/>
              <p:cNvGrpSpPr/>
              <p:nvPr/>
            </p:nvGrpSpPr>
            <p:grpSpPr bwMode="auto">
              <a:xfrm>
                <a:off x="0" y="1612"/>
                <a:ext cx="724" cy="403"/>
                <a:chOff x="0" y="1612"/>
                <a:chExt cx="724" cy="403"/>
              </a:xfrm>
            </p:grpSpPr>
            <p:sp>
              <p:nvSpPr>
                <p:cNvPr id="71790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>
                      <a:latin typeface="Tahoma" panose="020B0604030504040204" pitchFamily="34" charset="0"/>
                    </a:rPr>
                    <a:t>ec +  cv</a:t>
                  </a:r>
                </a:p>
                <a:p>
                  <a:pPr algn="just"/>
                  <a:endParaRPr kumimoji="1" lang="en-US" altLang="zh-CN" sz="14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91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53"/>
              <p:cNvGrpSpPr/>
              <p:nvPr/>
            </p:nvGrpSpPr>
            <p:grpSpPr bwMode="auto">
              <a:xfrm>
                <a:off x="724" y="1612"/>
                <a:ext cx="724" cy="403"/>
                <a:chOff x="724" y="1612"/>
                <a:chExt cx="724" cy="403"/>
              </a:xfrm>
            </p:grpSpPr>
            <p:sp>
              <p:nvSpPr>
                <p:cNvPr id="71788" name="Rectangle 54"/>
                <p:cNvSpPr>
                  <a:spLocks noChangeArrowheads="1"/>
                </p:cNvSpPr>
                <p:nvPr/>
              </p:nvSpPr>
              <p:spPr bwMode="auto">
                <a:xfrm>
                  <a:off x="767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273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9" name="Rectangle 55"/>
                <p:cNvSpPr>
                  <a:spLocks noChangeArrowheads="1"/>
                </p:cNvSpPr>
                <p:nvPr/>
              </p:nvSpPr>
              <p:spPr bwMode="auto">
                <a:xfrm>
                  <a:off x="724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56"/>
              <p:cNvGrpSpPr/>
              <p:nvPr/>
            </p:nvGrpSpPr>
            <p:grpSpPr bwMode="auto">
              <a:xfrm>
                <a:off x="1448" y="1612"/>
                <a:ext cx="724" cy="806"/>
                <a:chOff x="1448" y="1612"/>
                <a:chExt cx="724" cy="806"/>
              </a:xfrm>
            </p:grpSpPr>
            <p:sp>
              <p:nvSpPr>
                <p:cNvPr id="71786" name="Rectangle 57"/>
                <p:cNvSpPr>
                  <a:spLocks noChangeArrowheads="1"/>
                </p:cNvSpPr>
                <p:nvPr/>
              </p:nvSpPr>
              <p:spPr bwMode="auto">
                <a:xfrm>
                  <a:off x="1491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10.1%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7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8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59"/>
              <p:cNvGrpSpPr/>
              <p:nvPr/>
            </p:nvGrpSpPr>
            <p:grpSpPr bwMode="auto">
              <a:xfrm>
                <a:off x="2172" y="1612"/>
                <a:ext cx="724" cy="806"/>
                <a:chOff x="2172" y="1612"/>
                <a:chExt cx="724" cy="806"/>
              </a:xfrm>
            </p:grpSpPr>
            <p:sp>
              <p:nvSpPr>
                <p:cNvPr id="71784" name="Rectangle 60"/>
                <p:cNvSpPr>
                  <a:spLocks noChangeArrowheads="1"/>
                </p:cNvSpPr>
                <p:nvPr/>
              </p:nvSpPr>
              <p:spPr bwMode="auto">
                <a:xfrm>
                  <a:off x="2215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2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32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32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5" name="Rectangle 61"/>
                <p:cNvSpPr>
                  <a:spLocks noChangeArrowheads="1"/>
                </p:cNvSpPr>
                <p:nvPr/>
              </p:nvSpPr>
              <p:spPr bwMode="auto">
                <a:xfrm>
                  <a:off x="2172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2"/>
              <p:cNvGrpSpPr/>
              <p:nvPr/>
            </p:nvGrpSpPr>
            <p:grpSpPr bwMode="auto">
              <a:xfrm>
                <a:off x="2896" y="1612"/>
                <a:ext cx="724" cy="806"/>
                <a:chOff x="2896" y="1612"/>
                <a:chExt cx="724" cy="806"/>
              </a:xfrm>
            </p:grpSpPr>
            <p:sp>
              <p:nvSpPr>
                <p:cNvPr id="71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939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896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65"/>
              <p:cNvGrpSpPr/>
              <p:nvPr/>
            </p:nvGrpSpPr>
            <p:grpSpPr bwMode="auto">
              <a:xfrm>
                <a:off x="3620" y="1612"/>
                <a:ext cx="724" cy="806"/>
                <a:chOff x="3620" y="1612"/>
                <a:chExt cx="724" cy="806"/>
              </a:xfrm>
            </p:grpSpPr>
            <p:sp>
              <p:nvSpPr>
                <p:cNvPr id="71780" name="Rectangle 66"/>
                <p:cNvSpPr>
                  <a:spLocks noChangeArrowheads="1"/>
                </p:cNvSpPr>
                <p:nvPr/>
              </p:nvSpPr>
              <p:spPr bwMode="auto">
                <a:xfrm>
                  <a:off x="3663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81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0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68"/>
              <p:cNvGrpSpPr/>
              <p:nvPr/>
            </p:nvGrpSpPr>
            <p:grpSpPr bwMode="auto">
              <a:xfrm>
                <a:off x="0" y="2015"/>
                <a:ext cx="724" cy="403"/>
                <a:chOff x="0" y="2015"/>
                <a:chExt cx="724" cy="403"/>
              </a:xfrm>
            </p:grpSpPr>
            <p:sp>
              <p:nvSpPr>
                <p:cNvPr id="71778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Times New Roman" panose="02020603050405020304" pitchFamily="18" charset="0"/>
                    </a:rPr>
                    <a:t>+  ct  +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79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71"/>
              <p:cNvGrpSpPr/>
              <p:nvPr/>
            </p:nvGrpSpPr>
            <p:grpSpPr bwMode="auto">
              <a:xfrm>
                <a:off x="724" y="2015"/>
                <a:ext cx="724" cy="403"/>
                <a:chOff x="724" y="2015"/>
                <a:chExt cx="724" cy="403"/>
              </a:xfrm>
            </p:grpSpPr>
            <p:sp>
              <p:nvSpPr>
                <p:cNvPr id="71776" name="Rectangle 72"/>
                <p:cNvSpPr>
                  <a:spLocks noChangeArrowheads="1"/>
                </p:cNvSpPr>
                <p:nvPr/>
              </p:nvSpPr>
              <p:spPr bwMode="auto">
                <a:xfrm>
                  <a:off x="767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265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7" name="Rectangle 73"/>
                <p:cNvSpPr>
                  <a:spLocks noChangeArrowheads="1"/>
                </p:cNvSpPr>
                <p:nvPr/>
              </p:nvSpPr>
              <p:spPr bwMode="auto">
                <a:xfrm>
                  <a:off x="724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74"/>
              <p:cNvGrpSpPr/>
              <p:nvPr/>
            </p:nvGrpSpPr>
            <p:grpSpPr bwMode="auto">
              <a:xfrm>
                <a:off x="0" y="2418"/>
                <a:ext cx="724" cy="403"/>
                <a:chOff x="0" y="2418"/>
                <a:chExt cx="724" cy="403"/>
              </a:xfrm>
            </p:grpSpPr>
            <p:sp>
              <p:nvSpPr>
                <p:cNvPr id="7177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</a:rPr>
                    <a:t>ec +</a:t>
                  </a:r>
                  <a:r>
                    <a:rPr kumimoji="1" lang="en-US" altLang="zh-CN" sz="1600" b="1">
                      <a:solidFill>
                        <a:srgbClr val="0C0D1A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1" lang="en-US" altLang="zh-CN" sz="1600" b="1">
                      <a:latin typeface="Tahoma" panose="020B0604030504040204" pitchFamily="34" charset="0"/>
                    </a:rPr>
                    <a:t>+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7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77"/>
              <p:cNvGrpSpPr/>
              <p:nvPr/>
            </p:nvGrpSpPr>
            <p:grpSpPr bwMode="auto">
              <a:xfrm>
                <a:off x="724" y="2418"/>
                <a:ext cx="724" cy="403"/>
                <a:chOff x="724" y="2418"/>
                <a:chExt cx="724" cy="403"/>
              </a:xfrm>
            </p:grpSpPr>
            <p:sp>
              <p:nvSpPr>
                <p:cNvPr id="71772" name="Rectangle 78"/>
                <p:cNvSpPr>
                  <a:spLocks noChangeArrowheads="1"/>
                </p:cNvSpPr>
                <p:nvPr/>
              </p:nvSpPr>
              <p:spPr bwMode="auto">
                <a:xfrm>
                  <a:off x="767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217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3" name="Rectangle 79"/>
                <p:cNvSpPr>
                  <a:spLocks noChangeArrowheads="1"/>
                </p:cNvSpPr>
                <p:nvPr/>
              </p:nvSpPr>
              <p:spPr bwMode="auto">
                <a:xfrm>
                  <a:off x="724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80"/>
              <p:cNvGrpSpPr/>
              <p:nvPr/>
            </p:nvGrpSpPr>
            <p:grpSpPr bwMode="auto">
              <a:xfrm>
                <a:off x="1448" y="2418"/>
                <a:ext cx="724" cy="806"/>
                <a:chOff x="1448" y="2418"/>
                <a:chExt cx="724" cy="806"/>
              </a:xfrm>
            </p:grpSpPr>
            <p:sp>
              <p:nvSpPr>
                <p:cNvPr id="71770" name="Rectangle 81"/>
                <p:cNvSpPr>
                  <a:spLocks noChangeArrowheads="1"/>
                </p:cNvSpPr>
                <p:nvPr/>
              </p:nvSpPr>
              <p:spPr bwMode="auto">
                <a:xfrm>
                  <a:off x="1491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sz="120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8.3%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1" name="Rectangle 82"/>
                <p:cNvSpPr>
                  <a:spLocks noChangeArrowheads="1"/>
                </p:cNvSpPr>
                <p:nvPr/>
              </p:nvSpPr>
              <p:spPr bwMode="auto">
                <a:xfrm>
                  <a:off x="1448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83"/>
              <p:cNvGrpSpPr/>
              <p:nvPr/>
            </p:nvGrpSpPr>
            <p:grpSpPr bwMode="auto">
              <a:xfrm>
                <a:off x="2172" y="2418"/>
                <a:ext cx="724" cy="806"/>
                <a:chOff x="2172" y="2418"/>
                <a:chExt cx="724" cy="806"/>
              </a:xfrm>
            </p:grpSpPr>
            <p:sp>
              <p:nvSpPr>
                <p:cNvPr id="71768" name="Rectangle 84"/>
                <p:cNvSpPr>
                  <a:spLocks noChangeArrowheads="1"/>
                </p:cNvSpPr>
                <p:nvPr/>
              </p:nvSpPr>
              <p:spPr bwMode="auto">
                <a:xfrm>
                  <a:off x="2215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9" name="Rectangle 85"/>
                <p:cNvSpPr>
                  <a:spLocks noChangeArrowheads="1"/>
                </p:cNvSpPr>
                <p:nvPr/>
              </p:nvSpPr>
              <p:spPr bwMode="auto">
                <a:xfrm>
                  <a:off x="2172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86"/>
              <p:cNvGrpSpPr/>
              <p:nvPr/>
            </p:nvGrpSpPr>
            <p:grpSpPr bwMode="auto">
              <a:xfrm>
                <a:off x="2896" y="2418"/>
                <a:ext cx="724" cy="806"/>
                <a:chOff x="2896" y="2418"/>
                <a:chExt cx="724" cy="806"/>
              </a:xfrm>
            </p:grpSpPr>
            <p:sp>
              <p:nvSpPr>
                <p:cNvPr id="71766" name="Rectangle 87"/>
                <p:cNvSpPr>
                  <a:spLocks noChangeArrowheads="1"/>
                </p:cNvSpPr>
                <p:nvPr/>
              </p:nvSpPr>
              <p:spPr bwMode="auto">
                <a:xfrm>
                  <a:off x="2939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67" name="Rectangle 88"/>
                <p:cNvSpPr>
                  <a:spLocks noChangeArrowheads="1"/>
                </p:cNvSpPr>
                <p:nvPr/>
              </p:nvSpPr>
              <p:spPr bwMode="auto">
                <a:xfrm>
                  <a:off x="2896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0" name="Group 89"/>
              <p:cNvGrpSpPr/>
              <p:nvPr/>
            </p:nvGrpSpPr>
            <p:grpSpPr bwMode="auto">
              <a:xfrm>
                <a:off x="3620" y="2418"/>
                <a:ext cx="724" cy="806"/>
                <a:chOff x="3620" y="2418"/>
                <a:chExt cx="724" cy="806"/>
              </a:xfrm>
            </p:grpSpPr>
            <p:sp>
              <p:nvSpPr>
                <p:cNvPr id="71764" name="Rectangle 90"/>
                <p:cNvSpPr>
                  <a:spLocks noChangeArrowheads="1"/>
                </p:cNvSpPr>
                <p:nvPr/>
              </p:nvSpPr>
              <p:spPr bwMode="auto">
                <a:xfrm>
                  <a:off x="3663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5" name="Rectangle 91"/>
                <p:cNvSpPr>
                  <a:spLocks noChangeArrowheads="1"/>
                </p:cNvSpPr>
                <p:nvPr/>
              </p:nvSpPr>
              <p:spPr bwMode="auto">
                <a:xfrm>
                  <a:off x="3620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1" name="Group 92"/>
              <p:cNvGrpSpPr/>
              <p:nvPr/>
            </p:nvGrpSpPr>
            <p:grpSpPr bwMode="auto">
              <a:xfrm>
                <a:off x="0" y="2821"/>
                <a:ext cx="724" cy="403"/>
                <a:chOff x="0" y="2821"/>
                <a:chExt cx="724" cy="403"/>
              </a:xfrm>
            </p:grpSpPr>
            <p:sp>
              <p:nvSpPr>
                <p:cNvPr id="71762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</a:rPr>
                    <a:t>+ct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63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3" name="Group 95"/>
              <p:cNvGrpSpPr/>
              <p:nvPr/>
            </p:nvGrpSpPr>
            <p:grpSpPr bwMode="auto">
              <a:xfrm>
                <a:off x="724" y="2821"/>
                <a:ext cx="724" cy="403"/>
                <a:chOff x="724" y="2821"/>
                <a:chExt cx="724" cy="403"/>
              </a:xfrm>
            </p:grpSpPr>
            <p:sp>
              <p:nvSpPr>
                <p:cNvPr id="71760" name="Rectangle 96"/>
                <p:cNvSpPr>
                  <a:spLocks noChangeArrowheads="1"/>
                </p:cNvSpPr>
                <p:nvPr/>
              </p:nvSpPr>
              <p:spPr bwMode="auto">
                <a:xfrm>
                  <a:off x="767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1" name="Rectangle 97"/>
                <p:cNvSpPr>
                  <a:spLocks noChangeArrowheads="1"/>
                </p:cNvSpPr>
                <p:nvPr/>
              </p:nvSpPr>
              <p:spPr bwMode="auto">
                <a:xfrm>
                  <a:off x="724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5" name="Group 98"/>
              <p:cNvGrpSpPr/>
              <p:nvPr/>
            </p:nvGrpSpPr>
            <p:grpSpPr bwMode="auto">
              <a:xfrm>
                <a:off x="0" y="3224"/>
                <a:ext cx="724" cy="403"/>
                <a:chOff x="0" y="3224"/>
                <a:chExt cx="724" cy="403"/>
              </a:xfrm>
            </p:grpSpPr>
            <p:sp>
              <p:nvSpPr>
                <p:cNvPr id="71758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 +  +</a:t>
                  </a:r>
                </a:p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9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7" name="Group 101"/>
              <p:cNvGrpSpPr/>
              <p:nvPr/>
            </p:nvGrpSpPr>
            <p:grpSpPr bwMode="auto">
              <a:xfrm>
                <a:off x="724" y="3224"/>
                <a:ext cx="724" cy="403"/>
                <a:chOff x="724" y="3224"/>
                <a:chExt cx="724" cy="403"/>
              </a:xfrm>
            </p:grpSpPr>
            <p:sp>
              <p:nvSpPr>
                <p:cNvPr id="71756" name="Rectangle 102"/>
                <p:cNvSpPr>
                  <a:spLocks noChangeArrowheads="1"/>
                </p:cNvSpPr>
                <p:nvPr/>
              </p:nvSpPr>
              <p:spPr bwMode="auto">
                <a:xfrm>
                  <a:off x="767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7" name="Rectangle 103"/>
                <p:cNvSpPr>
                  <a:spLocks noChangeArrowheads="1"/>
                </p:cNvSpPr>
                <p:nvPr/>
              </p:nvSpPr>
              <p:spPr bwMode="auto">
                <a:xfrm>
                  <a:off x="724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8" name="Group 104"/>
              <p:cNvGrpSpPr/>
              <p:nvPr/>
            </p:nvGrpSpPr>
            <p:grpSpPr bwMode="auto">
              <a:xfrm>
                <a:off x="1448" y="3224"/>
                <a:ext cx="724" cy="806"/>
                <a:chOff x="1448" y="3224"/>
                <a:chExt cx="724" cy="806"/>
              </a:xfrm>
            </p:grpSpPr>
            <p:sp>
              <p:nvSpPr>
                <p:cNvPr id="7175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91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0.15%</a:t>
                  </a:r>
                </a:p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448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9" name="Group 107"/>
              <p:cNvGrpSpPr/>
              <p:nvPr/>
            </p:nvGrpSpPr>
            <p:grpSpPr bwMode="auto">
              <a:xfrm>
                <a:off x="2172" y="3224"/>
                <a:ext cx="724" cy="806"/>
                <a:chOff x="2172" y="3224"/>
                <a:chExt cx="724" cy="806"/>
              </a:xfrm>
            </p:grpSpPr>
            <p:sp>
              <p:nvSpPr>
                <p:cNvPr id="7175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215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53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72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0" name="Group 110"/>
              <p:cNvGrpSpPr/>
              <p:nvPr/>
            </p:nvGrpSpPr>
            <p:grpSpPr bwMode="auto">
              <a:xfrm>
                <a:off x="2896" y="3224"/>
                <a:ext cx="724" cy="806"/>
                <a:chOff x="2896" y="3224"/>
                <a:chExt cx="724" cy="806"/>
              </a:xfrm>
            </p:grpSpPr>
            <p:sp>
              <p:nvSpPr>
                <p:cNvPr id="71750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39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 dirty="0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1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96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1" name="Group 113"/>
              <p:cNvGrpSpPr/>
              <p:nvPr/>
            </p:nvGrpSpPr>
            <p:grpSpPr bwMode="auto">
              <a:xfrm>
                <a:off x="3620" y="3224"/>
                <a:ext cx="724" cy="806"/>
                <a:chOff x="3620" y="3224"/>
                <a:chExt cx="724" cy="806"/>
              </a:xfrm>
            </p:grpSpPr>
            <p:sp>
              <p:nvSpPr>
                <p:cNvPr id="7174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63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0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2" name="Group 116"/>
              <p:cNvGrpSpPr/>
              <p:nvPr/>
            </p:nvGrpSpPr>
            <p:grpSpPr bwMode="auto">
              <a:xfrm>
                <a:off x="0" y="3627"/>
                <a:ext cx="724" cy="403"/>
                <a:chOff x="0" y="3627"/>
                <a:chExt cx="724" cy="403"/>
              </a:xfrm>
            </p:grpSpPr>
            <p:sp>
              <p:nvSpPr>
                <p:cNvPr id="7174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ec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kumimoji="1" lang="en-US" altLang="zh-CN" b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ct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 v</a:t>
                  </a:r>
                </a:p>
                <a:p>
                  <a:pPr algn="just"/>
                  <a:endParaRPr kumimoji="1" lang="en-US" altLang="zh-CN" sz="1600" b="1" dirty="0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47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3" name="Group 119"/>
              <p:cNvGrpSpPr/>
              <p:nvPr/>
            </p:nvGrpSpPr>
            <p:grpSpPr bwMode="auto">
              <a:xfrm>
                <a:off x="724" y="3627"/>
                <a:ext cx="724" cy="403"/>
                <a:chOff x="724" y="3627"/>
                <a:chExt cx="724" cy="403"/>
              </a:xfrm>
            </p:grpSpPr>
            <p:sp>
              <p:nvSpPr>
                <p:cNvPr id="7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7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724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4" name="Group 122"/>
              <p:cNvGrpSpPr/>
              <p:nvPr/>
            </p:nvGrpSpPr>
            <p:grpSpPr bwMode="auto">
              <a:xfrm>
                <a:off x="0" y="4030"/>
                <a:ext cx="724" cy="403"/>
                <a:chOff x="0" y="4030"/>
                <a:chExt cx="724" cy="403"/>
              </a:xfrm>
            </p:grpSpPr>
            <p:sp>
              <p:nvSpPr>
                <p:cNvPr id="7174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合计</a:t>
                  </a:r>
                  <a:endParaRPr kumimoji="1" lang="zh-CN" altLang="en-US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5" name="Group 125"/>
              <p:cNvGrpSpPr/>
              <p:nvPr/>
            </p:nvGrpSpPr>
            <p:grpSpPr bwMode="auto">
              <a:xfrm>
                <a:off x="724" y="4030"/>
                <a:ext cx="724" cy="403"/>
                <a:chOff x="724" y="4030"/>
                <a:chExt cx="724" cy="403"/>
              </a:xfrm>
            </p:grpSpPr>
            <p:sp>
              <p:nvSpPr>
                <p:cNvPr id="71740" name="Rectangle 126"/>
                <p:cNvSpPr>
                  <a:spLocks noChangeArrowheads="1"/>
                </p:cNvSpPr>
                <p:nvPr/>
              </p:nvSpPr>
              <p:spPr bwMode="auto">
                <a:xfrm>
                  <a:off x="767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5318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1" name="Rectangle 127"/>
                <p:cNvSpPr>
                  <a:spLocks noChangeArrowheads="1"/>
                </p:cNvSpPr>
                <p:nvPr/>
              </p:nvSpPr>
              <p:spPr bwMode="auto">
                <a:xfrm>
                  <a:off x="724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6" name="Group 128"/>
              <p:cNvGrpSpPr/>
              <p:nvPr/>
            </p:nvGrpSpPr>
            <p:grpSpPr bwMode="auto">
              <a:xfrm>
                <a:off x="1448" y="4030"/>
                <a:ext cx="724" cy="403"/>
                <a:chOff x="1448" y="4030"/>
                <a:chExt cx="724" cy="403"/>
              </a:xfrm>
            </p:grpSpPr>
            <p:sp>
              <p:nvSpPr>
                <p:cNvPr id="71738" name="Rectangle 129"/>
                <p:cNvSpPr>
                  <a:spLocks noChangeArrowheads="1"/>
                </p:cNvSpPr>
                <p:nvPr/>
              </p:nvSpPr>
              <p:spPr bwMode="auto">
                <a:xfrm>
                  <a:off x="1491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100</a:t>
                  </a:r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％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9" name="Rectangle 130"/>
                <p:cNvSpPr>
                  <a:spLocks noChangeArrowheads="1"/>
                </p:cNvSpPr>
                <p:nvPr/>
              </p:nvSpPr>
              <p:spPr bwMode="auto">
                <a:xfrm>
                  <a:off x="1448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7" name="Group 131"/>
              <p:cNvGrpSpPr/>
              <p:nvPr/>
            </p:nvGrpSpPr>
            <p:grpSpPr bwMode="auto">
              <a:xfrm>
                <a:off x="2172" y="4030"/>
                <a:ext cx="724" cy="403"/>
                <a:chOff x="2172" y="4030"/>
                <a:chExt cx="724" cy="403"/>
              </a:xfrm>
            </p:grpSpPr>
            <p:sp>
              <p:nvSpPr>
                <p:cNvPr id="7173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15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18.4%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2172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8" name="Group 134"/>
              <p:cNvGrpSpPr/>
              <p:nvPr/>
            </p:nvGrpSpPr>
            <p:grpSpPr bwMode="auto">
              <a:xfrm>
                <a:off x="2896" y="4030"/>
                <a:ext cx="724" cy="403"/>
                <a:chOff x="2896" y="4030"/>
                <a:chExt cx="724" cy="403"/>
              </a:xfrm>
            </p:grpSpPr>
            <p:sp>
              <p:nvSpPr>
                <p:cNvPr id="7173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39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10.3%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5" name="Rectangle 136"/>
                <p:cNvSpPr>
                  <a:spLocks noChangeArrowheads="1"/>
                </p:cNvSpPr>
                <p:nvPr/>
              </p:nvSpPr>
              <p:spPr bwMode="auto">
                <a:xfrm>
                  <a:off x="2896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9" name="Group 137"/>
              <p:cNvGrpSpPr/>
              <p:nvPr/>
            </p:nvGrpSpPr>
            <p:grpSpPr bwMode="auto">
              <a:xfrm>
                <a:off x="3620" y="4030"/>
                <a:ext cx="724" cy="403"/>
                <a:chOff x="3620" y="4030"/>
                <a:chExt cx="724" cy="403"/>
              </a:xfrm>
            </p:grpSpPr>
            <p:sp>
              <p:nvSpPr>
                <p:cNvPr id="7173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6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Times New Roman" panose="02020603050405020304" pitchFamily="18" charset="0"/>
                    </a:rPr>
                    <a:t>8.4%</a:t>
                  </a: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3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2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686" name="Rectangle 140"/>
            <p:cNvSpPr>
              <a:spLocks noChangeArrowheads="1"/>
            </p:cNvSpPr>
            <p:nvPr/>
          </p:nvSpPr>
          <p:spPr bwMode="auto">
            <a:xfrm>
              <a:off x="-3" y="-3"/>
              <a:ext cx="4350" cy="443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4" name="Text Box 141"/>
          <p:cNvSpPr txBox="1">
            <a:spLocks noChangeArrowheads="1"/>
          </p:cNvSpPr>
          <p:nvPr/>
        </p:nvSpPr>
        <p:spPr bwMode="auto">
          <a:xfrm>
            <a:off x="609600" y="381000"/>
            <a:ext cx="8153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三点试验中，测交后代有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种表型，重组值的计算</a:t>
            </a:r>
            <a:r>
              <a:rPr kumimoji="1" lang="zh-CN" altLang="en-US" sz="2400" b="1" dirty="0">
                <a:solidFill>
                  <a:srgbClr val="292E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936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15077" y="393309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同理</a:t>
            </a:r>
            <a:r>
              <a:rPr lang="en-US" altLang="zh-CN" sz="32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cv-</a:t>
            </a:r>
            <a:r>
              <a:rPr lang="en-US" altLang="zh-CN" sz="32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重组率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8.4%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分为两部分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21"/>
          <p:cNvGrpSpPr/>
          <p:nvPr/>
        </p:nvGrpSpPr>
        <p:grpSpPr bwMode="auto">
          <a:xfrm>
            <a:off x="1552105" y="1295400"/>
            <a:ext cx="6498907" cy="1818839"/>
            <a:chOff x="1424608" y="2971800"/>
            <a:chExt cx="6498522" cy="1818531"/>
          </a:xfrm>
        </p:grpSpPr>
        <p:cxnSp>
          <p:nvCxnSpPr>
            <p:cNvPr id="70668" name="直接连接符 16"/>
            <p:cNvCxnSpPr>
              <a:cxnSpLocks noChangeShapeType="1"/>
            </p:cNvCxnSpPr>
            <p:nvPr/>
          </p:nvCxnSpPr>
          <p:spPr bwMode="auto">
            <a:xfrm>
              <a:off x="1424608" y="3581400"/>
              <a:ext cx="5486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70669" name="直接连接符 17"/>
            <p:cNvCxnSpPr>
              <a:cxnSpLocks noChangeShapeType="1"/>
            </p:cNvCxnSpPr>
            <p:nvPr/>
          </p:nvCxnSpPr>
          <p:spPr bwMode="auto">
            <a:xfrm>
              <a:off x="1447800" y="4114800"/>
              <a:ext cx="5486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sp>
          <p:nvSpPr>
            <p:cNvPr id="70670" name="TextBox 18"/>
            <p:cNvSpPr txBox="1">
              <a:spLocks noChangeArrowheads="1"/>
            </p:cNvSpPr>
            <p:nvPr/>
          </p:nvSpPr>
          <p:spPr bwMode="auto">
            <a:xfrm>
              <a:off x="1524000" y="2971800"/>
              <a:ext cx="5426165" cy="523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 err="1"/>
                <a:t>ec</a:t>
              </a:r>
              <a:r>
                <a:rPr lang="en-US" altLang="zh-CN" sz="2800" i="1" dirty="0"/>
                <a:t>                        </a:t>
              </a:r>
              <a:r>
                <a:rPr lang="en-US" altLang="zh-CN" sz="2800" i="1" dirty="0" smtClean="0"/>
                <a:t>+                    </a:t>
              </a:r>
              <a:r>
                <a:rPr lang="en-US" altLang="zh-CN" sz="2800" i="1" dirty="0" err="1" smtClean="0"/>
                <a:t>ct</a:t>
              </a:r>
              <a:endParaRPr lang="zh-CN" altLang="en-US" sz="2800" i="1" dirty="0"/>
            </a:p>
          </p:txBody>
        </p:sp>
        <p:sp>
          <p:nvSpPr>
            <p:cNvPr id="70671" name="TextBox 20"/>
            <p:cNvSpPr txBox="1">
              <a:spLocks noChangeArrowheads="1"/>
            </p:cNvSpPr>
            <p:nvPr/>
          </p:nvSpPr>
          <p:spPr bwMode="auto">
            <a:xfrm>
              <a:off x="1524000" y="4267200"/>
              <a:ext cx="6399130" cy="523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/>
                <a:t>+                          </a:t>
              </a:r>
              <a:r>
                <a:rPr lang="en-US" altLang="zh-CN" sz="2800" i="1" dirty="0" smtClean="0"/>
                <a:t>cv                   +         </a:t>
              </a:r>
              <a:endParaRPr lang="zh-CN" altLang="en-US" sz="2800" i="1" dirty="0"/>
            </a:p>
          </p:txBody>
        </p:sp>
      </p:grpSp>
      <p:sp>
        <p:nvSpPr>
          <p:cNvPr id="23" name="乘号 22"/>
          <p:cNvSpPr/>
          <p:nvPr/>
        </p:nvSpPr>
        <p:spPr bwMode="auto">
          <a:xfrm>
            <a:off x="5562600" y="1354242"/>
            <a:ext cx="228601" cy="15240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70661" name="直接连接符 29"/>
          <p:cNvCxnSpPr>
            <a:cxnSpLocks noChangeShapeType="1"/>
          </p:cNvCxnSpPr>
          <p:nvPr/>
        </p:nvCxnSpPr>
        <p:spPr bwMode="auto">
          <a:xfrm>
            <a:off x="1447800" y="4663225"/>
            <a:ext cx="54867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70662" name="直接连接符 30"/>
          <p:cNvCxnSpPr>
            <a:cxnSpLocks noChangeShapeType="1"/>
          </p:cNvCxnSpPr>
          <p:nvPr/>
        </p:nvCxnSpPr>
        <p:spPr bwMode="auto">
          <a:xfrm>
            <a:off x="1524005" y="5196716"/>
            <a:ext cx="54867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70663" name="TextBox 31"/>
          <p:cNvSpPr txBox="1">
            <a:spLocks noChangeArrowheads="1"/>
          </p:cNvSpPr>
          <p:nvPr/>
        </p:nvSpPr>
        <p:spPr bwMode="auto">
          <a:xfrm>
            <a:off x="1598489" y="4063793"/>
            <a:ext cx="623279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i="1" dirty="0"/>
              <a:t> </a:t>
            </a:r>
            <a:r>
              <a:rPr lang="en-US" altLang="zh-CN" sz="2400" i="1" dirty="0" err="1" smtClean="0"/>
              <a:t>ec</a:t>
            </a:r>
            <a:r>
              <a:rPr lang="en-US" altLang="zh-CN" sz="2800" i="1" dirty="0" smtClean="0"/>
              <a:t>                         +                 +         </a:t>
            </a:r>
            <a:endParaRPr lang="zh-CN" altLang="en-US" sz="2800" i="1" dirty="0"/>
          </a:p>
        </p:txBody>
      </p:sp>
      <p:sp>
        <p:nvSpPr>
          <p:cNvPr id="70664" name="TextBox 32"/>
          <p:cNvSpPr txBox="1">
            <a:spLocks noChangeArrowheads="1"/>
          </p:cNvSpPr>
          <p:nvPr/>
        </p:nvSpPr>
        <p:spPr bwMode="auto">
          <a:xfrm>
            <a:off x="1600209" y="5349141"/>
            <a:ext cx="630012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 +                          cv                </a:t>
            </a:r>
            <a:r>
              <a:rPr lang="en-US" altLang="zh-CN" sz="2800" i="1" dirty="0" err="1" smtClean="0"/>
              <a:t>ct</a:t>
            </a:r>
            <a:r>
              <a:rPr lang="en-US" altLang="zh-CN" sz="2800" i="1" dirty="0" smtClean="0"/>
              <a:t>         </a:t>
            </a:r>
            <a:endParaRPr lang="zh-CN" altLang="en-US" sz="2800" i="1" dirty="0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4191168" y="3291523"/>
            <a:ext cx="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文本框 1"/>
          <p:cNvSpPr txBox="1"/>
          <p:nvPr/>
        </p:nvSpPr>
        <p:spPr>
          <a:xfrm>
            <a:off x="6379800" y="32181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单交换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8.1%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7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52800" y="419934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双交换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0.15%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47800" y="1371600"/>
            <a:ext cx="6652906" cy="4805562"/>
            <a:chOff x="1676400" y="1356677"/>
            <a:chExt cx="6652906" cy="4805562"/>
          </a:xfrm>
        </p:grpSpPr>
        <p:grpSp>
          <p:nvGrpSpPr>
            <p:cNvPr id="4" name="组合 24"/>
            <p:cNvGrpSpPr/>
            <p:nvPr/>
          </p:nvGrpSpPr>
          <p:grpSpPr bwMode="auto">
            <a:xfrm>
              <a:off x="1676400" y="1356677"/>
              <a:ext cx="6551918" cy="1818839"/>
              <a:chOff x="1219200" y="2743200"/>
              <a:chExt cx="6551534" cy="1818531"/>
            </a:xfrm>
          </p:grpSpPr>
          <p:grpSp>
            <p:nvGrpSpPr>
              <p:cNvPr id="5" name="组合 21"/>
              <p:cNvGrpSpPr/>
              <p:nvPr/>
            </p:nvGrpSpPr>
            <p:grpSpPr bwMode="auto">
              <a:xfrm>
                <a:off x="1219200" y="2743200"/>
                <a:ext cx="6551534" cy="1818531"/>
                <a:chOff x="1371600" y="2971800"/>
                <a:chExt cx="6551534" cy="1818531"/>
              </a:xfrm>
            </p:grpSpPr>
            <p:cxnSp>
              <p:nvCxnSpPr>
                <p:cNvPr id="70668" name="直接连接符 16"/>
                <p:cNvCxnSpPr>
                  <a:cxnSpLocks noChangeShapeType="1"/>
                </p:cNvCxnSpPr>
                <p:nvPr/>
              </p:nvCxnSpPr>
              <p:spPr bwMode="auto">
                <a:xfrm>
                  <a:off x="1371600" y="3581400"/>
                  <a:ext cx="54864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70669" name="直接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1447800" y="4114800"/>
                  <a:ext cx="5486400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</p:spPr>
            </p:cxnSp>
            <p:sp>
              <p:nvSpPr>
                <p:cNvPr id="7067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524000" y="2971800"/>
                  <a:ext cx="6221209" cy="523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i="1" dirty="0" err="1"/>
                    <a:t>ec</a:t>
                  </a:r>
                  <a:r>
                    <a:rPr lang="en-US" altLang="zh-CN" sz="2800" i="1" dirty="0"/>
                    <a:t>                       </a:t>
                  </a:r>
                  <a:r>
                    <a:rPr lang="en-US" altLang="zh-CN" sz="2800" i="1" dirty="0" smtClean="0"/>
                    <a:t> +                   </a:t>
                  </a:r>
                  <a:r>
                    <a:rPr lang="en-US" altLang="zh-CN" sz="2800" i="1" dirty="0" err="1" smtClean="0"/>
                    <a:t>ct</a:t>
                  </a:r>
                  <a:r>
                    <a:rPr lang="en-US" altLang="zh-CN" sz="2800" i="1" dirty="0" smtClean="0"/>
                    <a:t>         </a:t>
                  </a:r>
                  <a:endParaRPr lang="zh-CN" altLang="en-US" sz="2800" i="1" dirty="0"/>
                </a:p>
              </p:txBody>
            </p:sp>
            <p:sp>
              <p:nvSpPr>
                <p:cNvPr id="7067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524000" y="4267200"/>
                  <a:ext cx="6399134" cy="523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i="1" dirty="0"/>
                    <a:t>+                          </a:t>
                  </a:r>
                  <a:r>
                    <a:rPr lang="en-US" altLang="zh-CN" sz="2800" i="1" dirty="0" smtClean="0"/>
                    <a:t>cv                  +         </a:t>
                  </a:r>
                  <a:endParaRPr lang="zh-CN" altLang="en-US" sz="2800" i="1" dirty="0"/>
                </a:p>
              </p:txBody>
            </p:sp>
          </p:grpSp>
          <p:sp>
            <p:nvSpPr>
              <p:cNvPr id="23" name="乘号 22"/>
              <p:cNvSpPr/>
              <p:nvPr/>
            </p:nvSpPr>
            <p:spPr bwMode="auto">
              <a:xfrm>
                <a:off x="2438328" y="2819387"/>
                <a:ext cx="228587" cy="1523742"/>
              </a:xfrm>
              <a:prstGeom prst="mathMultiply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乘号 23"/>
              <p:cNvSpPr/>
              <p:nvPr/>
            </p:nvSpPr>
            <p:spPr bwMode="auto">
              <a:xfrm>
                <a:off x="5105171" y="2819387"/>
                <a:ext cx="228587" cy="1523742"/>
              </a:xfrm>
              <a:prstGeom prst="mathMultiply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组合 21"/>
            <p:cNvGrpSpPr/>
            <p:nvPr/>
          </p:nvGrpSpPr>
          <p:grpSpPr bwMode="auto">
            <a:xfrm>
              <a:off x="1676400" y="4343400"/>
              <a:ext cx="6652906" cy="1818839"/>
              <a:chOff x="1371600" y="2971800"/>
              <a:chExt cx="6652498" cy="1818531"/>
            </a:xfrm>
          </p:grpSpPr>
          <p:cxnSp>
            <p:nvCxnSpPr>
              <p:cNvPr id="70661" name="直接连接符 29"/>
              <p:cNvCxnSpPr>
                <a:cxnSpLocks noChangeShapeType="1"/>
              </p:cNvCxnSpPr>
              <p:nvPr/>
            </p:nvCxnSpPr>
            <p:spPr bwMode="auto">
              <a:xfrm>
                <a:off x="1371600" y="3581400"/>
                <a:ext cx="5486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62" name="直接连接符 30"/>
              <p:cNvCxnSpPr>
                <a:cxnSpLocks noChangeShapeType="1"/>
              </p:cNvCxnSpPr>
              <p:nvPr/>
            </p:nvCxnSpPr>
            <p:spPr bwMode="auto">
              <a:xfrm>
                <a:off x="1447800" y="4114800"/>
                <a:ext cx="5486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70663" name="TextBox 31"/>
              <p:cNvSpPr txBox="1">
                <a:spLocks noChangeArrowheads="1"/>
              </p:cNvSpPr>
              <p:nvPr/>
            </p:nvSpPr>
            <p:spPr bwMode="auto">
              <a:xfrm>
                <a:off x="1524000" y="2971800"/>
                <a:ext cx="6500098" cy="5231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/>
                  <a:t> </a:t>
                </a:r>
                <a:r>
                  <a:rPr lang="en-US" altLang="zh-CN" sz="2400" i="1" dirty="0" err="1" smtClean="0"/>
                  <a:t>ec</a:t>
                </a:r>
                <a:r>
                  <a:rPr lang="en-US" altLang="zh-CN" sz="2800" i="1" dirty="0" smtClean="0"/>
                  <a:t>                         </a:t>
                </a:r>
                <a:r>
                  <a:rPr lang="en-US" altLang="zh-CN" sz="2800" i="1" dirty="0"/>
                  <a:t>cv                 </a:t>
                </a:r>
                <a:r>
                  <a:rPr lang="en-US" altLang="zh-CN" sz="2800" i="1" dirty="0" err="1" smtClean="0"/>
                  <a:t>ct</a:t>
                </a:r>
                <a:r>
                  <a:rPr lang="en-US" altLang="zh-CN" sz="2800" i="1" dirty="0" smtClean="0"/>
                  <a:t>         </a:t>
                </a:r>
                <a:endParaRPr lang="zh-CN" altLang="en-US" sz="2800" i="1" dirty="0"/>
              </a:p>
            </p:txBody>
          </p:sp>
          <p:sp>
            <p:nvSpPr>
              <p:cNvPr id="70664" name="TextBox 32"/>
              <p:cNvSpPr txBox="1">
                <a:spLocks noChangeArrowheads="1"/>
              </p:cNvSpPr>
              <p:nvPr/>
            </p:nvSpPr>
            <p:spPr bwMode="auto">
              <a:xfrm>
                <a:off x="1524000" y="4267200"/>
                <a:ext cx="6181121" cy="5231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/>
                  <a:t>+                         +                    +         </a:t>
                </a:r>
                <a:endParaRPr lang="zh-CN" altLang="en-US" sz="2800" i="1" dirty="0"/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 bwMode="auto">
            <a:xfrm>
              <a:off x="4343400" y="3352800"/>
              <a:ext cx="0" cy="838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52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6400800" cy="57912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sz="1800" smtClean="0"/>
          </a:p>
          <a:p>
            <a:pPr>
              <a:buFontTx/>
              <a:buNone/>
            </a:pPr>
            <a:endParaRPr lang="en-US" altLang="zh-CN" sz="1800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" y="1106488"/>
            <a:ext cx="8077200" cy="5751512"/>
            <a:chOff x="-3" y="-3"/>
            <a:chExt cx="4350" cy="4439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0" y="0"/>
              <a:ext cx="4344" cy="4433"/>
              <a:chOff x="0" y="0"/>
              <a:chExt cx="4344" cy="4433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0" y="0"/>
                <a:ext cx="724" cy="806"/>
                <a:chOff x="0" y="0"/>
                <a:chExt cx="724" cy="806"/>
              </a:xfrm>
            </p:grpSpPr>
            <p:sp>
              <p:nvSpPr>
                <p:cNvPr id="7182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表 型</a:t>
                  </a:r>
                </a:p>
                <a:p>
                  <a:pPr algn="ctr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2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/>
              <p:nvPr/>
            </p:nvGrpSpPr>
            <p:grpSpPr bwMode="auto">
              <a:xfrm>
                <a:off x="724" y="0"/>
                <a:ext cx="724" cy="806"/>
                <a:chOff x="724" y="0"/>
                <a:chExt cx="724" cy="806"/>
              </a:xfrm>
            </p:grpSpPr>
            <p:sp>
              <p:nvSpPr>
                <p:cNvPr id="71818" name="Rectangle 9"/>
                <p:cNvSpPr>
                  <a:spLocks noChangeArrowheads="1"/>
                </p:cNvSpPr>
                <p:nvPr/>
              </p:nvSpPr>
              <p:spPr bwMode="auto">
                <a:xfrm>
                  <a:off x="767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实得数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9" name="Rectangle 10"/>
                <p:cNvSpPr>
                  <a:spLocks noChangeArrowheads="1"/>
                </p:cNvSpPr>
                <p:nvPr/>
              </p:nvSpPr>
              <p:spPr bwMode="auto">
                <a:xfrm>
                  <a:off x="724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"/>
              <p:cNvGrpSpPr/>
              <p:nvPr/>
            </p:nvGrpSpPr>
            <p:grpSpPr bwMode="auto">
              <a:xfrm>
                <a:off x="1448" y="0"/>
                <a:ext cx="724" cy="806"/>
                <a:chOff x="1448" y="0"/>
                <a:chExt cx="724" cy="806"/>
              </a:xfrm>
            </p:grpSpPr>
            <p:sp>
              <p:nvSpPr>
                <p:cNvPr id="718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491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比</a:t>
                  </a:r>
                  <a:r>
                    <a:rPr kumimoji="1" lang="zh-CN" altLang="en-US" b="1">
                      <a:latin typeface="Tahoma" panose="020B0604030504040204" pitchFamily="34" charset="0"/>
                    </a:rPr>
                    <a:t>   </a:t>
                  </a:r>
                  <a:r>
                    <a:rPr kumimoji="1" lang="zh-CN" altLang="en-US" b="1">
                      <a:latin typeface="Times New Roman" panose="02020603050405020304" pitchFamily="18" charset="0"/>
                    </a:rPr>
                    <a:t>例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7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8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 bwMode="auto">
              <a:xfrm>
                <a:off x="2172" y="0"/>
                <a:ext cx="2172" cy="403"/>
                <a:chOff x="2172" y="0"/>
                <a:chExt cx="2172" cy="403"/>
              </a:xfrm>
            </p:grpSpPr>
            <p:sp>
              <p:nvSpPr>
                <p:cNvPr id="718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215" y="0"/>
                  <a:ext cx="208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重组发生在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5" name="Rectangle 16"/>
                <p:cNvSpPr>
                  <a:spLocks noChangeArrowheads="1"/>
                </p:cNvSpPr>
                <p:nvPr/>
              </p:nvSpPr>
              <p:spPr bwMode="auto">
                <a:xfrm>
                  <a:off x="2172" y="0"/>
                  <a:ext cx="217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"/>
              <p:cNvGrpSpPr/>
              <p:nvPr/>
            </p:nvGrpSpPr>
            <p:grpSpPr bwMode="auto">
              <a:xfrm>
                <a:off x="2172" y="403"/>
                <a:ext cx="724" cy="403"/>
                <a:chOff x="2172" y="403"/>
                <a:chExt cx="724" cy="403"/>
              </a:xfrm>
            </p:grpSpPr>
            <p:sp>
              <p:nvSpPr>
                <p:cNvPr id="71812" name="Rectangle 18"/>
                <p:cNvSpPr>
                  <a:spLocks noChangeArrowheads="1"/>
                </p:cNvSpPr>
                <p:nvPr/>
              </p:nvSpPr>
              <p:spPr bwMode="auto">
                <a:xfrm>
                  <a:off x="2215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 dirty="0" err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ec-ct</a:t>
                  </a:r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72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0"/>
              <p:cNvGrpSpPr/>
              <p:nvPr/>
            </p:nvGrpSpPr>
            <p:grpSpPr bwMode="auto">
              <a:xfrm>
                <a:off x="2896" y="403"/>
                <a:ext cx="724" cy="403"/>
                <a:chOff x="2896" y="403"/>
                <a:chExt cx="724" cy="403"/>
              </a:xfrm>
            </p:grpSpPr>
            <p:sp>
              <p:nvSpPr>
                <p:cNvPr id="71810" name="Rectangle 21"/>
                <p:cNvSpPr>
                  <a:spLocks noChangeArrowheads="1"/>
                </p:cNvSpPr>
                <p:nvPr/>
              </p:nvSpPr>
              <p:spPr bwMode="auto">
                <a:xfrm>
                  <a:off x="2939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ec-cv</a:t>
                  </a:r>
                </a:p>
                <a:p>
                  <a:pPr algn="ctr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1" name="Rectangle 22"/>
                <p:cNvSpPr>
                  <a:spLocks noChangeArrowheads="1"/>
                </p:cNvSpPr>
                <p:nvPr/>
              </p:nvSpPr>
              <p:spPr bwMode="auto">
                <a:xfrm>
                  <a:off x="2896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3"/>
              <p:cNvGrpSpPr/>
              <p:nvPr/>
            </p:nvGrpSpPr>
            <p:grpSpPr bwMode="auto">
              <a:xfrm>
                <a:off x="3620" y="403"/>
                <a:ext cx="724" cy="403"/>
                <a:chOff x="3620" y="403"/>
                <a:chExt cx="724" cy="403"/>
              </a:xfrm>
            </p:grpSpPr>
            <p:sp>
              <p:nvSpPr>
                <p:cNvPr id="71808" name="Rectangle 24"/>
                <p:cNvSpPr>
                  <a:spLocks noChangeArrowheads="1"/>
                </p:cNvSpPr>
                <p:nvPr/>
              </p:nvSpPr>
              <p:spPr bwMode="auto">
                <a:xfrm>
                  <a:off x="3663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400" b="1" dirty="0" err="1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ct</a:t>
                  </a:r>
                  <a:r>
                    <a:rPr kumimoji="1" lang="en-US" altLang="zh-CN" sz="2400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-cv</a:t>
                  </a:r>
                </a:p>
                <a:p>
                  <a:pPr algn="ctr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20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6"/>
              <p:cNvGrpSpPr/>
              <p:nvPr/>
            </p:nvGrpSpPr>
            <p:grpSpPr bwMode="auto">
              <a:xfrm>
                <a:off x="0" y="806"/>
                <a:ext cx="724" cy="403"/>
                <a:chOff x="0" y="806"/>
                <a:chExt cx="724" cy="403"/>
              </a:xfrm>
            </p:grpSpPr>
            <p:sp>
              <p:nvSpPr>
                <p:cNvPr id="71806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ec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ct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 +</a:t>
                  </a:r>
                </a:p>
                <a:p>
                  <a:pPr algn="just"/>
                  <a:endParaRPr kumimoji="1" lang="en-US" altLang="zh-CN" sz="1400" b="1" dirty="0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7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29"/>
              <p:cNvGrpSpPr/>
              <p:nvPr/>
            </p:nvGrpSpPr>
            <p:grpSpPr bwMode="auto">
              <a:xfrm>
                <a:off x="724" y="806"/>
                <a:ext cx="724" cy="403"/>
                <a:chOff x="724" y="806"/>
                <a:chExt cx="724" cy="403"/>
              </a:xfrm>
            </p:grpSpPr>
            <p:sp>
              <p:nvSpPr>
                <p:cNvPr id="71804" name="Rectangle 30"/>
                <p:cNvSpPr>
                  <a:spLocks noChangeArrowheads="1"/>
                </p:cNvSpPr>
                <p:nvPr/>
              </p:nvSpPr>
              <p:spPr bwMode="auto">
                <a:xfrm>
                  <a:off x="767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2125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5" name="Rectangle 31"/>
                <p:cNvSpPr>
                  <a:spLocks noChangeArrowheads="1"/>
                </p:cNvSpPr>
                <p:nvPr/>
              </p:nvSpPr>
              <p:spPr bwMode="auto">
                <a:xfrm>
                  <a:off x="724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2"/>
              <p:cNvGrpSpPr/>
              <p:nvPr/>
            </p:nvGrpSpPr>
            <p:grpSpPr bwMode="auto">
              <a:xfrm>
                <a:off x="1448" y="806"/>
                <a:ext cx="724" cy="806"/>
                <a:chOff x="1448" y="806"/>
                <a:chExt cx="724" cy="806"/>
              </a:xfrm>
            </p:grpSpPr>
            <p:sp>
              <p:nvSpPr>
                <p:cNvPr id="71802" name="Rectangle 33"/>
                <p:cNvSpPr>
                  <a:spLocks noChangeArrowheads="1"/>
                </p:cNvSpPr>
                <p:nvPr/>
              </p:nvSpPr>
              <p:spPr bwMode="auto">
                <a:xfrm>
                  <a:off x="1491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81.5%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48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5"/>
              <p:cNvGrpSpPr/>
              <p:nvPr/>
            </p:nvGrpSpPr>
            <p:grpSpPr bwMode="auto">
              <a:xfrm>
                <a:off x="2172" y="806"/>
                <a:ext cx="724" cy="806"/>
                <a:chOff x="2172" y="806"/>
                <a:chExt cx="724" cy="806"/>
              </a:xfrm>
            </p:grpSpPr>
            <p:sp>
              <p:nvSpPr>
                <p:cNvPr id="71800" name="Rectangle 36"/>
                <p:cNvSpPr>
                  <a:spLocks noChangeArrowheads="1"/>
                </p:cNvSpPr>
                <p:nvPr/>
              </p:nvSpPr>
              <p:spPr bwMode="auto">
                <a:xfrm>
                  <a:off x="2215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01" name="Rectangle 37"/>
                <p:cNvSpPr>
                  <a:spLocks noChangeArrowheads="1"/>
                </p:cNvSpPr>
                <p:nvPr/>
              </p:nvSpPr>
              <p:spPr bwMode="auto">
                <a:xfrm>
                  <a:off x="2172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8"/>
              <p:cNvGrpSpPr/>
              <p:nvPr/>
            </p:nvGrpSpPr>
            <p:grpSpPr bwMode="auto">
              <a:xfrm>
                <a:off x="2896" y="806"/>
                <a:ext cx="724" cy="806"/>
                <a:chOff x="2896" y="806"/>
                <a:chExt cx="724" cy="806"/>
              </a:xfrm>
            </p:grpSpPr>
            <p:sp>
              <p:nvSpPr>
                <p:cNvPr id="71798" name="Rectangle 39"/>
                <p:cNvSpPr>
                  <a:spLocks noChangeArrowheads="1"/>
                </p:cNvSpPr>
                <p:nvPr/>
              </p:nvSpPr>
              <p:spPr bwMode="auto">
                <a:xfrm>
                  <a:off x="2939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9" name="Rectangle 40"/>
                <p:cNvSpPr>
                  <a:spLocks noChangeArrowheads="1"/>
                </p:cNvSpPr>
                <p:nvPr/>
              </p:nvSpPr>
              <p:spPr bwMode="auto">
                <a:xfrm>
                  <a:off x="2896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1"/>
              <p:cNvGrpSpPr/>
              <p:nvPr/>
            </p:nvGrpSpPr>
            <p:grpSpPr bwMode="auto">
              <a:xfrm>
                <a:off x="3620" y="806"/>
                <a:ext cx="724" cy="806"/>
                <a:chOff x="3620" y="806"/>
                <a:chExt cx="724" cy="806"/>
              </a:xfrm>
            </p:grpSpPr>
            <p:sp>
              <p:nvSpPr>
                <p:cNvPr id="71796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3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7" name="Rectangle 43"/>
                <p:cNvSpPr>
                  <a:spLocks noChangeArrowheads="1"/>
                </p:cNvSpPr>
                <p:nvPr/>
              </p:nvSpPr>
              <p:spPr bwMode="auto">
                <a:xfrm>
                  <a:off x="3620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4"/>
              <p:cNvGrpSpPr/>
              <p:nvPr/>
            </p:nvGrpSpPr>
            <p:grpSpPr bwMode="auto">
              <a:xfrm>
                <a:off x="0" y="1209"/>
                <a:ext cx="724" cy="403"/>
                <a:chOff x="0" y="1209"/>
                <a:chExt cx="724" cy="403"/>
              </a:xfrm>
            </p:grpSpPr>
            <p:sp>
              <p:nvSpPr>
                <p:cNvPr id="7179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+ +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5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7"/>
              <p:cNvGrpSpPr/>
              <p:nvPr/>
            </p:nvGrpSpPr>
            <p:grpSpPr bwMode="auto">
              <a:xfrm>
                <a:off x="724" y="1209"/>
                <a:ext cx="724" cy="403"/>
                <a:chOff x="724" y="1209"/>
                <a:chExt cx="724" cy="403"/>
              </a:xfrm>
            </p:grpSpPr>
            <p:sp>
              <p:nvSpPr>
                <p:cNvPr id="71792" name="Rectangle 48"/>
                <p:cNvSpPr>
                  <a:spLocks noChangeArrowheads="1"/>
                </p:cNvSpPr>
                <p:nvPr/>
              </p:nvSpPr>
              <p:spPr bwMode="auto">
                <a:xfrm>
                  <a:off x="767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2207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3" name="Rectangle 49"/>
                <p:cNvSpPr>
                  <a:spLocks noChangeArrowheads="1"/>
                </p:cNvSpPr>
                <p:nvPr/>
              </p:nvSpPr>
              <p:spPr bwMode="auto">
                <a:xfrm>
                  <a:off x="724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0"/>
              <p:cNvGrpSpPr/>
              <p:nvPr/>
            </p:nvGrpSpPr>
            <p:grpSpPr bwMode="auto">
              <a:xfrm>
                <a:off x="0" y="1612"/>
                <a:ext cx="724" cy="403"/>
                <a:chOff x="0" y="1612"/>
                <a:chExt cx="724" cy="403"/>
              </a:xfrm>
            </p:grpSpPr>
            <p:sp>
              <p:nvSpPr>
                <p:cNvPr id="71790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>
                      <a:latin typeface="Tahoma" panose="020B0604030504040204" pitchFamily="34" charset="0"/>
                    </a:rPr>
                    <a:t>ec +  cv</a:t>
                  </a:r>
                </a:p>
                <a:p>
                  <a:pPr algn="just"/>
                  <a:endParaRPr kumimoji="1" lang="en-US" altLang="zh-CN" sz="14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91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53"/>
              <p:cNvGrpSpPr/>
              <p:nvPr/>
            </p:nvGrpSpPr>
            <p:grpSpPr bwMode="auto">
              <a:xfrm>
                <a:off x="724" y="1612"/>
                <a:ext cx="724" cy="403"/>
                <a:chOff x="724" y="1612"/>
                <a:chExt cx="724" cy="403"/>
              </a:xfrm>
            </p:grpSpPr>
            <p:sp>
              <p:nvSpPr>
                <p:cNvPr id="71788" name="Rectangle 54"/>
                <p:cNvSpPr>
                  <a:spLocks noChangeArrowheads="1"/>
                </p:cNvSpPr>
                <p:nvPr/>
              </p:nvSpPr>
              <p:spPr bwMode="auto">
                <a:xfrm>
                  <a:off x="767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273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9" name="Rectangle 55"/>
                <p:cNvSpPr>
                  <a:spLocks noChangeArrowheads="1"/>
                </p:cNvSpPr>
                <p:nvPr/>
              </p:nvSpPr>
              <p:spPr bwMode="auto">
                <a:xfrm>
                  <a:off x="724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56"/>
              <p:cNvGrpSpPr/>
              <p:nvPr/>
            </p:nvGrpSpPr>
            <p:grpSpPr bwMode="auto">
              <a:xfrm>
                <a:off x="1448" y="1612"/>
                <a:ext cx="724" cy="806"/>
                <a:chOff x="1448" y="1612"/>
                <a:chExt cx="724" cy="806"/>
              </a:xfrm>
            </p:grpSpPr>
            <p:sp>
              <p:nvSpPr>
                <p:cNvPr id="71786" name="Rectangle 57"/>
                <p:cNvSpPr>
                  <a:spLocks noChangeArrowheads="1"/>
                </p:cNvSpPr>
                <p:nvPr/>
              </p:nvSpPr>
              <p:spPr bwMode="auto">
                <a:xfrm>
                  <a:off x="1491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10.1%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7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8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59"/>
              <p:cNvGrpSpPr/>
              <p:nvPr/>
            </p:nvGrpSpPr>
            <p:grpSpPr bwMode="auto">
              <a:xfrm>
                <a:off x="2172" y="1612"/>
                <a:ext cx="724" cy="806"/>
                <a:chOff x="2172" y="1612"/>
                <a:chExt cx="724" cy="806"/>
              </a:xfrm>
            </p:grpSpPr>
            <p:sp>
              <p:nvSpPr>
                <p:cNvPr id="71784" name="Rectangle 60"/>
                <p:cNvSpPr>
                  <a:spLocks noChangeArrowheads="1"/>
                </p:cNvSpPr>
                <p:nvPr/>
              </p:nvSpPr>
              <p:spPr bwMode="auto">
                <a:xfrm>
                  <a:off x="2215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2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32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32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5" name="Rectangle 61"/>
                <p:cNvSpPr>
                  <a:spLocks noChangeArrowheads="1"/>
                </p:cNvSpPr>
                <p:nvPr/>
              </p:nvSpPr>
              <p:spPr bwMode="auto">
                <a:xfrm>
                  <a:off x="2172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2"/>
              <p:cNvGrpSpPr/>
              <p:nvPr/>
            </p:nvGrpSpPr>
            <p:grpSpPr bwMode="auto">
              <a:xfrm>
                <a:off x="2896" y="1612"/>
                <a:ext cx="724" cy="806"/>
                <a:chOff x="2896" y="1612"/>
                <a:chExt cx="724" cy="806"/>
              </a:xfrm>
            </p:grpSpPr>
            <p:sp>
              <p:nvSpPr>
                <p:cNvPr id="71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939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896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65"/>
              <p:cNvGrpSpPr/>
              <p:nvPr/>
            </p:nvGrpSpPr>
            <p:grpSpPr bwMode="auto">
              <a:xfrm>
                <a:off x="3620" y="1612"/>
                <a:ext cx="724" cy="806"/>
                <a:chOff x="3620" y="1612"/>
                <a:chExt cx="724" cy="806"/>
              </a:xfrm>
            </p:grpSpPr>
            <p:sp>
              <p:nvSpPr>
                <p:cNvPr id="71780" name="Rectangle 66"/>
                <p:cNvSpPr>
                  <a:spLocks noChangeArrowheads="1"/>
                </p:cNvSpPr>
                <p:nvPr/>
              </p:nvSpPr>
              <p:spPr bwMode="auto">
                <a:xfrm>
                  <a:off x="3663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81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0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68"/>
              <p:cNvGrpSpPr/>
              <p:nvPr/>
            </p:nvGrpSpPr>
            <p:grpSpPr bwMode="auto">
              <a:xfrm>
                <a:off x="0" y="2015"/>
                <a:ext cx="724" cy="403"/>
                <a:chOff x="0" y="2015"/>
                <a:chExt cx="724" cy="403"/>
              </a:xfrm>
            </p:grpSpPr>
            <p:sp>
              <p:nvSpPr>
                <p:cNvPr id="71778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Times New Roman" panose="02020603050405020304" pitchFamily="18" charset="0"/>
                    </a:rPr>
                    <a:t>+  ct  +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79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71"/>
              <p:cNvGrpSpPr/>
              <p:nvPr/>
            </p:nvGrpSpPr>
            <p:grpSpPr bwMode="auto">
              <a:xfrm>
                <a:off x="724" y="2015"/>
                <a:ext cx="724" cy="403"/>
                <a:chOff x="724" y="2015"/>
                <a:chExt cx="724" cy="403"/>
              </a:xfrm>
            </p:grpSpPr>
            <p:sp>
              <p:nvSpPr>
                <p:cNvPr id="71776" name="Rectangle 72"/>
                <p:cNvSpPr>
                  <a:spLocks noChangeArrowheads="1"/>
                </p:cNvSpPr>
                <p:nvPr/>
              </p:nvSpPr>
              <p:spPr bwMode="auto">
                <a:xfrm>
                  <a:off x="767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265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7" name="Rectangle 73"/>
                <p:cNvSpPr>
                  <a:spLocks noChangeArrowheads="1"/>
                </p:cNvSpPr>
                <p:nvPr/>
              </p:nvSpPr>
              <p:spPr bwMode="auto">
                <a:xfrm>
                  <a:off x="724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74"/>
              <p:cNvGrpSpPr/>
              <p:nvPr/>
            </p:nvGrpSpPr>
            <p:grpSpPr bwMode="auto">
              <a:xfrm>
                <a:off x="0" y="2418"/>
                <a:ext cx="724" cy="403"/>
                <a:chOff x="0" y="2418"/>
                <a:chExt cx="724" cy="403"/>
              </a:xfrm>
            </p:grpSpPr>
            <p:sp>
              <p:nvSpPr>
                <p:cNvPr id="7177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 dirty="0" err="1">
                      <a:latin typeface="Tahoma" panose="020B0604030504040204" pitchFamily="34" charset="0"/>
                    </a:rPr>
                    <a:t>ec</a:t>
                  </a:r>
                  <a:r>
                    <a:rPr kumimoji="1" lang="en-US" altLang="zh-CN" sz="1600" b="1" dirty="0">
                      <a:latin typeface="Tahoma" panose="020B0604030504040204" pitchFamily="34" charset="0"/>
                    </a:rPr>
                    <a:t> +</a:t>
                  </a:r>
                  <a:r>
                    <a:rPr kumimoji="1" lang="en-US" altLang="zh-CN" sz="1600" b="1" dirty="0">
                      <a:solidFill>
                        <a:srgbClr val="0C0D1A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1" lang="en-US" altLang="zh-CN" sz="1600" b="1" dirty="0">
                      <a:latin typeface="Tahoma" panose="020B0604030504040204" pitchFamily="34" charset="0"/>
                    </a:rPr>
                    <a:t>+</a:t>
                  </a:r>
                </a:p>
                <a:p>
                  <a:pPr algn="just"/>
                  <a:endParaRPr kumimoji="1" lang="en-US" altLang="zh-CN" sz="1600" b="1" dirty="0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7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77"/>
              <p:cNvGrpSpPr/>
              <p:nvPr/>
            </p:nvGrpSpPr>
            <p:grpSpPr bwMode="auto">
              <a:xfrm>
                <a:off x="724" y="2418"/>
                <a:ext cx="724" cy="403"/>
                <a:chOff x="724" y="2418"/>
                <a:chExt cx="724" cy="403"/>
              </a:xfrm>
            </p:grpSpPr>
            <p:sp>
              <p:nvSpPr>
                <p:cNvPr id="71772" name="Rectangle 78"/>
                <p:cNvSpPr>
                  <a:spLocks noChangeArrowheads="1"/>
                </p:cNvSpPr>
                <p:nvPr/>
              </p:nvSpPr>
              <p:spPr bwMode="auto">
                <a:xfrm>
                  <a:off x="767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217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3" name="Rectangle 79"/>
                <p:cNvSpPr>
                  <a:spLocks noChangeArrowheads="1"/>
                </p:cNvSpPr>
                <p:nvPr/>
              </p:nvSpPr>
              <p:spPr bwMode="auto">
                <a:xfrm>
                  <a:off x="724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80"/>
              <p:cNvGrpSpPr/>
              <p:nvPr/>
            </p:nvGrpSpPr>
            <p:grpSpPr bwMode="auto">
              <a:xfrm>
                <a:off x="1448" y="2418"/>
                <a:ext cx="724" cy="806"/>
                <a:chOff x="1448" y="2418"/>
                <a:chExt cx="724" cy="806"/>
              </a:xfrm>
            </p:grpSpPr>
            <p:sp>
              <p:nvSpPr>
                <p:cNvPr id="71770" name="Rectangle 81"/>
                <p:cNvSpPr>
                  <a:spLocks noChangeArrowheads="1"/>
                </p:cNvSpPr>
                <p:nvPr/>
              </p:nvSpPr>
              <p:spPr bwMode="auto">
                <a:xfrm>
                  <a:off x="1491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sz="1200" dirty="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8.3%</a:t>
                  </a:r>
                </a:p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1" name="Rectangle 82"/>
                <p:cNvSpPr>
                  <a:spLocks noChangeArrowheads="1"/>
                </p:cNvSpPr>
                <p:nvPr/>
              </p:nvSpPr>
              <p:spPr bwMode="auto">
                <a:xfrm>
                  <a:off x="1448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83"/>
              <p:cNvGrpSpPr/>
              <p:nvPr/>
            </p:nvGrpSpPr>
            <p:grpSpPr bwMode="auto">
              <a:xfrm>
                <a:off x="2172" y="2418"/>
                <a:ext cx="724" cy="806"/>
                <a:chOff x="2172" y="2418"/>
                <a:chExt cx="724" cy="806"/>
              </a:xfrm>
            </p:grpSpPr>
            <p:sp>
              <p:nvSpPr>
                <p:cNvPr id="71768" name="Rectangle 84"/>
                <p:cNvSpPr>
                  <a:spLocks noChangeArrowheads="1"/>
                </p:cNvSpPr>
                <p:nvPr/>
              </p:nvSpPr>
              <p:spPr bwMode="auto">
                <a:xfrm>
                  <a:off x="2215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9" name="Rectangle 85"/>
                <p:cNvSpPr>
                  <a:spLocks noChangeArrowheads="1"/>
                </p:cNvSpPr>
                <p:nvPr/>
              </p:nvSpPr>
              <p:spPr bwMode="auto">
                <a:xfrm>
                  <a:off x="2172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86"/>
              <p:cNvGrpSpPr/>
              <p:nvPr/>
            </p:nvGrpSpPr>
            <p:grpSpPr bwMode="auto">
              <a:xfrm>
                <a:off x="2896" y="2418"/>
                <a:ext cx="724" cy="806"/>
                <a:chOff x="2896" y="2418"/>
                <a:chExt cx="724" cy="806"/>
              </a:xfrm>
            </p:grpSpPr>
            <p:sp>
              <p:nvSpPr>
                <p:cNvPr id="71766" name="Rectangle 87"/>
                <p:cNvSpPr>
                  <a:spLocks noChangeArrowheads="1"/>
                </p:cNvSpPr>
                <p:nvPr/>
              </p:nvSpPr>
              <p:spPr bwMode="auto">
                <a:xfrm>
                  <a:off x="2939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67" name="Rectangle 88"/>
                <p:cNvSpPr>
                  <a:spLocks noChangeArrowheads="1"/>
                </p:cNvSpPr>
                <p:nvPr/>
              </p:nvSpPr>
              <p:spPr bwMode="auto">
                <a:xfrm>
                  <a:off x="2896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0" name="Group 89"/>
              <p:cNvGrpSpPr/>
              <p:nvPr/>
            </p:nvGrpSpPr>
            <p:grpSpPr bwMode="auto">
              <a:xfrm>
                <a:off x="3620" y="2418"/>
                <a:ext cx="724" cy="806"/>
                <a:chOff x="3620" y="2418"/>
                <a:chExt cx="724" cy="806"/>
              </a:xfrm>
            </p:grpSpPr>
            <p:sp>
              <p:nvSpPr>
                <p:cNvPr id="71764" name="Rectangle 90"/>
                <p:cNvSpPr>
                  <a:spLocks noChangeArrowheads="1"/>
                </p:cNvSpPr>
                <p:nvPr/>
              </p:nvSpPr>
              <p:spPr bwMode="auto">
                <a:xfrm>
                  <a:off x="3663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 dirty="0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5" name="Rectangle 91"/>
                <p:cNvSpPr>
                  <a:spLocks noChangeArrowheads="1"/>
                </p:cNvSpPr>
                <p:nvPr/>
              </p:nvSpPr>
              <p:spPr bwMode="auto">
                <a:xfrm>
                  <a:off x="3620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1" name="Group 92"/>
              <p:cNvGrpSpPr/>
              <p:nvPr/>
            </p:nvGrpSpPr>
            <p:grpSpPr bwMode="auto">
              <a:xfrm>
                <a:off x="0" y="2821"/>
                <a:ext cx="724" cy="403"/>
                <a:chOff x="0" y="2821"/>
                <a:chExt cx="724" cy="403"/>
              </a:xfrm>
            </p:grpSpPr>
            <p:sp>
              <p:nvSpPr>
                <p:cNvPr id="71762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</a:rPr>
                    <a:t>+ct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63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3" name="Group 95"/>
              <p:cNvGrpSpPr/>
              <p:nvPr/>
            </p:nvGrpSpPr>
            <p:grpSpPr bwMode="auto">
              <a:xfrm>
                <a:off x="724" y="2821"/>
                <a:ext cx="724" cy="403"/>
                <a:chOff x="724" y="2821"/>
                <a:chExt cx="724" cy="403"/>
              </a:xfrm>
            </p:grpSpPr>
            <p:sp>
              <p:nvSpPr>
                <p:cNvPr id="71760" name="Rectangle 96"/>
                <p:cNvSpPr>
                  <a:spLocks noChangeArrowheads="1"/>
                </p:cNvSpPr>
                <p:nvPr/>
              </p:nvSpPr>
              <p:spPr bwMode="auto">
                <a:xfrm>
                  <a:off x="767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1" name="Rectangle 97"/>
                <p:cNvSpPr>
                  <a:spLocks noChangeArrowheads="1"/>
                </p:cNvSpPr>
                <p:nvPr/>
              </p:nvSpPr>
              <p:spPr bwMode="auto">
                <a:xfrm>
                  <a:off x="724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5" name="Group 98"/>
              <p:cNvGrpSpPr/>
              <p:nvPr/>
            </p:nvGrpSpPr>
            <p:grpSpPr bwMode="auto">
              <a:xfrm>
                <a:off x="0" y="3224"/>
                <a:ext cx="724" cy="403"/>
                <a:chOff x="0" y="3224"/>
                <a:chExt cx="724" cy="403"/>
              </a:xfrm>
            </p:grpSpPr>
            <p:sp>
              <p:nvSpPr>
                <p:cNvPr id="71758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 +  +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9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7" name="Group 101"/>
              <p:cNvGrpSpPr/>
              <p:nvPr/>
            </p:nvGrpSpPr>
            <p:grpSpPr bwMode="auto">
              <a:xfrm>
                <a:off x="724" y="3224"/>
                <a:ext cx="724" cy="403"/>
                <a:chOff x="724" y="3224"/>
                <a:chExt cx="724" cy="403"/>
              </a:xfrm>
            </p:grpSpPr>
            <p:sp>
              <p:nvSpPr>
                <p:cNvPr id="71756" name="Rectangle 102"/>
                <p:cNvSpPr>
                  <a:spLocks noChangeArrowheads="1"/>
                </p:cNvSpPr>
                <p:nvPr/>
              </p:nvSpPr>
              <p:spPr bwMode="auto">
                <a:xfrm>
                  <a:off x="767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7" name="Rectangle 103"/>
                <p:cNvSpPr>
                  <a:spLocks noChangeArrowheads="1"/>
                </p:cNvSpPr>
                <p:nvPr/>
              </p:nvSpPr>
              <p:spPr bwMode="auto">
                <a:xfrm>
                  <a:off x="724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8" name="Group 104"/>
              <p:cNvGrpSpPr/>
              <p:nvPr/>
            </p:nvGrpSpPr>
            <p:grpSpPr bwMode="auto">
              <a:xfrm>
                <a:off x="1448" y="3224"/>
                <a:ext cx="724" cy="806"/>
                <a:chOff x="1448" y="3224"/>
                <a:chExt cx="724" cy="806"/>
              </a:xfrm>
            </p:grpSpPr>
            <p:sp>
              <p:nvSpPr>
                <p:cNvPr id="7175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91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0.15%</a:t>
                  </a:r>
                </a:p>
                <a:p>
                  <a:pPr algn="just"/>
                  <a:endParaRPr kumimoji="1" lang="en-US" altLang="zh-CN" b="1" dirty="0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448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9" name="Group 107"/>
              <p:cNvGrpSpPr/>
              <p:nvPr/>
            </p:nvGrpSpPr>
            <p:grpSpPr bwMode="auto">
              <a:xfrm>
                <a:off x="2172" y="3224"/>
                <a:ext cx="724" cy="806"/>
                <a:chOff x="2172" y="3224"/>
                <a:chExt cx="724" cy="806"/>
              </a:xfrm>
            </p:grpSpPr>
            <p:sp>
              <p:nvSpPr>
                <p:cNvPr id="7175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215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53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72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0" name="Group 110"/>
              <p:cNvGrpSpPr/>
              <p:nvPr/>
            </p:nvGrpSpPr>
            <p:grpSpPr bwMode="auto">
              <a:xfrm>
                <a:off x="2896" y="3224"/>
                <a:ext cx="724" cy="806"/>
                <a:chOff x="2896" y="3224"/>
                <a:chExt cx="724" cy="806"/>
              </a:xfrm>
            </p:grpSpPr>
            <p:sp>
              <p:nvSpPr>
                <p:cNvPr id="71750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39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1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96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1" name="Group 113"/>
              <p:cNvGrpSpPr/>
              <p:nvPr/>
            </p:nvGrpSpPr>
            <p:grpSpPr bwMode="auto">
              <a:xfrm>
                <a:off x="3620" y="3224"/>
                <a:ext cx="724" cy="806"/>
                <a:chOff x="3620" y="3224"/>
                <a:chExt cx="724" cy="806"/>
              </a:xfrm>
            </p:grpSpPr>
            <p:sp>
              <p:nvSpPr>
                <p:cNvPr id="7174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63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 dirty="0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0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2" name="Group 116"/>
              <p:cNvGrpSpPr/>
              <p:nvPr/>
            </p:nvGrpSpPr>
            <p:grpSpPr bwMode="auto">
              <a:xfrm>
                <a:off x="0" y="3627"/>
                <a:ext cx="724" cy="403"/>
                <a:chOff x="0" y="3627"/>
                <a:chExt cx="724" cy="403"/>
              </a:xfrm>
            </p:grpSpPr>
            <p:sp>
              <p:nvSpPr>
                <p:cNvPr id="7174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imes New Roman" panose="02020603050405020304" pitchFamily="18" charset="0"/>
                    </a:rPr>
                    <a:t>ec  ct  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47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3" name="Group 119"/>
              <p:cNvGrpSpPr/>
              <p:nvPr/>
            </p:nvGrpSpPr>
            <p:grpSpPr bwMode="auto">
              <a:xfrm>
                <a:off x="724" y="3627"/>
                <a:ext cx="724" cy="403"/>
                <a:chOff x="724" y="3627"/>
                <a:chExt cx="724" cy="403"/>
              </a:xfrm>
            </p:grpSpPr>
            <p:sp>
              <p:nvSpPr>
                <p:cNvPr id="7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7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724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4" name="Group 122"/>
              <p:cNvGrpSpPr/>
              <p:nvPr/>
            </p:nvGrpSpPr>
            <p:grpSpPr bwMode="auto">
              <a:xfrm>
                <a:off x="0" y="4030"/>
                <a:ext cx="724" cy="403"/>
                <a:chOff x="0" y="4030"/>
                <a:chExt cx="724" cy="403"/>
              </a:xfrm>
            </p:grpSpPr>
            <p:sp>
              <p:nvSpPr>
                <p:cNvPr id="7174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合计</a:t>
                  </a:r>
                  <a:endParaRPr kumimoji="1" lang="zh-CN" altLang="en-US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5" name="Group 125"/>
              <p:cNvGrpSpPr/>
              <p:nvPr/>
            </p:nvGrpSpPr>
            <p:grpSpPr bwMode="auto">
              <a:xfrm>
                <a:off x="724" y="4030"/>
                <a:ext cx="724" cy="403"/>
                <a:chOff x="724" y="4030"/>
                <a:chExt cx="724" cy="403"/>
              </a:xfrm>
            </p:grpSpPr>
            <p:sp>
              <p:nvSpPr>
                <p:cNvPr id="71740" name="Rectangle 126"/>
                <p:cNvSpPr>
                  <a:spLocks noChangeArrowheads="1"/>
                </p:cNvSpPr>
                <p:nvPr/>
              </p:nvSpPr>
              <p:spPr bwMode="auto">
                <a:xfrm>
                  <a:off x="767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5318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1" name="Rectangle 127"/>
                <p:cNvSpPr>
                  <a:spLocks noChangeArrowheads="1"/>
                </p:cNvSpPr>
                <p:nvPr/>
              </p:nvSpPr>
              <p:spPr bwMode="auto">
                <a:xfrm>
                  <a:off x="724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6" name="Group 128"/>
              <p:cNvGrpSpPr/>
              <p:nvPr/>
            </p:nvGrpSpPr>
            <p:grpSpPr bwMode="auto">
              <a:xfrm>
                <a:off x="1448" y="4030"/>
                <a:ext cx="724" cy="403"/>
                <a:chOff x="1448" y="4030"/>
                <a:chExt cx="724" cy="403"/>
              </a:xfrm>
            </p:grpSpPr>
            <p:sp>
              <p:nvSpPr>
                <p:cNvPr id="71738" name="Rectangle 129"/>
                <p:cNvSpPr>
                  <a:spLocks noChangeArrowheads="1"/>
                </p:cNvSpPr>
                <p:nvPr/>
              </p:nvSpPr>
              <p:spPr bwMode="auto">
                <a:xfrm>
                  <a:off x="1491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100</a:t>
                  </a:r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％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9" name="Rectangle 130"/>
                <p:cNvSpPr>
                  <a:spLocks noChangeArrowheads="1"/>
                </p:cNvSpPr>
                <p:nvPr/>
              </p:nvSpPr>
              <p:spPr bwMode="auto">
                <a:xfrm>
                  <a:off x="1448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7" name="Group 131"/>
              <p:cNvGrpSpPr/>
              <p:nvPr/>
            </p:nvGrpSpPr>
            <p:grpSpPr bwMode="auto">
              <a:xfrm>
                <a:off x="2172" y="4030"/>
                <a:ext cx="724" cy="403"/>
                <a:chOff x="2172" y="4030"/>
                <a:chExt cx="724" cy="403"/>
              </a:xfrm>
            </p:grpSpPr>
            <p:sp>
              <p:nvSpPr>
                <p:cNvPr id="7173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15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18.4%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2172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8" name="Group 134"/>
              <p:cNvGrpSpPr/>
              <p:nvPr/>
            </p:nvGrpSpPr>
            <p:grpSpPr bwMode="auto">
              <a:xfrm>
                <a:off x="2896" y="4030"/>
                <a:ext cx="724" cy="403"/>
                <a:chOff x="2896" y="4030"/>
                <a:chExt cx="724" cy="403"/>
              </a:xfrm>
            </p:grpSpPr>
            <p:sp>
              <p:nvSpPr>
                <p:cNvPr id="7173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39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10.3%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5" name="Rectangle 136"/>
                <p:cNvSpPr>
                  <a:spLocks noChangeArrowheads="1"/>
                </p:cNvSpPr>
                <p:nvPr/>
              </p:nvSpPr>
              <p:spPr bwMode="auto">
                <a:xfrm>
                  <a:off x="2896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9" name="Group 137"/>
              <p:cNvGrpSpPr/>
              <p:nvPr/>
            </p:nvGrpSpPr>
            <p:grpSpPr bwMode="auto">
              <a:xfrm>
                <a:off x="3620" y="4030"/>
                <a:ext cx="724" cy="403"/>
                <a:chOff x="3620" y="4030"/>
                <a:chExt cx="724" cy="403"/>
              </a:xfrm>
            </p:grpSpPr>
            <p:sp>
              <p:nvSpPr>
                <p:cNvPr id="7173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6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Times New Roman" panose="02020603050405020304" pitchFamily="18" charset="0"/>
                    </a:rPr>
                    <a:t>8.4%</a:t>
                  </a: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3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2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686" name="Rectangle 140"/>
            <p:cNvSpPr>
              <a:spLocks noChangeArrowheads="1"/>
            </p:cNvSpPr>
            <p:nvPr/>
          </p:nvSpPr>
          <p:spPr bwMode="auto">
            <a:xfrm>
              <a:off x="-3" y="-3"/>
              <a:ext cx="4350" cy="443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4" name="Text Box 141"/>
          <p:cNvSpPr txBox="1">
            <a:spLocks noChangeArrowheads="1"/>
          </p:cNvSpPr>
          <p:nvPr/>
        </p:nvSpPr>
        <p:spPr bwMode="auto">
          <a:xfrm>
            <a:off x="609600" y="381000"/>
            <a:ext cx="8153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三点试验中，测交后代有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种表型，重组值的计算</a:t>
            </a:r>
            <a:r>
              <a:rPr kumimoji="1" lang="zh-CN" altLang="en-US" sz="2400" b="1" dirty="0">
                <a:solidFill>
                  <a:srgbClr val="292E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0349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 bwMode="auto">
          <a:xfrm>
            <a:off x="838200" y="1587326"/>
            <a:ext cx="7696200" cy="1489113"/>
            <a:chOff x="685800" y="838200"/>
            <a:chExt cx="7696200" cy="1489158"/>
          </a:xfrm>
        </p:grpSpPr>
        <p:grpSp>
          <p:nvGrpSpPr>
            <p:cNvPr id="3" name="组合 26"/>
            <p:cNvGrpSpPr/>
            <p:nvPr/>
          </p:nvGrpSpPr>
          <p:grpSpPr bwMode="auto">
            <a:xfrm>
              <a:off x="685800" y="838200"/>
              <a:ext cx="7696200" cy="1489158"/>
              <a:chOff x="685800" y="2590800"/>
              <a:chExt cx="7696200" cy="1489219"/>
            </a:xfrm>
          </p:grpSpPr>
          <p:cxnSp>
            <p:nvCxnSpPr>
              <p:cNvPr id="70674" name="直接连接符 7"/>
              <p:cNvCxnSpPr>
                <a:cxnSpLocks noChangeShapeType="1"/>
              </p:cNvCxnSpPr>
              <p:nvPr/>
            </p:nvCxnSpPr>
            <p:spPr bwMode="auto">
              <a:xfrm>
                <a:off x="685800" y="3200400"/>
                <a:ext cx="76962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75" name="直接连接符 11"/>
              <p:cNvCxnSpPr>
                <a:cxnSpLocks noChangeShapeType="1"/>
              </p:cNvCxnSpPr>
              <p:nvPr/>
            </p:nvCxnSpPr>
            <p:spPr bwMode="auto">
              <a:xfrm>
                <a:off x="1219200" y="3078480"/>
                <a:ext cx="0" cy="3048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76" name="直接连接符 13"/>
              <p:cNvCxnSpPr>
                <a:cxnSpLocks noChangeShapeType="1"/>
              </p:cNvCxnSpPr>
              <p:nvPr/>
            </p:nvCxnSpPr>
            <p:spPr bwMode="auto">
              <a:xfrm>
                <a:off x="4953000" y="3093720"/>
                <a:ext cx="0" cy="3048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77" name="直接连接符 14"/>
              <p:cNvCxnSpPr>
                <a:cxnSpLocks noChangeShapeType="1"/>
              </p:cNvCxnSpPr>
              <p:nvPr/>
            </p:nvCxnSpPr>
            <p:spPr bwMode="auto">
              <a:xfrm>
                <a:off x="7315200" y="3078480"/>
                <a:ext cx="0" cy="3048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70678" name="TextBox 15"/>
              <p:cNvSpPr txBox="1">
                <a:spLocks noChangeArrowheads="1"/>
              </p:cNvSpPr>
              <p:nvPr/>
            </p:nvSpPr>
            <p:spPr bwMode="auto">
              <a:xfrm>
                <a:off x="1066800" y="2590800"/>
                <a:ext cx="455574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ec</a:t>
                </a:r>
                <a:endParaRPr lang="zh-CN" altLang="en-US" i="1"/>
              </a:p>
            </p:txBody>
          </p:sp>
          <p:sp>
            <p:nvSpPr>
              <p:cNvPr id="70679" name="TextBox 16"/>
              <p:cNvSpPr txBox="1">
                <a:spLocks noChangeArrowheads="1"/>
              </p:cNvSpPr>
              <p:nvPr/>
            </p:nvSpPr>
            <p:spPr bwMode="auto">
              <a:xfrm>
                <a:off x="4724400" y="2590800"/>
                <a:ext cx="441146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cv</a:t>
                </a:r>
                <a:endParaRPr lang="zh-CN" altLang="en-US" i="1"/>
              </a:p>
            </p:txBody>
          </p:sp>
          <p:sp>
            <p:nvSpPr>
              <p:cNvPr id="70680" name="TextBox 17"/>
              <p:cNvSpPr txBox="1">
                <a:spLocks noChangeArrowheads="1"/>
              </p:cNvSpPr>
              <p:nvPr/>
            </p:nvSpPr>
            <p:spPr bwMode="auto">
              <a:xfrm>
                <a:off x="7086600" y="2590800"/>
                <a:ext cx="383438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ct</a:t>
                </a:r>
                <a:endParaRPr lang="zh-CN" altLang="en-US" i="1"/>
              </a:p>
            </p:txBody>
          </p:sp>
          <p:sp>
            <p:nvSpPr>
              <p:cNvPr id="70681" name="TextBox 18"/>
              <p:cNvSpPr txBox="1">
                <a:spLocks noChangeArrowheads="1"/>
              </p:cNvSpPr>
              <p:nvPr/>
            </p:nvSpPr>
            <p:spPr bwMode="auto">
              <a:xfrm>
                <a:off x="2743200" y="2682240"/>
                <a:ext cx="683200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10.3</a:t>
                </a:r>
                <a:endParaRPr lang="zh-CN" altLang="en-US"/>
              </a:p>
            </p:txBody>
          </p:sp>
          <p:sp>
            <p:nvSpPr>
              <p:cNvPr id="70682" name="TextBox 19"/>
              <p:cNvSpPr txBox="1">
                <a:spLocks noChangeArrowheads="1"/>
              </p:cNvSpPr>
              <p:nvPr/>
            </p:nvSpPr>
            <p:spPr bwMode="auto">
              <a:xfrm>
                <a:off x="5867400" y="2743200"/>
                <a:ext cx="540533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8.4</a:t>
                </a:r>
                <a:endParaRPr lang="zh-CN" altLang="en-US"/>
              </a:p>
            </p:txBody>
          </p:sp>
          <p:sp>
            <p:nvSpPr>
              <p:cNvPr id="70683" name="TextBox 20"/>
              <p:cNvSpPr txBox="1">
                <a:spLocks noChangeArrowheads="1"/>
              </p:cNvSpPr>
              <p:nvPr/>
            </p:nvSpPr>
            <p:spPr bwMode="auto">
              <a:xfrm>
                <a:off x="3313071" y="3556762"/>
                <a:ext cx="1980029" cy="523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18.4≠18.7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684" name="直接箭头连接符 22"/>
              <p:cNvCxnSpPr>
                <a:cxnSpLocks noChangeShapeType="1"/>
              </p:cNvCxnSpPr>
              <p:nvPr/>
            </p:nvCxnSpPr>
            <p:spPr bwMode="auto">
              <a:xfrm flipH="1">
                <a:off x="1249680" y="3855720"/>
                <a:ext cx="22098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arrow" w="med" len="med"/>
              </a:ln>
            </p:spPr>
          </p:cxnSp>
        </p:grpSp>
        <p:cxnSp>
          <p:nvCxnSpPr>
            <p:cNvPr id="70673" name="直接箭头连接符 29"/>
            <p:cNvCxnSpPr>
              <a:cxnSpLocks noChangeShapeType="1"/>
            </p:cNvCxnSpPr>
            <p:nvPr/>
          </p:nvCxnSpPr>
          <p:spPr bwMode="auto">
            <a:xfrm flipV="1">
              <a:off x="5165546" y="2133600"/>
              <a:ext cx="2302054" cy="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5" name="组合 21"/>
          <p:cNvGrpSpPr/>
          <p:nvPr/>
        </p:nvGrpSpPr>
        <p:grpSpPr bwMode="auto">
          <a:xfrm>
            <a:off x="1598574" y="3733800"/>
            <a:ext cx="6284216" cy="1818838"/>
            <a:chOff x="1371600" y="2971801"/>
            <a:chExt cx="6283847" cy="1818530"/>
          </a:xfrm>
        </p:grpSpPr>
        <p:cxnSp>
          <p:nvCxnSpPr>
            <p:cNvPr id="70668" name="直接连接符 16"/>
            <p:cNvCxnSpPr>
              <a:cxnSpLocks noChangeShapeType="1"/>
            </p:cNvCxnSpPr>
            <p:nvPr/>
          </p:nvCxnSpPr>
          <p:spPr bwMode="auto">
            <a:xfrm>
              <a:off x="1371600" y="3581400"/>
              <a:ext cx="5486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70669" name="直接连接符 17"/>
            <p:cNvCxnSpPr>
              <a:cxnSpLocks noChangeShapeType="1"/>
            </p:cNvCxnSpPr>
            <p:nvPr/>
          </p:nvCxnSpPr>
          <p:spPr bwMode="auto">
            <a:xfrm>
              <a:off x="1447800" y="4114800"/>
              <a:ext cx="5486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sp>
          <p:nvSpPr>
            <p:cNvPr id="70670" name="TextBox 18"/>
            <p:cNvSpPr txBox="1">
              <a:spLocks noChangeArrowheads="1"/>
            </p:cNvSpPr>
            <p:nvPr/>
          </p:nvSpPr>
          <p:spPr bwMode="auto">
            <a:xfrm>
              <a:off x="1524000" y="2971801"/>
              <a:ext cx="6121829" cy="523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 err="1"/>
                <a:t>ec</a:t>
              </a:r>
              <a:r>
                <a:rPr lang="en-US" altLang="zh-CN" sz="2800" i="1" dirty="0"/>
                <a:t>                       </a:t>
              </a:r>
              <a:r>
                <a:rPr lang="en-US" altLang="zh-CN" sz="2800" i="1" dirty="0" smtClean="0"/>
                <a:t>+                   </a:t>
              </a:r>
              <a:r>
                <a:rPr lang="en-US" altLang="zh-CN" sz="2800" i="1" dirty="0" err="1" smtClean="0"/>
                <a:t>ct</a:t>
              </a:r>
              <a:r>
                <a:rPr lang="en-US" altLang="zh-CN" sz="2800" i="1" dirty="0" smtClean="0"/>
                <a:t>         </a:t>
              </a:r>
              <a:endParaRPr lang="zh-CN" altLang="en-US" sz="2800" i="1" dirty="0"/>
            </a:p>
          </p:txBody>
        </p:sp>
        <p:sp>
          <p:nvSpPr>
            <p:cNvPr id="70671" name="TextBox 20"/>
            <p:cNvSpPr txBox="1">
              <a:spLocks noChangeArrowheads="1"/>
            </p:cNvSpPr>
            <p:nvPr/>
          </p:nvSpPr>
          <p:spPr bwMode="auto">
            <a:xfrm>
              <a:off x="1524000" y="4267200"/>
              <a:ext cx="6131447" cy="523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/>
                <a:t>+                         </a:t>
              </a:r>
              <a:r>
                <a:rPr lang="en-US" altLang="zh-CN" sz="2800" i="1" dirty="0" smtClean="0"/>
                <a:t>cv                  +        </a:t>
              </a:r>
              <a:endParaRPr lang="zh-CN" altLang="en-US" sz="2800" i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05832" y="429351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2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间的距离是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18.4cM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还是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18.7cM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2114" y="3028482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计算值      加合值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16405" y="1252414"/>
            <a:ext cx="4479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(10.1+0.15)                          (8.3+0.15)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2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6400800" cy="57912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sz="1800" smtClean="0"/>
          </a:p>
          <a:p>
            <a:pPr>
              <a:buFontTx/>
              <a:buNone/>
            </a:pPr>
            <a:endParaRPr lang="en-US" altLang="zh-CN" sz="1800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" y="1106488"/>
            <a:ext cx="8077200" cy="5751512"/>
            <a:chOff x="-3" y="-3"/>
            <a:chExt cx="4350" cy="4439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0" y="0"/>
              <a:ext cx="4344" cy="4433"/>
              <a:chOff x="0" y="0"/>
              <a:chExt cx="4344" cy="4433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0" y="0"/>
                <a:ext cx="724" cy="806"/>
                <a:chOff x="0" y="0"/>
                <a:chExt cx="724" cy="806"/>
              </a:xfrm>
            </p:grpSpPr>
            <p:sp>
              <p:nvSpPr>
                <p:cNvPr id="7182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表 型</a:t>
                  </a:r>
                </a:p>
                <a:p>
                  <a:pPr algn="ctr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2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/>
              <p:nvPr/>
            </p:nvGrpSpPr>
            <p:grpSpPr bwMode="auto">
              <a:xfrm>
                <a:off x="724" y="0"/>
                <a:ext cx="724" cy="806"/>
                <a:chOff x="724" y="0"/>
                <a:chExt cx="724" cy="806"/>
              </a:xfrm>
            </p:grpSpPr>
            <p:sp>
              <p:nvSpPr>
                <p:cNvPr id="71818" name="Rectangle 9"/>
                <p:cNvSpPr>
                  <a:spLocks noChangeArrowheads="1"/>
                </p:cNvSpPr>
                <p:nvPr/>
              </p:nvSpPr>
              <p:spPr bwMode="auto">
                <a:xfrm>
                  <a:off x="767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实得数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9" name="Rectangle 10"/>
                <p:cNvSpPr>
                  <a:spLocks noChangeArrowheads="1"/>
                </p:cNvSpPr>
                <p:nvPr/>
              </p:nvSpPr>
              <p:spPr bwMode="auto">
                <a:xfrm>
                  <a:off x="724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"/>
              <p:cNvGrpSpPr/>
              <p:nvPr/>
            </p:nvGrpSpPr>
            <p:grpSpPr bwMode="auto">
              <a:xfrm>
                <a:off x="1448" y="0"/>
                <a:ext cx="724" cy="806"/>
                <a:chOff x="1448" y="0"/>
                <a:chExt cx="724" cy="806"/>
              </a:xfrm>
            </p:grpSpPr>
            <p:sp>
              <p:nvSpPr>
                <p:cNvPr id="718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491" y="0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比</a:t>
                  </a:r>
                  <a:r>
                    <a:rPr kumimoji="1" lang="zh-CN" altLang="en-US" b="1">
                      <a:latin typeface="Tahoma" panose="020B0604030504040204" pitchFamily="34" charset="0"/>
                    </a:rPr>
                    <a:t>   </a:t>
                  </a:r>
                  <a:r>
                    <a:rPr kumimoji="1" lang="zh-CN" altLang="en-US" b="1">
                      <a:latin typeface="Times New Roman" panose="02020603050405020304" pitchFamily="18" charset="0"/>
                    </a:rPr>
                    <a:t>例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7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8" y="0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 bwMode="auto">
              <a:xfrm>
                <a:off x="2172" y="0"/>
                <a:ext cx="2172" cy="403"/>
                <a:chOff x="2172" y="0"/>
                <a:chExt cx="2172" cy="403"/>
              </a:xfrm>
            </p:grpSpPr>
            <p:sp>
              <p:nvSpPr>
                <p:cNvPr id="718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215" y="0"/>
                  <a:ext cx="208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b="1">
                      <a:latin typeface="Times New Roman" panose="02020603050405020304" pitchFamily="18" charset="0"/>
                    </a:rPr>
                    <a:t>重组发生在</a:t>
                  </a:r>
                  <a:endParaRPr kumimoji="1" lang="zh-CN" altLang="en-US" b="1">
                    <a:latin typeface="Tahoma" panose="020B0604030504040204" pitchFamily="34" charset="0"/>
                  </a:endParaRPr>
                </a:p>
                <a:p>
                  <a:pPr algn="ctr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15" name="Rectangle 16"/>
                <p:cNvSpPr>
                  <a:spLocks noChangeArrowheads="1"/>
                </p:cNvSpPr>
                <p:nvPr/>
              </p:nvSpPr>
              <p:spPr bwMode="auto">
                <a:xfrm>
                  <a:off x="2172" y="0"/>
                  <a:ext cx="217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"/>
              <p:cNvGrpSpPr/>
              <p:nvPr/>
            </p:nvGrpSpPr>
            <p:grpSpPr bwMode="auto">
              <a:xfrm>
                <a:off x="2172" y="403"/>
                <a:ext cx="724" cy="403"/>
                <a:chOff x="2172" y="403"/>
                <a:chExt cx="724" cy="403"/>
              </a:xfrm>
            </p:grpSpPr>
            <p:sp>
              <p:nvSpPr>
                <p:cNvPr id="71812" name="Rectangle 18"/>
                <p:cNvSpPr>
                  <a:spLocks noChangeArrowheads="1"/>
                </p:cNvSpPr>
                <p:nvPr/>
              </p:nvSpPr>
              <p:spPr bwMode="auto">
                <a:xfrm>
                  <a:off x="2215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 dirty="0" err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ec-ct</a:t>
                  </a:r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72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0"/>
              <p:cNvGrpSpPr/>
              <p:nvPr/>
            </p:nvGrpSpPr>
            <p:grpSpPr bwMode="auto">
              <a:xfrm>
                <a:off x="2896" y="403"/>
                <a:ext cx="724" cy="403"/>
                <a:chOff x="2896" y="403"/>
                <a:chExt cx="724" cy="403"/>
              </a:xfrm>
            </p:grpSpPr>
            <p:sp>
              <p:nvSpPr>
                <p:cNvPr id="71810" name="Rectangle 21"/>
                <p:cNvSpPr>
                  <a:spLocks noChangeArrowheads="1"/>
                </p:cNvSpPr>
                <p:nvPr/>
              </p:nvSpPr>
              <p:spPr bwMode="auto">
                <a:xfrm>
                  <a:off x="2939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ec-cv</a:t>
                  </a:r>
                </a:p>
                <a:p>
                  <a:pPr algn="ctr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11" name="Rectangle 22"/>
                <p:cNvSpPr>
                  <a:spLocks noChangeArrowheads="1"/>
                </p:cNvSpPr>
                <p:nvPr/>
              </p:nvSpPr>
              <p:spPr bwMode="auto">
                <a:xfrm>
                  <a:off x="2896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3"/>
              <p:cNvGrpSpPr/>
              <p:nvPr/>
            </p:nvGrpSpPr>
            <p:grpSpPr bwMode="auto">
              <a:xfrm>
                <a:off x="3620" y="403"/>
                <a:ext cx="724" cy="403"/>
                <a:chOff x="3620" y="403"/>
                <a:chExt cx="724" cy="403"/>
              </a:xfrm>
            </p:grpSpPr>
            <p:sp>
              <p:nvSpPr>
                <p:cNvPr id="71808" name="Rectangle 24"/>
                <p:cNvSpPr>
                  <a:spLocks noChangeArrowheads="1"/>
                </p:cNvSpPr>
                <p:nvPr/>
              </p:nvSpPr>
              <p:spPr bwMode="auto">
                <a:xfrm>
                  <a:off x="3663" y="403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ct-cv</a:t>
                  </a:r>
                </a:p>
                <a:p>
                  <a:pPr algn="ctr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20" y="403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6"/>
              <p:cNvGrpSpPr/>
              <p:nvPr/>
            </p:nvGrpSpPr>
            <p:grpSpPr bwMode="auto">
              <a:xfrm>
                <a:off x="0" y="806"/>
                <a:ext cx="724" cy="403"/>
                <a:chOff x="0" y="806"/>
                <a:chExt cx="724" cy="403"/>
              </a:xfrm>
            </p:grpSpPr>
            <p:sp>
              <p:nvSpPr>
                <p:cNvPr id="71806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ec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kumimoji="1" lang="en-US" altLang="zh-CN" sz="1400" b="1" dirty="0" err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ct</a:t>
                  </a:r>
                  <a:r>
                    <a:rPr kumimoji="1" lang="en-US" altLang="zh-CN" sz="1400" b="1" dirty="0">
                      <a:latin typeface="Tahoma" panose="020B0604030504040204" pitchFamily="34" charset="0"/>
                      <a:ea typeface="黑体" panose="02010609060101010101" pitchFamily="49" charset="-122"/>
                    </a:rPr>
                    <a:t>  +</a:t>
                  </a:r>
                </a:p>
                <a:p>
                  <a:pPr algn="just"/>
                  <a:endParaRPr kumimoji="1" lang="en-US" altLang="zh-CN" sz="1400" b="1" dirty="0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7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29"/>
              <p:cNvGrpSpPr/>
              <p:nvPr/>
            </p:nvGrpSpPr>
            <p:grpSpPr bwMode="auto">
              <a:xfrm>
                <a:off x="724" y="806"/>
                <a:ext cx="724" cy="403"/>
                <a:chOff x="724" y="806"/>
                <a:chExt cx="724" cy="403"/>
              </a:xfrm>
            </p:grpSpPr>
            <p:sp>
              <p:nvSpPr>
                <p:cNvPr id="71804" name="Rectangle 30"/>
                <p:cNvSpPr>
                  <a:spLocks noChangeArrowheads="1"/>
                </p:cNvSpPr>
                <p:nvPr/>
              </p:nvSpPr>
              <p:spPr bwMode="auto">
                <a:xfrm>
                  <a:off x="767" y="806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2125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5" name="Rectangle 31"/>
                <p:cNvSpPr>
                  <a:spLocks noChangeArrowheads="1"/>
                </p:cNvSpPr>
                <p:nvPr/>
              </p:nvSpPr>
              <p:spPr bwMode="auto">
                <a:xfrm>
                  <a:off x="724" y="806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2"/>
              <p:cNvGrpSpPr/>
              <p:nvPr/>
            </p:nvGrpSpPr>
            <p:grpSpPr bwMode="auto">
              <a:xfrm>
                <a:off x="1448" y="806"/>
                <a:ext cx="724" cy="806"/>
                <a:chOff x="1448" y="806"/>
                <a:chExt cx="724" cy="806"/>
              </a:xfrm>
            </p:grpSpPr>
            <p:sp>
              <p:nvSpPr>
                <p:cNvPr id="71802" name="Rectangle 33"/>
                <p:cNvSpPr>
                  <a:spLocks noChangeArrowheads="1"/>
                </p:cNvSpPr>
                <p:nvPr/>
              </p:nvSpPr>
              <p:spPr bwMode="auto">
                <a:xfrm>
                  <a:off x="1491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81.5%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80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48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5"/>
              <p:cNvGrpSpPr/>
              <p:nvPr/>
            </p:nvGrpSpPr>
            <p:grpSpPr bwMode="auto">
              <a:xfrm>
                <a:off x="2172" y="806"/>
                <a:ext cx="724" cy="806"/>
                <a:chOff x="2172" y="806"/>
                <a:chExt cx="724" cy="806"/>
              </a:xfrm>
            </p:grpSpPr>
            <p:sp>
              <p:nvSpPr>
                <p:cNvPr id="71800" name="Rectangle 36"/>
                <p:cNvSpPr>
                  <a:spLocks noChangeArrowheads="1"/>
                </p:cNvSpPr>
                <p:nvPr/>
              </p:nvSpPr>
              <p:spPr bwMode="auto">
                <a:xfrm>
                  <a:off x="2215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801" name="Rectangle 37"/>
                <p:cNvSpPr>
                  <a:spLocks noChangeArrowheads="1"/>
                </p:cNvSpPr>
                <p:nvPr/>
              </p:nvSpPr>
              <p:spPr bwMode="auto">
                <a:xfrm>
                  <a:off x="2172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8"/>
              <p:cNvGrpSpPr/>
              <p:nvPr/>
            </p:nvGrpSpPr>
            <p:grpSpPr bwMode="auto">
              <a:xfrm>
                <a:off x="2896" y="806"/>
                <a:ext cx="724" cy="806"/>
                <a:chOff x="2896" y="806"/>
                <a:chExt cx="724" cy="806"/>
              </a:xfrm>
            </p:grpSpPr>
            <p:sp>
              <p:nvSpPr>
                <p:cNvPr id="71798" name="Rectangle 39"/>
                <p:cNvSpPr>
                  <a:spLocks noChangeArrowheads="1"/>
                </p:cNvSpPr>
                <p:nvPr/>
              </p:nvSpPr>
              <p:spPr bwMode="auto">
                <a:xfrm>
                  <a:off x="2939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9" name="Rectangle 40"/>
                <p:cNvSpPr>
                  <a:spLocks noChangeArrowheads="1"/>
                </p:cNvSpPr>
                <p:nvPr/>
              </p:nvSpPr>
              <p:spPr bwMode="auto">
                <a:xfrm>
                  <a:off x="2896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1"/>
              <p:cNvGrpSpPr/>
              <p:nvPr/>
            </p:nvGrpSpPr>
            <p:grpSpPr bwMode="auto">
              <a:xfrm>
                <a:off x="3620" y="806"/>
                <a:ext cx="724" cy="806"/>
                <a:chOff x="3620" y="806"/>
                <a:chExt cx="724" cy="806"/>
              </a:xfrm>
            </p:grpSpPr>
            <p:sp>
              <p:nvSpPr>
                <p:cNvPr id="71796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3" y="806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97" name="Rectangle 43"/>
                <p:cNvSpPr>
                  <a:spLocks noChangeArrowheads="1"/>
                </p:cNvSpPr>
                <p:nvPr/>
              </p:nvSpPr>
              <p:spPr bwMode="auto">
                <a:xfrm>
                  <a:off x="3620" y="806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4"/>
              <p:cNvGrpSpPr/>
              <p:nvPr/>
            </p:nvGrpSpPr>
            <p:grpSpPr bwMode="auto">
              <a:xfrm>
                <a:off x="0" y="1209"/>
                <a:ext cx="724" cy="403"/>
                <a:chOff x="0" y="1209"/>
                <a:chExt cx="724" cy="403"/>
              </a:xfrm>
            </p:grpSpPr>
            <p:sp>
              <p:nvSpPr>
                <p:cNvPr id="7179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  <a:ea typeface="黑体" panose="02010609060101010101" pitchFamily="49" charset="-122"/>
                    </a:rPr>
                    <a:t>+ +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5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7"/>
              <p:cNvGrpSpPr/>
              <p:nvPr/>
            </p:nvGrpSpPr>
            <p:grpSpPr bwMode="auto">
              <a:xfrm>
                <a:off x="724" y="1209"/>
                <a:ext cx="724" cy="403"/>
                <a:chOff x="724" y="1209"/>
                <a:chExt cx="724" cy="403"/>
              </a:xfrm>
            </p:grpSpPr>
            <p:sp>
              <p:nvSpPr>
                <p:cNvPr id="71792" name="Rectangle 48"/>
                <p:cNvSpPr>
                  <a:spLocks noChangeArrowheads="1"/>
                </p:cNvSpPr>
                <p:nvPr/>
              </p:nvSpPr>
              <p:spPr bwMode="auto">
                <a:xfrm>
                  <a:off x="767" y="1209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2207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93" name="Rectangle 49"/>
                <p:cNvSpPr>
                  <a:spLocks noChangeArrowheads="1"/>
                </p:cNvSpPr>
                <p:nvPr/>
              </p:nvSpPr>
              <p:spPr bwMode="auto">
                <a:xfrm>
                  <a:off x="724" y="1209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0"/>
              <p:cNvGrpSpPr/>
              <p:nvPr/>
            </p:nvGrpSpPr>
            <p:grpSpPr bwMode="auto">
              <a:xfrm>
                <a:off x="0" y="1612"/>
                <a:ext cx="724" cy="403"/>
                <a:chOff x="0" y="1612"/>
                <a:chExt cx="724" cy="403"/>
              </a:xfrm>
            </p:grpSpPr>
            <p:sp>
              <p:nvSpPr>
                <p:cNvPr id="71790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400" b="1">
                      <a:latin typeface="Tahoma" panose="020B0604030504040204" pitchFamily="34" charset="0"/>
                    </a:rPr>
                    <a:t>ec +  cv</a:t>
                  </a:r>
                </a:p>
                <a:p>
                  <a:pPr algn="just"/>
                  <a:endParaRPr kumimoji="1" lang="en-US" altLang="zh-CN" sz="14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91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53"/>
              <p:cNvGrpSpPr/>
              <p:nvPr/>
            </p:nvGrpSpPr>
            <p:grpSpPr bwMode="auto">
              <a:xfrm>
                <a:off x="724" y="1612"/>
                <a:ext cx="724" cy="403"/>
                <a:chOff x="724" y="1612"/>
                <a:chExt cx="724" cy="403"/>
              </a:xfrm>
            </p:grpSpPr>
            <p:sp>
              <p:nvSpPr>
                <p:cNvPr id="71788" name="Rectangle 54"/>
                <p:cNvSpPr>
                  <a:spLocks noChangeArrowheads="1"/>
                </p:cNvSpPr>
                <p:nvPr/>
              </p:nvSpPr>
              <p:spPr bwMode="auto">
                <a:xfrm>
                  <a:off x="767" y="1612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273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9" name="Rectangle 55"/>
                <p:cNvSpPr>
                  <a:spLocks noChangeArrowheads="1"/>
                </p:cNvSpPr>
                <p:nvPr/>
              </p:nvSpPr>
              <p:spPr bwMode="auto">
                <a:xfrm>
                  <a:off x="724" y="1612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56"/>
              <p:cNvGrpSpPr/>
              <p:nvPr/>
            </p:nvGrpSpPr>
            <p:grpSpPr bwMode="auto">
              <a:xfrm>
                <a:off x="1448" y="1612"/>
                <a:ext cx="724" cy="806"/>
                <a:chOff x="1448" y="1612"/>
                <a:chExt cx="724" cy="806"/>
              </a:xfrm>
            </p:grpSpPr>
            <p:sp>
              <p:nvSpPr>
                <p:cNvPr id="71786" name="Rectangle 57"/>
                <p:cNvSpPr>
                  <a:spLocks noChangeArrowheads="1"/>
                </p:cNvSpPr>
                <p:nvPr/>
              </p:nvSpPr>
              <p:spPr bwMode="auto">
                <a:xfrm>
                  <a:off x="1491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10.1%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7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8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59"/>
              <p:cNvGrpSpPr/>
              <p:nvPr/>
            </p:nvGrpSpPr>
            <p:grpSpPr bwMode="auto">
              <a:xfrm>
                <a:off x="2172" y="1612"/>
                <a:ext cx="724" cy="806"/>
                <a:chOff x="2172" y="1612"/>
                <a:chExt cx="724" cy="806"/>
              </a:xfrm>
            </p:grpSpPr>
            <p:sp>
              <p:nvSpPr>
                <p:cNvPr id="71784" name="Rectangle 60"/>
                <p:cNvSpPr>
                  <a:spLocks noChangeArrowheads="1"/>
                </p:cNvSpPr>
                <p:nvPr/>
              </p:nvSpPr>
              <p:spPr bwMode="auto">
                <a:xfrm>
                  <a:off x="2215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2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32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32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5" name="Rectangle 61"/>
                <p:cNvSpPr>
                  <a:spLocks noChangeArrowheads="1"/>
                </p:cNvSpPr>
                <p:nvPr/>
              </p:nvSpPr>
              <p:spPr bwMode="auto">
                <a:xfrm>
                  <a:off x="2172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2"/>
              <p:cNvGrpSpPr/>
              <p:nvPr/>
            </p:nvGrpSpPr>
            <p:grpSpPr bwMode="auto">
              <a:xfrm>
                <a:off x="2896" y="1612"/>
                <a:ext cx="724" cy="806"/>
                <a:chOff x="2896" y="1612"/>
                <a:chExt cx="724" cy="806"/>
              </a:xfrm>
            </p:grpSpPr>
            <p:sp>
              <p:nvSpPr>
                <p:cNvPr id="71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939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896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65"/>
              <p:cNvGrpSpPr/>
              <p:nvPr/>
            </p:nvGrpSpPr>
            <p:grpSpPr bwMode="auto">
              <a:xfrm>
                <a:off x="3620" y="1612"/>
                <a:ext cx="724" cy="806"/>
                <a:chOff x="3620" y="1612"/>
                <a:chExt cx="724" cy="806"/>
              </a:xfrm>
            </p:grpSpPr>
            <p:sp>
              <p:nvSpPr>
                <p:cNvPr id="71780" name="Rectangle 66"/>
                <p:cNvSpPr>
                  <a:spLocks noChangeArrowheads="1"/>
                </p:cNvSpPr>
                <p:nvPr/>
              </p:nvSpPr>
              <p:spPr bwMode="auto">
                <a:xfrm>
                  <a:off x="3663" y="1612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81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0" y="1612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68"/>
              <p:cNvGrpSpPr/>
              <p:nvPr/>
            </p:nvGrpSpPr>
            <p:grpSpPr bwMode="auto">
              <a:xfrm>
                <a:off x="0" y="2015"/>
                <a:ext cx="724" cy="403"/>
                <a:chOff x="0" y="2015"/>
                <a:chExt cx="724" cy="403"/>
              </a:xfrm>
            </p:grpSpPr>
            <p:sp>
              <p:nvSpPr>
                <p:cNvPr id="71778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Times New Roman" panose="02020603050405020304" pitchFamily="18" charset="0"/>
                    </a:rPr>
                    <a:t>+  ct  +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79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71"/>
              <p:cNvGrpSpPr/>
              <p:nvPr/>
            </p:nvGrpSpPr>
            <p:grpSpPr bwMode="auto">
              <a:xfrm>
                <a:off x="724" y="2015"/>
                <a:ext cx="724" cy="403"/>
                <a:chOff x="724" y="2015"/>
                <a:chExt cx="724" cy="403"/>
              </a:xfrm>
            </p:grpSpPr>
            <p:sp>
              <p:nvSpPr>
                <p:cNvPr id="71776" name="Rectangle 72"/>
                <p:cNvSpPr>
                  <a:spLocks noChangeArrowheads="1"/>
                </p:cNvSpPr>
                <p:nvPr/>
              </p:nvSpPr>
              <p:spPr bwMode="auto">
                <a:xfrm>
                  <a:off x="767" y="2015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265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7" name="Rectangle 73"/>
                <p:cNvSpPr>
                  <a:spLocks noChangeArrowheads="1"/>
                </p:cNvSpPr>
                <p:nvPr/>
              </p:nvSpPr>
              <p:spPr bwMode="auto">
                <a:xfrm>
                  <a:off x="724" y="2015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74"/>
              <p:cNvGrpSpPr/>
              <p:nvPr/>
            </p:nvGrpSpPr>
            <p:grpSpPr bwMode="auto">
              <a:xfrm>
                <a:off x="0" y="2418"/>
                <a:ext cx="724" cy="403"/>
                <a:chOff x="0" y="2418"/>
                <a:chExt cx="724" cy="403"/>
              </a:xfrm>
            </p:grpSpPr>
            <p:sp>
              <p:nvSpPr>
                <p:cNvPr id="7177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</a:rPr>
                    <a:t>ec +</a:t>
                  </a:r>
                  <a:r>
                    <a:rPr kumimoji="1" lang="en-US" altLang="zh-CN" sz="1600" b="1">
                      <a:solidFill>
                        <a:srgbClr val="0C0D1A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1" lang="en-US" altLang="zh-CN" sz="1600" b="1">
                      <a:latin typeface="Tahoma" panose="020B0604030504040204" pitchFamily="34" charset="0"/>
                    </a:rPr>
                    <a:t>+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7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77"/>
              <p:cNvGrpSpPr/>
              <p:nvPr/>
            </p:nvGrpSpPr>
            <p:grpSpPr bwMode="auto">
              <a:xfrm>
                <a:off x="724" y="2418"/>
                <a:ext cx="724" cy="403"/>
                <a:chOff x="724" y="2418"/>
                <a:chExt cx="724" cy="403"/>
              </a:xfrm>
            </p:grpSpPr>
            <p:sp>
              <p:nvSpPr>
                <p:cNvPr id="71772" name="Rectangle 78"/>
                <p:cNvSpPr>
                  <a:spLocks noChangeArrowheads="1"/>
                </p:cNvSpPr>
                <p:nvPr/>
              </p:nvSpPr>
              <p:spPr bwMode="auto">
                <a:xfrm>
                  <a:off x="767" y="2418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217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3" name="Rectangle 79"/>
                <p:cNvSpPr>
                  <a:spLocks noChangeArrowheads="1"/>
                </p:cNvSpPr>
                <p:nvPr/>
              </p:nvSpPr>
              <p:spPr bwMode="auto">
                <a:xfrm>
                  <a:off x="724" y="2418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80"/>
              <p:cNvGrpSpPr/>
              <p:nvPr/>
            </p:nvGrpSpPr>
            <p:grpSpPr bwMode="auto">
              <a:xfrm>
                <a:off x="1448" y="2418"/>
                <a:ext cx="724" cy="806"/>
                <a:chOff x="1448" y="2418"/>
                <a:chExt cx="724" cy="806"/>
              </a:xfrm>
            </p:grpSpPr>
            <p:sp>
              <p:nvSpPr>
                <p:cNvPr id="71770" name="Rectangle 81"/>
                <p:cNvSpPr>
                  <a:spLocks noChangeArrowheads="1"/>
                </p:cNvSpPr>
                <p:nvPr/>
              </p:nvSpPr>
              <p:spPr bwMode="auto">
                <a:xfrm>
                  <a:off x="1491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sz="120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8.3%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71" name="Rectangle 82"/>
                <p:cNvSpPr>
                  <a:spLocks noChangeArrowheads="1"/>
                </p:cNvSpPr>
                <p:nvPr/>
              </p:nvSpPr>
              <p:spPr bwMode="auto">
                <a:xfrm>
                  <a:off x="1448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83"/>
              <p:cNvGrpSpPr/>
              <p:nvPr/>
            </p:nvGrpSpPr>
            <p:grpSpPr bwMode="auto">
              <a:xfrm>
                <a:off x="2172" y="2418"/>
                <a:ext cx="724" cy="806"/>
                <a:chOff x="2172" y="2418"/>
                <a:chExt cx="724" cy="806"/>
              </a:xfrm>
            </p:grpSpPr>
            <p:sp>
              <p:nvSpPr>
                <p:cNvPr id="71768" name="Rectangle 84"/>
                <p:cNvSpPr>
                  <a:spLocks noChangeArrowheads="1"/>
                </p:cNvSpPr>
                <p:nvPr/>
              </p:nvSpPr>
              <p:spPr bwMode="auto">
                <a:xfrm>
                  <a:off x="2215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9" name="Rectangle 85"/>
                <p:cNvSpPr>
                  <a:spLocks noChangeArrowheads="1"/>
                </p:cNvSpPr>
                <p:nvPr/>
              </p:nvSpPr>
              <p:spPr bwMode="auto">
                <a:xfrm>
                  <a:off x="2172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86"/>
              <p:cNvGrpSpPr/>
              <p:nvPr/>
            </p:nvGrpSpPr>
            <p:grpSpPr bwMode="auto">
              <a:xfrm>
                <a:off x="2896" y="2418"/>
                <a:ext cx="724" cy="806"/>
                <a:chOff x="2896" y="2418"/>
                <a:chExt cx="724" cy="806"/>
              </a:xfrm>
            </p:grpSpPr>
            <p:sp>
              <p:nvSpPr>
                <p:cNvPr id="71766" name="Rectangle 87"/>
                <p:cNvSpPr>
                  <a:spLocks noChangeArrowheads="1"/>
                </p:cNvSpPr>
                <p:nvPr/>
              </p:nvSpPr>
              <p:spPr bwMode="auto">
                <a:xfrm>
                  <a:off x="2939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67" name="Rectangle 88"/>
                <p:cNvSpPr>
                  <a:spLocks noChangeArrowheads="1"/>
                </p:cNvSpPr>
                <p:nvPr/>
              </p:nvSpPr>
              <p:spPr bwMode="auto">
                <a:xfrm>
                  <a:off x="2896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0" name="Group 89"/>
              <p:cNvGrpSpPr/>
              <p:nvPr/>
            </p:nvGrpSpPr>
            <p:grpSpPr bwMode="auto">
              <a:xfrm>
                <a:off x="3620" y="2418"/>
                <a:ext cx="724" cy="806"/>
                <a:chOff x="3620" y="2418"/>
                <a:chExt cx="724" cy="806"/>
              </a:xfrm>
            </p:grpSpPr>
            <p:sp>
              <p:nvSpPr>
                <p:cNvPr id="71764" name="Rectangle 90"/>
                <p:cNvSpPr>
                  <a:spLocks noChangeArrowheads="1"/>
                </p:cNvSpPr>
                <p:nvPr/>
              </p:nvSpPr>
              <p:spPr bwMode="auto">
                <a:xfrm>
                  <a:off x="3663" y="2418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5" name="Rectangle 91"/>
                <p:cNvSpPr>
                  <a:spLocks noChangeArrowheads="1"/>
                </p:cNvSpPr>
                <p:nvPr/>
              </p:nvSpPr>
              <p:spPr bwMode="auto">
                <a:xfrm>
                  <a:off x="3620" y="2418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1" name="Group 92"/>
              <p:cNvGrpSpPr/>
              <p:nvPr/>
            </p:nvGrpSpPr>
            <p:grpSpPr bwMode="auto">
              <a:xfrm>
                <a:off x="0" y="2821"/>
                <a:ext cx="724" cy="403"/>
                <a:chOff x="0" y="2821"/>
                <a:chExt cx="724" cy="403"/>
              </a:xfrm>
            </p:grpSpPr>
            <p:sp>
              <p:nvSpPr>
                <p:cNvPr id="71762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ahoma" panose="020B0604030504040204" pitchFamily="34" charset="0"/>
                    </a:rPr>
                    <a:t>+ct  cv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763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3" name="Group 95"/>
              <p:cNvGrpSpPr/>
              <p:nvPr/>
            </p:nvGrpSpPr>
            <p:grpSpPr bwMode="auto">
              <a:xfrm>
                <a:off x="724" y="2821"/>
                <a:ext cx="724" cy="403"/>
                <a:chOff x="724" y="2821"/>
                <a:chExt cx="724" cy="403"/>
              </a:xfrm>
            </p:grpSpPr>
            <p:sp>
              <p:nvSpPr>
                <p:cNvPr id="71760" name="Rectangle 96"/>
                <p:cNvSpPr>
                  <a:spLocks noChangeArrowheads="1"/>
                </p:cNvSpPr>
                <p:nvPr/>
              </p:nvSpPr>
              <p:spPr bwMode="auto">
                <a:xfrm>
                  <a:off x="767" y="2821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223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61" name="Rectangle 97"/>
                <p:cNvSpPr>
                  <a:spLocks noChangeArrowheads="1"/>
                </p:cNvSpPr>
                <p:nvPr/>
              </p:nvSpPr>
              <p:spPr bwMode="auto">
                <a:xfrm>
                  <a:off x="724" y="2821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5" name="Group 98"/>
              <p:cNvGrpSpPr/>
              <p:nvPr/>
            </p:nvGrpSpPr>
            <p:grpSpPr bwMode="auto">
              <a:xfrm>
                <a:off x="0" y="3224"/>
                <a:ext cx="724" cy="403"/>
                <a:chOff x="0" y="3224"/>
                <a:chExt cx="724" cy="403"/>
              </a:xfrm>
            </p:grpSpPr>
            <p:sp>
              <p:nvSpPr>
                <p:cNvPr id="71758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 +  +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9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7" name="Group 101"/>
              <p:cNvGrpSpPr/>
              <p:nvPr/>
            </p:nvGrpSpPr>
            <p:grpSpPr bwMode="auto">
              <a:xfrm>
                <a:off x="724" y="3224"/>
                <a:ext cx="724" cy="403"/>
                <a:chOff x="724" y="3224"/>
                <a:chExt cx="724" cy="403"/>
              </a:xfrm>
            </p:grpSpPr>
            <p:sp>
              <p:nvSpPr>
                <p:cNvPr id="71756" name="Rectangle 102"/>
                <p:cNvSpPr>
                  <a:spLocks noChangeArrowheads="1"/>
                </p:cNvSpPr>
                <p:nvPr/>
              </p:nvSpPr>
              <p:spPr bwMode="auto">
                <a:xfrm>
                  <a:off x="767" y="3224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7" name="Rectangle 103"/>
                <p:cNvSpPr>
                  <a:spLocks noChangeArrowheads="1"/>
                </p:cNvSpPr>
                <p:nvPr/>
              </p:nvSpPr>
              <p:spPr bwMode="auto">
                <a:xfrm>
                  <a:off x="724" y="3224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8" name="Group 104"/>
              <p:cNvGrpSpPr/>
              <p:nvPr/>
            </p:nvGrpSpPr>
            <p:grpSpPr bwMode="auto">
              <a:xfrm>
                <a:off x="1448" y="3224"/>
                <a:ext cx="724" cy="806"/>
                <a:chOff x="1448" y="3224"/>
                <a:chExt cx="724" cy="806"/>
              </a:xfrm>
            </p:grpSpPr>
            <p:sp>
              <p:nvSpPr>
                <p:cNvPr id="7175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91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0.15%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448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89" name="Group 107"/>
              <p:cNvGrpSpPr/>
              <p:nvPr/>
            </p:nvGrpSpPr>
            <p:grpSpPr bwMode="auto">
              <a:xfrm>
                <a:off x="2172" y="3224"/>
                <a:ext cx="724" cy="806"/>
                <a:chOff x="2172" y="3224"/>
                <a:chExt cx="724" cy="806"/>
              </a:xfrm>
            </p:grpSpPr>
            <p:sp>
              <p:nvSpPr>
                <p:cNvPr id="7175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215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53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72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0" name="Group 110"/>
              <p:cNvGrpSpPr/>
              <p:nvPr/>
            </p:nvGrpSpPr>
            <p:grpSpPr bwMode="auto">
              <a:xfrm>
                <a:off x="2896" y="3224"/>
                <a:ext cx="724" cy="806"/>
                <a:chOff x="2896" y="3224"/>
                <a:chExt cx="724" cy="806"/>
              </a:xfrm>
            </p:grpSpPr>
            <p:sp>
              <p:nvSpPr>
                <p:cNvPr id="71750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39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51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96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1" name="Group 113"/>
              <p:cNvGrpSpPr/>
              <p:nvPr/>
            </p:nvGrpSpPr>
            <p:grpSpPr bwMode="auto">
              <a:xfrm>
                <a:off x="3620" y="3224"/>
                <a:ext cx="724" cy="806"/>
                <a:chOff x="3620" y="3224"/>
                <a:chExt cx="724" cy="806"/>
              </a:xfrm>
            </p:grpSpPr>
            <p:sp>
              <p:nvSpPr>
                <p:cNvPr id="7174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63" y="3224"/>
                  <a:ext cx="638" cy="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2800" b="1">
                      <a:latin typeface="宋体" panose="02010600030101010101" pitchFamily="2" charset="-122"/>
                      <a:ea typeface="黑体" panose="02010609060101010101" pitchFamily="49" charset="-122"/>
                    </a:rPr>
                    <a:t>√</a:t>
                  </a:r>
                  <a:endParaRPr kumimoji="1" lang="en-US" altLang="zh-CN" sz="2800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ctr"/>
                  <a:endParaRPr kumimoji="1" lang="en-US" altLang="zh-CN" sz="2800" b="1">
                    <a:solidFill>
                      <a:srgbClr val="0C0D1A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0" y="3224"/>
                  <a:ext cx="72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2" name="Group 116"/>
              <p:cNvGrpSpPr/>
              <p:nvPr/>
            </p:nvGrpSpPr>
            <p:grpSpPr bwMode="auto">
              <a:xfrm>
                <a:off x="0" y="3627"/>
                <a:ext cx="724" cy="403"/>
                <a:chOff x="0" y="3627"/>
                <a:chExt cx="724" cy="403"/>
              </a:xfrm>
            </p:grpSpPr>
            <p:sp>
              <p:nvSpPr>
                <p:cNvPr id="7174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1600" b="1">
                      <a:latin typeface="Times New Roman" panose="02020603050405020304" pitchFamily="18" charset="0"/>
                    </a:rPr>
                    <a:t>ec  ct  v</a:t>
                  </a:r>
                </a:p>
                <a:p>
                  <a:pPr algn="just"/>
                  <a:endParaRPr kumimoji="1" lang="en-US" altLang="zh-CN" sz="1600" b="1">
                    <a:solidFill>
                      <a:srgbClr val="0C0D1A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47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3" name="Group 119"/>
              <p:cNvGrpSpPr/>
              <p:nvPr/>
            </p:nvGrpSpPr>
            <p:grpSpPr bwMode="auto">
              <a:xfrm>
                <a:off x="724" y="3627"/>
                <a:ext cx="724" cy="403"/>
                <a:chOff x="724" y="3627"/>
                <a:chExt cx="724" cy="403"/>
              </a:xfrm>
            </p:grpSpPr>
            <p:sp>
              <p:nvSpPr>
                <p:cNvPr id="7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7" y="3627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724" y="3627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4" name="Group 122"/>
              <p:cNvGrpSpPr/>
              <p:nvPr/>
            </p:nvGrpSpPr>
            <p:grpSpPr bwMode="auto">
              <a:xfrm>
                <a:off x="0" y="4030"/>
                <a:ext cx="724" cy="403"/>
                <a:chOff x="0" y="4030"/>
                <a:chExt cx="724" cy="403"/>
              </a:xfrm>
            </p:grpSpPr>
            <p:sp>
              <p:nvSpPr>
                <p:cNvPr id="7174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合计</a:t>
                  </a:r>
                  <a:endParaRPr kumimoji="1" lang="zh-CN" altLang="en-US" b="1">
                    <a:latin typeface="Tahoma" panose="020B0604030504040204" pitchFamily="34" charset="0"/>
                    <a:ea typeface="黑体" panose="02010609060101010101" pitchFamily="49" charset="-122"/>
                  </a:endParaRP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5" name="Group 125"/>
              <p:cNvGrpSpPr/>
              <p:nvPr/>
            </p:nvGrpSpPr>
            <p:grpSpPr bwMode="auto">
              <a:xfrm>
                <a:off x="724" y="4030"/>
                <a:ext cx="724" cy="403"/>
                <a:chOff x="724" y="4030"/>
                <a:chExt cx="724" cy="403"/>
              </a:xfrm>
            </p:grpSpPr>
            <p:sp>
              <p:nvSpPr>
                <p:cNvPr id="71740" name="Rectangle 126"/>
                <p:cNvSpPr>
                  <a:spLocks noChangeArrowheads="1"/>
                </p:cNvSpPr>
                <p:nvPr/>
              </p:nvSpPr>
              <p:spPr bwMode="auto">
                <a:xfrm>
                  <a:off x="767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5318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41" name="Rectangle 127"/>
                <p:cNvSpPr>
                  <a:spLocks noChangeArrowheads="1"/>
                </p:cNvSpPr>
                <p:nvPr/>
              </p:nvSpPr>
              <p:spPr bwMode="auto">
                <a:xfrm>
                  <a:off x="724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6" name="Group 128"/>
              <p:cNvGrpSpPr/>
              <p:nvPr/>
            </p:nvGrpSpPr>
            <p:grpSpPr bwMode="auto">
              <a:xfrm>
                <a:off x="1448" y="4030"/>
                <a:ext cx="724" cy="403"/>
                <a:chOff x="1448" y="4030"/>
                <a:chExt cx="724" cy="403"/>
              </a:xfrm>
            </p:grpSpPr>
            <p:sp>
              <p:nvSpPr>
                <p:cNvPr id="71738" name="Rectangle 129"/>
                <p:cNvSpPr>
                  <a:spLocks noChangeArrowheads="1"/>
                </p:cNvSpPr>
                <p:nvPr/>
              </p:nvSpPr>
              <p:spPr bwMode="auto">
                <a:xfrm>
                  <a:off x="1491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100</a:t>
                  </a:r>
                  <a:r>
                    <a:rPr kumimoji="1"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％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9" name="Rectangle 130"/>
                <p:cNvSpPr>
                  <a:spLocks noChangeArrowheads="1"/>
                </p:cNvSpPr>
                <p:nvPr/>
              </p:nvSpPr>
              <p:spPr bwMode="auto">
                <a:xfrm>
                  <a:off x="1448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7" name="Group 131"/>
              <p:cNvGrpSpPr/>
              <p:nvPr/>
            </p:nvGrpSpPr>
            <p:grpSpPr bwMode="auto">
              <a:xfrm>
                <a:off x="2172" y="4030"/>
                <a:ext cx="724" cy="403"/>
                <a:chOff x="2172" y="4030"/>
                <a:chExt cx="724" cy="403"/>
              </a:xfrm>
            </p:grpSpPr>
            <p:sp>
              <p:nvSpPr>
                <p:cNvPr id="7173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15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18.4%</a:t>
                  </a:r>
                </a:p>
                <a:p>
                  <a:pPr algn="just"/>
                  <a:endPara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2172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8" name="Group 134"/>
              <p:cNvGrpSpPr/>
              <p:nvPr/>
            </p:nvGrpSpPr>
            <p:grpSpPr bwMode="auto">
              <a:xfrm>
                <a:off x="2896" y="4030"/>
                <a:ext cx="724" cy="403"/>
                <a:chOff x="2896" y="4030"/>
                <a:chExt cx="724" cy="403"/>
              </a:xfrm>
            </p:grpSpPr>
            <p:sp>
              <p:nvSpPr>
                <p:cNvPr id="7173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39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10.3%</a:t>
                  </a:r>
                </a:p>
                <a:p>
                  <a:pPr algn="just"/>
                  <a:endParaRPr kumimoji="1" lang="en-US" altLang="zh-CN" b="1">
                    <a:solidFill>
                      <a:srgbClr val="0C0D1A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735" name="Rectangle 136"/>
                <p:cNvSpPr>
                  <a:spLocks noChangeArrowheads="1"/>
                </p:cNvSpPr>
                <p:nvPr/>
              </p:nvSpPr>
              <p:spPr bwMode="auto">
                <a:xfrm>
                  <a:off x="2896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699" name="Group 137"/>
              <p:cNvGrpSpPr/>
              <p:nvPr/>
            </p:nvGrpSpPr>
            <p:grpSpPr bwMode="auto">
              <a:xfrm>
                <a:off x="3620" y="4030"/>
                <a:ext cx="724" cy="403"/>
                <a:chOff x="3620" y="4030"/>
                <a:chExt cx="724" cy="403"/>
              </a:xfrm>
            </p:grpSpPr>
            <p:sp>
              <p:nvSpPr>
                <p:cNvPr id="7173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63" y="4030"/>
                  <a:ext cx="63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b="1">
                      <a:latin typeface="Times New Roman" panose="02020603050405020304" pitchFamily="18" charset="0"/>
                    </a:rPr>
                    <a:t>8.4%</a:t>
                  </a:r>
                </a:p>
                <a:p>
                  <a:pPr algn="just"/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73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20" y="4030"/>
                  <a:ext cx="7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686" name="Rectangle 140"/>
            <p:cNvSpPr>
              <a:spLocks noChangeArrowheads="1"/>
            </p:cNvSpPr>
            <p:nvPr/>
          </p:nvSpPr>
          <p:spPr bwMode="auto">
            <a:xfrm>
              <a:off x="-3" y="-3"/>
              <a:ext cx="4350" cy="443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4" name="Text Box 141"/>
          <p:cNvSpPr txBox="1">
            <a:spLocks noChangeArrowheads="1"/>
          </p:cNvSpPr>
          <p:nvPr/>
        </p:nvSpPr>
        <p:spPr bwMode="auto">
          <a:xfrm>
            <a:off x="609600" y="381000"/>
            <a:ext cx="8153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三点试验中，测交后代有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种表型，重组值的计算</a:t>
            </a:r>
            <a:r>
              <a:rPr kumimoji="1" lang="zh-CN" altLang="en-US" sz="2400" b="1" dirty="0">
                <a:solidFill>
                  <a:srgbClr val="292E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5871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8305800" cy="4403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我们应该注意到，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kumimoji="1" lang="en-US" altLang="zh-CN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只果蝇</a:t>
            </a:r>
            <a:r>
              <a:rPr kumimoji="1" lang="en-US" altLang="zh-CN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(+++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800" dirty="0" err="1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</a:t>
            </a:r>
            <a:r>
              <a:rPr kumimoji="1" lang="en-US" altLang="zh-CN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cv </a:t>
            </a:r>
            <a:r>
              <a:rPr kumimoji="1" lang="en-US" altLang="zh-CN" sz="2800" dirty="0" err="1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kumimoji="1" lang="en-US" altLang="zh-CN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，计算时用过两次，计算</a:t>
            </a:r>
            <a:r>
              <a:rPr kumimoji="1" lang="en-US" altLang="zh-CN" sz="2800" dirty="0" err="1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RFec</a:t>
            </a:r>
            <a:r>
              <a:rPr kumimoji="1" lang="en-US" altLang="zh-CN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-cv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用到它，计算</a:t>
            </a:r>
            <a:r>
              <a:rPr kumimoji="1" lang="en-US" altLang="zh-CN" sz="2800" dirty="0" err="1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RFct</a:t>
            </a:r>
            <a:r>
              <a:rPr kumimoji="1" lang="en-US" altLang="zh-CN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-cv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又用到它，</a:t>
            </a:r>
            <a:r>
              <a:rPr kumimoji="1" lang="zh-CN" altLang="en-US" sz="28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但计算</a:t>
            </a:r>
            <a:r>
              <a:rPr kumimoji="1" lang="en-US" altLang="zh-CN" sz="2800" dirty="0" err="1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RFec-ct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时却没有把它计算在内，虽然这些染色体在</a:t>
            </a:r>
            <a:r>
              <a:rPr kumimoji="1" lang="en-US" altLang="zh-CN" sz="2800" dirty="0" err="1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ec-ct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间已进行过两次交换</a:t>
            </a:r>
            <a:r>
              <a:rPr kumimoji="1" lang="zh-CN" altLang="en-US" sz="28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。对</a:t>
            </a:r>
            <a:r>
              <a:rPr kumimoji="1" lang="en-US" altLang="zh-CN" sz="2800" dirty="0" err="1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ec-ct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来讲，双交换的</a:t>
            </a:r>
            <a:r>
              <a:rPr kumimoji="1" lang="zh-CN" altLang="en-US" sz="28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kumimoji="1" lang="zh-CN" altLang="en-US" sz="2800" dirty="0">
                <a:solidFill>
                  <a:schemeClr val="tx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，对它们来说等于不交换</a:t>
            </a: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。只有当基因对</a:t>
            </a:r>
            <a:r>
              <a:rPr kumimoji="1"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cv/+</a:t>
            </a: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存在时，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我们才能</a:t>
            </a: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认识出交换。这样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ec-ct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值在计算时，就会偏低，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如有双交换存在时，在计算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ec-ct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间的距离时，一定要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加上两倍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的双交换值（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2×0.15%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），即：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18.4%+2×0.15%=18.7%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78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  <a:noFill/>
        </p:spPr>
        <p:txBody>
          <a:bodyPr/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4.6.2 </a:t>
            </a:r>
            <a:r>
              <a:rPr lang="zh-CN" altLang="en-US" sz="3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基因定位的方法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3987" cy="2667000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摩尔根（</a:t>
            </a:r>
            <a:r>
              <a:rPr lang="en-US" altLang="zh-CN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1911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）曾提出设想，重组值可能是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由两个基因在染色体上的距离决定的。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研究重组值问题，最容易想到的方法就是研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究几个相互连锁的基因间的重组值之间的关系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 smtClean="0">
              <a:solidFill>
                <a:srgbClr val="FFFFFF"/>
              </a:solidFill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55650" y="3860800"/>
            <a:ext cx="8153400" cy="27203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      </a:t>
            </a:r>
            <a:r>
              <a:rPr kumimoji="1" lang="en-US" altLang="zh-CN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—b — c </a:t>
            </a:r>
            <a:r>
              <a:rPr kumimoji="1" lang="zh-CN" altLang="en-US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连锁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</a:t>
            </a:r>
            <a:endParaRPr kumimoji="1" lang="zh-CN" altLang="en-US" sz="28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 3" pitchFamily="18" charset="2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a-b   b-c    a-c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要确定三个重组值，要做三次杂交试验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kumimoji="1"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98525" y="987425"/>
            <a:ext cx="71024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）三点测交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038600" y="4343400"/>
            <a:ext cx="76200" cy="53340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4514" grpId="0"/>
      <p:bldP spid="6451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486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请再理解以下含义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</a:p>
          <a:p>
            <a:pPr marL="0" indent="0">
              <a:lnSpc>
                <a:spcPct val="145000"/>
              </a:lnSpc>
              <a:spcBef>
                <a:spcPct val="30000"/>
              </a:spcBef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交换是指遗传物质的局部互换，而重组则是交换后形成基因的重新组合。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交换的遗传学效应体现在重组体中，但无法检测其实际大小，只能用重组率来估计，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只有紧密连锁的基因间的重组率才是可靠的交换值，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因为两个连锁基因间的相对距离越大，发生双交换或其他偶数次交换的可能性越多，在这种情况下，重组率会低估交换率。 </a:t>
            </a:r>
          </a:p>
        </p:txBody>
      </p:sp>
    </p:spTree>
    <p:extLst>
      <p:ext uri="{BB962C8B-B14F-4D97-AF65-F5344CB8AC3E}">
        <p14:creationId xmlns:p14="http://schemas.microsoft.com/office/powerpoint/2010/main" val="40691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1"/>
            <a:ext cx="8637588" cy="761999"/>
          </a:xfrm>
          <a:noFill/>
        </p:spPr>
        <p:txBody>
          <a:bodyPr/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4.6.3  </a:t>
            </a:r>
            <a:r>
              <a:rPr lang="zh-CN" altLang="en-US" sz="3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遗传干涉与并发系数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26" y="1447800"/>
            <a:ext cx="8630962" cy="4114800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在发生交换的时候，一个单交换的发生可能会影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响邻近另一个单交换的发生，或者说，邻近也发生一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次交换的机会要减少一些，这种现象叫做干涉（</a:t>
            </a:r>
          </a:p>
          <a:p>
            <a:pPr algn="just">
              <a:buFontTx/>
              <a:buNone/>
            </a:pPr>
            <a:r>
              <a:rPr lang="en-US" altLang="zh-CN" sz="2800" dirty="0" err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inteference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。</a:t>
            </a:r>
          </a:p>
          <a:p>
            <a:pPr algn="just">
              <a:buFontTx/>
              <a:buNone/>
            </a:pPr>
            <a:endParaRPr lang="en-US" altLang="zh-CN" sz="2800" dirty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如果两个单交换的发生是互不干扰的，从理论上讲，两个单交换同时发生的概率可用它们各自概率的乘积来表示。</a:t>
            </a:r>
          </a:p>
          <a:p>
            <a:endParaRPr lang="en-US" altLang="zh-CN" sz="2800" dirty="0" smtClean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2946" grpId="0" animBg="1" autoUpdateAnimBg="0"/>
      <p:bldP spid="8294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8915400" cy="5545138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例：在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ec-cv-ct 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试验中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单交换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10.3%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ec-cv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8.4%(RF cv-ct)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三点之间发生双交换的</a:t>
            </a:r>
            <a:r>
              <a:rPr lang="zh-CN" altLang="en-US" sz="28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理论概率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10.3%×8.4%=0.87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但</a:t>
            </a:r>
            <a:r>
              <a:rPr lang="zh-CN" altLang="en-US" sz="28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实验所得的双交换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（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/5318</a:t>
            </a:r>
            <a:r>
              <a:rPr lang="zh-CN" altLang="en-US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0.15%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一般用并发率</a:t>
            </a:r>
            <a:r>
              <a:rPr lang="en-US" altLang="zh-CN" sz="28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(Coincidence)</a:t>
            </a:r>
            <a:r>
              <a:rPr lang="zh-CN" altLang="en-US" sz="28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来表示干扰（干涉）的大小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solidFill>
                  <a:srgbClr val="FFFFFF"/>
                </a:solidFill>
                <a:latin typeface="宋体" panose="02010600030101010101" pitchFamily="2" charset="-122"/>
              </a:rPr>
              <a:t>               </a:t>
            </a:r>
          </a:p>
          <a:p>
            <a:pPr>
              <a:buFontTx/>
              <a:buNone/>
            </a:pPr>
            <a:endParaRPr lang="en-US" altLang="zh-CN" sz="2400" b="1" smtClea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505200" y="5867400"/>
            <a:ext cx="3505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905000" y="4800600"/>
            <a:ext cx="3429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131175" cy="5264150"/>
          </a:xfrm>
          <a:noFill/>
        </p:spPr>
        <p:txBody>
          <a:bodyPr/>
          <a:lstStyle/>
          <a:p>
            <a:r>
              <a:rPr lang="zh-CN" altLang="en-US" sz="2800" b="1" u="sng" dirty="0" smtClean="0">
                <a:ea typeface="黑体" panose="02010609060101010101" pitchFamily="49" charset="-122"/>
              </a:rPr>
              <a:t>并发系数</a:t>
            </a:r>
            <a:r>
              <a:rPr lang="zh-CN" altLang="en-US" sz="2000" dirty="0" smtClean="0">
                <a:ea typeface="黑体" panose="02010609060101010101" pitchFamily="49" charset="-122"/>
              </a:rPr>
              <a:t>（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coefficidence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of coincidence  or coincidence</a:t>
            </a:r>
            <a:r>
              <a:rPr lang="zh-CN" altLang="en-US" sz="2000" b="1" dirty="0" smtClean="0"/>
              <a:t>）</a:t>
            </a:r>
            <a:r>
              <a:rPr lang="en-US" altLang="zh-CN" sz="2800" b="1" dirty="0" smtClean="0"/>
              <a:t>C</a:t>
            </a:r>
          </a:p>
          <a:p>
            <a:pPr algn="just">
              <a:buFontTx/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            </a:t>
            </a:r>
            <a:endParaRPr lang="en-US" altLang="zh-CN" sz="2800" b="1" dirty="0" smtClean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3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       C  =γ/</a:t>
            </a:r>
            <a:r>
              <a:rPr lang="zh-CN" altLang="en-US" sz="3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α</a:t>
            </a:r>
            <a:r>
              <a:rPr lang="zh-CN" altLang="en-US" sz="3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）（</a:t>
            </a:r>
            <a:r>
              <a:rPr lang="en-US" altLang="zh-CN" sz="3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β</a:t>
            </a:r>
            <a:r>
              <a:rPr lang="zh-CN" altLang="en-US" sz="3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）</a:t>
            </a:r>
            <a:endParaRPr lang="en-US" altLang="zh-CN" sz="3600" b="1" dirty="0" smtClean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：实际双交换率</a:t>
            </a:r>
            <a:endParaRPr lang="zh-CN" altLang="en-US" sz="3600" b="1" dirty="0" smtClean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zh-CN" altLang="en-US" sz="2800" dirty="0" smtClean="0"/>
              <a:t> 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）：两个单交换率乘积</a:t>
            </a:r>
            <a:endParaRPr lang="en-US" altLang="zh-CN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u="sng" dirty="0" smtClean="0">
                <a:ea typeface="黑体" panose="02010609060101010101" pitchFamily="49" charset="-122"/>
              </a:rPr>
              <a:t>交叉干涉</a:t>
            </a:r>
            <a:r>
              <a:rPr lang="zh-CN" altLang="en-US" sz="2800" u="sng" dirty="0" smtClean="0"/>
              <a:t>（</a:t>
            </a:r>
            <a:r>
              <a:rPr lang="en-US" altLang="zh-CN" sz="2800" u="sng" dirty="0" smtClean="0">
                <a:latin typeface="Comic Sans MS" panose="030F0702030302020204" pitchFamily="66" charset="0"/>
              </a:rPr>
              <a:t>chiasma interference</a:t>
            </a:r>
            <a:r>
              <a:rPr lang="zh-CN" altLang="en-US" sz="2800" u="sng" dirty="0" smtClean="0"/>
              <a:t>） </a:t>
            </a:r>
            <a:r>
              <a:rPr lang="en-US" altLang="zh-CN" sz="2800" dirty="0" smtClean="0"/>
              <a:t>Ⅰ </a:t>
            </a:r>
          </a:p>
          <a:p>
            <a:pPr>
              <a:buFontTx/>
              <a:buNone/>
            </a:pPr>
            <a:r>
              <a:rPr lang="en-US" altLang="zh-CN" sz="2800" dirty="0" smtClean="0"/>
              <a:t>                               Ⅰ 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－</a:t>
            </a:r>
            <a:r>
              <a:rPr lang="en-US" altLang="zh-CN" sz="2800" dirty="0" smtClean="0"/>
              <a:t>C</a:t>
            </a:r>
          </a:p>
          <a:p>
            <a:pPr algn="just"/>
            <a:endParaRPr lang="en-US" altLang="zh-CN" sz="2800" dirty="0" smtClean="0"/>
          </a:p>
          <a:p>
            <a:pPr algn="just"/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7850" y="1143000"/>
            <a:ext cx="8642350" cy="5715000"/>
          </a:xfrm>
        </p:spPr>
        <p:txBody>
          <a:bodyPr/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当 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C =1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Ⅰ = 0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时，  表示        </a:t>
            </a:r>
            <a:r>
              <a:rPr lang="zh-CN" altLang="en-US" sz="280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无干涉</a:t>
            </a: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    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C = 0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Ⅰ = 1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时， 表示存在</a:t>
            </a:r>
            <a:r>
              <a:rPr lang="zh-CN" altLang="en-US" sz="280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完全干涉</a:t>
            </a: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   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1 &gt; C &gt; 0 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时            表示存在</a:t>
            </a:r>
            <a:r>
              <a:rPr lang="zh-CN" altLang="en-US" sz="280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正干涉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folHlink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                     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zh-CN" altLang="en-US" sz="2800" smtClean="0">
                <a:solidFill>
                  <a:schemeClr val="folHlink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positive interference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C &gt;1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Ⅰ &lt; 0 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时，    表示存在</a:t>
            </a:r>
            <a:r>
              <a:rPr lang="zh-CN" altLang="en-US" sz="280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负干涉</a:t>
            </a: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folHlink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                     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negative interference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zh-CN" altLang="en-US" sz="2800" smtClean="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负干涉仅在微生物中发生</a:t>
            </a:r>
            <a:r>
              <a:rPr lang="zh-CN" altLang="en-US" sz="280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基因转变</a:t>
            </a:r>
            <a:r>
              <a:rPr lang="zh-CN" altLang="en-US" sz="2800" smtClean="0">
                <a:latin typeface="Comic Sans MS" panose="030F0702030302020204" pitchFamily="66" charset="0"/>
                <a:ea typeface="黑体" panose="02010609060101010101" pitchFamily="49" charset="-122"/>
              </a:rPr>
              <a:t>时才出现</a:t>
            </a:r>
            <a:r>
              <a:rPr lang="zh-CN" altLang="en-US" sz="2800" smtClean="0"/>
              <a:t>。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8601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果蝇染色体图</a:t>
            </a:r>
            <a:endParaRPr lang="zh-CN" altLang="zh-CN" sz="3600" b="1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467" name="Picture 4" descr="D5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876300"/>
            <a:ext cx="4621213" cy="587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650" y="692150"/>
            <a:ext cx="8915400" cy="2628900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关于遗传图  说明二点：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）基因在遗传学图上有一定的位置，</a:t>
            </a:r>
            <a:r>
              <a:rPr lang="zh-CN" altLang="en-US" sz="24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这个位置叫做座位。一般以最先端的基因位置为</a:t>
            </a:r>
            <a:r>
              <a:rPr lang="en-US" altLang="zh-CN" sz="24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，但随着研究进展，发现有基因在更先端的位置时，把</a:t>
            </a:r>
            <a:r>
              <a:rPr lang="en-US" altLang="zh-CN" sz="24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点让给新的基因，其余的基因位置，作相应的移动。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07950" y="3048000"/>
            <a:ext cx="8915400" cy="27537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重组值在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％之间，但在遗传学图上，可以出现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单位以上的图距。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例如黑腹果蝇的连锁图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上，</a:t>
            </a:r>
            <a:r>
              <a:rPr kumimoji="1" lang="en-US" altLang="zh-CN" sz="2400" i="1" dirty="0" err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400" i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Mg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间的图距是</a:t>
            </a:r>
            <a:r>
              <a:rPr kumimoji="1" lang="en-US" altLang="zh-CN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106.2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，但实际上</a:t>
            </a:r>
            <a:r>
              <a:rPr kumimoji="1" lang="en-US" altLang="zh-CN" sz="2400" i="1" dirty="0" err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400" i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Mg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间的重组值不超过</a:t>
            </a:r>
            <a:r>
              <a:rPr kumimoji="1" lang="en-US" altLang="zh-CN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％，这是因为这两个基因间发生了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多次交换</a:t>
            </a: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的关系，所以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由实验得到的重组值与图上的数值不一定是一致的。从而要从图上数值知道基因间的重组值只限于邻近的基因座位间。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1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6629400" cy="990600"/>
          </a:xfrm>
          <a:noFill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4.7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真菌类的四分子分析与作图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352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4.7.1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顺序四分子的遗传分析</a:t>
            </a:r>
          </a:p>
          <a:p>
            <a:pPr marL="0" indent="0">
              <a:buFontTx/>
              <a:buNone/>
            </a:pPr>
            <a:r>
              <a:rPr lang="zh-CN" altLang="en-US" sz="2400" dirty="0" smtClean="0"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粗糙脉孢菌（</a:t>
            </a:r>
            <a:r>
              <a:rPr lang="en-US" altLang="zh-CN" sz="28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Neurospora</a:t>
            </a:r>
            <a:r>
              <a:rPr lang="en-US" altLang="zh-CN" sz="28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crassa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0" indent="0"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酵母菌（</a:t>
            </a:r>
            <a:r>
              <a:rPr lang="en-US" altLang="zh-CN" sz="28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Saccharomyces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0" indent="0"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属于低等真核生物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，是常用于四分子分析的材料。</a:t>
            </a:r>
          </a:p>
          <a:p>
            <a:pPr marL="0" indent="0" algn="just"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单一减数分裂的</a:t>
            </a:r>
            <a:r>
              <a:rPr lang="en-US" altLang="zh-CN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个产物留在一起，称作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四分子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，对四分子进行遗传学分析，称作四分子分析。</a:t>
            </a:r>
          </a:p>
          <a:p>
            <a:pPr marL="0" indent="0" algn="just"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endParaRPr lang="zh-CN" altLang="en-US" sz="2400" dirty="0" smtClean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 algn="just">
              <a:buFontTx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p142(f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7315200" cy="631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819400" y="30480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子囊孢子</a:t>
            </a:r>
            <a:endParaRPr lang="zh-CN" altLang="en-US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600" y="266700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分生孢子</a:t>
            </a:r>
            <a:endParaRPr lang="zh-CN" altLang="en-US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34400" cy="4800600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粗糙脉孢菌（</a:t>
            </a:r>
            <a:r>
              <a:rPr lang="en-US" altLang="zh-CN" sz="2800" i="1" dirty="0" err="1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Neurospora</a:t>
            </a:r>
            <a:r>
              <a:rPr lang="en-US" altLang="zh-CN" sz="2800" i="1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lang="en-US" altLang="zh-CN" sz="2800" i="1" dirty="0" err="1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crassa</a:t>
            </a:r>
            <a:r>
              <a:rPr lang="zh-CN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）的生活周期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 smtClean="0">
                <a:latin typeface="Comic Sans MS" panose="030F0702030302020204" pitchFamily="66" charset="0"/>
                <a:ea typeface="黑体" panose="02010609060101010101" pitchFamily="49" charset="-122"/>
              </a:rPr>
              <a:t>无性生殖</a:t>
            </a:r>
            <a:endParaRPr lang="en-US" altLang="zh-CN" sz="2800" dirty="0" smtClean="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菌丝，单倍体，无性分生孢子 （</a:t>
            </a:r>
            <a:r>
              <a:rPr lang="en-US" altLang="zh-CN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条染色体</a:t>
            </a: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有性生殖</a:t>
            </a:r>
            <a:endParaRPr lang="en-US" altLang="zh-CN" sz="2800" dirty="0" smtClean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二种交配型（</a:t>
            </a:r>
            <a:r>
              <a:rPr lang="en-US" altLang="zh-CN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mating type </a:t>
            </a: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en-US" altLang="zh-CN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:  A  </a:t>
            </a: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 </a:t>
            </a:r>
            <a:r>
              <a:rPr lang="en-US" altLang="zh-CN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α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单倍体</a:t>
            </a:r>
            <a:r>
              <a:rPr lang="en-US" altLang="zh-CN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α</a:t>
            </a:r>
            <a:r>
              <a:rPr lang="zh-CN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细胞融合产生一个二倍体细胞</a:t>
            </a:r>
            <a:endParaRPr lang="zh-CN" altLang="en-US" sz="2800" dirty="0" smtClean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</a:t>
            </a: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一个二倍体细胞的四个减数分裂产物，子囊孢子</a:t>
            </a:r>
            <a:endParaRPr lang="en-US" altLang="zh-CN" sz="2800" dirty="0" smtClean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800" dirty="0" err="1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Ascospores</a:t>
            </a:r>
            <a:r>
              <a:rPr lang="zh-CN" altLang="en-US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）包含在一个子囊里。</a:t>
            </a:r>
            <a:r>
              <a:rPr lang="en-US" altLang="zh-CN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endParaRPr lang="zh-CN" altLang="en-US" sz="2800" dirty="0" smtClean="0">
              <a:solidFill>
                <a:srgbClr val="FFFF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12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620713"/>
            <a:ext cx="7924800" cy="2590800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但摩尔根和他的学生</a:t>
            </a:r>
            <a:r>
              <a:rPr lang="en-US" altLang="zh-CN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dirty="0" smtClean="0">
                <a:solidFill>
                  <a:srgbClr val="FFFF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turtevant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三点测交（</a:t>
            </a:r>
            <a:r>
              <a:rPr lang="en-US" altLang="zh-CN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three-point test cross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0C0D1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即三点试验：</a:t>
            </a:r>
          </a:p>
          <a:p>
            <a:pPr algn="just">
              <a:buFontTx/>
              <a:buNone/>
            </a:pPr>
            <a:r>
              <a:rPr lang="zh-CN" altLang="en-US" sz="2800" dirty="0" smtClean="0">
                <a:solidFill>
                  <a:srgbClr val="0C0D1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用三杂合体   </a:t>
            </a:r>
            <a:r>
              <a:rPr lang="en-US" altLang="zh-CN" sz="2800" dirty="0" err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/+++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  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ab+/++c</a:t>
            </a:r>
          </a:p>
          <a:p>
            <a:pPr algn="just">
              <a:buFontTx/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跟三隐性个体    </a:t>
            </a:r>
            <a:r>
              <a:rPr lang="en-US" altLang="zh-CN" sz="2800" dirty="0" err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800" dirty="0" err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测交：          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71550" y="3357563"/>
            <a:ext cx="7905750" cy="3343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C0D1A"/>
                </a:solidFill>
                <a:latin typeface="Tahoma" panose="020B0604030504040204" pitchFamily="34" charset="0"/>
              </a:rPr>
              <a:t>              </a:t>
            </a:r>
            <a:r>
              <a:rPr kumimoji="1" lang="en-US" altLang="zh-CN" sz="3200" dirty="0" err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/+++ × </a:t>
            </a:r>
            <a:r>
              <a:rPr kumimoji="1" lang="en-US" altLang="zh-CN" sz="3200" dirty="0" err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en-US" altLang="zh-CN" sz="3200" dirty="0" err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endParaRPr kumimoji="1" lang="en-US" altLang="zh-CN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 </a:t>
            </a:r>
            <a:r>
              <a:rPr kumimoji="1"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ab+/++c × </a:t>
            </a:r>
            <a:r>
              <a:rPr kumimoji="1" lang="en-US" altLang="zh-CN" sz="3200" dirty="0" err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en-US" altLang="zh-CN" sz="3200" dirty="0" err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endParaRPr kumimoji="1" lang="en-US" altLang="zh-CN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这样可以把</a:t>
            </a:r>
            <a:r>
              <a:rPr kumimoji="1"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个基因包括在同一次交配中，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一次试验就等于三次“两点”试验。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kumimoji="1" lang="zh-CN" altLang="en-US" sz="2800" b="1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kumimoji="1" lang="en-US" altLang="zh-CN" sz="28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65538" grpId="0" animBg="1" autoUpdateAnimBg="0"/>
      <p:bldP spid="6553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579438"/>
          </a:xfrm>
          <a:noFill/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着丝粒作图（</a:t>
            </a:r>
            <a:r>
              <a:rPr lang="en-US" altLang="zh-CN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Gene-centromere mapping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3200400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粗糙链孢霉      顺序四分子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这允许我们对基因和着丝粒之间的距离作图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即：测定基因和着丝粒之间的图距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例如：链孢霉有二种交配型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代表在连锁群中的一  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个座位，    若 交配型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× 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交配型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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二倍体合子   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A/a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49" charset="-122"/>
              </a:rPr>
              <a:t> </a:t>
            </a:r>
            <a:endParaRPr lang="en-US" altLang="zh-CN" sz="24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2895600" y="1447800"/>
            <a:ext cx="685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0485" name="直接连接符 7"/>
          <p:cNvCxnSpPr>
            <a:cxnSpLocks noChangeShapeType="1"/>
          </p:cNvCxnSpPr>
          <p:nvPr/>
        </p:nvCxnSpPr>
        <p:spPr bwMode="auto">
          <a:xfrm>
            <a:off x="2438400" y="4876800"/>
            <a:ext cx="281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20486" name="直接连接符 8"/>
          <p:cNvCxnSpPr>
            <a:cxnSpLocks noChangeShapeType="1"/>
          </p:cNvCxnSpPr>
          <p:nvPr/>
        </p:nvCxnSpPr>
        <p:spPr bwMode="auto">
          <a:xfrm>
            <a:off x="2438400" y="5105400"/>
            <a:ext cx="281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20487" name="直接连接符 9"/>
          <p:cNvCxnSpPr>
            <a:cxnSpLocks noChangeShapeType="1"/>
          </p:cNvCxnSpPr>
          <p:nvPr/>
        </p:nvCxnSpPr>
        <p:spPr bwMode="auto">
          <a:xfrm>
            <a:off x="2514600" y="5867400"/>
            <a:ext cx="281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20488" name="直接连接符 10"/>
          <p:cNvCxnSpPr>
            <a:cxnSpLocks noChangeShapeType="1"/>
          </p:cNvCxnSpPr>
          <p:nvPr/>
        </p:nvCxnSpPr>
        <p:spPr bwMode="auto">
          <a:xfrm>
            <a:off x="2533650" y="6096000"/>
            <a:ext cx="281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20489" name="椭圆 11"/>
          <p:cNvSpPr>
            <a:spLocks noChangeArrowheads="1"/>
          </p:cNvSpPr>
          <p:nvPr/>
        </p:nvSpPr>
        <p:spPr bwMode="auto">
          <a:xfrm>
            <a:off x="2743200" y="4895850"/>
            <a:ext cx="228600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椭圆 12"/>
          <p:cNvSpPr>
            <a:spLocks noChangeArrowheads="1"/>
          </p:cNvSpPr>
          <p:nvPr/>
        </p:nvSpPr>
        <p:spPr bwMode="auto">
          <a:xfrm>
            <a:off x="2743200" y="5867400"/>
            <a:ext cx="228600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5562600" y="4648200"/>
            <a:ext cx="3556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5581650" y="5638800"/>
            <a:ext cx="3270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2402" grpId="0" animBg="1" autoUpdateAnimBg="0"/>
      <p:bldP spid="102403" grpId="0" animBg="1" autoUpdateAnimBg="0"/>
      <p:bldP spid="1024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305800" cy="1143000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800" b="1" dirty="0" smtClean="0">
                <a:solidFill>
                  <a:srgbClr val="0C0D1A"/>
                </a:solidFill>
                <a:latin typeface="宋体" panose="02010600030101010101" pitchFamily="2" charset="-122"/>
              </a:rPr>
              <a:t>             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无交换情况下</a:t>
            </a:r>
            <a:r>
              <a:rPr lang="en-US" altLang="zh-CN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>
              <a:buFontTx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那么第一次分裂分离的子囊类型</a:t>
            </a:r>
          </a:p>
          <a:p>
            <a:pPr algn="just">
              <a:lnSpc>
                <a:spcPct val="110000"/>
              </a:lnSpc>
              <a:buFontTx/>
              <a:buNone/>
            </a:pPr>
            <a:endParaRPr lang="zh-CN" altLang="en-US" sz="28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509" name="图片 4" descr="image186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6679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638800" y="2133600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非交换型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子囊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zh-CN" altLang="en-US" sz="24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445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58417"/>
            <a:ext cx="8915400" cy="1981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3219CB"/>
                </a:solidFill>
                <a:latin typeface="宋体" panose="02010600030101010101" pitchFamily="2" charset="-122"/>
              </a:rPr>
              <a:t>           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基因和着丝粒之间交换</a:t>
            </a:r>
            <a:endParaRPr lang="en-US" altLang="zh-CN" sz="2800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基因和着丝粒之间发生单交换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其上的基因由于交换，在第一次减数分裂后，仍旧在一个二价体上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到第二次减数分裂后，基因才分离，叫第二次分裂分离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也叫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交换型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>
              <a:buFontTx/>
              <a:buNone/>
            </a:pPr>
            <a:endParaRPr lang="zh-CN" altLang="en-US" sz="2400" dirty="0" smtClean="0">
              <a:solidFill>
                <a:srgbClr val="0C0D1A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内容占位符 3" descr="image187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950200" cy="466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867400" y="2286000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子囊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endParaRPr lang="zh-CN" altLang="en-US" sz="24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547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9450"/>
            <a:ext cx="8991600" cy="325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7"/>
          <p:cNvGrpSpPr/>
          <p:nvPr/>
        </p:nvGrpSpPr>
        <p:grpSpPr bwMode="auto">
          <a:xfrm>
            <a:off x="2209800" y="3581400"/>
            <a:ext cx="4114800" cy="1219200"/>
            <a:chOff x="1676400" y="2209800"/>
            <a:chExt cx="4953000" cy="1518225"/>
          </a:xfrm>
        </p:grpSpPr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3200400" y="2209800"/>
              <a:ext cx="342900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200" dirty="0"/>
                <a:t>2XM</a:t>
              </a:r>
              <a:r>
                <a:rPr lang="en-US" altLang="zh-CN" sz="3200" baseline="-25000" dirty="0"/>
                <a:t>II </a:t>
              </a:r>
              <a:r>
                <a:rPr lang="en-US" altLang="zh-CN" sz="3200" dirty="0"/>
                <a:t>(</a:t>
              </a:r>
              <a:r>
                <a:rPr lang="zh-CN" altLang="en-US" sz="3200" dirty="0"/>
                <a:t>子囊数）</a:t>
              </a:r>
            </a:p>
          </p:txBody>
        </p:sp>
        <p:sp>
          <p:nvSpPr>
            <p:cNvPr id="5" name="矩形 9"/>
            <p:cNvSpPr>
              <a:spLocks noChangeArrowheads="1"/>
            </p:cNvSpPr>
            <p:nvPr/>
          </p:nvSpPr>
          <p:spPr bwMode="auto">
            <a:xfrm>
              <a:off x="3352800" y="3143250"/>
              <a:ext cx="2403222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4X</a:t>
              </a:r>
              <a:r>
                <a:rPr lang="zh-CN" altLang="en-US" sz="3200"/>
                <a:t>总子囊数</a:t>
              </a:r>
              <a:r>
                <a:rPr lang="en-US" altLang="zh-CN" sz="3200" baseline="-25000"/>
                <a:t> </a:t>
              </a:r>
              <a:endParaRPr lang="zh-CN" altLang="en-US" sz="3200"/>
            </a:p>
          </p:txBody>
        </p:sp>
        <p:cxnSp>
          <p:nvCxnSpPr>
            <p:cNvPr id="6" name="直接连接符 10"/>
            <p:cNvCxnSpPr>
              <a:cxnSpLocks noChangeShapeType="1"/>
            </p:cNvCxnSpPr>
            <p:nvPr/>
          </p:nvCxnSpPr>
          <p:spPr bwMode="auto">
            <a:xfrm>
              <a:off x="2895600" y="2971800"/>
              <a:ext cx="3352800" cy="0"/>
            </a:xfrm>
            <a:prstGeom prst="line">
              <a:avLst/>
            </a:prstGeom>
            <a:noFill/>
            <a:ln w="9525" algn="ctr">
              <a:solidFill>
                <a:srgbClr val="FFFF00"/>
              </a:solidFill>
              <a:round/>
            </a:ln>
          </p:spPr>
        </p:cxn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1676400" y="2590800"/>
              <a:ext cx="1069524" cy="64633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u="sng" dirty="0"/>
                <a:t>RF</a:t>
              </a:r>
              <a:r>
                <a:rPr lang="en-US" altLang="zh-CN" sz="3600" dirty="0"/>
                <a:t>=</a:t>
              </a:r>
              <a:endParaRPr lang="zh-CN" altLang="en-US" sz="36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" y="5257800"/>
            <a:ext cx="820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（</a:t>
            </a:r>
            <a:r>
              <a:rPr lang="en-US" altLang="zh-CN" sz="2800" b="1" dirty="0" smtClean="0"/>
              <a:t>.</a:t>
            </a:r>
            <a:r>
              <a:rPr lang="en-US" altLang="zh-CN" dirty="0" smtClean="0"/>
              <a:t>——</a:t>
            </a:r>
            <a:r>
              <a:rPr lang="en-US" altLang="zh-CN" i="1" dirty="0" err="1" smtClean="0"/>
              <a:t>lys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2 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9+5+10+16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 4X(105+129+9+5+10+16)=7.3%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534400" cy="58723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凡由第一次分裂分离所形成的子囊为非交换型子囊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凡由第二次分裂所形成的子囊为交换型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子囊（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II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由于交换发生在二价体的四条染色单体中的两条之 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间，所以交换型子囊中仅有一半子囊孢子属于重组型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kumimoji="1" lang="zh-CN" altLang="en-US" sz="2400" dirty="0">
              <a:solidFill>
                <a:srgbClr val="3219C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3219CB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3219CB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kumimoji="1" lang="zh-CN" altLang="en-US" sz="2800" b="1" dirty="0">
              <a:solidFill>
                <a:srgbClr val="3219CB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3" imgW="2743200" imgH="5181600" progId="">
                  <p:embed/>
                </p:oleObj>
              </mc:Choice>
              <mc:Fallback>
                <p:oleObj name="Equation" r:id="rId3" imgW="2743200" imgH="5181600" progId="">
                  <p:embed/>
                  <p:pic>
                    <p:nvPicPr>
                      <p:cNvPr id="0" name="Object 9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981200" y="3429000"/>
            <a:ext cx="46990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/>
              <a:t>若以孢子数来考虑重组率</a:t>
            </a:r>
            <a:endParaRPr lang="en-US" altLang="zh-CN" sz="3200"/>
          </a:p>
        </p:txBody>
      </p:sp>
      <p:grpSp>
        <p:nvGrpSpPr>
          <p:cNvPr id="6149" name="组合 7"/>
          <p:cNvGrpSpPr/>
          <p:nvPr/>
        </p:nvGrpSpPr>
        <p:grpSpPr bwMode="auto">
          <a:xfrm>
            <a:off x="1981200" y="4343400"/>
            <a:ext cx="4953000" cy="1517650"/>
            <a:chOff x="1676400" y="2209800"/>
            <a:chExt cx="4953000" cy="1518225"/>
          </a:xfrm>
        </p:grpSpPr>
        <p:sp>
          <p:nvSpPr>
            <p:cNvPr id="6150" name="矩形 8"/>
            <p:cNvSpPr>
              <a:spLocks noChangeArrowheads="1"/>
            </p:cNvSpPr>
            <p:nvPr/>
          </p:nvSpPr>
          <p:spPr bwMode="auto">
            <a:xfrm>
              <a:off x="3200400" y="2209800"/>
              <a:ext cx="342900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200" dirty="0"/>
                <a:t>2XM</a:t>
              </a:r>
              <a:r>
                <a:rPr lang="en-US" altLang="zh-CN" sz="3200" baseline="-25000" dirty="0"/>
                <a:t>II </a:t>
              </a:r>
              <a:r>
                <a:rPr lang="en-US" altLang="zh-CN" sz="3200" dirty="0"/>
                <a:t>(</a:t>
              </a:r>
              <a:r>
                <a:rPr lang="zh-CN" altLang="en-US" sz="3200" dirty="0"/>
                <a:t>子囊数）</a:t>
              </a:r>
            </a:p>
          </p:txBody>
        </p:sp>
        <p:sp>
          <p:nvSpPr>
            <p:cNvPr id="6151" name="矩形 9"/>
            <p:cNvSpPr>
              <a:spLocks noChangeArrowheads="1"/>
            </p:cNvSpPr>
            <p:nvPr/>
          </p:nvSpPr>
          <p:spPr bwMode="auto">
            <a:xfrm>
              <a:off x="3352800" y="3143250"/>
              <a:ext cx="2403222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4X</a:t>
              </a:r>
              <a:r>
                <a:rPr lang="zh-CN" altLang="en-US" sz="3200"/>
                <a:t>总子囊数</a:t>
              </a:r>
              <a:r>
                <a:rPr lang="en-US" altLang="zh-CN" sz="3200" baseline="-25000"/>
                <a:t> </a:t>
              </a:r>
              <a:endParaRPr lang="zh-CN" altLang="en-US" sz="3200"/>
            </a:p>
          </p:txBody>
        </p:sp>
        <p:cxnSp>
          <p:nvCxnSpPr>
            <p:cNvPr id="6152" name="直接连接符 10"/>
            <p:cNvCxnSpPr>
              <a:cxnSpLocks noChangeShapeType="1"/>
            </p:cNvCxnSpPr>
            <p:nvPr/>
          </p:nvCxnSpPr>
          <p:spPr bwMode="auto">
            <a:xfrm>
              <a:off x="2895600" y="2971800"/>
              <a:ext cx="3352800" cy="0"/>
            </a:xfrm>
            <a:prstGeom prst="line">
              <a:avLst/>
            </a:prstGeom>
            <a:noFill/>
            <a:ln w="9525" algn="ctr">
              <a:solidFill>
                <a:srgbClr val="FFFF00"/>
              </a:solidFill>
              <a:round/>
            </a:ln>
          </p:spPr>
        </p:cxnSp>
        <p:sp>
          <p:nvSpPr>
            <p:cNvPr id="7177" name="TextBox 11"/>
            <p:cNvSpPr txBox="1">
              <a:spLocks noChangeArrowheads="1"/>
            </p:cNvSpPr>
            <p:nvPr/>
          </p:nvSpPr>
          <p:spPr bwMode="auto">
            <a:xfrm>
              <a:off x="1676400" y="2590800"/>
              <a:ext cx="1069524" cy="64633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u="sng" dirty="0"/>
                <a:t>RF</a:t>
              </a:r>
              <a:r>
                <a:rPr lang="en-US" altLang="zh-CN" sz="3600" dirty="0"/>
                <a:t>=</a:t>
              </a:r>
              <a:endParaRPr lang="zh-CN" alt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10649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700"/>
            <a:ext cx="8229600" cy="927100"/>
          </a:xfrm>
          <a:noFill/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FFFF00"/>
                </a:solidFill>
              </a:rPr>
              <a:t>作  业</a:t>
            </a:r>
          </a:p>
        </p:txBody>
      </p:sp>
      <p:sp>
        <p:nvSpPr>
          <p:cNvPr id="4" name="矩形 3"/>
          <p:cNvSpPr/>
          <p:nvPr/>
        </p:nvSpPr>
        <p:spPr>
          <a:xfrm>
            <a:off x="381000" y="2667000"/>
            <a:ext cx="8153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026303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P97  4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  <a:p>
            <a:pPr>
              <a:buFontTx/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</a:t>
            </a:r>
            <a:r>
              <a:rPr lang="en-US" altLang="zh-CN" sz="28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nic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en-US" altLang="zh-CN" sz="28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与着丝点的距离。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nic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在同一染色体上（粗糙脉孢菌单倍体有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条染色体），画出</a:t>
            </a:r>
            <a:r>
              <a:rPr lang="en-US" altLang="zh-CN" sz="28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i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nic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与着丝点的可能顺序排列。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97788"/>
              </p:ext>
            </p:extLst>
          </p:nvPr>
        </p:nvGraphicFramePr>
        <p:xfrm>
          <a:off x="685800" y="3290450"/>
          <a:ext cx="3060702" cy="185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558">
                  <a:extLst>
                    <a:ext uri="{9D8B030D-6E8A-4147-A177-3AD203B41FA5}">
                      <a16:colId xmlns:a16="http://schemas.microsoft.com/office/drawing/2014/main" val="2716598376"/>
                    </a:ext>
                  </a:extLst>
                </a:gridCol>
                <a:gridCol w="696048">
                  <a:extLst>
                    <a:ext uri="{9D8B030D-6E8A-4147-A177-3AD203B41FA5}">
                      <a16:colId xmlns:a16="http://schemas.microsoft.com/office/drawing/2014/main" val="388549096"/>
                    </a:ext>
                  </a:extLst>
                </a:gridCol>
                <a:gridCol w="696048">
                  <a:extLst>
                    <a:ext uri="{9D8B030D-6E8A-4147-A177-3AD203B41FA5}">
                      <a16:colId xmlns:a16="http://schemas.microsoft.com/office/drawing/2014/main" val="3633238228"/>
                    </a:ext>
                  </a:extLst>
                </a:gridCol>
                <a:gridCol w="696048">
                  <a:extLst>
                    <a:ext uri="{9D8B030D-6E8A-4147-A177-3AD203B41FA5}">
                      <a16:colId xmlns:a16="http://schemas.microsoft.com/office/drawing/2014/main" val="1871932731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粗糙脉孢菌</a:t>
                      </a:r>
                      <a:r>
                        <a:rPr lang="en-US" altLang="zh-CN" sz="1400" u="none" strike="noStrike">
                          <a:effectLst/>
                        </a:rPr>
                        <a:t>nic</a:t>
                      </a:r>
                      <a:r>
                        <a:rPr lang="zh-CN" altLang="en-US" sz="1400" u="none" strike="noStrike">
                          <a:effectLst/>
                        </a:rPr>
                        <a:t>与野生型</a:t>
                      </a:r>
                      <a:r>
                        <a:rPr lang="en-US" altLang="zh-CN" sz="1400" u="none" strike="noStrike">
                          <a:effectLst/>
                        </a:rPr>
                        <a:t>+</a:t>
                      </a:r>
                      <a:r>
                        <a:rPr lang="zh-CN" altLang="en-US" sz="1400" u="none" strike="noStrike">
                          <a:effectLst/>
                        </a:rPr>
                        <a:t>杂交结果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1818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子囊类型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（</a:t>
                      </a:r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（</a:t>
                      </a: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074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4574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07428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7603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8155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子囊数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878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9774"/>
              </p:ext>
            </p:extLst>
          </p:nvPr>
        </p:nvGraphicFramePr>
        <p:xfrm>
          <a:off x="4042061" y="3239154"/>
          <a:ext cx="4457703" cy="185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488">
                  <a:extLst>
                    <a:ext uri="{9D8B030D-6E8A-4147-A177-3AD203B41FA5}">
                      <a16:colId xmlns:a16="http://schemas.microsoft.com/office/drawing/2014/main" val="3369561382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3936941577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3323758422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3232001310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930454990"/>
                    </a:ext>
                  </a:extLst>
                </a:gridCol>
                <a:gridCol w="1095223">
                  <a:extLst>
                    <a:ext uri="{9D8B030D-6E8A-4147-A177-3AD203B41FA5}">
                      <a16:colId xmlns:a16="http://schemas.microsoft.com/office/drawing/2014/main" val="329990887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粗糙脉孢菌</a:t>
                      </a:r>
                      <a:r>
                        <a:rPr lang="en-US" altLang="zh-CN" sz="1400" u="none" strike="noStrike">
                          <a:effectLst/>
                        </a:rPr>
                        <a:t>a</a:t>
                      </a:r>
                      <a:r>
                        <a:rPr lang="zh-CN" altLang="en-US" sz="1400" u="none" strike="noStrike">
                          <a:effectLst/>
                        </a:rPr>
                        <a:t>与野生型</a:t>
                      </a:r>
                      <a:r>
                        <a:rPr lang="en-US" altLang="zh-CN" sz="1400" u="none" strike="noStrike">
                          <a:effectLst/>
                        </a:rPr>
                        <a:t>+</a:t>
                      </a:r>
                      <a:r>
                        <a:rPr lang="zh-CN" altLang="en-US" sz="1400" u="none" strike="noStrike">
                          <a:effectLst/>
                        </a:rPr>
                        <a:t>杂交结果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2812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子囊类型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（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（</a:t>
                      </a: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（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（</a:t>
                      </a:r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(5)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9759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586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9646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38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+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7355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子囊数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565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5800" y="54864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预习四分子双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基因作图。如何判断两基因内是否在同一条染色体上。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8686800" cy="4821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endParaRPr kumimoji="1" lang="zh-CN" altLang="en-US" dirty="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C0D1A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</a:t>
            </a:r>
            <a:r>
              <a:rPr kumimoji="1"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黑腹果蝇的三点试验  三个突变基因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连锁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               </a:t>
            </a:r>
            <a:r>
              <a:rPr kumimoji="1" lang="en-US" altLang="zh-CN" sz="28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ec</a:t>
            </a:r>
            <a:r>
              <a:rPr kumimoji="1" lang="en-US" altLang="zh-CN" sz="2800" dirty="0">
                <a:solidFill>
                  <a:srgbClr val="0C0D1A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(echinus, </a:t>
            </a:r>
            <a:r>
              <a:rPr kumimoji="1"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棘眼</a:t>
            </a: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               </a:t>
            </a:r>
            <a:r>
              <a:rPr kumimoji="1" lang="en-US" altLang="zh-CN" sz="28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sc</a:t>
            </a: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scute</a:t>
            </a: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缺少某些胸部刚毛</a:t>
            </a: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               cv(</a:t>
            </a:r>
            <a:r>
              <a:rPr kumimoji="1" lang="en-US" altLang="zh-CN" sz="28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crossveinless</a:t>
            </a: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翅上横脉缺失</a:t>
            </a: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                </a:t>
            </a:r>
            <a:r>
              <a:rPr kumimoji="1"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三杂合体                  三隐性雄蝇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3600" b="1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</a:t>
            </a:r>
            <a:r>
              <a:rPr kumimoji="1"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kumimoji="1"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/+ + cv × </a:t>
            </a:r>
            <a:r>
              <a:rPr kumimoji="1" lang="en-US" altLang="zh-CN" sz="3600" b="1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</a:t>
            </a:r>
            <a:r>
              <a:rPr kumimoji="1"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kumimoji="1"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cv /Y </a:t>
            </a:r>
            <a:endParaRPr kumimoji="1"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                            </a:t>
            </a:r>
            <a:endParaRPr kumimoji="1" lang="en-US" altLang="zh-CN" sz="6000" b="1" dirty="0">
              <a:solidFill>
                <a:srgbClr val="FFFF00"/>
              </a:solidFill>
              <a:latin typeface="Comic Sans MS" panose="030F0702030302020204" pitchFamily="66" charset="0"/>
              <a:ea typeface="黑体" panose="02010609060101010101" pitchFamily="49" charset="-122"/>
              <a:sym typeface="Wingdings 3" pitchFamily="18" charset="2"/>
            </a:endParaRPr>
          </a:p>
        </p:txBody>
      </p:sp>
      <p:sp>
        <p:nvSpPr>
          <p:cNvPr id="65539" name="下箭头 4"/>
          <p:cNvSpPr>
            <a:spLocks noChangeArrowheads="1"/>
          </p:cNvSpPr>
          <p:nvPr/>
        </p:nvSpPr>
        <p:spPr bwMode="auto">
          <a:xfrm>
            <a:off x="4724400" y="4495800"/>
            <a:ext cx="3048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656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1000" y="381000"/>
          <a:ext cx="8382000" cy="6096003"/>
        </p:xfrm>
        <a:graphic>
          <a:graphicData uri="http://schemas.openxmlformats.org/drawingml/2006/table">
            <a:tbl>
              <a:tblPr/>
              <a:tblGrid>
                <a:gridCol w="4276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表型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实得数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i="1" kern="100" dirty="0" err="1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ec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 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ct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+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2125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+ 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+ 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3200" b="0" i="1" kern="1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cv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2207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i="1" kern="100" dirty="0" err="1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ec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+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3200" b="0" i="1" kern="100" dirty="0" err="1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cv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273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+ 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ct    +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265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i="1" kern="100" dirty="0" err="1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ec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+ 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+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217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+ 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ct    </a:t>
                      </a:r>
                      <a:r>
                        <a:rPr lang="en-US" sz="3200" b="0" i="1" kern="1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cv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223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      +     +    +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i="1" kern="100" dirty="0" err="1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ec</a:t>
                      </a:r>
                      <a:r>
                        <a:rPr lang="en-US" sz="3200" b="0" i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  </a:t>
                      </a:r>
                      <a:r>
                        <a:rPr lang="en-US" sz="3200" b="0" i="1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 ct   </a:t>
                      </a:r>
                      <a:r>
                        <a:rPr lang="en-US" sz="3200" b="0" i="1" kern="100" dirty="0" err="1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cv</a:t>
                      </a:r>
                      <a:endParaRPr lang="zh-CN" sz="32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合计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5318</a:t>
                      </a:r>
                      <a:endParaRPr lang="zh-CN" sz="2400" b="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8839200" cy="6410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endParaRPr kumimoji="1" lang="zh-CN" altLang="en-US" sz="3600" b="1" dirty="0">
              <a:latin typeface="+mn-ea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（</a:t>
            </a:r>
            <a:r>
              <a:rPr kumimoji="1" lang="en-US" altLang="zh-CN" sz="3200" b="1" dirty="0">
                <a:solidFill>
                  <a:srgbClr val="FFFF00"/>
                </a:solidFill>
                <a:latin typeface="+mn-ea"/>
                <a:ea typeface="+mn-ea"/>
              </a:rPr>
              <a:t>1</a:t>
            </a: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）</a:t>
            </a:r>
            <a:r>
              <a:rPr kumimoji="1" lang="en-US" altLang="zh-CN" sz="3200" b="1" i="1" dirty="0" err="1">
                <a:solidFill>
                  <a:srgbClr val="FFFF00"/>
                </a:solidFill>
                <a:latin typeface="+mn-ea"/>
                <a:ea typeface="+mn-ea"/>
              </a:rPr>
              <a:t>ec</a:t>
            </a:r>
            <a:r>
              <a:rPr kumimoji="1" lang="zh-CN" altLang="en-US" sz="3200" b="1" i="1" dirty="0">
                <a:solidFill>
                  <a:srgbClr val="FFFF00"/>
                </a:solidFill>
                <a:latin typeface="+mn-ea"/>
                <a:ea typeface="+mn-ea"/>
              </a:rPr>
              <a:t>－</a:t>
            </a:r>
            <a:r>
              <a:rPr kumimoji="1" lang="en-US" altLang="zh-CN" sz="3200" b="1" i="1" dirty="0">
                <a:solidFill>
                  <a:srgbClr val="FFFF00"/>
                </a:solidFill>
                <a:latin typeface="+mn-ea"/>
                <a:ea typeface="+mn-ea"/>
              </a:rPr>
              <a:t>ct</a:t>
            </a: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的重组值。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在这里我们暂不考虑 </a:t>
            </a:r>
            <a:r>
              <a:rPr kumimoji="1" lang="zh-CN" altLang="en-US" sz="2800" i="1" dirty="0">
                <a:latin typeface="+mn-ea"/>
                <a:ea typeface="+mn-ea"/>
              </a:rPr>
              <a:t>＋</a:t>
            </a:r>
            <a:r>
              <a:rPr kumimoji="1" lang="en-US" altLang="zh-CN" sz="2800" i="1" dirty="0">
                <a:latin typeface="+mn-ea"/>
                <a:ea typeface="+mn-ea"/>
              </a:rPr>
              <a:t>/</a:t>
            </a:r>
            <a:r>
              <a:rPr kumimoji="1" lang="en-US" altLang="zh-CN" sz="2800" i="1" dirty="0" err="1">
                <a:latin typeface="+mn-ea"/>
                <a:ea typeface="+mn-ea"/>
              </a:rPr>
              <a:t>cv</a:t>
            </a:r>
            <a:r>
              <a:rPr kumimoji="1" lang="zh-CN" altLang="en-US" sz="2800" dirty="0">
                <a:latin typeface="+mn-ea"/>
                <a:ea typeface="+mn-ea"/>
              </a:rPr>
              <a:t>，只考虑</a:t>
            </a:r>
            <a:r>
              <a:rPr kumimoji="1" lang="en-US" altLang="zh-CN" sz="2800" i="1" dirty="0" err="1">
                <a:latin typeface="+mn-ea"/>
                <a:ea typeface="+mn-ea"/>
              </a:rPr>
              <a:t>ec</a:t>
            </a:r>
            <a:r>
              <a:rPr kumimoji="1" lang="en-US" altLang="zh-CN" sz="2800" i="1" dirty="0">
                <a:latin typeface="+mn-ea"/>
                <a:ea typeface="+mn-ea"/>
              </a:rPr>
              <a:t>-ct</a:t>
            </a:r>
            <a:r>
              <a:rPr kumimoji="1" lang="zh-CN" altLang="en-US" sz="2800" dirty="0">
                <a:latin typeface="+mn-ea"/>
                <a:ea typeface="+mn-ea"/>
              </a:rPr>
              <a:t>这两个基因</a:t>
            </a:r>
            <a:endParaRPr kumimoji="1" lang="en-US" altLang="zh-CN" sz="2800" dirty="0">
              <a:latin typeface="+mn-ea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</a:t>
            </a:r>
            <a:r>
              <a:rPr kumimoji="1" lang="zh-CN" altLang="en-US" sz="2800" dirty="0">
                <a:latin typeface="+mn-ea"/>
                <a:ea typeface="+mn-ea"/>
              </a:rPr>
              <a:t>亲本型为： </a:t>
            </a:r>
            <a:r>
              <a:rPr kumimoji="1" lang="en-US" altLang="zh-CN" sz="2800" i="1" dirty="0" err="1">
                <a:latin typeface="+mn-ea"/>
                <a:ea typeface="+mn-ea"/>
              </a:rPr>
              <a:t>ec</a:t>
            </a:r>
            <a:r>
              <a:rPr kumimoji="1" lang="en-US" altLang="zh-CN" sz="2800" i="1" dirty="0">
                <a:latin typeface="+mn-ea"/>
                <a:ea typeface="+mn-ea"/>
              </a:rPr>
              <a:t>   ct  </a:t>
            </a:r>
            <a:r>
              <a:rPr kumimoji="1" lang="zh-CN" altLang="en-US" sz="2800" dirty="0">
                <a:latin typeface="+mn-ea"/>
                <a:ea typeface="+mn-ea"/>
              </a:rPr>
              <a:t>及</a:t>
            </a:r>
            <a:r>
              <a:rPr kumimoji="1" lang="en-US" altLang="zh-CN" sz="2800" dirty="0">
                <a:latin typeface="+mn-ea"/>
                <a:ea typeface="+mn-ea"/>
              </a:rPr>
              <a:t>   </a:t>
            </a:r>
            <a:r>
              <a:rPr kumimoji="1" lang="en-US" altLang="zh-CN" sz="2800" i="1" dirty="0">
                <a:latin typeface="+mn-ea"/>
                <a:ea typeface="+mn-ea"/>
              </a:rPr>
              <a:t>+    +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kumimoji="1" lang="zh-CN" altLang="en-US" sz="2800" dirty="0">
                <a:latin typeface="+mn-ea"/>
                <a:ea typeface="宋体" panose="02010600030101010101" pitchFamily="2" charset="-122"/>
              </a:rPr>
              <a:t> 重组型为： </a:t>
            </a:r>
            <a:r>
              <a:rPr kumimoji="1" lang="en-US" altLang="zh-CN" sz="2800" i="1" dirty="0" err="1">
                <a:latin typeface="+mn-ea"/>
                <a:ea typeface="宋体" panose="02010600030101010101" pitchFamily="2" charset="-122"/>
              </a:rPr>
              <a:t>ec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   +   </a:t>
            </a:r>
            <a:r>
              <a:rPr kumimoji="1" lang="zh-CN" altLang="en-US" sz="2800" dirty="0">
                <a:latin typeface="+mn-ea"/>
                <a:ea typeface="宋体" panose="02010600030101010101" pitchFamily="2" charset="-122"/>
              </a:rPr>
              <a:t>及</a:t>
            </a:r>
            <a:r>
              <a:rPr kumimoji="1" lang="en-US" altLang="zh-CN" sz="2800" dirty="0">
                <a:latin typeface="+mn-ea"/>
                <a:ea typeface="宋体" panose="02010600030101010101" pitchFamily="2" charset="-122"/>
              </a:rPr>
              <a:t>   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+    ct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重组型数目：</a:t>
            </a:r>
            <a:r>
              <a:rPr kumimoji="1" lang="en-US" altLang="zh-CN" sz="2800" dirty="0">
                <a:latin typeface="+mn-ea"/>
                <a:ea typeface="+mn-ea"/>
              </a:rPr>
              <a:t>273</a:t>
            </a:r>
            <a:r>
              <a:rPr kumimoji="1" lang="zh-CN" altLang="en-US" sz="2800" dirty="0">
                <a:latin typeface="+mn-ea"/>
                <a:ea typeface="+mn-ea"/>
              </a:rPr>
              <a:t>＋</a:t>
            </a:r>
            <a:r>
              <a:rPr kumimoji="1" lang="en-US" altLang="zh-CN" sz="2800" dirty="0">
                <a:latin typeface="+mn-ea"/>
                <a:ea typeface="+mn-ea"/>
              </a:rPr>
              <a:t>265+217+223</a:t>
            </a:r>
            <a:r>
              <a:rPr kumimoji="1" lang="zh-CN" altLang="en-US" sz="2800" dirty="0">
                <a:latin typeface="+mn-ea"/>
                <a:ea typeface="+mn-ea"/>
              </a:rPr>
              <a:t>＝</a:t>
            </a:r>
            <a:r>
              <a:rPr kumimoji="1" lang="en-US" altLang="zh-CN" sz="2800" dirty="0">
                <a:latin typeface="+mn-ea"/>
                <a:ea typeface="+mn-ea"/>
              </a:rPr>
              <a:t>978</a:t>
            </a:r>
            <a:endParaRPr kumimoji="1" lang="zh-CN" altLang="en-US" sz="2800" i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总数：</a:t>
            </a:r>
            <a:r>
              <a:rPr kumimoji="1" lang="en-US" altLang="zh-CN" sz="2800" dirty="0">
                <a:latin typeface="+mn-ea"/>
                <a:ea typeface="+mn-ea"/>
              </a:rPr>
              <a:t>5318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RF=</a:t>
            </a:r>
            <a:r>
              <a:rPr kumimoji="1" lang="zh-CN" altLang="en-US" sz="2800" dirty="0">
                <a:latin typeface="+mn-ea"/>
                <a:ea typeface="+mn-ea"/>
              </a:rPr>
              <a:t>重组合</a:t>
            </a:r>
            <a:r>
              <a:rPr kumimoji="1" lang="en-US" altLang="zh-CN" sz="2800" dirty="0">
                <a:latin typeface="+mn-ea"/>
                <a:ea typeface="+mn-ea"/>
              </a:rPr>
              <a:t>/</a:t>
            </a:r>
            <a:r>
              <a:rPr kumimoji="1" lang="zh-CN" altLang="en-US" sz="2800" dirty="0">
                <a:latin typeface="+mn-ea"/>
                <a:ea typeface="+mn-ea"/>
              </a:rPr>
              <a:t>总数</a:t>
            </a:r>
            <a:r>
              <a:rPr kumimoji="1" lang="en-US" altLang="zh-CN" sz="2800" dirty="0">
                <a:latin typeface="+mn-ea"/>
                <a:ea typeface="+mn-ea"/>
              </a:rPr>
              <a:t>×100</a:t>
            </a:r>
            <a:r>
              <a:rPr kumimoji="1" lang="zh-CN" altLang="en-US" sz="2800" dirty="0">
                <a:latin typeface="+mn-ea"/>
                <a:ea typeface="+mn-ea"/>
              </a:rPr>
              <a:t>％</a:t>
            </a:r>
            <a:r>
              <a:rPr kumimoji="1" lang="en-US" altLang="zh-CN" sz="2800" dirty="0">
                <a:latin typeface="+mn-ea"/>
                <a:ea typeface="+mn-ea"/>
              </a:rPr>
              <a:t>               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  </a:t>
            </a:r>
            <a:r>
              <a:rPr kumimoji="1" lang="zh-CN" altLang="en-US" sz="2800" dirty="0">
                <a:latin typeface="+mn-ea"/>
                <a:ea typeface="+mn-ea"/>
              </a:rPr>
              <a:t>＝</a:t>
            </a:r>
            <a:r>
              <a:rPr kumimoji="1" lang="en-US" altLang="zh-CN" sz="2800" dirty="0">
                <a:latin typeface="+mn-ea"/>
                <a:ea typeface="+mn-ea"/>
              </a:rPr>
              <a:t>978/5318×100%=18.4%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i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i="1" dirty="0" err="1">
                <a:latin typeface="+mn-ea"/>
                <a:ea typeface="+mn-ea"/>
              </a:rPr>
              <a:t>ec</a:t>
            </a:r>
            <a:r>
              <a:rPr kumimoji="1" lang="zh-CN" altLang="en-US" sz="2800" dirty="0">
                <a:latin typeface="+mn-ea"/>
                <a:ea typeface="+mn-ea"/>
              </a:rPr>
              <a:t>与</a:t>
            </a:r>
            <a:r>
              <a:rPr kumimoji="1" lang="en-US" altLang="zh-CN" sz="2800" i="1" dirty="0">
                <a:latin typeface="+mn-ea"/>
                <a:ea typeface="+mn-ea"/>
              </a:rPr>
              <a:t>ct</a:t>
            </a:r>
            <a:r>
              <a:rPr kumimoji="1" lang="zh-CN" altLang="en-US" sz="2800" dirty="0">
                <a:latin typeface="+mn-ea"/>
                <a:ea typeface="+mn-ea"/>
              </a:rPr>
              <a:t>间的图距为</a:t>
            </a:r>
            <a:r>
              <a:rPr kumimoji="1" lang="en-US" altLang="zh-CN" sz="2800" dirty="0">
                <a:latin typeface="+mn-ea"/>
                <a:ea typeface="+mn-ea"/>
              </a:rPr>
              <a:t>18.4           </a:t>
            </a:r>
            <a:endParaRPr kumimoji="1" lang="zh-CN" altLang="en-US" sz="2800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861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85738" y="685800"/>
            <a:ext cx="8839200" cy="5819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（</a:t>
            </a:r>
            <a:r>
              <a:rPr kumimoji="1" lang="en-US" altLang="zh-CN" sz="3200" b="1" dirty="0">
                <a:solidFill>
                  <a:srgbClr val="FFFF00"/>
                </a:solidFill>
                <a:latin typeface="+mn-ea"/>
                <a:ea typeface="+mn-ea"/>
              </a:rPr>
              <a:t>2</a:t>
            </a: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）</a:t>
            </a:r>
            <a:r>
              <a:rPr kumimoji="1" lang="en-US" altLang="zh-CN" sz="3200" b="1" i="1" dirty="0" err="1">
                <a:solidFill>
                  <a:srgbClr val="FFFF00"/>
                </a:solidFill>
                <a:latin typeface="+mn-ea"/>
                <a:ea typeface="+mn-ea"/>
              </a:rPr>
              <a:t>ec</a:t>
            </a:r>
            <a:r>
              <a:rPr kumimoji="1" lang="zh-CN" altLang="en-US" sz="3200" b="1" i="1" dirty="0">
                <a:solidFill>
                  <a:srgbClr val="FFFF00"/>
                </a:solidFill>
                <a:latin typeface="+mn-ea"/>
                <a:ea typeface="+mn-ea"/>
              </a:rPr>
              <a:t>－</a:t>
            </a:r>
            <a:r>
              <a:rPr kumimoji="1" lang="en-US" altLang="zh-CN" sz="3200" b="1" i="1" dirty="0" err="1">
                <a:solidFill>
                  <a:srgbClr val="FFFF00"/>
                </a:solidFill>
                <a:latin typeface="+mn-ea"/>
                <a:ea typeface="+mn-ea"/>
              </a:rPr>
              <a:t>cv</a:t>
            </a: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的重组值。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在这里我们暂不考虑 </a:t>
            </a:r>
            <a:r>
              <a:rPr kumimoji="1" lang="en-US" altLang="zh-CN" sz="2800" i="1" dirty="0">
                <a:latin typeface="+mn-ea"/>
                <a:ea typeface="+mn-ea"/>
              </a:rPr>
              <a:t>ct/+</a:t>
            </a:r>
            <a:r>
              <a:rPr kumimoji="1" lang="zh-CN" altLang="en-US" sz="2800" dirty="0">
                <a:latin typeface="+mn-ea"/>
                <a:ea typeface="+mn-ea"/>
              </a:rPr>
              <a:t>，只考虑</a:t>
            </a:r>
            <a:r>
              <a:rPr kumimoji="1" lang="en-US" altLang="zh-CN" sz="2800" i="1" dirty="0" err="1">
                <a:latin typeface="+mn-ea"/>
                <a:ea typeface="+mn-ea"/>
              </a:rPr>
              <a:t>ec-cv</a:t>
            </a:r>
            <a:r>
              <a:rPr kumimoji="1" lang="zh-CN" altLang="en-US" sz="2800" dirty="0">
                <a:latin typeface="+mn-ea"/>
                <a:ea typeface="+mn-ea"/>
              </a:rPr>
              <a:t>这两个基因</a:t>
            </a:r>
            <a:endParaRPr kumimoji="1" lang="en-US" altLang="zh-CN" sz="2800" dirty="0">
              <a:latin typeface="+mn-ea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</a:t>
            </a:r>
            <a:r>
              <a:rPr kumimoji="1" lang="zh-CN" altLang="en-US" sz="2800" dirty="0">
                <a:latin typeface="+mn-ea"/>
                <a:ea typeface="+mn-ea"/>
              </a:rPr>
              <a:t>亲本型为： </a:t>
            </a:r>
            <a:r>
              <a:rPr kumimoji="1" lang="en-US" altLang="zh-CN" sz="2800" i="1" dirty="0" err="1">
                <a:latin typeface="+mn-ea"/>
                <a:ea typeface="+mn-ea"/>
              </a:rPr>
              <a:t>ec</a:t>
            </a:r>
            <a:r>
              <a:rPr kumimoji="1" lang="en-US" altLang="zh-CN" sz="2800" i="1" dirty="0">
                <a:latin typeface="+mn-ea"/>
                <a:ea typeface="+mn-ea"/>
              </a:rPr>
              <a:t>   +    </a:t>
            </a:r>
            <a:r>
              <a:rPr kumimoji="1" lang="zh-CN" altLang="en-US" sz="2800" dirty="0">
                <a:latin typeface="+mn-ea"/>
                <a:ea typeface="+mn-ea"/>
              </a:rPr>
              <a:t>及</a:t>
            </a:r>
            <a:r>
              <a:rPr kumimoji="1" lang="en-US" altLang="zh-CN" sz="2800" dirty="0">
                <a:latin typeface="+mn-ea"/>
                <a:ea typeface="+mn-ea"/>
              </a:rPr>
              <a:t>   </a:t>
            </a:r>
            <a:r>
              <a:rPr kumimoji="1" lang="en-US" altLang="zh-CN" sz="2800" i="1" dirty="0">
                <a:latin typeface="+mn-ea"/>
                <a:ea typeface="+mn-ea"/>
              </a:rPr>
              <a:t>+    </a:t>
            </a:r>
            <a:r>
              <a:rPr kumimoji="1" lang="en-US" altLang="zh-CN" sz="2800" i="1" dirty="0" err="1">
                <a:latin typeface="+mn-ea"/>
                <a:ea typeface="+mn-ea"/>
              </a:rPr>
              <a:t>cv</a:t>
            </a:r>
            <a:endParaRPr kumimoji="1" lang="en-US" altLang="zh-CN" sz="2800" i="1" dirty="0">
              <a:latin typeface="+mn-ea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kumimoji="1" lang="zh-CN" altLang="en-US" sz="2800" dirty="0">
                <a:latin typeface="+mn-ea"/>
                <a:ea typeface="宋体" panose="02010600030101010101" pitchFamily="2" charset="-122"/>
              </a:rPr>
              <a:t> 重组型为： </a:t>
            </a:r>
            <a:r>
              <a:rPr kumimoji="1" lang="en-US" altLang="zh-CN" sz="2800" i="1" dirty="0" err="1">
                <a:latin typeface="+mn-ea"/>
                <a:ea typeface="宋体" panose="02010600030101010101" pitchFamily="2" charset="-122"/>
              </a:rPr>
              <a:t>ec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   </a:t>
            </a:r>
            <a:r>
              <a:rPr kumimoji="1" lang="en-US" altLang="zh-CN" sz="2800" i="1" dirty="0" err="1">
                <a:latin typeface="+mn-ea"/>
                <a:ea typeface="宋体" panose="02010600030101010101" pitchFamily="2" charset="-122"/>
              </a:rPr>
              <a:t>cv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   </a:t>
            </a:r>
            <a:r>
              <a:rPr kumimoji="1" lang="zh-CN" altLang="en-US" sz="2800" dirty="0">
                <a:latin typeface="+mn-ea"/>
                <a:ea typeface="宋体" panose="02010600030101010101" pitchFamily="2" charset="-122"/>
              </a:rPr>
              <a:t>及</a:t>
            </a:r>
            <a:r>
              <a:rPr kumimoji="1" lang="en-US" altLang="zh-CN" sz="2800" dirty="0">
                <a:latin typeface="+mn-ea"/>
                <a:ea typeface="宋体" panose="02010600030101010101" pitchFamily="2" charset="-122"/>
              </a:rPr>
              <a:t>   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+    +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重组型数目：</a:t>
            </a:r>
            <a:r>
              <a:rPr kumimoji="1" lang="en-US" altLang="zh-CN" sz="2800" dirty="0">
                <a:latin typeface="+mn-ea"/>
                <a:ea typeface="+mn-ea"/>
              </a:rPr>
              <a:t>273</a:t>
            </a:r>
            <a:r>
              <a:rPr kumimoji="1" lang="zh-CN" altLang="en-US" sz="2800" dirty="0">
                <a:latin typeface="+mn-ea"/>
                <a:ea typeface="+mn-ea"/>
              </a:rPr>
              <a:t>＋</a:t>
            </a:r>
            <a:r>
              <a:rPr kumimoji="1" lang="en-US" altLang="zh-CN" sz="2800" dirty="0">
                <a:latin typeface="+mn-ea"/>
                <a:ea typeface="+mn-ea"/>
              </a:rPr>
              <a:t>265+5+3</a:t>
            </a:r>
            <a:r>
              <a:rPr kumimoji="1" lang="zh-CN" altLang="en-US" sz="2800" dirty="0">
                <a:latin typeface="+mn-ea"/>
                <a:ea typeface="+mn-ea"/>
              </a:rPr>
              <a:t>＝</a:t>
            </a:r>
            <a:r>
              <a:rPr kumimoji="1" lang="en-US" altLang="zh-CN" sz="2800" dirty="0">
                <a:latin typeface="+mn-ea"/>
                <a:ea typeface="+mn-ea"/>
              </a:rPr>
              <a:t>546</a:t>
            </a:r>
            <a:endParaRPr kumimoji="1" lang="zh-CN" altLang="en-US" sz="2800" i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总数：</a:t>
            </a:r>
            <a:r>
              <a:rPr kumimoji="1" lang="en-US" altLang="zh-CN" sz="2800" dirty="0">
                <a:latin typeface="+mn-ea"/>
                <a:ea typeface="+mn-ea"/>
              </a:rPr>
              <a:t>5318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RF=</a:t>
            </a:r>
            <a:r>
              <a:rPr kumimoji="1" lang="zh-CN" altLang="en-US" sz="2800" dirty="0">
                <a:latin typeface="+mn-ea"/>
                <a:ea typeface="+mn-ea"/>
              </a:rPr>
              <a:t>重组合</a:t>
            </a:r>
            <a:r>
              <a:rPr kumimoji="1" lang="en-US" altLang="zh-CN" sz="2800" dirty="0">
                <a:latin typeface="+mn-ea"/>
                <a:ea typeface="+mn-ea"/>
              </a:rPr>
              <a:t>/</a:t>
            </a:r>
            <a:r>
              <a:rPr kumimoji="1" lang="zh-CN" altLang="en-US" sz="2800" dirty="0">
                <a:latin typeface="+mn-ea"/>
                <a:ea typeface="+mn-ea"/>
              </a:rPr>
              <a:t>总数</a:t>
            </a:r>
            <a:r>
              <a:rPr kumimoji="1" lang="en-US" altLang="zh-CN" sz="2800" dirty="0">
                <a:latin typeface="+mn-ea"/>
                <a:ea typeface="+mn-ea"/>
              </a:rPr>
              <a:t>×100</a:t>
            </a:r>
            <a:r>
              <a:rPr kumimoji="1" lang="zh-CN" altLang="en-US" sz="2800" dirty="0">
                <a:latin typeface="+mn-ea"/>
                <a:ea typeface="+mn-ea"/>
              </a:rPr>
              <a:t>％</a:t>
            </a:r>
            <a:r>
              <a:rPr kumimoji="1" lang="en-US" altLang="zh-CN" sz="2800" dirty="0">
                <a:latin typeface="+mn-ea"/>
                <a:ea typeface="+mn-ea"/>
              </a:rPr>
              <a:t>               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  </a:t>
            </a:r>
            <a:r>
              <a:rPr kumimoji="1" lang="zh-CN" altLang="en-US" sz="2800" dirty="0">
                <a:latin typeface="+mn-ea"/>
                <a:ea typeface="+mn-ea"/>
              </a:rPr>
              <a:t>＝</a:t>
            </a:r>
            <a:r>
              <a:rPr kumimoji="1" lang="en-US" altLang="zh-CN" sz="2800" dirty="0">
                <a:latin typeface="+mn-ea"/>
                <a:ea typeface="+mn-ea"/>
              </a:rPr>
              <a:t>546/5318×100%=10.3%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i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i="1" dirty="0" err="1">
                <a:latin typeface="+mn-ea"/>
                <a:ea typeface="+mn-ea"/>
              </a:rPr>
              <a:t>ec</a:t>
            </a:r>
            <a:r>
              <a:rPr kumimoji="1" lang="zh-CN" altLang="en-US" sz="2800" dirty="0">
                <a:latin typeface="+mn-ea"/>
                <a:ea typeface="+mn-ea"/>
              </a:rPr>
              <a:t>与</a:t>
            </a:r>
            <a:r>
              <a:rPr kumimoji="1" lang="en-US" altLang="zh-CN" sz="2800" i="1" dirty="0" err="1">
                <a:latin typeface="+mn-ea"/>
                <a:ea typeface="+mn-ea"/>
              </a:rPr>
              <a:t>cv</a:t>
            </a:r>
            <a:r>
              <a:rPr kumimoji="1" lang="zh-CN" altLang="en-US" sz="2800" dirty="0">
                <a:latin typeface="+mn-ea"/>
                <a:ea typeface="+mn-ea"/>
              </a:rPr>
              <a:t>间的图距为</a:t>
            </a:r>
            <a:r>
              <a:rPr kumimoji="1" lang="en-US" altLang="zh-CN" sz="2800" dirty="0" smtClean="0">
                <a:latin typeface="+mn-ea"/>
                <a:ea typeface="+mn-ea"/>
              </a:rPr>
              <a:t>10.3           </a:t>
            </a:r>
            <a:endParaRPr kumimoji="1" lang="zh-CN" altLang="en-US" sz="2800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86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85738" y="685800"/>
            <a:ext cx="8839200" cy="5819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（</a:t>
            </a:r>
            <a:r>
              <a:rPr kumimoji="1" lang="en-US" altLang="zh-CN" sz="3200" b="1" dirty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）</a:t>
            </a:r>
            <a:r>
              <a:rPr kumimoji="1" lang="en-US" altLang="zh-CN" sz="3200" b="1" i="1" dirty="0">
                <a:solidFill>
                  <a:srgbClr val="FFFF00"/>
                </a:solidFill>
                <a:latin typeface="+mn-ea"/>
                <a:ea typeface="+mn-ea"/>
              </a:rPr>
              <a:t>ct</a:t>
            </a:r>
            <a:r>
              <a:rPr kumimoji="1" lang="zh-CN" altLang="en-US" sz="3200" b="1" i="1" dirty="0">
                <a:solidFill>
                  <a:srgbClr val="FFFF00"/>
                </a:solidFill>
                <a:latin typeface="+mn-ea"/>
                <a:ea typeface="+mn-ea"/>
              </a:rPr>
              <a:t>－</a:t>
            </a:r>
            <a:r>
              <a:rPr kumimoji="1" lang="en-US" altLang="zh-CN" sz="3200" b="1" i="1" dirty="0" err="1">
                <a:solidFill>
                  <a:srgbClr val="FFFF00"/>
                </a:solidFill>
                <a:latin typeface="+mn-ea"/>
                <a:ea typeface="+mn-ea"/>
              </a:rPr>
              <a:t>cv</a:t>
            </a:r>
            <a:r>
              <a:rPr kumimoji="1"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的重组值。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在这里我们暂不考虑 </a:t>
            </a:r>
            <a:r>
              <a:rPr kumimoji="1" lang="en-US" altLang="zh-CN" sz="2800" dirty="0" err="1">
                <a:latin typeface="+mn-ea"/>
                <a:ea typeface="+mn-ea"/>
              </a:rPr>
              <a:t>e</a:t>
            </a:r>
            <a:r>
              <a:rPr kumimoji="1" lang="en-US" altLang="zh-CN" sz="2800" i="1" dirty="0" err="1">
                <a:latin typeface="+mn-ea"/>
                <a:ea typeface="+mn-ea"/>
              </a:rPr>
              <a:t>c</a:t>
            </a:r>
            <a:r>
              <a:rPr kumimoji="1" lang="en-US" altLang="zh-CN" sz="2800" i="1" dirty="0">
                <a:latin typeface="+mn-ea"/>
                <a:ea typeface="+mn-ea"/>
              </a:rPr>
              <a:t>/+</a:t>
            </a:r>
            <a:r>
              <a:rPr kumimoji="1" lang="zh-CN" altLang="en-US" sz="2800" dirty="0">
                <a:latin typeface="+mn-ea"/>
                <a:ea typeface="+mn-ea"/>
              </a:rPr>
              <a:t>，只考虑</a:t>
            </a:r>
            <a:r>
              <a:rPr kumimoji="1" lang="en-US" altLang="zh-CN" sz="2800" i="1" dirty="0">
                <a:latin typeface="+mn-ea"/>
                <a:ea typeface="+mn-ea"/>
              </a:rPr>
              <a:t>ct-</a:t>
            </a:r>
            <a:r>
              <a:rPr kumimoji="1" lang="en-US" altLang="zh-CN" sz="2800" i="1" dirty="0" err="1">
                <a:latin typeface="+mn-ea"/>
                <a:ea typeface="+mn-ea"/>
              </a:rPr>
              <a:t>cv</a:t>
            </a:r>
            <a:r>
              <a:rPr kumimoji="1" lang="zh-CN" altLang="en-US" sz="2800" dirty="0">
                <a:latin typeface="+mn-ea"/>
                <a:ea typeface="+mn-ea"/>
              </a:rPr>
              <a:t>这两个基因</a:t>
            </a:r>
            <a:endParaRPr kumimoji="1" lang="en-US" altLang="zh-CN" sz="2800" dirty="0">
              <a:latin typeface="+mn-ea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</a:t>
            </a:r>
            <a:r>
              <a:rPr kumimoji="1" lang="zh-CN" altLang="en-US" sz="2800" dirty="0">
                <a:latin typeface="+mn-ea"/>
                <a:ea typeface="+mn-ea"/>
              </a:rPr>
              <a:t>亲本型为： </a:t>
            </a:r>
            <a:r>
              <a:rPr kumimoji="1" lang="en-US" altLang="zh-CN" sz="2800" i="1" dirty="0">
                <a:latin typeface="+mn-ea"/>
                <a:ea typeface="+mn-ea"/>
              </a:rPr>
              <a:t>ct   +    </a:t>
            </a:r>
            <a:r>
              <a:rPr kumimoji="1" lang="zh-CN" altLang="en-US" sz="2800" dirty="0">
                <a:latin typeface="+mn-ea"/>
                <a:ea typeface="+mn-ea"/>
              </a:rPr>
              <a:t>及</a:t>
            </a:r>
            <a:r>
              <a:rPr kumimoji="1" lang="en-US" altLang="zh-CN" sz="2800" dirty="0">
                <a:latin typeface="+mn-ea"/>
                <a:ea typeface="+mn-ea"/>
              </a:rPr>
              <a:t>   </a:t>
            </a:r>
            <a:r>
              <a:rPr kumimoji="1" lang="en-US" altLang="zh-CN" sz="2800" i="1" dirty="0">
                <a:latin typeface="+mn-ea"/>
                <a:ea typeface="+mn-ea"/>
              </a:rPr>
              <a:t>+    </a:t>
            </a:r>
            <a:r>
              <a:rPr kumimoji="1" lang="en-US" altLang="zh-CN" sz="2800" i="1" dirty="0" err="1">
                <a:latin typeface="+mn-ea"/>
                <a:ea typeface="+mn-ea"/>
              </a:rPr>
              <a:t>cv</a:t>
            </a:r>
            <a:endParaRPr kumimoji="1" lang="en-US" altLang="zh-CN" sz="2800" i="1" dirty="0">
              <a:latin typeface="+mn-ea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kumimoji="1" lang="zh-CN" altLang="en-US" sz="2800" dirty="0">
                <a:latin typeface="+mn-ea"/>
                <a:ea typeface="宋体" panose="02010600030101010101" pitchFamily="2" charset="-122"/>
              </a:rPr>
              <a:t> 重组型为： 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ct   </a:t>
            </a:r>
            <a:r>
              <a:rPr kumimoji="1" lang="en-US" altLang="zh-CN" sz="2800" i="1" dirty="0" err="1">
                <a:latin typeface="+mn-ea"/>
                <a:ea typeface="宋体" panose="02010600030101010101" pitchFamily="2" charset="-122"/>
              </a:rPr>
              <a:t>cv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   </a:t>
            </a:r>
            <a:r>
              <a:rPr kumimoji="1" lang="zh-CN" altLang="en-US" sz="2800" dirty="0">
                <a:latin typeface="+mn-ea"/>
                <a:ea typeface="宋体" panose="02010600030101010101" pitchFamily="2" charset="-122"/>
              </a:rPr>
              <a:t>及</a:t>
            </a:r>
            <a:r>
              <a:rPr kumimoji="1" lang="en-US" altLang="zh-CN" sz="2800" dirty="0">
                <a:latin typeface="+mn-ea"/>
                <a:ea typeface="宋体" panose="02010600030101010101" pitchFamily="2" charset="-122"/>
              </a:rPr>
              <a:t>   </a:t>
            </a:r>
            <a:r>
              <a:rPr kumimoji="1" lang="en-US" altLang="zh-CN" sz="2800" i="1" dirty="0">
                <a:latin typeface="+mn-ea"/>
                <a:ea typeface="宋体" panose="02010600030101010101" pitchFamily="2" charset="-122"/>
              </a:rPr>
              <a:t>+    +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重组型数目：</a:t>
            </a:r>
            <a:r>
              <a:rPr kumimoji="1" lang="en-US" altLang="zh-CN" sz="2800" dirty="0">
                <a:latin typeface="+mn-ea"/>
                <a:ea typeface="+mn-ea"/>
              </a:rPr>
              <a:t>217</a:t>
            </a:r>
            <a:r>
              <a:rPr kumimoji="1" lang="zh-CN" altLang="en-US" sz="2800" dirty="0">
                <a:latin typeface="+mn-ea"/>
                <a:ea typeface="+mn-ea"/>
              </a:rPr>
              <a:t>＋</a:t>
            </a:r>
            <a:r>
              <a:rPr kumimoji="1" lang="en-US" altLang="zh-CN" sz="2800" dirty="0">
                <a:latin typeface="+mn-ea"/>
                <a:ea typeface="+mn-ea"/>
              </a:rPr>
              <a:t>223+5+3</a:t>
            </a:r>
            <a:r>
              <a:rPr kumimoji="1" lang="zh-CN" altLang="en-US" sz="2800" dirty="0">
                <a:latin typeface="+mn-ea"/>
                <a:ea typeface="+mn-ea"/>
              </a:rPr>
              <a:t>＝</a:t>
            </a:r>
            <a:r>
              <a:rPr kumimoji="1" lang="en-US" altLang="zh-CN" sz="2800" dirty="0">
                <a:latin typeface="+mn-ea"/>
                <a:ea typeface="+mn-ea"/>
              </a:rPr>
              <a:t>448</a:t>
            </a:r>
            <a:endParaRPr kumimoji="1" lang="zh-CN" altLang="en-US" sz="2800" i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 总数：</a:t>
            </a:r>
            <a:r>
              <a:rPr kumimoji="1" lang="en-US" altLang="zh-CN" sz="2800" dirty="0">
                <a:latin typeface="+mn-ea"/>
                <a:ea typeface="+mn-ea"/>
              </a:rPr>
              <a:t>5318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RF=</a:t>
            </a:r>
            <a:r>
              <a:rPr kumimoji="1" lang="zh-CN" altLang="en-US" sz="2800" dirty="0">
                <a:latin typeface="+mn-ea"/>
                <a:ea typeface="+mn-ea"/>
              </a:rPr>
              <a:t>重组合</a:t>
            </a:r>
            <a:r>
              <a:rPr kumimoji="1" lang="en-US" altLang="zh-CN" sz="2800" dirty="0">
                <a:latin typeface="+mn-ea"/>
                <a:ea typeface="+mn-ea"/>
              </a:rPr>
              <a:t>/</a:t>
            </a:r>
            <a:r>
              <a:rPr kumimoji="1" lang="zh-CN" altLang="en-US" sz="2800" dirty="0">
                <a:latin typeface="+mn-ea"/>
                <a:ea typeface="+mn-ea"/>
              </a:rPr>
              <a:t>总数</a:t>
            </a:r>
            <a:r>
              <a:rPr kumimoji="1" lang="en-US" altLang="zh-CN" sz="2800" dirty="0">
                <a:latin typeface="+mn-ea"/>
                <a:ea typeface="+mn-ea"/>
              </a:rPr>
              <a:t>×100</a:t>
            </a:r>
            <a:r>
              <a:rPr kumimoji="1" lang="zh-CN" altLang="en-US" sz="2800" dirty="0">
                <a:latin typeface="+mn-ea"/>
                <a:ea typeface="+mn-ea"/>
              </a:rPr>
              <a:t>％</a:t>
            </a:r>
            <a:r>
              <a:rPr kumimoji="1" lang="en-US" altLang="zh-CN" sz="2800" dirty="0">
                <a:latin typeface="+mn-ea"/>
                <a:ea typeface="+mn-ea"/>
              </a:rPr>
              <a:t>               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latin typeface="+mn-ea"/>
                <a:ea typeface="+mn-ea"/>
              </a:rPr>
              <a:t>   </a:t>
            </a:r>
            <a:r>
              <a:rPr kumimoji="1" lang="zh-CN" altLang="en-US" sz="2800" dirty="0">
                <a:latin typeface="+mn-ea"/>
                <a:ea typeface="+mn-ea"/>
              </a:rPr>
              <a:t>＝</a:t>
            </a:r>
            <a:r>
              <a:rPr kumimoji="1" lang="en-US" altLang="zh-CN" sz="2800" dirty="0">
                <a:latin typeface="+mn-ea"/>
                <a:ea typeface="+mn-ea"/>
              </a:rPr>
              <a:t>448/5318×100%=8.4%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i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i="1" dirty="0" err="1">
                <a:latin typeface="+mn-ea"/>
                <a:ea typeface="+mn-ea"/>
              </a:rPr>
              <a:t>ec</a:t>
            </a:r>
            <a:r>
              <a:rPr kumimoji="1" lang="zh-CN" altLang="en-US" sz="2800" dirty="0">
                <a:latin typeface="+mn-ea"/>
                <a:ea typeface="+mn-ea"/>
              </a:rPr>
              <a:t>与</a:t>
            </a:r>
            <a:r>
              <a:rPr kumimoji="1" lang="en-US" altLang="zh-CN" sz="2800" i="1" dirty="0" err="1">
                <a:latin typeface="+mn-ea"/>
                <a:ea typeface="+mn-ea"/>
              </a:rPr>
              <a:t>cv</a:t>
            </a:r>
            <a:r>
              <a:rPr kumimoji="1" lang="zh-CN" altLang="en-US" sz="2800" dirty="0">
                <a:latin typeface="+mn-ea"/>
                <a:ea typeface="+mn-ea"/>
              </a:rPr>
              <a:t>间的图距为</a:t>
            </a:r>
            <a:r>
              <a:rPr kumimoji="1" lang="en-US" altLang="zh-CN" sz="2800" dirty="0">
                <a:latin typeface="+mn-ea"/>
                <a:ea typeface="+mn-ea"/>
              </a:rPr>
              <a:t>8.4           </a:t>
            </a:r>
            <a:endParaRPr kumimoji="1" lang="zh-CN" altLang="en-US" sz="2800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861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 bwMode="auto">
          <a:xfrm>
            <a:off x="685800" y="609600"/>
            <a:ext cx="7696200" cy="1489113"/>
            <a:chOff x="685800" y="838200"/>
            <a:chExt cx="7696200" cy="1489158"/>
          </a:xfrm>
        </p:grpSpPr>
        <p:grpSp>
          <p:nvGrpSpPr>
            <p:cNvPr id="3" name="组合 26"/>
            <p:cNvGrpSpPr/>
            <p:nvPr/>
          </p:nvGrpSpPr>
          <p:grpSpPr bwMode="auto">
            <a:xfrm>
              <a:off x="685800" y="838200"/>
              <a:ext cx="7696200" cy="1489158"/>
              <a:chOff x="685800" y="2590800"/>
              <a:chExt cx="7696200" cy="1489219"/>
            </a:xfrm>
          </p:grpSpPr>
          <p:cxnSp>
            <p:nvCxnSpPr>
              <p:cNvPr id="70674" name="直接连接符 7"/>
              <p:cNvCxnSpPr>
                <a:cxnSpLocks noChangeShapeType="1"/>
              </p:cNvCxnSpPr>
              <p:nvPr/>
            </p:nvCxnSpPr>
            <p:spPr bwMode="auto">
              <a:xfrm>
                <a:off x="685800" y="3200400"/>
                <a:ext cx="76962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75" name="直接连接符 11"/>
              <p:cNvCxnSpPr>
                <a:cxnSpLocks noChangeShapeType="1"/>
              </p:cNvCxnSpPr>
              <p:nvPr/>
            </p:nvCxnSpPr>
            <p:spPr bwMode="auto">
              <a:xfrm>
                <a:off x="1219200" y="3078480"/>
                <a:ext cx="0" cy="3048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76" name="直接连接符 13"/>
              <p:cNvCxnSpPr>
                <a:cxnSpLocks noChangeShapeType="1"/>
              </p:cNvCxnSpPr>
              <p:nvPr/>
            </p:nvCxnSpPr>
            <p:spPr bwMode="auto">
              <a:xfrm>
                <a:off x="4953000" y="3093720"/>
                <a:ext cx="0" cy="3048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70677" name="直接连接符 14"/>
              <p:cNvCxnSpPr>
                <a:cxnSpLocks noChangeShapeType="1"/>
              </p:cNvCxnSpPr>
              <p:nvPr/>
            </p:nvCxnSpPr>
            <p:spPr bwMode="auto">
              <a:xfrm>
                <a:off x="7315200" y="3078480"/>
                <a:ext cx="0" cy="3048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70678" name="TextBox 15"/>
              <p:cNvSpPr txBox="1">
                <a:spLocks noChangeArrowheads="1"/>
              </p:cNvSpPr>
              <p:nvPr/>
            </p:nvSpPr>
            <p:spPr bwMode="auto">
              <a:xfrm>
                <a:off x="1066800" y="2590800"/>
                <a:ext cx="455574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ec</a:t>
                </a:r>
                <a:endParaRPr lang="zh-CN" altLang="en-US" i="1"/>
              </a:p>
            </p:txBody>
          </p:sp>
          <p:sp>
            <p:nvSpPr>
              <p:cNvPr id="70679" name="TextBox 16"/>
              <p:cNvSpPr txBox="1">
                <a:spLocks noChangeArrowheads="1"/>
              </p:cNvSpPr>
              <p:nvPr/>
            </p:nvSpPr>
            <p:spPr bwMode="auto">
              <a:xfrm>
                <a:off x="4724400" y="2590800"/>
                <a:ext cx="441146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cv</a:t>
                </a:r>
                <a:endParaRPr lang="zh-CN" altLang="en-US" i="1"/>
              </a:p>
            </p:txBody>
          </p:sp>
          <p:sp>
            <p:nvSpPr>
              <p:cNvPr id="70680" name="TextBox 17"/>
              <p:cNvSpPr txBox="1">
                <a:spLocks noChangeArrowheads="1"/>
              </p:cNvSpPr>
              <p:nvPr/>
            </p:nvSpPr>
            <p:spPr bwMode="auto">
              <a:xfrm>
                <a:off x="7086600" y="2590800"/>
                <a:ext cx="383438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ct</a:t>
                </a:r>
                <a:endParaRPr lang="zh-CN" altLang="en-US" i="1"/>
              </a:p>
            </p:txBody>
          </p:sp>
          <p:sp>
            <p:nvSpPr>
              <p:cNvPr id="70681" name="TextBox 18"/>
              <p:cNvSpPr txBox="1">
                <a:spLocks noChangeArrowheads="1"/>
              </p:cNvSpPr>
              <p:nvPr/>
            </p:nvSpPr>
            <p:spPr bwMode="auto">
              <a:xfrm>
                <a:off x="2743200" y="2682240"/>
                <a:ext cx="683200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10.3</a:t>
                </a:r>
                <a:endParaRPr lang="zh-CN" altLang="en-US"/>
              </a:p>
            </p:txBody>
          </p:sp>
          <p:sp>
            <p:nvSpPr>
              <p:cNvPr id="70682" name="TextBox 19"/>
              <p:cNvSpPr txBox="1">
                <a:spLocks noChangeArrowheads="1"/>
              </p:cNvSpPr>
              <p:nvPr/>
            </p:nvSpPr>
            <p:spPr bwMode="auto">
              <a:xfrm>
                <a:off x="5867400" y="2743200"/>
                <a:ext cx="540533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8.4</a:t>
                </a:r>
                <a:endParaRPr lang="zh-CN" altLang="en-US"/>
              </a:p>
            </p:txBody>
          </p:sp>
          <p:sp>
            <p:nvSpPr>
              <p:cNvPr id="70683" name="TextBox 20"/>
              <p:cNvSpPr txBox="1">
                <a:spLocks noChangeArrowheads="1"/>
              </p:cNvSpPr>
              <p:nvPr/>
            </p:nvSpPr>
            <p:spPr bwMode="auto">
              <a:xfrm>
                <a:off x="3313071" y="3556762"/>
                <a:ext cx="1980029" cy="523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18.4≠18.7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684" name="直接箭头连接符 22"/>
              <p:cNvCxnSpPr>
                <a:cxnSpLocks noChangeShapeType="1"/>
              </p:cNvCxnSpPr>
              <p:nvPr/>
            </p:nvCxnSpPr>
            <p:spPr bwMode="auto">
              <a:xfrm flipH="1">
                <a:off x="1249680" y="3855720"/>
                <a:ext cx="22098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arrow" w="med" len="med"/>
              </a:ln>
            </p:spPr>
          </p:cxnSp>
        </p:grpSp>
        <p:cxnSp>
          <p:nvCxnSpPr>
            <p:cNvPr id="70673" name="直接箭头连接符 29"/>
            <p:cNvCxnSpPr>
              <a:cxnSpLocks noChangeShapeType="1"/>
            </p:cNvCxnSpPr>
            <p:nvPr/>
          </p:nvCxnSpPr>
          <p:spPr bwMode="auto">
            <a:xfrm flipV="1">
              <a:off x="5165546" y="2133600"/>
              <a:ext cx="2302054" cy="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5" name="组合 21"/>
          <p:cNvGrpSpPr/>
          <p:nvPr/>
        </p:nvGrpSpPr>
        <p:grpSpPr bwMode="auto">
          <a:xfrm>
            <a:off x="1219200" y="3124200"/>
            <a:ext cx="6284216" cy="1818838"/>
            <a:chOff x="1371600" y="2971801"/>
            <a:chExt cx="6283847" cy="1818530"/>
          </a:xfrm>
        </p:grpSpPr>
        <p:cxnSp>
          <p:nvCxnSpPr>
            <p:cNvPr id="70668" name="直接连接符 16"/>
            <p:cNvCxnSpPr>
              <a:cxnSpLocks noChangeShapeType="1"/>
            </p:cNvCxnSpPr>
            <p:nvPr/>
          </p:nvCxnSpPr>
          <p:spPr bwMode="auto">
            <a:xfrm>
              <a:off x="1371600" y="3581400"/>
              <a:ext cx="5486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70669" name="直接连接符 17"/>
            <p:cNvCxnSpPr>
              <a:cxnSpLocks noChangeShapeType="1"/>
            </p:cNvCxnSpPr>
            <p:nvPr/>
          </p:nvCxnSpPr>
          <p:spPr bwMode="auto">
            <a:xfrm>
              <a:off x="1447800" y="4114800"/>
              <a:ext cx="5486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sp>
          <p:nvSpPr>
            <p:cNvPr id="70670" name="TextBox 18"/>
            <p:cNvSpPr txBox="1">
              <a:spLocks noChangeArrowheads="1"/>
            </p:cNvSpPr>
            <p:nvPr/>
          </p:nvSpPr>
          <p:spPr bwMode="auto">
            <a:xfrm>
              <a:off x="1524000" y="2971801"/>
              <a:ext cx="6121829" cy="523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 err="1"/>
                <a:t>ec</a:t>
              </a:r>
              <a:r>
                <a:rPr lang="en-US" altLang="zh-CN" sz="2800" i="1" dirty="0"/>
                <a:t>                       </a:t>
              </a:r>
              <a:r>
                <a:rPr lang="en-US" altLang="zh-CN" sz="2800" i="1" dirty="0" smtClean="0"/>
                <a:t>+                   </a:t>
              </a:r>
              <a:r>
                <a:rPr lang="en-US" altLang="zh-CN" sz="2800" i="1" dirty="0" err="1" smtClean="0"/>
                <a:t>ct</a:t>
              </a:r>
              <a:r>
                <a:rPr lang="en-US" altLang="zh-CN" sz="2800" i="1" dirty="0" smtClean="0"/>
                <a:t>         </a:t>
              </a:r>
              <a:endParaRPr lang="zh-CN" altLang="en-US" sz="2800" i="1" dirty="0"/>
            </a:p>
          </p:txBody>
        </p:sp>
        <p:sp>
          <p:nvSpPr>
            <p:cNvPr id="70671" name="TextBox 20"/>
            <p:cNvSpPr txBox="1">
              <a:spLocks noChangeArrowheads="1"/>
            </p:cNvSpPr>
            <p:nvPr/>
          </p:nvSpPr>
          <p:spPr bwMode="auto">
            <a:xfrm>
              <a:off x="1524000" y="4267200"/>
              <a:ext cx="6131447" cy="523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/>
                <a:t>+                         </a:t>
              </a:r>
              <a:r>
                <a:rPr lang="en-US" altLang="zh-CN" sz="2800" i="1" dirty="0" smtClean="0"/>
                <a:t>cv                  +        </a:t>
              </a:r>
              <a:endParaRPr lang="zh-CN" altLang="en-US" sz="2800" i="1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82163" y="37210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亲本组合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8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2">
  <a:themeElements>
    <a:clrScheme name="Ppt0000002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Ppt00000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0000002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000002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pt0000002">
  <a:themeElements>
    <a:clrScheme name="2_Ppt0000002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2_Ppt00000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Ppt0000002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000002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武汉大学丁毅航天项目</Template>
  <TotalTime>1108</TotalTime>
  <Words>2292</Words>
  <Application>Microsoft Office PowerPoint</Application>
  <PresentationFormat>全屏显示(4:3)</PresentationFormat>
  <Paragraphs>475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等线</vt:lpstr>
      <vt:lpstr>黑体</vt:lpstr>
      <vt:lpstr>宋体</vt:lpstr>
      <vt:lpstr>Arial</vt:lpstr>
      <vt:lpstr>Calibri</vt:lpstr>
      <vt:lpstr>Comic Sans MS</vt:lpstr>
      <vt:lpstr>Tahoma</vt:lpstr>
      <vt:lpstr>Times New Roman</vt:lpstr>
      <vt:lpstr>Wingdings</vt:lpstr>
      <vt:lpstr>Wingdings 3</vt:lpstr>
      <vt:lpstr>Ppt0000002</vt:lpstr>
      <vt:lpstr>Mountain Top</vt:lpstr>
      <vt:lpstr>2_Ppt0000002</vt:lpstr>
      <vt:lpstr>Equation</vt:lpstr>
      <vt:lpstr>果蝇染色体图</vt:lpstr>
      <vt:lpstr>4.6.2 基因定位的方法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4.6.3  遗传干涉与并发系数</vt:lpstr>
      <vt:lpstr>PowerPoint 演示文稿</vt:lpstr>
      <vt:lpstr>PowerPoint 演示文稿</vt:lpstr>
      <vt:lpstr>PowerPoint 演示文稿</vt:lpstr>
      <vt:lpstr>果蝇染色体图</vt:lpstr>
      <vt:lpstr>PowerPoint 演示文稿</vt:lpstr>
      <vt:lpstr>4.7 　真菌类的四分子分析与作图</vt:lpstr>
      <vt:lpstr>PowerPoint 演示文稿</vt:lpstr>
      <vt:lpstr>PowerPoint 演示文稿</vt:lpstr>
      <vt:lpstr>(1)着丝粒作图（Gene-centromere mapping）</vt:lpstr>
      <vt:lpstr>PowerPoint 演示文稿</vt:lpstr>
      <vt:lpstr>PowerPoint 演示文稿</vt:lpstr>
      <vt:lpstr>PowerPoint 演示文稿</vt:lpstr>
      <vt:lpstr>PowerPoint 演示文稿</vt:lpstr>
      <vt:lpstr> 作 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zgao</dc:creator>
  <cp:lastModifiedBy>gao</cp:lastModifiedBy>
  <cp:revision>218</cp:revision>
  <cp:lastPrinted>2113-01-01T00:00:00Z</cp:lastPrinted>
  <dcterms:created xsi:type="dcterms:W3CDTF">2113-01-01T00:00:00Z</dcterms:created>
  <dcterms:modified xsi:type="dcterms:W3CDTF">2023-03-15T03:54:10Z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2052-11.1.0.10356</vt:lpwstr>
  </property>
  <property fmtid="{D5CDD505-2E9C-101B-9397-08002B2CF9AE}" pid="4" name="ICV">
    <vt:lpwstr>B8341CA8566C439EA2E33C556AD54A10</vt:lpwstr>
  </property>
</Properties>
</file>