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sldIdLst>
    <p:sldId id="442" r:id="rId4"/>
    <p:sldId id="388" r:id="rId5"/>
    <p:sldId id="440" r:id="rId6"/>
    <p:sldId id="444" r:id="rId7"/>
    <p:sldId id="443" r:id="rId8"/>
    <p:sldId id="445" r:id="rId9"/>
    <p:sldId id="446" r:id="rId10"/>
    <p:sldId id="384" r:id="rId11"/>
    <p:sldId id="389" r:id="rId12"/>
    <p:sldId id="441" r:id="rId13"/>
    <p:sldId id="391" r:id="rId14"/>
    <p:sldId id="392" r:id="rId15"/>
    <p:sldId id="393" r:id="rId16"/>
    <p:sldId id="394" r:id="rId17"/>
    <p:sldId id="395" r:id="rId18"/>
    <p:sldId id="396" r:id="rId19"/>
    <p:sldId id="397" r:id="rId20"/>
    <p:sldId id="398" r:id="rId21"/>
    <p:sldId id="399" r:id="rId22"/>
    <p:sldId id="286" r:id="rId23"/>
    <p:sldId id="463" r:id="rId24"/>
  </p:sldIdLst>
  <p:sldSz cx="9144000" cy="6858000" type="screen4x3"/>
  <p:notesSz cx="6858000" cy="9144000"/>
  <p:custDataLst>
    <p:tags r:id="rId28"/>
  </p:custDataLst>
  <p:defaultTextStyle>
    <a:defPPr>
      <a:defRPr lang="zh-CN"/>
    </a:defPPr>
    <a:lvl1pPr algn="l" rtl="0" fontAlgn="base">
      <a:spcBef>
        <a:spcPct val="0"/>
      </a:spcBef>
      <a:spcAft>
        <a:spcPct val="0"/>
      </a:spcAft>
      <a:defRPr sz="2000" kern="1200">
        <a:solidFill>
          <a:srgbClr val="FFFF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rgbClr val="FFFF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rgbClr val="FFFF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rgbClr val="FFFF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rgbClr val="FFFF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rgbClr val="FFFF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rgbClr val="FFFF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rgbClr val="FFFF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rgbClr val="FFFF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6" userDrawn="1">
          <p15:clr>
            <a:srgbClr val="A4A3A4"/>
          </p15:clr>
        </p15:guide>
        <p15:guide id="2" pos="28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9" d="100"/>
          <a:sy n="79" d="100"/>
        </p:scale>
        <p:origin x="802" y="48"/>
      </p:cViewPr>
      <p:guideLst>
        <p:guide orient="horz" pos="2156"/>
        <p:guide pos="280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4"/>
          <p:cNvSpPr>
            <a:spLocks noGrp="1" noChangeArrowheads="1"/>
          </p:cNvSpPr>
          <p:nvPr>
            <p:ph type="dt" sz="half" idx="10"/>
          </p:nvPr>
        </p:nvSpPr>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p:txBody>
          <a:bodyPr/>
          <a:lstStyle>
            <a:lvl1pPr>
              <a:defRPr/>
            </a:lvl1pPr>
          </a:lstStyle>
          <a:p>
            <a:pPr>
              <a:defRPr/>
            </a:pPr>
            <a:fld id="{FC22FC10-EE92-45E6-B529-50726719EFCF}"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4"/>
          <p:cNvSpPr>
            <a:spLocks noGrp="1" noChangeArrowheads="1"/>
          </p:cNvSpPr>
          <p:nvPr>
            <p:ph type="dt" sz="half" idx="10"/>
          </p:nvPr>
        </p:nvSpPr>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p:txBody>
          <a:bodyPr/>
          <a:lstStyle>
            <a:lvl1pPr>
              <a:defRPr/>
            </a:lvl1pPr>
          </a:lstStyle>
          <a:p>
            <a:pPr>
              <a:defRPr/>
            </a:pPr>
            <a:fld id="{E65DF288-C5DB-430A-A3EE-8225618771A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4"/>
          <p:cNvSpPr>
            <a:spLocks noGrp="1" noChangeArrowheads="1"/>
          </p:cNvSpPr>
          <p:nvPr>
            <p:ph type="dt" sz="half" idx="10"/>
          </p:nvPr>
        </p:nvSpPr>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p:txBody>
          <a:bodyPr/>
          <a:lstStyle>
            <a:lvl1pPr>
              <a:defRPr/>
            </a:lvl1pPr>
          </a:lstStyle>
          <a:p>
            <a:pPr>
              <a:defRPr/>
            </a:pPr>
            <a:fld id="{01F68F66-738F-4CDE-9534-447480108D92}"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4"/>
          <p:cNvSpPr>
            <a:spLocks noGrp="1" noChangeArrowheads="1"/>
          </p:cNvSpPr>
          <p:nvPr>
            <p:ph type="dt" sz="half" idx="10"/>
          </p:nvPr>
        </p:nvSpPr>
        <p:spPr/>
        <p:txBody>
          <a:bodyPr/>
          <a:lstStyle>
            <a:lvl1pPr>
              <a:defRPr/>
            </a:lvl1pPr>
          </a:lstStyle>
          <a:p>
            <a:pPr>
              <a:defRPr/>
            </a:pPr>
            <a:endParaRPr lang="en-US" altLang="zh-CN"/>
          </a:p>
        </p:txBody>
      </p:sp>
      <p:sp>
        <p:nvSpPr>
          <p:cNvPr id="6" name="Rectangle 25"/>
          <p:cNvSpPr>
            <a:spLocks noGrp="1" noChangeArrowheads="1"/>
          </p:cNvSpPr>
          <p:nvPr>
            <p:ph type="ftr" sz="quarter" idx="11"/>
          </p:nvPr>
        </p:nvSpPr>
        <p:spPr/>
        <p:txBody>
          <a:bodyPr/>
          <a:lstStyle>
            <a:lvl1pPr>
              <a:defRPr/>
            </a:lvl1pPr>
          </a:lstStyle>
          <a:p>
            <a:pPr>
              <a:defRPr/>
            </a:pPr>
            <a:endParaRPr lang="en-US" altLang="zh-CN"/>
          </a:p>
        </p:txBody>
      </p:sp>
      <p:sp>
        <p:nvSpPr>
          <p:cNvPr id="7" name="Rectangle 26"/>
          <p:cNvSpPr>
            <a:spLocks noGrp="1" noChangeArrowheads="1"/>
          </p:cNvSpPr>
          <p:nvPr>
            <p:ph type="sldNum" sz="quarter" idx="12"/>
          </p:nvPr>
        </p:nvSpPr>
        <p:spPr/>
        <p:txBody>
          <a:bodyPr/>
          <a:lstStyle>
            <a:lvl1pPr>
              <a:defRPr/>
            </a:lvl1pPr>
          </a:lstStyle>
          <a:p>
            <a:pPr>
              <a:defRPr/>
            </a:pPr>
            <a:fld id="{74B7AB3F-8446-46B5-AAAD-6853685FFE3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95800"/>
          </a:xfrm>
        </p:spPr>
        <p:txBody>
          <a:bodyPr/>
          <a:lstStyle/>
          <a:p>
            <a:pPr lvl="0"/>
            <a:endParaRPr lang="zh-CN" altLang="en-US" noProof="0" smtClean="0"/>
          </a:p>
        </p:txBody>
      </p:sp>
      <p:sp>
        <p:nvSpPr>
          <p:cNvPr id="4" name="Rectangle 24"/>
          <p:cNvSpPr>
            <a:spLocks noGrp="1" noChangeArrowheads="1"/>
          </p:cNvSpPr>
          <p:nvPr>
            <p:ph type="dt" sz="half" idx="10"/>
          </p:nvPr>
        </p:nvSpPr>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p:txBody>
          <a:bodyPr/>
          <a:lstStyle>
            <a:lvl1pPr>
              <a:defRPr/>
            </a:lvl1pPr>
          </a:lstStyle>
          <a:p>
            <a:pPr>
              <a:defRPr/>
            </a:pPr>
            <a:fld id="{B4A0B1C4-E7F8-4002-A4D2-953B81817A61}"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717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24300"/>
            <a:ext cx="4038600" cy="21717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24"/>
          <p:cNvSpPr>
            <a:spLocks noGrp="1" noChangeArrowheads="1"/>
          </p:cNvSpPr>
          <p:nvPr>
            <p:ph type="dt" sz="half" idx="10"/>
          </p:nvPr>
        </p:nvSpPr>
        <p:spPr/>
        <p:txBody>
          <a:bodyPr/>
          <a:lstStyle>
            <a:lvl1pPr>
              <a:defRPr/>
            </a:lvl1pPr>
          </a:lstStyle>
          <a:p>
            <a:pPr>
              <a:defRPr/>
            </a:pPr>
            <a:endParaRPr lang="en-US" altLang="zh-CN"/>
          </a:p>
        </p:txBody>
      </p:sp>
      <p:sp>
        <p:nvSpPr>
          <p:cNvPr id="7" name="Rectangle 25"/>
          <p:cNvSpPr>
            <a:spLocks noGrp="1" noChangeArrowheads="1"/>
          </p:cNvSpPr>
          <p:nvPr>
            <p:ph type="ftr" sz="quarter" idx="11"/>
          </p:nvPr>
        </p:nvSpPr>
        <p:spPr/>
        <p:txBody>
          <a:bodyPr/>
          <a:lstStyle>
            <a:lvl1pPr>
              <a:defRPr/>
            </a:lvl1pPr>
          </a:lstStyle>
          <a:p>
            <a:pPr>
              <a:defRPr/>
            </a:pPr>
            <a:endParaRPr lang="en-US" altLang="zh-CN"/>
          </a:p>
        </p:txBody>
      </p:sp>
      <p:sp>
        <p:nvSpPr>
          <p:cNvPr id="8" name="Rectangle 26"/>
          <p:cNvSpPr>
            <a:spLocks noGrp="1" noChangeArrowheads="1"/>
          </p:cNvSpPr>
          <p:nvPr>
            <p:ph type="sldNum" sz="quarter" idx="12"/>
          </p:nvPr>
        </p:nvSpPr>
        <p:spPr/>
        <p:txBody>
          <a:bodyPr/>
          <a:lstStyle>
            <a:lvl1pPr>
              <a:defRPr/>
            </a:lvl1pPr>
          </a:lstStyle>
          <a:p>
            <a:pPr>
              <a:defRPr/>
            </a:pPr>
            <a:fld id="{52EB16F9-9576-4DC5-923D-A12A1FB8FA5D}"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4"/>
          <p:cNvSpPr>
            <a:spLocks noGrp="1" noChangeArrowheads="1"/>
          </p:cNvSpPr>
          <p:nvPr>
            <p:ph type="dt" sz="quarter" idx="10"/>
          </p:nvPr>
        </p:nvSpPr>
        <p:spPr/>
        <p:txBody>
          <a:bodyPr/>
          <a:lstStyle>
            <a:lvl1pPr>
              <a:defRPr/>
            </a:lvl1pPr>
          </a:lstStyle>
          <a:p>
            <a:pPr>
              <a:defRPr/>
            </a:pPr>
            <a:endParaRPr lang="en-US" altLang="zh-CN"/>
          </a:p>
        </p:txBody>
      </p:sp>
      <p:sp>
        <p:nvSpPr>
          <p:cNvPr id="5" name="Rectangle 25"/>
          <p:cNvSpPr>
            <a:spLocks noGrp="1" noChangeArrowheads="1"/>
          </p:cNvSpPr>
          <p:nvPr>
            <p:ph type="sldNum" sz="quarter" idx="11"/>
          </p:nvPr>
        </p:nvSpPr>
        <p:spPr/>
        <p:txBody>
          <a:bodyPr/>
          <a:lstStyle>
            <a:lvl1pPr>
              <a:defRPr/>
            </a:lvl1pPr>
          </a:lstStyle>
          <a:p>
            <a:pPr>
              <a:defRPr/>
            </a:pPr>
            <a:fld id="{7373797F-6A6B-4049-BF6A-0D51DDFA3D1A}" type="slidenum">
              <a:rPr lang="en-US" altLang="zh-CN"/>
            </a:fld>
            <a:endParaRPr lang="en-US" altLang="zh-CN"/>
          </a:p>
        </p:txBody>
      </p:sp>
      <p:sp>
        <p:nvSpPr>
          <p:cNvPr id="6"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4"/>
          <p:cNvSpPr>
            <a:spLocks noGrp="1" noChangeArrowheads="1"/>
          </p:cNvSpPr>
          <p:nvPr>
            <p:ph type="dt" sz="quarter" idx="10"/>
          </p:nvPr>
        </p:nvSpPr>
        <p:spPr/>
        <p:txBody>
          <a:bodyPr/>
          <a:lstStyle>
            <a:lvl1pPr>
              <a:defRPr/>
            </a:lvl1pPr>
          </a:lstStyle>
          <a:p>
            <a:pPr>
              <a:defRPr/>
            </a:pPr>
            <a:endParaRPr lang="en-US" altLang="zh-CN"/>
          </a:p>
        </p:txBody>
      </p:sp>
      <p:sp>
        <p:nvSpPr>
          <p:cNvPr id="5" name="Rectangle 25"/>
          <p:cNvSpPr>
            <a:spLocks noGrp="1" noChangeArrowheads="1"/>
          </p:cNvSpPr>
          <p:nvPr>
            <p:ph type="sldNum" sz="quarter" idx="11"/>
          </p:nvPr>
        </p:nvSpPr>
        <p:spPr/>
        <p:txBody>
          <a:bodyPr/>
          <a:lstStyle>
            <a:lvl1pPr>
              <a:defRPr/>
            </a:lvl1pPr>
          </a:lstStyle>
          <a:p>
            <a:pPr>
              <a:defRPr/>
            </a:pPr>
            <a:fld id="{7D5219AA-12D0-4935-831B-281A28C28729}" type="slidenum">
              <a:rPr lang="en-US" altLang="zh-CN"/>
            </a:fld>
            <a:endParaRPr lang="en-US" altLang="zh-CN"/>
          </a:p>
        </p:txBody>
      </p:sp>
      <p:sp>
        <p:nvSpPr>
          <p:cNvPr id="6"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4"/>
          <p:cNvSpPr>
            <a:spLocks noGrp="1" noChangeArrowheads="1"/>
          </p:cNvSpPr>
          <p:nvPr>
            <p:ph type="dt" sz="quarter" idx="10"/>
          </p:nvPr>
        </p:nvSpPr>
        <p:spPr/>
        <p:txBody>
          <a:bodyPr/>
          <a:lstStyle>
            <a:lvl1pPr>
              <a:defRPr/>
            </a:lvl1pPr>
          </a:lstStyle>
          <a:p>
            <a:pPr>
              <a:defRPr/>
            </a:pPr>
            <a:endParaRPr lang="en-US" altLang="zh-CN"/>
          </a:p>
        </p:txBody>
      </p:sp>
      <p:sp>
        <p:nvSpPr>
          <p:cNvPr id="5" name="Rectangle 25"/>
          <p:cNvSpPr>
            <a:spLocks noGrp="1" noChangeArrowheads="1"/>
          </p:cNvSpPr>
          <p:nvPr>
            <p:ph type="sldNum" sz="quarter" idx="11"/>
          </p:nvPr>
        </p:nvSpPr>
        <p:spPr/>
        <p:txBody>
          <a:bodyPr/>
          <a:lstStyle>
            <a:lvl1pPr>
              <a:defRPr/>
            </a:lvl1pPr>
          </a:lstStyle>
          <a:p>
            <a:pPr>
              <a:defRPr/>
            </a:pPr>
            <a:fld id="{87619F3B-A7D9-4C8B-8681-4CA4F4ADDA4A}" type="slidenum">
              <a:rPr lang="en-US" altLang="zh-CN"/>
            </a:fld>
            <a:endParaRPr lang="en-US" altLang="zh-CN"/>
          </a:p>
        </p:txBody>
      </p:sp>
      <p:sp>
        <p:nvSpPr>
          <p:cNvPr id="6"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4"/>
          <p:cNvSpPr>
            <a:spLocks noGrp="1" noChangeArrowheads="1"/>
          </p:cNvSpPr>
          <p:nvPr>
            <p:ph type="dt" sz="quarter" idx="10"/>
          </p:nvPr>
        </p:nvSpPr>
        <p:spPr/>
        <p:txBody>
          <a:bodyPr/>
          <a:lstStyle>
            <a:lvl1pPr>
              <a:defRPr/>
            </a:lvl1pPr>
          </a:lstStyle>
          <a:p>
            <a:pPr>
              <a:defRPr/>
            </a:pPr>
            <a:endParaRPr lang="en-US" altLang="zh-CN"/>
          </a:p>
        </p:txBody>
      </p:sp>
      <p:sp>
        <p:nvSpPr>
          <p:cNvPr id="6" name="Rectangle 25"/>
          <p:cNvSpPr>
            <a:spLocks noGrp="1" noChangeArrowheads="1"/>
          </p:cNvSpPr>
          <p:nvPr>
            <p:ph type="sldNum" sz="quarter" idx="11"/>
          </p:nvPr>
        </p:nvSpPr>
        <p:spPr/>
        <p:txBody>
          <a:bodyPr/>
          <a:lstStyle>
            <a:lvl1pPr>
              <a:defRPr/>
            </a:lvl1pPr>
          </a:lstStyle>
          <a:p>
            <a:pPr>
              <a:defRPr/>
            </a:pPr>
            <a:fld id="{A16B66B4-4F13-4618-8DF0-EDBBC8D753F7}" type="slidenum">
              <a:rPr lang="en-US" altLang="zh-CN"/>
            </a:fld>
            <a:endParaRPr lang="en-US" altLang="zh-CN"/>
          </a:p>
        </p:txBody>
      </p:sp>
      <p:sp>
        <p:nvSpPr>
          <p:cNvPr id="7"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4"/>
          <p:cNvSpPr>
            <a:spLocks noGrp="1" noChangeArrowheads="1"/>
          </p:cNvSpPr>
          <p:nvPr>
            <p:ph type="dt" sz="quarter" idx="10"/>
          </p:nvPr>
        </p:nvSpPr>
        <p:spPr/>
        <p:txBody>
          <a:bodyPr/>
          <a:lstStyle>
            <a:lvl1pPr>
              <a:defRPr/>
            </a:lvl1pPr>
          </a:lstStyle>
          <a:p>
            <a:pPr>
              <a:defRPr/>
            </a:pPr>
            <a:endParaRPr lang="en-US" altLang="zh-CN"/>
          </a:p>
        </p:txBody>
      </p:sp>
      <p:sp>
        <p:nvSpPr>
          <p:cNvPr id="8" name="Rectangle 25"/>
          <p:cNvSpPr>
            <a:spLocks noGrp="1" noChangeArrowheads="1"/>
          </p:cNvSpPr>
          <p:nvPr>
            <p:ph type="sldNum" sz="quarter" idx="11"/>
          </p:nvPr>
        </p:nvSpPr>
        <p:spPr/>
        <p:txBody>
          <a:bodyPr/>
          <a:lstStyle>
            <a:lvl1pPr>
              <a:defRPr/>
            </a:lvl1pPr>
          </a:lstStyle>
          <a:p>
            <a:pPr>
              <a:defRPr/>
            </a:pPr>
            <a:fld id="{22463CE1-85A5-44E3-845D-75DE2A6555DA}" type="slidenum">
              <a:rPr lang="en-US" altLang="zh-CN"/>
            </a:fld>
            <a:endParaRPr lang="en-US" altLang="zh-CN"/>
          </a:p>
        </p:txBody>
      </p:sp>
      <p:sp>
        <p:nvSpPr>
          <p:cNvPr id="9"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4"/>
          <p:cNvSpPr>
            <a:spLocks noGrp="1" noChangeArrowheads="1"/>
          </p:cNvSpPr>
          <p:nvPr>
            <p:ph type="dt" sz="half" idx="10"/>
          </p:nvPr>
        </p:nvSpPr>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p:txBody>
          <a:bodyPr/>
          <a:lstStyle>
            <a:lvl1pPr>
              <a:defRPr/>
            </a:lvl1pPr>
          </a:lstStyle>
          <a:p>
            <a:pPr>
              <a:defRPr/>
            </a:pPr>
            <a:fld id="{1AC753D5-4DAA-4DEA-BE97-2B9CE466BDDF}"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4"/>
          <p:cNvSpPr>
            <a:spLocks noGrp="1" noChangeArrowheads="1"/>
          </p:cNvSpPr>
          <p:nvPr>
            <p:ph type="dt" sz="quarter" idx="10"/>
          </p:nvPr>
        </p:nvSpPr>
        <p:spPr/>
        <p:txBody>
          <a:bodyPr/>
          <a:lstStyle>
            <a:lvl1pPr>
              <a:defRPr/>
            </a:lvl1pPr>
          </a:lstStyle>
          <a:p>
            <a:pPr>
              <a:defRPr/>
            </a:pPr>
            <a:endParaRPr lang="en-US" altLang="zh-CN"/>
          </a:p>
        </p:txBody>
      </p:sp>
      <p:sp>
        <p:nvSpPr>
          <p:cNvPr id="4" name="Rectangle 25"/>
          <p:cNvSpPr>
            <a:spLocks noGrp="1" noChangeArrowheads="1"/>
          </p:cNvSpPr>
          <p:nvPr>
            <p:ph type="sldNum" sz="quarter" idx="11"/>
          </p:nvPr>
        </p:nvSpPr>
        <p:spPr/>
        <p:txBody>
          <a:bodyPr/>
          <a:lstStyle>
            <a:lvl1pPr>
              <a:defRPr/>
            </a:lvl1pPr>
          </a:lstStyle>
          <a:p>
            <a:pPr>
              <a:defRPr/>
            </a:pPr>
            <a:fld id="{0D585972-E6B6-486E-AC43-D43F452F20FB}" type="slidenum">
              <a:rPr lang="en-US" altLang="zh-CN"/>
            </a:fld>
            <a:endParaRPr lang="en-US" altLang="zh-CN"/>
          </a:p>
        </p:txBody>
      </p:sp>
      <p:sp>
        <p:nvSpPr>
          <p:cNvPr id="5"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4"/>
          <p:cNvSpPr>
            <a:spLocks noGrp="1" noChangeArrowheads="1"/>
          </p:cNvSpPr>
          <p:nvPr>
            <p:ph type="dt" sz="quarter" idx="10"/>
          </p:nvPr>
        </p:nvSpPr>
        <p:spPr/>
        <p:txBody>
          <a:bodyPr/>
          <a:lstStyle>
            <a:lvl1pPr>
              <a:defRPr/>
            </a:lvl1pPr>
          </a:lstStyle>
          <a:p>
            <a:pPr>
              <a:defRPr/>
            </a:pPr>
            <a:endParaRPr lang="en-US" altLang="zh-CN"/>
          </a:p>
        </p:txBody>
      </p:sp>
      <p:sp>
        <p:nvSpPr>
          <p:cNvPr id="3" name="Rectangle 25"/>
          <p:cNvSpPr>
            <a:spLocks noGrp="1" noChangeArrowheads="1"/>
          </p:cNvSpPr>
          <p:nvPr>
            <p:ph type="sldNum" sz="quarter" idx="11"/>
          </p:nvPr>
        </p:nvSpPr>
        <p:spPr/>
        <p:txBody>
          <a:bodyPr/>
          <a:lstStyle>
            <a:lvl1pPr>
              <a:defRPr/>
            </a:lvl1pPr>
          </a:lstStyle>
          <a:p>
            <a:pPr>
              <a:defRPr/>
            </a:pPr>
            <a:fld id="{7EA6BDD3-47FA-4703-BD50-0B6DE4023C5F}" type="slidenum">
              <a:rPr lang="en-US" altLang="zh-CN"/>
            </a:fld>
            <a:endParaRPr lang="en-US" altLang="zh-CN"/>
          </a:p>
        </p:txBody>
      </p:sp>
      <p:sp>
        <p:nvSpPr>
          <p:cNvPr id="4"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4"/>
          <p:cNvSpPr>
            <a:spLocks noGrp="1" noChangeArrowheads="1"/>
          </p:cNvSpPr>
          <p:nvPr>
            <p:ph type="dt" sz="quarter" idx="10"/>
          </p:nvPr>
        </p:nvSpPr>
        <p:spPr/>
        <p:txBody>
          <a:bodyPr/>
          <a:lstStyle>
            <a:lvl1pPr>
              <a:defRPr/>
            </a:lvl1pPr>
          </a:lstStyle>
          <a:p>
            <a:pPr>
              <a:defRPr/>
            </a:pPr>
            <a:endParaRPr lang="en-US" altLang="zh-CN"/>
          </a:p>
        </p:txBody>
      </p:sp>
      <p:sp>
        <p:nvSpPr>
          <p:cNvPr id="6" name="Rectangle 25"/>
          <p:cNvSpPr>
            <a:spLocks noGrp="1" noChangeArrowheads="1"/>
          </p:cNvSpPr>
          <p:nvPr>
            <p:ph type="sldNum" sz="quarter" idx="11"/>
          </p:nvPr>
        </p:nvSpPr>
        <p:spPr/>
        <p:txBody>
          <a:bodyPr/>
          <a:lstStyle>
            <a:lvl1pPr>
              <a:defRPr/>
            </a:lvl1pPr>
          </a:lstStyle>
          <a:p>
            <a:pPr>
              <a:defRPr/>
            </a:pPr>
            <a:fld id="{9E9033C5-EE55-4007-ACE4-B748B4C5D196}" type="slidenum">
              <a:rPr lang="en-US" altLang="zh-CN"/>
            </a:fld>
            <a:endParaRPr lang="en-US" altLang="zh-CN"/>
          </a:p>
        </p:txBody>
      </p:sp>
      <p:sp>
        <p:nvSpPr>
          <p:cNvPr id="7"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4"/>
          <p:cNvSpPr>
            <a:spLocks noGrp="1" noChangeArrowheads="1"/>
          </p:cNvSpPr>
          <p:nvPr>
            <p:ph type="dt" sz="quarter" idx="10"/>
          </p:nvPr>
        </p:nvSpPr>
        <p:spPr/>
        <p:txBody>
          <a:bodyPr/>
          <a:lstStyle>
            <a:lvl1pPr>
              <a:defRPr/>
            </a:lvl1pPr>
          </a:lstStyle>
          <a:p>
            <a:pPr>
              <a:defRPr/>
            </a:pPr>
            <a:endParaRPr lang="en-US" altLang="zh-CN"/>
          </a:p>
        </p:txBody>
      </p:sp>
      <p:sp>
        <p:nvSpPr>
          <p:cNvPr id="6" name="Rectangle 25"/>
          <p:cNvSpPr>
            <a:spLocks noGrp="1" noChangeArrowheads="1"/>
          </p:cNvSpPr>
          <p:nvPr>
            <p:ph type="sldNum" sz="quarter" idx="11"/>
          </p:nvPr>
        </p:nvSpPr>
        <p:spPr/>
        <p:txBody>
          <a:bodyPr/>
          <a:lstStyle>
            <a:lvl1pPr>
              <a:defRPr/>
            </a:lvl1pPr>
          </a:lstStyle>
          <a:p>
            <a:pPr>
              <a:defRPr/>
            </a:pPr>
            <a:fld id="{1A24C89E-8C9E-4768-93DA-2B9AAB414746}" type="slidenum">
              <a:rPr lang="en-US" altLang="zh-CN"/>
            </a:fld>
            <a:endParaRPr lang="en-US" altLang="zh-CN"/>
          </a:p>
        </p:txBody>
      </p:sp>
      <p:sp>
        <p:nvSpPr>
          <p:cNvPr id="7"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4"/>
          <p:cNvSpPr>
            <a:spLocks noGrp="1" noChangeArrowheads="1"/>
          </p:cNvSpPr>
          <p:nvPr>
            <p:ph type="dt" sz="quarter" idx="10"/>
          </p:nvPr>
        </p:nvSpPr>
        <p:spPr/>
        <p:txBody>
          <a:bodyPr/>
          <a:lstStyle>
            <a:lvl1pPr>
              <a:defRPr/>
            </a:lvl1pPr>
          </a:lstStyle>
          <a:p>
            <a:pPr>
              <a:defRPr/>
            </a:pPr>
            <a:endParaRPr lang="en-US" altLang="zh-CN"/>
          </a:p>
        </p:txBody>
      </p:sp>
      <p:sp>
        <p:nvSpPr>
          <p:cNvPr id="5" name="Rectangle 25"/>
          <p:cNvSpPr>
            <a:spLocks noGrp="1" noChangeArrowheads="1"/>
          </p:cNvSpPr>
          <p:nvPr>
            <p:ph type="sldNum" sz="quarter" idx="11"/>
          </p:nvPr>
        </p:nvSpPr>
        <p:spPr/>
        <p:txBody>
          <a:bodyPr/>
          <a:lstStyle>
            <a:lvl1pPr>
              <a:defRPr/>
            </a:lvl1pPr>
          </a:lstStyle>
          <a:p>
            <a:pPr>
              <a:defRPr/>
            </a:pPr>
            <a:fld id="{61698729-C3D8-49AC-935C-B0CEB9D640D7}" type="slidenum">
              <a:rPr lang="en-US" altLang="zh-CN"/>
            </a:fld>
            <a:endParaRPr lang="en-US" altLang="zh-CN"/>
          </a:p>
        </p:txBody>
      </p:sp>
      <p:sp>
        <p:nvSpPr>
          <p:cNvPr id="6"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4"/>
          <p:cNvSpPr>
            <a:spLocks noGrp="1" noChangeArrowheads="1"/>
          </p:cNvSpPr>
          <p:nvPr>
            <p:ph type="dt" sz="quarter" idx="10"/>
          </p:nvPr>
        </p:nvSpPr>
        <p:spPr/>
        <p:txBody>
          <a:bodyPr/>
          <a:lstStyle>
            <a:lvl1pPr>
              <a:defRPr/>
            </a:lvl1pPr>
          </a:lstStyle>
          <a:p>
            <a:pPr>
              <a:defRPr/>
            </a:pPr>
            <a:endParaRPr lang="en-US" altLang="zh-CN"/>
          </a:p>
        </p:txBody>
      </p:sp>
      <p:sp>
        <p:nvSpPr>
          <p:cNvPr id="5" name="Rectangle 25"/>
          <p:cNvSpPr>
            <a:spLocks noGrp="1" noChangeArrowheads="1"/>
          </p:cNvSpPr>
          <p:nvPr>
            <p:ph type="sldNum" sz="quarter" idx="11"/>
          </p:nvPr>
        </p:nvSpPr>
        <p:spPr/>
        <p:txBody>
          <a:bodyPr/>
          <a:lstStyle>
            <a:lvl1pPr>
              <a:defRPr/>
            </a:lvl1pPr>
          </a:lstStyle>
          <a:p>
            <a:pPr>
              <a:defRPr/>
            </a:pPr>
            <a:fld id="{F7188D9C-FF2F-400A-877A-ED9527FBC842}" type="slidenum">
              <a:rPr lang="en-US" altLang="zh-CN"/>
            </a:fld>
            <a:endParaRPr lang="en-US" altLang="zh-CN"/>
          </a:p>
        </p:txBody>
      </p:sp>
      <p:sp>
        <p:nvSpPr>
          <p:cNvPr id="6" name="Rectangle 26"/>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4"/>
          <p:cNvSpPr>
            <a:spLocks noGrp="1" noChangeArrowheads="1"/>
          </p:cNvSpPr>
          <p:nvPr>
            <p:ph type="dt" sz="half" idx="10"/>
          </p:nvPr>
        </p:nvSpPr>
        <p:spPr/>
        <p:txBody>
          <a:bodyPr/>
          <a:lstStyle>
            <a:lvl1pPr>
              <a:defRPr/>
            </a:lvl1pPr>
          </a:lstStyle>
          <a:p>
            <a:pPr>
              <a:defRPr/>
            </a:pPr>
            <a:endParaRPr lang="en-US" altLang="zh-CN"/>
          </a:p>
        </p:txBody>
      </p:sp>
      <p:sp>
        <p:nvSpPr>
          <p:cNvPr id="5" name="Rectangle 25"/>
          <p:cNvSpPr>
            <a:spLocks noGrp="1" noChangeArrowheads="1"/>
          </p:cNvSpPr>
          <p:nvPr>
            <p:ph type="ftr" sz="quarter" idx="11"/>
          </p:nvPr>
        </p:nvSpPr>
        <p:spPr/>
        <p:txBody>
          <a:bodyPr/>
          <a:lstStyle>
            <a:lvl1pPr>
              <a:defRPr/>
            </a:lvl1pPr>
          </a:lstStyle>
          <a:p>
            <a:pPr>
              <a:defRPr/>
            </a:pPr>
            <a:endParaRPr lang="en-US" altLang="zh-CN"/>
          </a:p>
        </p:txBody>
      </p:sp>
      <p:sp>
        <p:nvSpPr>
          <p:cNvPr id="6" name="Rectangle 26"/>
          <p:cNvSpPr>
            <a:spLocks noGrp="1" noChangeArrowheads="1"/>
          </p:cNvSpPr>
          <p:nvPr>
            <p:ph type="sldNum" sz="quarter" idx="12"/>
          </p:nvPr>
        </p:nvSpPr>
        <p:spPr/>
        <p:txBody>
          <a:bodyPr/>
          <a:lstStyle>
            <a:lvl1pPr>
              <a:defRPr/>
            </a:lvl1pPr>
          </a:lstStyle>
          <a:p>
            <a:pPr>
              <a:defRPr/>
            </a:pPr>
            <a:fld id="{224258FE-F4CA-4D20-A064-4E89CDC37469}"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4"/>
          <p:cNvSpPr>
            <a:spLocks noGrp="1" noChangeArrowheads="1"/>
          </p:cNvSpPr>
          <p:nvPr>
            <p:ph type="dt" sz="half" idx="10"/>
          </p:nvPr>
        </p:nvSpPr>
        <p:spPr/>
        <p:txBody>
          <a:bodyPr/>
          <a:lstStyle>
            <a:lvl1pPr>
              <a:defRPr/>
            </a:lvl1pPr>
          </a:lstStyle>
          <a:p>
            <a:pPr>
              <a:defRPr/>
            </a:pPr>
            <a:endParaRPr lang="en-US" altLang="zh-CN"/>
          </a:p>
        </p:txBody>
      </p:sp>
      <p:sp>
        <p:nvSpPr>
          <p:cNvPr id="6" name="Rectangle 25"/>
          <p:cNvSpPr>
            <a:spLocks noGrp="1" noChangeArrowheads="1"/>
          </p:cNvSpPr>
          <p:nvPr>
            <p:ph type="ftr" sz="quarter" idx="11"/>
          </p:nvPr>
        </p:nvSpPr>
        <p:spPr/>
        <p:txBody>
          <a:bodyPr/>
          <a:lstStyle>
            <a:lvl1pPr>
              <a:defRPr/>
            </a:lvl1pPr>
          </a:lstStyle>
          <a:p>
            <a:pPr>
              <a:defRPr/>
            </a:pPr>
            <a:endParaRPr lang="en-US" altLang="zh-CN"/>
          </a:p>
        </p:txBody>
      </p:sp>
      <p:sp>
        <p:nvSpPr>
          <p:cNvPr id="7" name="Rectangle 26"/>
          <p:cNvSpPr>
            <a:spLocks noGrp="1" noChangeArrowheads="1"/>
          </p:cNvSpPr>
          <p:nvPr>
            <p:ph type="sldNum" sz="quarter" idx="12"/>
          </p:nvPr>
        </p:nvSpPr>
        <p:spPr/>
        <p:txBody>
          <a:bodyPr/>
          <a:lstStyle>
            <a:lvl1pPr>
              <a:defRPr/>
            </a:lvl1pPr>
          </a:lstStyle>
          <a:p>
            <a:pPr>
              <a:defRPr/>
            </a:pPr>
            <a:fld id="{327C7D7C-871C-49DD-80E8-81D26198884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4"/>
          <p:cNvSpPr>
            <a:spLocks noGrp="1" noChangeArrowheads="1"/>
          </p:cNvSpPr>
          <p:nvPr>
            <p:ph type="dt" sz="half" idx="10"/>
          </p:nvPr>
        </p:nvSpPr>
        <p:spPr/>
        <p:txBody>
          <a:bodyPr/>
          <a:lstStyle>
            <a:lvl1pPr>
              <a:defRPr/>
            </a:lvl1pPr>
          </a:lstStyle>
          <a:p>
            <a:pPr>
              <a:defRPr/>
            </a:pPr>
            <a:endParaRPr lang="en-US" altLang="zh-CN"/>
          </a:p>
        </p:txBody>
      </p:sp>
      <p:sp>
        <p:nvSpPr>
          <p:cNvPr id="8" name="Rectangle 25"/>
          <p:cNvSpPr>
            <a:spLocks noGrp="1" noChangeArrowheads="1"/>
          </p:cNvSpPr>
          <p:nvPr>
            <p:ph type="ftr" sz="quarter" idx="11"/>
          </p:nvPr>
        </p:nvSpPr>
        <p:spPr/>
        <p:txBody>
          <a:bodyPr/>
          <a:lstStyle>
            <a:lvl1pPr>
              <a:defRPr/>
            </a:lvl1pPr>
          </a:lstStyle>
          <a:p>
            <a:pPr>
              <a:defRPr/>
            </a:pPr>
            <a:endParaRPr lang="en-US" altLang="zh-CN"/>
          </a:p>
        </p:txBody>
      </p:sp>
      <p:sp>
        <p:nvSpPr>
          <p:cNvPr id="9" name="Rectangle 26"/>
          <p:cNvSpPr>
            <a:spLocks noGrp="1" noChangeArrowheads="1"/>
          </p:cNvSpPr>
          <p:nvPr>
            <p:ph type="sldNum" sz="quarter" idx="12"/>
          </p:nvPr>
        </p:nvSpPr>
        <p:spPr/>
        <p:txBody>
          <a:bodyPr/>
          <a:lstStyle>
            <a:lvl1pPr>
              <a:defRPr/>
            </a:lvl1pPr>
          </a:lstStyle>
          <a:p>
            <a:pPr>
              <a:defRPr/>
            </a:pPr>
            <a:fld id="{92F5D914-C625-4E79-8A00-10D77553CA8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4"/>
          <p:cNvSpPr>
            <a:spLocks noGrp="1" noChangeArrowheads="1"/>
          </p:cNvSpPr>
          <p:nvPr>
            <p:ph type="dt" sz="half" idx="10"/>
          </p:nvPr>
        </p:nvSpPr>
        <p:spPr/>
        <p:txBody>
          <a:bodyPr/>
          <a:lstStyle>
            <a:lvl1pPr>
              <a:defRPr/>
            </a:lvl1pPr>
          </a:lstStyle>
          <a:p>
            <a:pPr>
              <a:defRPr/>
            </a:pPr>
            <a:endParaRPr lang="en-US" altLang="zh-CN"/>
          </a:p>
        </p:txBody>
      </p:sp>
      <p:sp>
        <p:nvSpPr>
          <p:cNvPr id="4" name="Rectangle 25"/>
          <p:cNvSpPr>
            <a:spLocks noGrp="1" noChangeArrowheads="1"/>
          </p:cNvSpPr>
          <p:nvPr>
            <p:ph type="ftr" sz="quarter" idx="11"/>
          </p:nvPr>
        </p:nvSpPr>
        <p:spPr/>
        <p:txBody>
          <a:bodyPr/>
          <a:lstStyle>
            <a:lvl1pPr>
              <a:defRPr/>
            </a:lvl1pPr>
          </a:lstStyle>
          <a:p>
            <a:pPr>
              <a:defRPr/>
            </a:pPr>
            <a:endParaRPr lang="en-US" altLang="zh-CN"/>
          </a:p>
        </p:txBody>
      </p:sp>
      <p:sp>
        <p:nvSpPr>
          <p:cNvPr id="5" name="Rectangle 26"/>
          <p:cNvSpPr>
            <a:spLocks noGrp="1" noChangeArrowheads="1"/>
          </p:cNvSpPr>
          <p:nvPr>
            <p:ph type="sldNum" sz="quarter" idx="12"/>
          </p:nvPr>
        </p:nvSpPr>
        <p:spPr/>
        <p:txBody>
          <a:bodyPr/>
          <a:lstStyle>
            <a:lvl1pPr>
              <a:defRPr/>
            </a:lvl1pPr>
          </a:lstStyle>
          <a:p>
            <a:pPr>
              <a:defRPr/>
            </a:pPr>
            <a:fld id="{FBB3B2A4-26D0-4F40-80E8-80799142078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p:txBody>
          <a:bodyPr/>
          <a:lstStyle>
            <a:lvl1pPr>
              <a:defRPr/>
            </a:lvl1pPr>
          </a:lstStyle>
          <a:p>
            <a:pPr>
              <a:defRPr/>
            </a:pPr>
            <a:endParaRPr lang="en-US" altLang="zh-CN"/>
          </a:p>
        </p:txBody>
      </p:sp>
      <p:sp>
        <p:nvSpPr>
          <p:cNvPr id="3" name="Rectangle 25"/>
          <p:cNvSpPr>
            <a:spLocks noGrp="1" noChangeArrowheads="1"/>
          </p:cNvSpPr>
          <p:nvPr>
            <p:ph type="ftr" sz="quarter" idx="11"/>
          </p:nvPr>
        </p:nvSpPr>
        <p:spPr/>
        <p:txBody>
          <a:bodyPr/>
          <a:lstStyle>
            <a:lvl1pPr>
              <a:defRPr/>
            </a:lvl1pPr>
          </a:lstStyle>
          <a:p>
            <a:pPr>
              <a:defRPr/>
            </a:pPr>
            <a:endParaRPr lang="en-US" altLang="zh-CN"/>
          </a:p>
        </p:txBody>
      </p:sp>
      <p:sp>
        <p:nvSpPr>
          <p:cNvPr id="4" name="Rectangle 26"/>
          <p:cNvSpPr>
            <a:spLocks noGrp="1" noChangeArrowheads="1"/>
          </p:cNvSpPr>
          <p:nvPr>
            <p:ph type="sldNum" sz="quarter" idx="12"/>
          </p:nvPr>
        </p:nvSpPr>
        <p:spPr/>
        <p:txBody>
          <a:bodyPr/>
          <a:lstStyle>
            <a:lvl1pPr>
              <a:defRPr/>
            </a:lvl1pPr>
          </a:lstStyle>
          <a:p>
            <a:pPr>
              <a:defRPr/>
            </a:pPr>
            <a:fld id="{BCEB5343-5588-4836-BAAB-995866BD0EB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4"/>
          <p:cNvSpPr>
            <a:spLocks noGrp="1" noChangeArrowheads="1"/>
          </p:cNvSpPr>
          <p:nvPr>
            <p:ph type="dt" sz="half" idx="10"/>
          </p:nvPr>
        </p:nvSpPr>
        <p:spPr/>
        <p:txBody>
          <a:bodyPr/>
          <a:lstStyle>
            <a:lvl1pPr>
              <a:defRPr/>
            </a:lvl1pPr>
          </a:lstStyle>
          <a:p>
            <a:pPr>
              <a:defRPr/>
            </a:pPr>
            <a:endParaRPr lang="en-US" altLang="zh-CN"/>
          </a:p>
        </p:txBody>
      </p:sp>
      <p:sp>
        <p:nvSpPr>
          <p:cNvPr id="6" name="Rectangle 25"/>
          <p:cNvSpPr>
            <a:spLocks noGrp="1" noChangeArrowheads="1"/>
          </p:cNvSpPr>
          <p:nvPr>
            <p:ph type="ftr" sz="quarter" idx="11"/>
          </p:nvPr>
        </p:nvSpPr>
        <p:spPr/>
        <p:txBody>
          <a:bodyPr/>
          <a:lstStyle>
            <a:lvl1pPr>
              <a:defRPr/>
            </a:lvl1pPr>
          </a:lstStyle>
          <a:p>
            <a:pPr>
              <a:defRPr/>
            </a:pPr>
            <a:endParaRPr lang="en-US" altLang="zh-CN"/>
          </a:p>
        </p:txBody>
      </p:sp>
      <p:sp>
        <p:nvSpPr>
          <p:cNvPr id="7" name="Rectangle 26"/>
          <p:cNvSpPr>
            <a:spLocks noGrp="1" noChangeArrowheads="1"/>
          </p:cNvSpPr>
          <p:nvPr>
            <p:ph type="sldNum" sz="quarter" idx="12"/>
          </p:nvPr>
        </p:nvSpPr>
        <p:spPr/>
        <p:txBody>
          <a:bodyPr/>
          <a:lstStyle>
            <a:lvl1pPr>
              <a:defRPr/>
            </a:lvl1pPr>
          </a:lstStyle>
          <a:p>
            <a:pPr>
              <a:defRPr/>
            </a:pPr>
            <a:fld id="{F3F9924E-E3AF-4EB0-B1ED-5A4A75F2A0D5}"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4"/>
          <p:cNvSpPr>
            <a:spLocks noGrp="1" noChangeArrowheads="1"/>
          </p:cNvSpPr>
          <p:nvPr>
            <p:ph type="dt" sz="half" idx="10"/>
          </p:nvPr>
        </p:nvSpPr>
        <p:spPr/>
        <p:txBody>
          <a:bodyPr/>
          <a:lstStyle>
            <a:lvl1pPr>
              <a:defRPr/>
            </a:lvl1pPr>
          </a:lstStyle>
          <a:p>
            <a:pPr>
              <a:defRPr/>
            </a:pPr>
            <a:endParaRPr lang="en-US" altLang="zh-CN"/>
          </a:p>
        </p:txBody>
      </p:sp>
      <p:sp>
        <p:nvSpPr>
          <p:cNvPr id="6" name="Rectangle 25"/>
          <p:cNvSpPr>
            <a:spLocks noGrp="1" noChangeArrowheads="1"/>
          </p:cNvSpPr>
          <p:nvPr>
            <p:ph type="ftr" sz="quarter" idx="11"/>
          </p:nvPr>
        </p:nvSpPr>
        <p:spPr/>
        <p:txBody>
          <a:bodyPr/>
          <a:lstStyle>
            <a:lvl1pPr>
              <a:defRPr/>
            </a:lvl1pPr>
          </a:lstStyle>
          <a:p>
            <a:pPr>
              <a:defRPr/>
            </a:pPr>
            <a:endParaRPr lang="en-US" altLang="zh-CN"/>
          </a:p>
        </p:txBody>
      </p:sp>
      <p:sp>
        <p:nvSpPr>
          <p:cNvPr id="7" name="Rectangle 26"/>
          <p:cNvSpPr>
            <a:spLocks noGrp="1" noChangeArrowheads="1"/>
          </p:cNvSpPr>
          <p:nvPr>
            <p:ph type="sldNum" sz="quarter" idx="12"/>
          </p:nvPr>
        </p:nvSpPr>
        <p:spPr/>
        <p:txBody>
          <a:bodyPr/>
          <a:lstStyle>
            <a:lvl1pPr>
              <a:defRPr/>
            </a:lvl1pPr>
          </a:lstStyle>
          <a:p>
            <a:pPr>
              <a:defRPr/>
            </a:pPr>
            <a:fld id="{7AD81F54-E95E-4ECA-92D7-F87B499734F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2.png"/><Relationship Id="rId16" Type="http://schemas.openxmlformats.org/officeDocument/2006/relationships/oleObject" Target="../embeddings/oleObject1.bin"/><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6" Type="http://schemas.openxmlformats.org/officeDocument/2006/relationships/theme" Target="../theme/theme2.xml"/><Relationship Id="rId15" Type="http://schemas.openxmlformats.org/officeDocument/2006/relationships/vmlDrawing" Target="../drawings/vmlDrawing2.vml"/><Relationship Id="rId14" Type="http://schemas.openxmlformats.org/officeDocument/2006/relationships/image" Target="../media/image2.png"/><Relationship Id="rId13" Type="http://schemas.openxmlformats.org/officeDocument/2006/relationships/oleObject" Target="../embeddings/oleObject2.bin"/><Relationship Id="rId12" Type="http://schemas.openxmlformats.org/officeDocument/2006/relationships/image" Target="../media/image1.jpe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grpSp>
        <p:nvGrpSpPr>
          <p:cNvPr id="1028" name="Group 2"/>
          <p:cNvGrpSpPr/>
          <p:nvPr/>
        </p:nvGrpSpPr>
        <p:grpSpPr bwMode="auto">
          <a:xfrm>
            <a:off x="0" y="0"/>
            <a:ext cx="9144000" cy="6858000"/>
            <a:chOff x="0" y="0"/>
            <a:chExt cx="5760" cy="4320"/>
          </a:xfrm>
        </p:grpSpPr>
        <p:sp>
          <p:nvSpPr>
            <p:cNvPr id="7171" name="Freeform 3"/>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0" hangingPunct="0">
                <a:defRPr/>
              </a:pPr>
              <a:endParaRPr lang="zh-CN" altLang="en-US"/>
            </a:p>
          </p:txBody>
        </p:sp>
        <p:sp>
          <p:nvSpPr>
            <p:cNvPr id="7172"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eaLnBrk="0" hangingPunct="0">
                <a:defRPr/>
              </a:pPr>
              <a:endParaRPr lang="zh-CN" altLang="en-US"/>
            </a:p>
          </p:txBody>
        </p:sp>
      </p:grpSp>
      <p:sp>
        <p:nvSpPr>
          <p:cNvPr id="7173" name="Freeform 5"/>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0" hangingPunct="0">
              <a:defRPr/>
            </a:pPr>
            <a:endParaRPr lang="zh-CN" altLang="en-US"/>
          </a:p>
        </p:txBody>
      </p:sp>
      <p:grpSp>
        <p:nvGrpSpPr>
          <p:cNvPr id="1030" name="Group 6"/>
          <p:cNvGrpSpPr/>
          <p:nvPr/>
        </p:nvGrpSpPr>
        <p:grpSpPr bwMode="auto">
          <a:xfrm>
            <a:off x="0" y="6019800"/>
            <a:ext cx="7848600" cy="857250"/>
            <a:chOff x="0" y="3792"/>
            <a:chExt cx="4944" cy="540"/>
          </a:xfrm>
        </p:grpSpPr>
        <p:sp>
          <p:nvSpPr>
            <p:cNvPr id="7175" name="Freeform 7"/>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0" hangingPunct="0">
                <a:defRPr/>
              </a:pPr>
              <a:endParaRPr lang="zh-CN" altLang="en-US"/>
            </a:p>
          </p:txBody>
        </p:sp>
        <p:grpSp>
          <p:nvGrpSpPr>
            <p:cNvPr id="1044" name="Group 8"/>
            <p:cNvGrpSpPr/>
            <p:nvPr userDrawn="1"/>
          </p:nvGrpSpPr>
          <p:grpSpPr bwMode="auto">
            <a:xfrm>
              <a:off x="2486" y="3792"/>
              <a:ext cx="2458" cy="540"/>
              <a:chOff x="2486" y="3792"/>
              <a:chExt cx="2458" cy="540"/>
            </a:xfrm>
          </p:grpSpPr>
          <p:sp>
            <p:nvSpPr>
              <p:cNvPr id="7177" name="Freeform 9"/>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ln>
            </p:spPr>
            <p:txBody>
              <a:bodyPr/>
              <a:lstStyle/>
              <a:p>
                <a:pPr eaLnBrk="0" hangingPunct="0">
                  <a:defRPr/>
                </a:pPr>
                <a:endParaRPr lang="zh-CN" altLang="en-US"/>
              </a:p>
            </p:txBody>
          </p:sp>
          <p:sp>
            <p:nvSpPr>
              <p:cNvPr id="7178" name="Freeform 10"/>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0" hangingPunct="0">
                  <a:defRPr/>
                </a:pPr>
                <a:endParaRPr lang="zh-CN" altLang="en-US"/>
              </a:p>
            </p:txBody>
          </p:sp>
          <p:sp>
            <p:nvSpPr>
              <p:cNvPr id="7179" name="Freeform 11"/>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0" hangingPunct="0">
                  <a:defRPr/>
                </a:pPr>
                <a:endParaRPr lang="zh-CN" altLang="en-US"/>
              </a:p>
            </p:txBody>
          </p:sp>
          <p:sp>
            <p:nvSpPr>
              <p:cNvPr id="7180" name="Freeform 12"/>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0" hangingPunct="0">
                  <a:defRPr/>
                </a:pPr>
                <a:endParaRPr lang="zh-CN" altLang="en-US"/>
              </a:p>
            </p:txBody>
          </p:sp>
          <p:sp>
            <p:nvSpPr>
              <p:cNvPr id="7181" name="Freeform 13"/>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0" hangingPunct="0">
                  <a:defRPr/>
                </a:pPr>
                <a:endParaRPr lang="zh-CN" altLang="en-US"/>
              </a:p>
            </p:txBody>
          </p:sp>
        </p:grpSp>
        <p:sp>
          <p:nvSpPr>
            <p:cNvPr id="7182" name="Freeform 14"/>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0" hangingPunct="0">
                <a:defRPr/>
              </a:pPr>
              <a:endParaRPr lang="zh-CN" altLang="en-US"/>
            </a:p>
          </p:txBody>
        </p:sp>
      </p:grpSp>
      <p:grpSp>
        <p:nvGrpSpPr>
          <p:cNvPr id="1031" name="Group 15"/>
          <p:cNvGrpSpPr/>
          <p:nvPr/>
        </p:nvGrpSpPr>
        <p:grpSpPr bwMode="auto">
          <a:xfrm>
            <a:off x="627063" y="6021388"/>
            <a:ext cx="5684837" cy="849312"/>
            <a:chOff x="395" y="3793"/>
            <a:chExt cx="3581" cy="535"/>
          </a:xfrm>
        </p:grpSpPr>
        <p:sp>
          <p:nvSpPr>
            <p:cNvPr id="7184" name="Freeform 16"/>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0" hangingPunct="0">
                <a:defRPr/>
              </a:pPr>
              <a:endParaRPr lang="zh-CN" altLang="en-US"/>
            </a:p>
          </p:txBody>
        </p:sp>
        <p:sp>
          <p:nvSpPr>
            <p:cNvPr id="7185" name="Freeform 17"/>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0" hangingPunct="0">
                <a:defRPr/>
              </a:pPr>
              <a:endParaRPr lang="zh-CN" altLang="en-US"/>
            </a:p>
          </p:txBody>
        </p:sp>
        <p:sp>
          <p:nvSpPr>
            <p:cNvPr id="7186" name="Freeform 18"/>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0" hangingPunct="0">
                <a:defRPr/>
              </a:pPr>
              <a:endParaRPr lang="zh-CN" altLang="en-US"/>
            </a:p>
          </p:txBody>
        </p:sp>
        <p:sp>
          <p:nvSpPr>
            <p:cNvPr id="7187" name="Freeform 19"/>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0" hangingPunct="0">
                <a:defRPr/>
              </a:pPr>
              <a:endParaRPr lang="zh-CN" altLang="en-US"/>
            </a:p>
          </p:txBody>
        </p:sp>
        <p:sp>
          <p:nvSpPr>
            <p:cNvPr id="7188" name="Freeform 20"/>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0" hangingPunct="0">
                <a:defRPr/>
              </a:pPr>
              <a:endParaRPr lang="zh-CN" altLang="en-US"/>
            </a:p>
          </p:txBody>
        </p:sp>
        <p:sp>
          <p:nvSpPr>
            <p:cNvPr id="7189" name="Freeform 21"/>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0" hangingPunct="0">
                <a:defRPr/>
              </a:pPr>
              <a:endParaRPr lang="zh-CN" altLang="en-US"/>
            </a:p>
          </p:txBody>
        </p:sp>
      </p:grpSp>
      <p:sp>
        <p:nvSpPr>
          <p:cNvPr id="1032" name="Rectangle 22"/>
          <p:cNvSpPr>
            <a:spLocks noGrp="1" noChangeArrowheads="1"/>
          </p:cNvSpPr>
          <p:nvPr>
            <p:ph type="title"/>
          </p:nvPr>
        </p:nvSpPr>
        <p:spPr bwMode="auto">
          <a:xfrm>
            <a:off x="457200" y="228600"/>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3" name="Rectangle 23"/>
          <p:cNvSpPr>
            <a:spLocks noGrp="1" noChangeArrowheads="1"/>
          </p:cNvSpPr>
          <p:nvPr>
            <p:ph type="body" idx="1"/>
          </p:nvPr>
        </p:nvSpPr>
        <p:spPr bwMode="auto">
          <a:xfrm>
            <a:off x="457200" y="1600200"/>
            <a:ext cx="8229600" cy="4495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192" name="Rectangle 2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solidFill>
                  <a:schemeClr val="tx1"/>
                </a:solidFill>
                <a:effectLst>
                  <a:outerShdw blurRad="38100" dist="38100" dir="2700000" algn="tl">
                    <a:srgbClr val="000000"/>
                  </a:outerShdw>
                </a:effectLst>
              </a:defRPr>
            </a:lvl1pPr>
          </a:lstStyle>
          <a:p>
            <a:pPr>
              <a:defRPr/>
            </a:pPr>
            <a:endParaRPr lang="en-US" altLang="zh-CN"/>
          </a:p>
        </p:txBody>
      </p:sp>
      <p:sp>
        <p:nvSpPr>
          <p:cNvPr id="7193" name="Rectangle 2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solidFill>
                  <a:schemeClr val="tx1"/>
                </a:solidFill>
                <a:effectLst>
                  <a:outerShdw blurRad="38100" dist="38100" dir="2700000" algn="tl">
                    <a:srgbClr val="000000"/>
                  </a:outerShdw>
                </a:effectLst>
              </a:defRPr>
            </a:lvl1pPr>
          </a:lstStyle>
          <a:p>
            <a:pPr>
              <a:defRPr/>
            </a:pPr>
            <a:endParaRPr lang="en-US" altLang="zh-CN"/>
          </a:p>
        </p:txBody>
      </p:sp>
      <p:sp>
        <p:nvSpPr>
          <p:cNvPr id="7194" name="Rectangle 2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effectLst>
                  <a:outerShdw blurRad="38100" dist="38100" dir="2700000" algn="tl">
                    <a:srgbClr val="000000"/>
                  </a:outerShdw>
                </a:effectLst>
              </a:defRPr>
            </a:lvl1pPr>
          </a:lstStyle>
          <a:p>
            <a:pPr>
              <a:defRPr/>
            </a:pPr>
            <a:fld id="{5DECDA03-3F44-4C02-B574-437975A32A2D}" type="slidenum">
              <a:rPr lang="en-US" altLang="zh-CN"/>
            </a:fld>
            <a:endParaRPr lang="en-US" altLang="zh-CN"/>
          </a:p>
        </p:txBody>
      </p:sp>
      <p:graphicFrame>
        <p:nvGraphicFramePr>
          <p:cNvPr id="1026" name="Object 27"/>
          <p:cNvGraphicFramePr>
            <a:graphicFrameLocks noChangeAspect="1"/>
          </p:cNvGraphicFramePr>
          <p:nvPr/>
        </p:nvGraphicFramePr>
        <p:xfrm>
          <a:off x="107950" y="26988"/>
          <a:ext cx="9144000" cy="6831012"/>
        </p:xfrm>
        <a:graphic>
          <a:graphicData uri="http://schemas.openxmlformats.org/presentationml/2006/ole">
            <mc:AlternateContent xmlns:mc="http://schemas.openxmlformats.org/markup-compatibility/2006">
              <mc:Choice xmlns:v="urn:schemas-microsoft-com:vml" Requires="v">
                <p:oleObj spid="_x0000_s2" name="" r:id="rId16" imgW="13004800" imgH="9753600" progId="">
                  <p:embed/>
                </p:oleObj>
              </mc:Choice>
              <mc:Fallback>
                <p:oleObj name="" r:id="rId16" imgW="13004800" imgH="9753600" progId="">
                  <p:embed/>
                  <p:pic>
                    <p:nvPicPr>
                      <p:cNvPr id="0" name="Object 27" descr="image1"/>
                      <p:cNvPicPr>
                        <a:picLocks noChangeAspect="1"/>
                      </p:cNvPicPr>
                      <p:nvPr/>
                    </p:nvPicPr>
                    <p:blipFill>
                      <a:blip r:embed="rId17"/>
                      <a:stretch>
                        <a:fillRect/>
                      </a:stretch>
                    </p:blipFill>
                    <p:spPr>
                      <a:xfrm>
                        <a:off x="107950" y="26988"/>
                        <a:ext cx="9144000" cy="6831012"/>
                      </a:xfrm>
                      <a:prstGeom prst="rect">
                        <a:avLst/>
                      </a:prstGeom>
                      <a:noFill/>
                      <a:ln w="9525">
                        <a:noFill/>
                      </a:ln>
                    </p:spPr>
                  </p:pic>
                </p:oleObj>
              </mc:Fallback>
            </mc:AlternateContent>
          </a:graphicData>
        </a:graphic>
      </p:graphicFrame>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grpSp>
        <p:nvGrpSpPr>
          <p:cNvPr id="3076" name="Group 2"/>
          <p:cNvGrpSpPr/>
          <p:nvPr/>
        </p:nvGrpSpPr>
        <p:grpSpPr bwMode="auto">
          <a:xfrm>
            <a:off x="-6350" y="20638"/>
            <a:ext cx="9144000" cy="6858000"/>
            <a:chOff x="0" y="0"/>
            <a:chExt cx="5760" cy="4320"/>
          </a:xfrm>
        </p:grpSpPr>
        <p:sp>
          <p:nvSpPr>
            <p:cNvPr id="29" name="Freeform 3"/>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ln>
          </p:spPr>
          <p:txBody>
            <a:bodyPr/>
            <a:lstStyle/>
            <a:p>
              <a:pPr eaLnBrk="0" hangingPunct="0">
                <a:defRPr/>
              </a:pPr>
              <a:endParaRPr lang="zh-CN" altLang="en-US"/>
            </a:p>
          </p:txBody>
        </p:sp>
        <p:sp>
          <p:nvSpPr>
            <p:cNvPr id="30" name="Freeform 4"/>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ln>
          </p:spPr>
          <p:txBody>
            <a:bodyPr/>
            <a:lstStyle/>
            <a:p>
              <a:pPr eaLnBrk="0" hangingPunct="0">
                <a:defRPr/>
              </a:pPr>
              <a:endParaRPr lang="zh-CN" altLang="en-US"/>
            </a:p>
          </p:txBody>
        </p:sp>
      </p:grpSp>
      <p:sp>
        <p:nvSpPr>
          <p:cNvPr id="31" name="Freeform 5"/>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ln>
        </p:spPr>
        <p:txBody>
          <a:bodyPr/>
          <a:lstStyle/>
          <a:p>
            <a:pPr eaLnBrk="0" hangingPunct="0">
              <a:defRPr/>
            </a:pPr>
            <a:endParaRPr lang="zh-CN" altLang="en-US"/>
          </a:p>
        </p:txBody>
      </p:sp>
      <p:grpSp>
        <p:nvGrpSpPr>
          <p:cNvPr id="3078" name="Group 6"/>
          <p:cNvGrpSpPr/>
          <p:nvPr/>
        </p:nvGrpSpPr>
        <p:grpSpPr bwMode="auto">
          <a:xfrm>
            <a:off x="-1588" y="6034088"/>
            <a:ext cx="7845426" cy="850900"/>
            <a:chOff x="0" y="3792"/>
            <a:chExt cx="4942" cy="536"/>
          </a:xfrm>
        </p:grpSpPr>
        <p:sp>
          <p:nvSpPr>
            <p:cNvPr id="33" name="Freeform 7"/>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ln>
          </p:spPr>
          <p:txBody>
            <a:bodyPr/>
            <a:lstStyle/>
            <a:p>
              <a:pPr eaLnBrk="0" hangingPunct="0">
                <a:defRPr/>
              </a:pPr>
              <a:endParaRPr lang="zh-CN" altLang="en-US"/>
            </a:p>
          </p:txBody>
        </p:sp>
        <p:grpSp>
          <p:nvGrpSpPr>
            <p:cNvPr id="3092" name="Group 8"/>
            <p:cNvGrpSpPr/>
            <p:nvPr userDrawn="1"/>
          </p:nvGrpSpPr>
          <p:grpSpPr bwMode="auto">
            <a:xfrm>
              <a:off x="2486" y="3792"/>
              <a:ext cx="2456" cy="536"/>
              <a:chOff x="2486" y="3792"/>
              <a:chExt cx="2456" cy="536"/>
            </a:xfrm>
          </p:grpSpPr>
          <p:sp>
            <p:nvSpPr>
              <p:cNvPr id="36" name="Freeform 9"/>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ln>
            </p:spPr>
            <p:txBody>
              <a:bodyPr/>
              <a:lstStyle/>
              <a:p>
                <a:pPr eaLnBrk="0" hangingPunct="0">
                  <a:defRPr/>
                </a:pPr>
                <a:endParaRPr lang="zh-CN" altLang="en-US"/>
              </a:p>
            </p:txBody>
          </p:sp>
          <p:sp>
            <p:nvSpPr>
              <p:cNvPr id="37" name="Freeform 10"/>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ln>
            </p:spPr>
            <p:txBody>
              <a:bodyPr/>
              <a:lstStyle/>
              <a:p>
                <a:pPr eaLnBrk="0" hangingPunct="0">
                  <a:defRPr/>
                </a:pPr>
                <a:endParaRPr lang="zh-CN" altLang="en-US"/>
              </a:p>
            </p:txBody>
          </p:sp>
          <p:sp>
            <p:nvSpPr>
              <p:cNvPr id="38" name="Freeform 11"/>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ln>
            </p:spPr>
            <p:txBody>
              <a:bodyPr/>
              <a:lstStyle/>
              <a:p>
                <a:pPr eaLnBrk="0" hangingPunct="0">
                  <a:defRPr/>
                </a:pPr>
                <a:endParaRPr lang="zh-CN" altLang="en-US"/>
              </a:p>
            </p:txBody>
          </p:sp>
          <p:sp>
            <p:nvSpPr>
              <p:cNvPr id="39" name="Freeform 12"/>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ln>
            </p:spPr>
            <p:txBody>
              <a:bodyPr/>
              <a:lstStyle/>
              <a:p>
                <a:pPr eaLnBrk="0" hangingPunct="0">
                  <a:defRPr/>
                </a:pPr>
                <a:endParaRPr lang="zh-CN" altLang="en-US"/>
              </a:p>
            </p:txBody>
          </p:sp>
          <p:sp>
            <p:nvSpPr>
              <p:cNvPr id="40" name="Freeform 13"/>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ln>
            </p:spPr>
            <p:txBody>
              <a:bodyPr/>
              <a:lstStyle/>
              <a:p>
                <a:pPr eaLnBrk="0" hangingPunct="0">
                  <a:defRPr/>
                </a:pPr>
                <a:endParaRPr lang="zh-CN" altLang="en-US"/>
              </a:p>
            </p:txBody>
          </p:sp>
        </p:grpSp>
        <p:sp>
          <p:nvSpPr>
            <p:cNvPr id="35" name="Freeform 14"/>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ln>
          </p:spPr>
          <p:txBody>
            <a:bodyPr/>
            <a:lstStyle/>
            <a:p>
              <a:pPr eaLnBrk="0" hangingPunct="0">
                <a:defRPr/>
              </a:pPr>
              <a:endParaRPr lang="zh-CN" altLang="en-US"/>
            </a:p>
          </p:txBody>
        </p:sp>
      </p:grpSp>
      <p:grpSp>
        <p:nvGrpSpPr>
          <p:cNvPr id="3079" name="Group 15"/>
          <p:cNvGrpSpPr/>
          <p:nvPr/>
        </p:nvGrpSpPr>
        <p:grpSpPr bwMode="auto">
          <a:xfrm>
            <a:off x="627063" y="6021388"/>
            <a:ext cx="5684837" cy="849312"/>
            <a:chOff x="395" y="3793"/>
            <a:chExt cx="3581" cy="535"/>
          </a:xfrm>
        </p:grpSpPr>
        <p:sp>
          <p:nvSpPr>
            <p:cNvPr id="42" name="Freeform 16"/>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ln>
          </p:spPr>
          <p:txBody>
            <a:bodyPr/>
            <a:lstStyle/>
            <a:p>
              <a:pPr eaLnBrk="0" hangingPunct="0">
                <a:defRPr/>
              </a:pPr>
              <a:endParaRPr lang="zh-CN" altLang="en-US"/>
            </a:p>
          </p:txBody>
        </p:sp>
        <p:sp>
          <p:nvSpPr>
            <p:cNvPr id="43" name="Freeform 17"/>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ln>
          </p:spPr>
          <p:txBody>
            <a:bodyPr/>
            <a:lstStyle/>
            <a:p>
              <a:pPr eaLnBrk="0" hangingPunct="0">
                <a:defRPr/>
              </a:pPr>
              <a:endParaRPr lang="zh-CN" altLang="en-US"/>
            </a:p>
          </p:txBody>
        </p:sp>
        <p:sp>
          <p:nvSpPr>
            <p:cNvPr id="44" name="Freeform 18"/>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ln>
          </p:spPr>
          <p:txBody>
            <a:bodyPr/>
            <a:lstStyle/>
            <a:p>
              <a:pPr eaLnBrk="0" hangingPunct="0">
                <a:defRPr/>
              </a:pPr>
              <a:endParaRPr lang="zh-CN" altLang="en-US"/>
            </a:p>
          </p:txBody>
        </p:sp>
        <p:sp>
          <p:nvSpPr>
            <p:cNvPr id="45" name="Freeform 19"/>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ln>
          </p:spPr>
          <p:txBody>
            <a:bodyPr/>
            <a:lstStyle/>
            <a:p>
              <a:pPr eaLnBrk="0" hangingPunct="0">
                <a:defRPr/>
              </a:pPr>
              <a:endParaRPr lang="zh-CN" altLang="en-US"/>
            </a:p>
          </p:txBody>
        </p:sp>
        <p:sp>
          <p:nvSpPr>
            <p:cNvPr id="46" name="Freeform 20"/>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ln>
          </p:spPr>
          <p:txBody>
            <a:bodyPr/>
            <a:lstStyle/>
            <a:p>
              <a:pPr eaLnBrk="0" hangingPunct="0">
                <a:defRPr/>
              </a:pPr>
              <a:endParaRPr lang="zh-CN" altLang="en-US"/>
            </a:p>
          </p:txBody>
        </p:sp>
        <p:sp>
          <p:nvSpPr>
            <p:cNvPr id="47" name="Freeform 21"/>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ln>
          </p:spPr>
          <p:txBody>
            <a:bodyPr/>
            <a:lstStyle/>
            <a:p>
              <a:pPr eaLnBrk="0" hangingPunct="0">
                <a:defRPr/>
              </a:pPr>
              <a:endParaRPr lang="zh-CN" altLang="en-US"/>
            </a:p>
          </p:txBody>
        </p:sp>
      </p:grpSp>
      <p:sp>
        <p:nvSpPr>
          <p:cNvPr id="3080" name="Rectangle 22"/>
          <p:cNvSpPr>
            <a:spLocks noGrp="1" noChangeArrowheads="1"/>
          </p:cNvSpPr>
          <p:nvPr>
            <p:ph type="title"/>
          </p:nvPr>
        </p:nvSpPr>
        <p:spPr bwMode="auto">
          <a:xfrm>
            <a:off x="457200" y="228600"/>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081" name="Rectangle 23"/>
          <p:cNvSpPr>
            <a:spLocks noGrp="1" noChangeArrowheads="1"/>
          </p:cNvSpPr>
          <p:nvPr>
            <p:ph type="body" idx="1"/>
          </p:nvPr>
        </p:nvSpPr>
        <p:spPr bwMode="auto">
          <a:xfrm>
            <a:off x="457200" y="1600200"/>
            <a:ext cx="8229600" cy="4495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9" name="Rectangle 24"/>
          <p:cNvSpPr>
            <a:spLocks noGrp="1" noChangeArrowheads="1"/>
          </p:cNvSpPr>
          <p:nvPr>
            <p:ph type="dt" sz="quarter"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sz="1200">
                <a:solidFill>
                  <a:schemeClr val="tx1"/>
                </a:solidFill>
                <a:effectLst>
                  <a:outerShdw blurRad="38100" dist="38100" dir="2700000" algn="tl">
                    <a:srgbClr val="000000"/>
                  </a:outerShdw>
                </a:effectLst>
              </a:defRPr>
            </a:lvl1pPr>
          </a:lstStyle>
          <a:p>
            <a:pPr>
              <a:defRPr/>
            </a:pPr>
            <a:endParaRPr lang="en-US" altLang="zh-CN"/>
          </a:p>
        </p:txBody>
      </p:sp>
      <p:sp>
        <p:nvSpPr>
          <p:cNvPr id="50" name="Rectangle 25"/>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lgn="r">
              <a:defRPr sz="1200">
                <a:solidFill>
                  <a:schemeClr val="tx1"/>
                </a:solidFill>
                <a:effectLst>
                  <a:outerShdw blurRad="38100" dist="38100" dir="2700000" algn="tl">
                    <a:srgbClr val="000000"/>
                  </a:outerShdw>
                </a:effectLst>
              </a:defRPr>
            </a:lvl1pPr>
          </a:lstStyle>
          <a:p>
            <a:pPr>
              <a:defRPr/>
            </a:pPr>
            <a:fld id="{A3CE5D8D-EAB2-42E7-B20E-FBA9C63EE79E}" type="slidenum">
              <a:rPr lang="en-US" altLang="zh-CN"/>
            </a:fld>
            <a:endParaRPr lang="en-US" altLang="zh-CN"/>
          </a:p>
        </p:txBody>
      </p:sp>
      <p:sp>
        <p:nvSpPr>
          <p:cNvPr id="51" name="Rectangle 2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lgn="ctr">
              <a:defRPr sz="1200">
                <a:solidFill>
                  <a:schemeClr val="tx1"/>
                </a:solidFill>
                <a:effectLst>
                  <a:outerShdw blurRad="38100" dist="38100" dir="2700000" algn="tl">
                    <a:srgbClr val="000000"/>
                  </a:outerShdw>
                </a:effectLst>
              </a:defRPr>
            </a:lvl1pPr>
          </a:lstStyle>
          <a:p>
            <a:pPr>
              <a:defRPr/>
            </a:pPr>
            <a:endParaRPr lang="en-US" altLang="zh-CN"/>
          </a:p>
        </p:txBody>
      </p:sp>
      <p:graphicFrame>
        <p:nvGraphicFramePr>
          <p:cNvPr id="3074" name="Object 27"/>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054" name="" r:id="rId13" imgW="13004800" imgH="9753600" progId="">
                  <p:embed/>
                </p:oleObj>
              </mc:Choice>
              <mc:Fallback>
                <p:oleObj name="" r:id="rId13" imgW="13004800" imgH="9753600" progId="">
                  <p:embed/>
                  <p:pic>
                    <p:nvPicPr>
                      <p:cNvPr id="0" name="Object 27" descr="image1"/>
                      <p:cNvPicPr>
                        <a:picLocks noChangeAspect="1"/>
                      </p:cNvPicPr>
                      <p:nvPr/>
                    </p:nvPicPr>
                    <p:blipFill>
                      <a:blip r:embed="rId14"/>
                      <a:stretch>
                        <a:fillRect/>
                      </a:stretch>
                    </p:blipFill>
                    <p:spPr>
                      <a:xfrm>
                        <a:off x="0" y="0"/>
                        <a:ext cx="9144000" cy="6858000"/>
                      </a:xfrm>
                      <a:prstGeom prst="rect">
                        <a:avLst/>
                      </a:prstGeom>
                      <a:noFill/>
                      <a:ln w="9525">
                        <a:noFill/>
                      </a:ln>
                    </p:spPr>
                  </p:pic>
                </p:oleObj>
              </mc:Fallback>
            </mc:AlternateContent>
          </a:graphicData>
        </a:graphic>
      </p:graphicFrame>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211138"/>
            <a:ext cx="9144000" cy="901700"/>
          </a:xfrm>
          <a:noFill/>
        </p:spPr>
        <p:txBody>
          <a:bodyPr/>
          <a:lstStyle/>
          <a:p>
            <a:pPr>
              <a:lnSpc>
                <a:spcPct val="70000"/>
              </a:lnSpc>
            </a:pPr>
            <a:r>
              <a:rPr lang="en-US" altLang="zh-CN" sz="3200" b="1" dirty="0" smtClean="0">
                <a:solidFill>
                  <a:srgbClr val="FFFFFF"/>
                </a:solidFill>
                <a:latin typeface="宋体" panose="02010600030101010101" pitchFamily="2" charset="-122"/>
              </a:rPr>
              <a:t>   </a:t>
            </a:r>
            <a:r>
              <a:rPr lang="en-US" altLang="zh-CN" sz="3200" b="1" dirty="0" smtClean="0">
                <a:solidFill>
                  <a:srgbClr val="FFFF00"/>
                </a:solidFill>
                <a:latin typeface="黑体" panose="02010609060101010101" pitchFamily="49" charset="-122"/>
                <a:ea typeface="黑体" panose="02010609060101010101" pitchFamily="49" charset="-122"/>
              </a:rPr>
              <a:t>(2)</a:t>
            </a:r>
            <a:r>
              <a:rPr lang="zh-CN" altLang="en-US" sz="3200" dirty="0" smtClean="0">
                <a:solidFill>
                  <a:srgbClr val="FFFF00"/>
                </a:solidFill>
                <a:latin typeface="黑体" panose="02010609060101010101" pitchFamily="49" charset="-122"/>
                <a:ea typeface="黑体" panose="02010609060101010101" pitchFamily="49" charset="-122"/>
              </a:rPr>
              <a:t>两个连锁基因的作图</a:t>
            </a:r>
            <a:r>
              <a:rPr lang="zh-CN" altLang="en-US" sz="4000" b="1" dirty="0" smtClean="0">
                <a:solidFill>
                  <a:srgbClr val="FFFFFF"/>
                </a:solidFill>
                <a:latin typeface="宋体" panose="02010600030101010101" pitchFamily="2" charset="-122"/>
              </a:rPr>
              <a:t> </a:t>
            </a:r>
            <a:r>
              <a:rPr lang="zh-CN" altLang="en-US" dirty="0" smtClean="0">
                <a:solidFill>
                  <a:srgbClr val="FFFFFF"/>
                </a:solidFill>
              </a:rPr>
              <a:t> </a:t>
            </a:r>
            <a:endParaRPr lang="zh-CN" altLang="en-US" dirty="0" smtClean="0">
              <a:solidFill>
                <a:srgbClr val="FFFFFF"/>
              </a:solidFill>
            </a:endParaRPr>
          </a:p>
        </p:txBody>
      </p:sp>
      <p:sp>
        <p:nvSpPr>
          <p:cNvPr id="53251" name="Rectangle 3"/>
          <p:cNvSpPr>
            <a:spLocks noGrp="1" noChangeArrowheads="1"/>
          </p:cNvSpPr>
          <p:nvPr>
            <p:ph type="body" idx="1"/>
          </p:nvPr>
        </p:nvSpPr>
        <p:spPr>
          <a:xfrm>
            <a:off x="43544" y="925288"/>
            <a:ext cx="8991600" cy="2503712"/>
          </a:xfrm>
          <a:noFill/>
        </p:spPr>
        <p:txBody>
          <a:bodyPr/>
          <a:lstStyle/>
          <a:p>
            <a:pPr algn="just">
              <a:lnSpc>
                <a:spcPct val="120000"/>
              </a:lnSpc>
              <a:buFontTx/>
              <a:buNone/>
            </a:pPr>
            <a:r>
              <a:rPr lang="en-US" altLang="zh-CN" sz="2400" b="1" dirty="0" smtClean="0">
                <a:solidFill>
                  <a:srgbClr val="FFFFFF"/>
                </a:solidFill>
                <a:latin typeface="黑体" panose="02010609060101010101" pitchFamily="49" charset="-122"/>
                <a:ea typeface="黑体" panose="02010609060101010101" pitchFamily="49" charset="-122"/>
              </a:rPr>
              <a:t>  </a:t>
            </a:r>
            <a:r>
              <a:rPr lang="zh-CN" altLang="en-US" sz="2400" dirty="0" smtClean="0">
                <a:solidFill>
                  <a:srgbClr val="FFFFFF"/>
                </a:solidFill>
                <a:latin typeface="黑体" panose="02010609060101010101" pitchFamily="49" charset="-122"/>
                <a:ea typeface="黑体" panose="02010609060101010101" pitchFamily="49" charset="-122"/>
              </a:rPr>
              <a:t>粗糙链孢霉</a:t>
            </a:r>
            <a:r>
              <a:rPr lang="en-US" altLang="zh-CN" sz="2400" dirty="0" smtClean="0">
                <a:solidFill>
                  <a:srgbClr val="FFFFFF"/>
                </a:solidFill>
                <a:latin typeface="黑体" panose="02010609060101010101" pitchFamily="49" charset="-122"/>
                <a:ea typeface="黑体" panose="02010609060101010101" pitchFamily="49" charset="-122"/>
              </a:rPr>
              <a:t>(n=7)</a:t>
            </a:r>
            <a:r>
              <a:rPr lang="zh-CN" altLang="en-US" sz="2400" dirty="0" smtClean="0">
                <a:solidFill>
                  <a:srgbClr val="FFFFFF"/>
                </a:solidFill>
                <a:latin typeface="黑体" panose="02010609060101010101" pitchFamily="49" charset="-122"/>
                <a:ea typeface="黑体" panose="02010609060101010101" pitchFamily="49" charset="-122"/>
              </a:rPr>
              <a:t>的基因作图，要通过杂交，构成包含两者基因的二倍体合子，减数分裂后，分析所得到的四分子。这些分析产生的数据用作画遗传图。</a:t>
            </a:r>
            <a:endParaRPr lang="en-US" altLang="zh-CN" sz="2400" dirty="0" smtClean="0">
              <a:solidFill>
                <a:srgbClr val="FFFFFF"/>
              </a:solidFill>
              <a:latin typeface="黑体" panose="02010609060101010101" pitchFamily="49" charset="-122"/>
              <a:ea typeface="黑体" panose="02010609060101010101" pitchFamily="49" charset="-122"/>
            </a:endParaRPr>
          </a:p>
          <a:p>
            <a:pPr algn="just">
              <a:buClr>
                <a:schemeClr val="hlink"/>
              </a:buClr>
              <a:buSzPct val="110000"/>
              <a:buNone/>
            </a:pPr>
            <a:r>
              <a:rPr kumimoji="1" lang="zh-CN" altLang="en-US" sz="2400" dirty="0" smtClean="0">
                <a:solidFill>
                  <a:srgbClr val="FFFFFF"/>
                </a:solidFill>
                <a:latin typeface="黑体" panose="02010609060101010101" pitchFamily="49" charset="-122"/>
                <a:ea typeface="黑体" panose="02010609060101010101" pitchFamily="49" charset="-122"/>
              </a:rPr>
              <a:t>例：</a:t>
            </a:r>
            <a:r>
              <a:rPr kumimoji="1" lang="zh-CN" altLang="en-US" sz="2400" b="1" dirty="0" smtClean="0">
                <a:solidFill>
                  <a:srgbClr val="FFFFFF"/>
                </a:solidFill>
                <a:latin typeface="黑体" panose="02010609060101010101" pitchFamily="49" charset="-122"/>
                <a:ea typeface="黑体" panose="02010609060101010101" pitchFamily="49" charset="-122"/>
              </a:rPr>
              <a:t>有一杂交 </a:t>
            </a:r>
            <a:r>
              <a:rPr kumimoji="1" lang="en-US" altLang="zh-CN" sz="2800" b="1" dirty="0" smtClean="0">
                <a:solidFill>
                  <a:srgbClr val="FFFFFF"/>
                </a:solidFill>
                <a:latin typeface="黑体" panose="02010609060101010101" pitchFamily="49" charset="-122"/>
                <a:ea typeface="黑体" panose="02010609060101010101" pitchFamily="49" charset="-122"/>
              </a:rPr>
              <a:t>n</a:t>
            </a:r>
            <a:r>
              <a:rPr kumimoji="1" lang="zh-CN" altLang="en-US" sz="2800" b="1" dirty="0" smtClean="0">
                <a:solidFill>
                  <a:srgbClr val="FFFFFF"/>
                </a:solidFill>
                <a:latin typeface="黑体" panose="02010609060101010101" pitchFamily="49" charset="-122"/>
                <a:ea typeface="黑体" panose="02010609060101010101" pitchFamily="49" charset="-122"/>
              </a:rPr>
              <a:t> ＋</a:t>
            </a:r>
            <a:r>
              <a:rPr kumimoji="1" lang="en-US" altLang="zh-CN" sz="2800" b="1" dirty="0" smtClean="0">
                <a:solidFill>
                  <a:srgbClr val="FFFFFF"/>
                </a:solidFill>
                <a:latin typeface="黑体" panose="02010609060101010101" pitchFamily="49" charset="-122"/>
                <a:ea typeface="黑体" panose="02010609060101010101" pitchFamily="49" charset="-122"/>
              </a:rPr>
              <a:t> </a:t>
            </a:r>
            <a:r>
              <a:rPr kumimoji="1" lang="en-US" altLang="zh-CN" sz="2400" b="1" dirty="0" smtClean="0">
                <a:solidFill>
                  <a:srgbClr val="FFFFFF"/>
                </a:solidFill>
                <a:latin typeface="黑体" panose="02010609060101010101" pitchFamily="49" charset="-122"/>
                <a:ea typeface="黑体" panose="02010609060101010101" pitchFamily="49" charset="-122"/>
              </a:rPr>
              <a:t>× </a:t>
            </a:r>
            <a:r>
              <a:rPr kumimoji="1" lang="zh-CN" altLang="en-US" sz="2400" b="1" dirty="0" smtClean="0">
                <a:solidFill>
                  <a:srgbClr val="FFFFFF"/>
                </a:solidFill>
                <a:latin typeface="黑体" panose="02010609060101010101" pitchFamily="49" charset="-122"/>
                <a:ea typeface="黑体" panose="02010609060101010101" pitchFamily="49" charset="-122"/>
              </a:rPr>
              <a:t>＋ </a:t>
            </a:r>
            <a:r>
              <a:rPr kumimoji="1" lang="en-US" altLang="zh-CN" sz="2400" b="1" dirty="0" smtClean="0">
                <a:solidFill>
                  <a:srgbClr val="FFFFFF"/>
                </a:solidFill>
                <a:latin typeface="黑体" panose="02010609060101010101" pitchFamily="49" charset="-122"/>
                <a:ea typeface="黑体" panose="02010609060101010101" pitchFamily="49" charset="-122"/>
              </a:rPr>
              <a:t>a</a:t>
            </a:r>
            <a:endParaRPr kumimoji="1" lang="en-US" altLang="zh-CN" sz="2400" b="1" dirty="0" smtClean="0">
              <a:solidFill>
                <a:srgbClr val="FFFFFF"/>
              </a:solidFill>
              <a:latin typeface="黑体" panose="02010609060101010101" pitchFamily="49" charset="-122"/>
              <a:ea typeface="黑体" panose="02010609060101010101" pitchFamily="49" charset="-122"/>
            </a:endParaRPr>
          </a:p>
          <a:p>
            <a:pPr algn="just">
              <a:buClr>
                <a:schemeClr val="hlink"/>
              </a:buClr>
              <a:buSzPct val="110000"/>
              <a:buNone/>
            </a:pPr>
            <a:r>
              <a:rPr kumimoji="1" lang="en-US" altLang="zh-CN" sz="2400" b="1" dirty="0" smtClean="0">
                <a:solidFill>
                  <a:srgbClr val="FFFFFF"/>
                </a:solidFill>
                <a:latin typeface="黑体" panose="02010609060101010101" pitchFamily="49" charset="-122"/>
                <a:ea typeface="黑体" panose="02010609060101010101" pitchFamily="49" charset="-122"/>
              </a:rPr>
              <a:t>      n:</a:t>
            </a:r>
            <a:r>
              <a:rPr kumimoji="1" lang="zh-CN" altLang="en-US" sz="2400" b="1" dirty="0" smtClean="0">
                <a:solidFill>
                  <a:srgbClr val="FFFFFF"/>
                </a:solidFill>
                <a:latin typeface="黑体" panose="02010609060101010101" pitchFamily="49" charset="-122"/>
                <a:ea typeface="黑体" panose="02010609060101010101" pitchFamily="49" charset="-122"/>
              </a:rPr>
              <a:t>菸酸依赖型</a:t>
            </a:r>
            <a:r>
              <a:rPr kumimoji="1" lang="en-US" altLang="zh-CN" sz="2400" b="1" dirty="0" smtClean="0">
                <a:solidFill>
                  <a:srgbClr val="FFFFFF"/>
                </a:solidFill>
                <a:latin typeface="黑体" panose="02010609060101010101" pitchFamily="49" charset="-122"/>
                <a:ea typeface="黑体" panose="02010609060101010101" pitchFamily="49" charset="-122"/>
              </a:rPr>
              <a:t>;</a:t>
            </a:r>
            <a:r>
              <a:rPr kumimoji="1" lang="zh-CN" altLang="en-US" sz="2400" b="1" dirty="0" smtClean="0">
                <a:solidFill>
                  <a:srgbClr val="FFFFFF"/>
                </a:solidFill>
                <a:latin typeface="黑体" panose="02010609060101010101" pitchFamily="49" charset="-122"/>
                <a:ea typeface="黑体" panose="02010609060101010101" pitchFamily="49" charset="-122"/>
              </a:rPr>
              <a:t>  </a:t>
            </a:r>
            <a:r>
              <a:rPr kumimoji="1" lang="en-US" altLang="zh-CN" sz="2400" b="1" dirty="0" smtClean="0">
                <a:solidFill>
                  <a:srgbClr val="FFFFFF"/>
                </a:solidFill>
                <a:latin typeface="黑体" panose="02010609060101010101" pitchFamily="49" charset="-122"/>
                <a:ea typeface="黑体" panose="02010609060101010101" pitchFamily="49" charset="-122"/>
              </a:rPr>
              <a:t>a:</a:t>
            </a:r>
            <a:r>
              <a:rPr kumimoji="1" lang="zh-CN" altLang="en-US" sz="2400" b="1" dirty="0" smtClean="0">
                <a:solidFill>
                  <a:srgbClr val="FFFFFF"/>
                </a:solidFill>
                <a:latin typeface="黑体" panose="02010609060101010101" pitchFamily="49" charset="-122"/>
                <a:ea typeface="黑体" panose="02010609060101010101" pitchFamily="49" charset="-122"/>
              </a:rPr>
              <a:t>腺嘌呤依赖</a:t>
            </a:r>
            <a:endParaRPr kumimoji="1" lang="en-US" altLang="zh-CN" sz="2400" b="1" dirty="0" smtClean="0">
              <a:solidFill>
                <a:srgbClr val="FFFFFF"/>
              </a:solidFill>
              <a:latin typeface="黑体" panose="02010609060101010101" pitchFamily="49" charset="-122"/>
              <a:ea typeface="黑体" panose="02010609060101010101" pitchFamily="49" charset="-122"/>
            </a:endParaRPr>
          </a:p>
          <a:p>
            <a:pPr algn="just">
              <a:lnSpc>
                <a:spcPct val="120000"/>
              </a:lnSpc>
              <a:buFontTx/>
              <a:buNone/>
            </a:pPr>
            <a:endParaRPr lang="zh-CN" altLang="en-US" sz="2400" dirty="0" smtClean="0">
              <a:solidFill>
                <a:srgbClr val="FFFFFF"/>
              </a:solidFill>
              <a:latin typeface="黑体" panose="02010609060101010101" pitchFamily="49" charset="-122"/>
              <a:ea typeface="黑体" panose="02010609060101010101" pitchFamily="49" charset="-122"/>
            </a:endParaRPr>
          </a:p>
        </p:txBody>
      </p:sp>
      <p:sp>
        <p:nvSpPr>
          <p:cNvPr id="5" name="矩形 4"/>
          <p:cNvSpPr/>
          <p:nvPr/>
        </p:nvSpPr>
        <p:spPr>
          <a:xfrm>
            <a:off x="381000" y="2362200"/>
            <a:ext cx="8763000" cy="461665"/>
          </a:xfrm>
          <a:prstGeom prst="rect">
            <a:avLst/>
          </a:prstGeom>
        </p:spPr>
        <p:txBody>
          <a:bodyPr wrap="square">
            <a:spAutoFit/>
          </a:bodyPr>
          <a:lstStyle/>
          <a:p>
            <a:pPr algn="just">
              <a:spcBef>
                <a:spcPct val="20000"/>
              </a:spcBef>
              <a:buClr>
                <a:schemeClr val="hlink"/>
              </a:buClr>
              <a:buSzPct val="110000"/>
              <a:buFont typeface="Wingdings" panose="05000000000000000000" pitchFamily="2" charset="2"/>
              <a:buNone/>
            </a:pPr>
            <a:endParaRPr kumimoji="1" lang="en-US" altLang="zh-CN" sz="2400" b="1" dirty="0">
              <a:solidFill>
                <a:srgbClr val="FFFFFF"/>
              </a:solidFill>
              <a:latin typeface="黑体" panose="02010609060101010101" pitchFamily="49" charset="-122"/>
              <a:ea typeface="黑体" panose="02010609060101010101" pitchFamily="49" charset="-122"/>
            </a:endParaRPr>
          </a:p>
        </p:txBody>
      </p:sp>
      <p:pic>
        <p:nvPicPr>
          <p:cNvPr id="6" name="Picture 1"/>
          <p:cNvPicPr>
            <a:picLocks noChangeAspect="1" noChangeArrowheads="1"/>
          </p:cNvPicPr>
          <p:nvPr/>
        </p:nvPicPr>
        <p:blipFill>
          <a:blip r:embed="rId1" cstate="print"/>
          <a:srcRect/>
          <a:stretch>
            <a:fillRect/>
          </a:stretch>
        </p:blipFill>
        <p:spPr bwMode="auto">
          <a:xfrm>
            <a:off x="-228600" y="3291840"/>
            <a:ext cx="9829800" cy="3505200"/>
          </a:xfrm>
          <a:prstGeom prst="rect">
            <a:avLst/>
          </a:prstGeom>
          <a:noFill/>
          <a:ln w="9525">
            <a:noFill/>
            <a:miter lim="800000"/>
            <a:headEnd/>
            <a:tailEnd/>
          </a:ln>
        </p:spPr>
      </p:pic>
    </p:spTree>
  </p:cSld>
  <p:clrMapOvr>
    <a:masterClrMapping/>
  </p:clrMapOvr>
  <p:timing>
    <p:tnLst>
      <p:par>
        <p:cTn id="1" dur="indefinite" restart="never" nodeType="tmRoot"/>
      </p:par>
    </p:tnLst>
    <p:bldLst>
      <p:bldP spid="53250" grpId="0" animBg="1" autoUpdateAnimBg="0"/>
      <p:bldP spid="53251"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4386" name="Picture 2"/>
          <p:cNvPicPr>
            <a:picLocks noGrp="1" noChangeAspect="1" noChangeArrowheads="1"/>
          </p:cNvPicPr>
          <p:nvPr>
            <p:ph idx="1"/>
          </p:nvPr>
        </p:nvPicPr>
        <p:blipFill>
          <a:blip r:embed="rId1" cstate="print"/>
          <a:srcRect/>
          <a:stretch>
            <a:fillRect/>
          </a:stretch>
        </p:blipFill>
        <p:spPr bwMode="auto">
          <a:xfrm>
            <a:off x="1295400" y="2362200"/>
            <a:ext cx="6681536" cy="2859215"/>
          </a:xfrm>
          <a:prstGeom prst="rect">
            <a:avLst/>
          </a:prstGeom>
          <a:noFill/>
          <a:ln w="9525">
            <a:noFill/>
            <a:miter lim="800000"/>
            <a:headEnd/>
            <a:tailEnd/>
          </a:ln>
        </p:spPr>
      </p:pic>
      <p:sp>
        <p:nvSpPr>
          <p:cNvPr id="5" name="TextBox 4"/>
          <p:cNvSpPr txBox="1"/>
          <p:nvPr/>
        </p:nvSpPr>
        <p:spPr>
          <a:xfrm>
            <a:off x="1219200" y="1600200"/>
            <a:ext cx="2452916" cy="523220"/>
          </a:xfrm>
          <a:prstGeom prst="rect">
            <a:avLst/>
          </a:prstGeom>
          <a:noFill/>
        </p:spPr>
        <p:txBody>
          <a:bodyPr wrap="none" rtlCol="0">
            <a:spAutoFit/>
          </a:bodyPr>
          <a:lstStyle/>
          <a:p>
            <a:r>
              <a:rPr lang="en-US" altLang="zh-CN" sz="2800" dirty="0" err="1" smtClean="0"/>
              <a:t>R.___a</a:t>
            </a:r>
            <a:r>
              <a:rPr lang="en-US" altLang="zh-CN" sz="2800" dirty="0" smtClean="0"/>
              <a:t>  =  9.3</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0"/>
            <a:ext cx="8229600" cy="1143000"/>
          </a:xfrm>
          <a:noFill/>
        </p:spPr>
        <p:txBody>
          <a:bodyPr/>
          <a:lstStyle/>
          <a:p>
            <a:r>
              <a:rPr lang="en-US" altLang="zh-CN" sz="3200" dirty="0" smtClean="0">
                <a:solidFill>
                  <a:srgbClr val="FFFF00"/>
                </a:solidFill>
                <a:latin typeface="黑体" panose="02010609060101010101" pitchFamily="49" charset="-122"/>
                <a:ea typeface="黑体" panose="02010609060101010101" pitchFamily="49" charset="-122"/>
              </a:rPr>
              <a:t>4.8</a:t>
            </a:r>
            <a:r>
              <a:rPr lang="zh-CN" altLang="en-US" sz="3200" dirty="0" smtClean="0">
                <a:solidFill>
                  <a:srgbClr val="FFFF00"/>
                </a:solidFill>
                <a:latin typeface="黑体" panose="02010609060101010101" pitchFamily="49" charset="-122"/>
                <a:ea typeface="黑体" panose="02010609060101010101" pitchFamily="49" charset="-122"/>
              </a:rPr>
              <a:t>　人类的基因定位</a:t>
            </a:r>
            <a:endParaRPr lang="zh-CN" altLang="en-US" sz="3200" dirty="0" smtClean="0">
              <a:solidFill>
                <a:srgbClr val="FFFF00"/>
              </a:solidFill>
              <a:latin typeface="黑体" panose="02010609060101010101" pitchFamily="49" charset="-122"/>
              <a:ea typeface="黑体" panose="02010609060101010101" pitchFamily="49" charset="-122"/>
            </a:endParaRPr>
          </a:p>
        </p:txBody>
      </p:sp>
      <p:sp>
        <p:nvSpPr>
          <p:cNvPr id="104451" name="Rectangle 3"/>
          <p:cNvSpPr>
            <a:spLocks noGrp="1" noChangeArrowheads="1"/>
          </p:cNvSpPr>
          <p:nvPr>
            <p:ph type="body" idx="1"/>
          </p:nvPr>
        </p:nvSpPr>
        <p:spPr>
          <a:xfrm>
            <a:off x="457200" y="990600"/>
            <a:ext cx="8229600" cy="5562600"/>
          </a:xfrm>
        </p:spPr>
        <p:txBody>
          <a:bodyPr/>
          <a:lstStyle/>
          <a:p>
            <a:pPr>
              <a:buFontTx/>
              <a:buNone/>
            </a:pPr>
            <a:r>
              <a:rPr lang="en-US" altLang="zh-CN" sz="2800" dirty="0" smtClean="0">
                <a:solidFill>
                  <a:srgbClr val="FFFF00"/>
                </a:solidFill>
                <a:latin typeface="黑体" panose="02010609060101010101" pitchFamily="49" charset="-122"/>
                <a:ea typeface="黑体" panose="02010609060101010101" pitchFamily="49" charset="-122"/>
              </a:rPr>
              <a:t>4.8.1</a:t>
            </a:r>
            <a:r>
              <a:rPr lang="zh-CN" altLang="en-US" sz="2800" dirty="0" smtClean="0">
                <a:solidFill>
                  <a:srgbClr val="FFFF00"/>
                </a:solidFill>
                <a:latin typeface="黑体" panose="02010609060101010101" pitchFamily="49" charset="-122"/>
                <a:ea typeface="黑体" panose="02010609060101010101" pitchFamily="49" charset="-122"/>
              </a:rPr>
              <a:t>　系谱分析定位法 </a:t>
            </a:r>
            <a:r>
              <a:rPr lang="en-US" altLang="zh-CN" sz="2800" dirty="0" smtClean="0">
                <a:solidFill>
                  <a:srgbClr val="FFFF00"/>
                </a:solidFill>
                <a:latin typeface="黑体" panose="02010609060101010101" pitchFamily="49" charset="-122"/>
                <a:ea typeface="黑体" panose="02010609060101010101" pitchFamily="49" charset="-122"/>
              </a:rPr>
              <a:t> </a:t>
            </a:r>
            <a:endParaRPr lang="zh-CN" altLang="en-US" sz="2800" dirty="0" smtClean="0">
              <a:solidFill>
                <a:srgbClr val="FFFF00"/>
              </a:solidFill>
              <a:latin typeface="黑体" panose="02010609060101010101" pitchFamily="49" charset="-122"/>
              <a:ea typeface="黑体" panose="02010609060101010101" pitchFamily="49" charset="-122"/>
            </a:endParaRPr>
          </a:p>
          <a:p>
            <a:pPr>
              <a:buClr>
                <a:srgbClr val="FFFF0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系谱法中最常用的方法是</a:t>
            </a:r>
            <a:r>
              <a:rPr lang="zh-CN" altLang="en-US" sz="2400" dirty="0" smtClean="0">
                <a:solidFill>
                  <a:srgbClr val="FFFF00"/>
                </a:solidFill>
                <a:latin typeface="黑体" panose="02010609060101010101" pitchFamily="49" charset="-122"/>
                <a:ea typeface="黑体" panose="02010609060101010101" pitchFamily="49" charset="-122"/>
              </a:rPr>
              <a:t>连锁遗传分析法</a:t>
            </a:r>
            <a:r>
              <a:rPr lang="zh-CN" altLang="en-US" sz="2400" dirty="0" smtClean="0">
                <a:latin typeface="黑体" panose="02010609060101010101" pitchFamily="49" charset="-122"/>
                <a:ea typeface="黑体" panose="02010609060101010101" pitchFamily="49" charset="-122"/>
              </a:rPr>
              <a:t>。通过系谱法已将人类的红、绿色盲、</a:t>
            </a:r>
            <a:r>
              <a:rPr lang="en-US" altLang="zh-CN" sz="2400" dirty="0" smtClean="0">
                <a:latin typeface="黑体" panose="02010609060101010101" pitchFamily="49" charset="-122"/>
                <a:ea typeface="黑体" panose="02010609060101010101" pitchFamily="49" charset="-122"/>
              </a:rPr>
              <a:t>G6PD</a:t>
            </a:r>
            <a:r>
              <a:rPr lang="zh-CN" altLang="en-US" sz="2400" dirty="0" smtClean="0">
                <a:latin typeface="黑体" panose="02010609060101010101" pitchFamily="49" charset="-122"/>
                <a:ea typeface="黑体" panose="02010609060101010101" pitchFamily="49" charset="-122"/>
              </a:rPr>
              <a:t>、血友病</a:t>
            </a:r>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的基因定位在</a:t>
            </a:r>
            <a:r>
              <a:rPr lang="en-US" altLang="zh-CN" sz="2400" dirty="0" smtClean="0">
                <a:latin typeface="黑体" panose="02010609060101010101" pitchFamily="49" charset="-122"/>
                <a:ea typeface="黑体" panose="02010609060101010101" pitchFamily="49" charset="-122"/>
              </a:rPr>
              <a:t>X</a:t>
            </a:r>
            <a:r>
              <a:rPr lang="zh-CN" altLang="en-US" sz="2400" dirty="0" smtClean="0">
                <a:latin typeface="黑体" panose="02010609060101010101" pitchFamily="49" charset="-122"/>
                <a:ea typeface="黑体" panose="02010609060101010101" pitchFamily="49" charset="-122"/>
              </a:rPr>
              <a:t>染色体上。用系谱法定位人类的基因有下列</a:t>
            </a: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种情况：</a:t>
            </a:r>
            <a:endParaRPr lang="zh-CN" altLang="en-US" sz="2400" dirty="0" smtClean="0">
              <a:latin typeface="黑体" panose="02010609060101010101" pitchFamily="49" charset="-122"/>
              <a:ea typeface="黑体" panose="02010609060101010101" pitchFamily="49" charset="-122"/>
            </a:endParaRPr>
          </a:p>
          <a:p>
            <a:pPr>
              <a:buClr>
                <a:srgbClr val="FFFF0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）如果某性状只出现在男性，则可将决定该性状的基因定位在</a:t>
            </a:r>
            <a:r>
              <a:rPr lang="en-US" altLang="zh-CN" sz="2400" dirty="0" smtClean="0">
                <a:latin typeface="黑体" panose="02010609060101010101" pitchFamily="49" charset="-122"/>
                <a:ea typeface="黑体" panose="02010609060101010101" pitchFamily="49" charset="-122"/>
              </a:rPr>
              <a:t>Y</a:t>
            </a:r>
            <a:r>
              <a:rPr lang="zh-CN" altLang="en-US" sz="2400" dirty="0" smtClean="0">
                <a:latin typeface="黑体" panose="02010609060101010101" pitchFamily="49" charset="-122"/>
                <a:ea typeface="黑体" panose="02010609060101010101" pitchFamily="49" charset="-122"/>
              </a:rPr>
              <a:t>染色体上。</a:t>
            </a:r>
            <a:endParaRPr lang="zh-CN" altLang="en-US" sz="2400" dirty="0" smtClean="0">
              <a:latin typeface="黑体" panose="02010609060101010101" pitchFamily="49" charset="-122"/>
              <a:ea typeface="黑体" panose="02010609060101010101" pitchFamily="49" charset="-122"/>
            </a:endParaRPr>
          </a:p>
          <a:p>
            <a:pPr>
              <a:buClr>
                <a:srgbClr val="FFFF00"/>
              </a:buCl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X</a:t>
            </a:r>
            <a:r>
              <a:rPr lang="zh-CN" altLang="en-US" sz="2400" dirty="0" smtClean="0">
                <a:latin typeface="黑体" panose="02010609060101010101" pitchFamily="49" charset="-122"/>
                <a:ea typeface="黑体" panose="02010609060101010101" pitchFamily="49" charset="-122"/>
              </a:rPr>
              <a:t>连锁基因的定位</a:t>
            </a:r>
            <a:endParaRPr lang="zh-CN" altLang="en-US" sz="2400" dirty="0" smtClean="0">
              <a:latin typeface="黑体" panose="02010609060101010101" pitchFamily="49" charset="-122"/>
              <a:ea typeface="黑体" panose="02010609060101010101" pitchFamily="49" charset="-122"/>
            </a:endParaRPr>
          </a:p>
          <a:p>
            <a:pPr>
              <a:buClr>
                <a:srgbClr val="FFFF00"/>
              </a:buClr>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伴性遗传原理，男性的</a:t>
            </a:r>
            <a:r>
              <a:rPr lang="en-US" altLang="zh-CN" sz="2400" dirty="0" smtClean="0">
                <a:latin typeface="黑体" panose="02010609060101010101" pitchFamily="49" charset="-122"/>
                <a:ea typeface="黑体" panose="02010609060101010101" pitchFamily="49" charset="-122"/>
              </a:rPr>
              <a:t>X</a:t>
            </a:r>
            <a:r>
              <a:rPr lang="zh-CN" altLang="en-US" sz="2400" dirty="0" smtClean="0">
                <a:latin typeface="黑体" panose="02010609060101010101" pitchFamily="49" charset="-122"/>
                <a:ea typeface="黑体" panose="02010609060101010101" pitchFamily="49" charset="-122"/>
              </a:rPr>
              <a:t>染色体总是来自他的母亲，又总是传给他的女儿。正常情况下，</a:t>
            </a:r>
            <a:r>
              <a:rPr lang="en-US" altLang="zh-CN" sz="2400" dirty="0" smtClean="0">
                <a:latin typeface="黑体" panose="02010609060101010101" pitchFamily="49" charset="-122"/>
                <a:ea typeface="黑体" panose="02010609060101010101" pitchFamily="49" charset="-122"/>
              </a:rPr>
              <a:t>X</a:t>
            </a:r>
            <a:r>
              <a:rPr lang="zh-CN" altLang="en-US" sz="2400" dirty="0" smtClean="0">
                <a:latin typeface="黑体" panose="02010609060101010101" pitchFamily="49" charset="-122"/>
                <a:ea typeface="黑体" panose="02010609060101010101" pitchFamily="49" charset="-122"/>
              </a:rPr>
              <a:t>染色体上的基因是隔代交叉遗传。如果两个性状都表现为隔代交叉遗传，则可以判定支配这两个性状的基因都在</a:t>
            </a:r>
            <a:r>
              <a:rPr lang="en-US" altLang="zh-CN" sz="2400" dirty="0" smtClean="0">
                <a:latin typeface="黑体" panose="02010609060101010101" pitchFamily="49" charset="-122"/>
                <a:ea typeface="黑体" panose="02010609060101010101" pitchFamily="49" charset="-122"/>
              </a:rPr>
              <a:t>X</a:t>
            </a:r>
            <a:r>
              <a:rPr lang="zh-CN" altLang="en-US" sz="2400" dirty="0" smtClean="0">
                <a:latin typeface="黑体" panose="02010609060101010101" pitchFamily="49" charset="-122"/>
                <a:ea typeface="黑体" panose="02010609060101010101" pitchFamily="49" charset="-122"/>
              </a:rPr>
              <a:t>染色体上，是性连锁的。但这种方法不能确定其排列顺序和连锁强度。</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bldLst>
      <p:bldP spid="1044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a:lstStyle/>
          <a:p>
            <a:pPr algn="l"/>
            <a:r>
              <a:rPr lang="zh-CN" altLang="en-US" sz="3200" dirty="0" smtClean="0">
                <a:solidFill>
                  <a:srgbClr val="FFFF00"/>
                </a:solidFill>
                <a:latin typeface="黑体" panose="02010609060101010101" pitchFamily="49" charset="-122"/>
                <a:ea typeface="黑体" panose="02010609060101010101" pitchFamily="49" charset="-122"/>
              </a:rPr>
              <a:t>（</a:t>
            </a:r>
            <a:r>
              <a:rPr lang="en-US" altLang="zh-CN" sz="3200" dirty="0" smtClean="0">
                <a:solidFill>
                  <a:srgbClr val="FFFF00"/>
                </a:solidFill>
                <a:latin typeface="黑体" panose="02010609060101010101" pitchFamily="49" charset="-122"/>
                <a:ea typeface="黑体" panose="02010609060101010101" pitchFamily="49" charset="-122"/>
              </a:rPr>
              <a:t>3</a:t>
            </a:r>
            <a:r>
              <a:rPr lang="zh-CN" altLang="en-US" sz="3200" dirty="0" smtClean="0">
                <a:solidFill>
                  <a:srgbClr val="FFFF00"/>
                </a:solidFill>
                <a:latin typeface="黑体" panose="02010609060101010101" pitchFamily="49" charset="-122"/>
                <a:ea typeface="黑体" panose="02010609060101010101" pitchFamily="49" charset="-122"/>
              </a:rPr>
              <a:t>）外祖父法</a:t>
            </a:r>
            <a:r>
              <a:rPr lang="zh-CN" altLang="en-US" dirty="0" smtClean="0">
                <a:latin typeface="黑体" panose="02010609060101010101" pitchFamily="49" charset="-122"/>
                <a:ea typeface="黑体" panose="02010609060101010101" pitchFamily="49" charset="-122"/>
              </a:rPr>
              <a:t> </a:t>
            </a:r>
            <a:endParaRPr lang="zh-CN" altLang="en-US" dirty="0" smtClean="0">
              <a:latin typeface="黑体" panose="02010609060101010101" pitchFamily="49" charset="-122"/>
              <a:ea typeface="黑体" panose="02010609060101010101" pitchFamily="49" charset="-122"/>
            </a:endParaRPr>
          </a:p>
        </p:txBody>
      </p:sp>
      <p:sp>
        <p:nvSpPr>
          <p:cNvPr id="33795" name="Rectangle 3"/>
          <p:cNvSpPr>
            <a:spLocks noGrp="1" noChangeArrowheads="1"/>
          </p:cNvSpPr>
          <p:nvPr>
            <p:ph type="body" idx="1"/>
          </p:nvPr>
        </p:nvSpPr>
        <p:spPr>
          <a:xfrm>
            <a:off x="457200" y="1143000"/>
            <a:ext cx="8229600" cy="5715000"/>
          </a:xfrm>
        </p:spPr>
        <p:txBody>
          <a:bodyPr/>
          <a:lstStyle/>
          <a:p>
            <a:pPr marL="0" indent="0">
              <a:lnSpc>
                <a:spcPct val="160000"/>
              </a:lnSpc>
              <a:buFontTx/>
              <a:buNone/>
            </a:pPr>
            <a:r>
              <a:rPr lang="en-US" altLang="zh-CN" dirty="0" smtClean="0"/>
              <a:t>    </a:t>
            </a:r>
            <a:r>
              <a:rPr lang="zh-CN" altLang="en-US" sz="2000" dirty="0" smtClean="0">
                <a:latin typeface="Comic Sans MS" panose="030F0702030302020204" pitchFamily="66" charset="0"/>
                <a:ea typeface="黑体" panose="02010609060101010101" pitchFamily="49" charset="-122"/>
              </a:rPr>
              <a:t>在确定两对基因在</a:t>
            </a:r>
            <a:r>
              <a:rPr lang="en-US" altLang="zh-CN" sz="2000" dirty="0" smtClean="0">
                <a:latin typeface="Comic Sans MS" panose="030F0702030302020204" pitchFamily="66" charset="0"/>
                <a:ea typeface="黑体" panose="02010609060101010101" pitchFamily="49" charset="-122"/>
              </a:rPr>
              <a:t>X</a:t>
            </a:r>
            <a:r>
              <a:rPr lang="zh-CN" altLang="en-US" sz="2000" dirty="0" smtClean="0">
                <a:latin typeface="Comic Sans MS" panose="030F0702030302020204" pitchFamily="66" charset="0"/>
                <a:ea typeface="黑体" panose="02010609060101010101" pitchFamily="49" charset="-122"/>
              </a:rPr>
              <a:t>染色体的连锁关系后，再根据双亲的基因型判断子代中的重组体和亲本型，计算重组率，确定两个基因相对距离。</a:t>
            </a:r>
            <a:r>
              <a:rPr lang="zh-CN" altLang="en-US" sz="2000" dirty="0" smtClean="0">
                <a:solidFill>
                  <a:srgbClr val="FFFF00"/>
                </a:solidFill>
                <a:latin typeface="Comic Sans MS" panose="030F0702030302020204" pitchFamily="66" charset="0"/>
                <a:ea typeface="黑体" panose="02010609060101010101" pitchFamily="49" charset="-122"/>
              </a:rPr>
              <a:t>位于</a:t>
            </a:r>
            <a:r>
              <a:rPr lang="en-US" altLang="zh-CN" sz="2000" dirty="0" smtClean="0">
                <a:solidFill>
                  <a:srgbClr val="FFFF00"/>
                </a:solidFill>
                <a:latin typeface="Comic Sans MS" panose="030F0702030302020204" pitchFamily="66" charset="0"/>
                <a:ea typeface="黑体" panose="02010609060101010101" pitchFamily="49" charset="-122"/>
              </a:rPr>
              <a:t>X</a:t>
            </a:r>
            <a:r>
              <a:rPr lang="zh-CN" altLang="en-US" sz="2000" dirty="0" smtClean="0">
                <a:solidFill>
                  <a:srgbClr val="FFFF00"/>
                </a:solidFill>
                <a:latin typeface="Comic Sans MS" panose="030F0702030302020204" pitchFamily="66" charset="0"/>
                <a:ea typeface="黑体" panose="02010609060101010101" pitchFamily="49" charset="-122"/>
              </a:rPr>
              <a:t>染色体上的基因，只要知道作为母亲的基因型是否为双重杂合体，即两对基因都处于杂合状态。根据双重杂合体的母亲所生儿子中有关性状的重组情况，就可以估计重组率，而母亲的</a:t>
            </a:r>
            <a:r>
              <a:rPr lang="en-US" altLang="zh-CN" sz="2000" dirty="0" smtClean="0">
                <a:solidFill>
                  <a:srgbClr val="FFFF00"/>
                </a:solidFill>
                <a:latin typeface="Comic Sans MS" panose="030F0702030302020204" pitchFamily="66" charset="0"/>
                <a:ea typeface="黑体" panose="02010609060101010101" pitchFamily="49" charset="-122"/>
              </a:rPr>
              <a:t>X</a:t>
            </a:r>
            <a:r>
              <a:rPr lang="zh-CN" altLang="en-US" sz="2000" dirty="0" smtClean="0">
                <a:solidFill>
                  <a:srgbClr val="FFFF00"/>
                </a:solidFill>
                <a:latin typeface="Comic Sans MS" panose="030F0702030302020204" pitchFamily="66" charset="0"/>
                <a:ea typeface="黑体" panose="02010609060101010101" pitchFamily="49" charset="-122"/>
              </a:rPr>
              <a:t>染色体上的基因组成，可以由外祖父（母亲的父亲）的表型得知</a:t>
            </a:r>
            <a:r>
              <a:rPr lang="zh-CN" altLang="en-US" sz="2000" dirty="0" smtClean="0">
                <a:latin typeface="Comic Sans MS" panose="030F0702030302020204" pitchFamily="66" charset="0"/>
                <a:ea typeface="黑体" panose="02010609060101010101" pitchFamily="49" charset="-122"/>
              </a:rPr>
              <a:t>，因此，这种基因定位的方法称为外祖父法（</a:t>
            </a:r>
            <a:r>
              <a:rPr lang="en-US" altLang="zh-CN" sz="2000" dirty="0" smtClean="0">
                <a:latin typeface="Comic Sans MS" panose="030F0702030302020204" pitchFamily="66" charset="0"/>
                <a:ea typeface="黑体" panose="02010609060101010101" pitchFamily="49" charset="-122"/>
              </a:rPr>
              <a:t>grandfather method</a:t>
            </a:r>
            <a:r>
              <a:rPr lang="zh-CN" altLang="en-US" sz="2000" dirty="0" smtClean="0">
                <a:latin typeface="Comic Sans MS" panose="030F0702030302020204" pitchFamily="66" charset="0"/>
                <a:ea typeface="黑体" panose="02010609060101010101" pitchFamily="49" charset="-122"/>
              </a:rPr>
              <a:t>）。就</a:t>
            </a:r>
            <a:r>
              <a:rPr lang="en-US" altLang="zh-CN" sz="2000" dirty="0" err="1" smtClean="0">
                <a:latin typeface="Comic Sans MS" panose="030F0702030302020204" pitchFamily="66" charset="0"/>
                <a:ea typeface="黑体" panose="02010609060101010101" pitchFamily="49" charset="-122"/>
              </a:rPr>
              <a:t>Aa</a:t>
            </a:r>
            <a:r>
              <a:rPr lang="zh-CN" altLang="en-US" sz="2000" dirty="0" smtClean="0">
                <a:latin typeface="Comic Sans MS" panose="030F0702030302020204" pitchFamily="66" charset="0"/>
                <a:ea typeface="黑体" panose="02010609060101010101" pitchFamily="49" charset="-122"/>
              </a:rPr>
              <a:t>、</a:t>
            </a:r>
            <a:r>
              <a:rPr lang="en-US" altLang="zh-CN" sz="2000" dirty="0" smtClean="0">
                <a:latin typeface="Comic Sans MS" panose="030F0702030302020204" pitchFamily="66" charset="0"/>
                <a:ea typeface="黑体" panose="02010609060101010101" pitchFamily="49" charset="-122"/>
              </a:rPr>
              <a:t>Bb</a:t>
            </a:r>
            <a:r>
              <a:rPr lang="zh-CN" altLang="en-US" sz="2000" dirty="0" smtClean="0">
                <a:latin typeface="Comic Sans MS" panose="030F0702030302020204" pitchFamily="66" charset="0"/>
                <a:ea typeface="黑体" panose="02010609060101010101" pitchFamily="49" charset="-122"/>
              </a:rPr>
              <a:t>两对连锁基因而言，母亲为双重杂合体时，可能有两种连锁相：互引相</a:t>
            </a:r>
            <a:r>
              <a:rPr lang="en-US" altLang="zh-CN" sz="2000" dirty="0" smtClean="0">
                <a:latin typeface="Comic Sans MS" panose="030F0702030302020204" pitchFamily="66" charset="0"/>
                <a:ea typeface="黑体" panose="02010609060101010101" pitchFamily="49" charset="-122"/>
              </a:rPr>
              <a:t>AB</a:t>
            </a:r>
            <a:r>
              <a:rPr lang="zh-CN" altLang="en-US" sz="2000" dirty="0" smtClean="0">
                <a:latin typeface="Comic Sans MS" panose="030F0702030302020204" pitchFamily="66" charset="0"/>
                <a:ea typeface="黑体" panose="02010609060101010101" pitchFamily="49" charset="-122"/>
              </a:rPr>
              <a:t>／</a:t>
            </a:r>
            <a:r>
              <a:rPr lang="en-US" altLang="zh-CN" sz="2000" dirty="0" err="1" smtClean="0">
                <a:latin typeface="Comic Sans MS" panose="030F0702030302020204" pitchFamily="66" charset="0"/>
                <a:ea typeface="黑体" panose="02010609060101010101" pitchFamily="49" charset="-122"/>
              </a:rPr>
              <a:t>ab</a:t>
            </a:r>
            <a:r>
              <a:rPr lang="zh-CN" altLang="en-US" sz="2000" dirty="0" smtClean="0">
                <a:latin typeface="Comic Sans MS" panose="030F0702030302020204" pitchFamily="66" charset="0"/>
                <a:ea typeface="黑体" panose="02010609060101010101" pitchFamily="49" charset="-122"/>
              </a:rPr>
              <a:t>（又称顺式相，</a:t>
            </a:r>
            <a:r>
              <a:rPr lang="en-US" altLang="zh-CN" sz="2000" i="1" dirty="0" err="1" smtClean="0">
                <a:latin typeface="Comic Sans MS" panose="030F0702030302020204" pitchFamily="66" charset="0"/>
                <a:ea typeface="黑体" panose="02010609060101010101" pitchFamily="49" charset="-122"/>
              </a:rPr>
              <a:t>cis</a:t>
            </a:r>
            <a:r>
              <a:rPr lang="en-US" altLang="zh-CN" sz="2000" dirty="0" smtClean="0">
                <a:latin typeface="Comic Sans MS" panose="030F0702030302020204" pitchFamily="66" charset="0"/>
                <a:ea typeface="黑体" panose="02010609060101010101" pitchFamily="49" charset="-122"/>
              </a:rPr>
              <a:t> phase</a:t>
            </a:r>
            <a:r>
              <a:rPr lang="zh-CN" altLang="en-US" sz="2000" dirty="0" smtClean="0">
                <a:latin typeface="Comic Sans MS" panose="030F0702030302020204" pitchFamily="66" charset="0"/>
                <a:ea typeface="黑体" panose="02010609060101010101" pitchFamily="49" charset="-122"/>
              </a:rPr>
              <a:t>）和互斥相</a:t>
            </a:r>
            <a:r>
              <a:rPr lang="en-US" altLang="zh-CN" sz="2000" dirty="0" err="1" smtClean="0">
                <a:latin typeface="Comic Sans MS" panose="030F0702030302020204" pitchFamily="66" charset="0"/>
                <a:ea typeface="黑体" panose="02010609060101010101" pitchFamily="49" charset="-122"/>
              </a:rPr>
              <a:t>Ab</a:t>
            </a:r>
            <a:r>
              <a:rPr lang="zh-CN" altLang="en-US" sz="2000" dirty="0" smtClean="0">
                <a:latin typeface="Comic Sans MS" panose="030F0702030302020204" pitchFamily="66" charset="0"/>
                <a:ea typeface="黑体" panose="02010609060101010101" pitchFamily="49" charset="-122"/>
              </a:rPr>
              <a:t>／</a:t>
            </a:r>
            <a:r>
              <a:rPr lang="en-US" altLang="zh-CN" sz="2000" dirty="0" err="1" smtClean="0">
                <a:latin typeface="Comic Sans MS" panose="030F0702030302020204" pitchFamily="66" charset="0"/>
                <a:ea typeface="黑体" panose="02010609060101010101" pitchFamily="49" charset="-122"/>
              </a:rPr>
              <a:t>aB</a:t>
            </a:r>
            <a:r>
              <a:rPr lang="zh-CN" altLang="en-US" sz="2000" dirty="0" smtClean="0">
                <a:latin typeface="Comic Sans MS" panose="030F0702030302020204" pitchFamily="66" charset="0"/>
                <a:ea typeface="黑体" panose="02010609060101010101" pitchFamily="49" charset="-122"/>
              </a:rPr>
              <a:t>（或称反式相，</a:t>
            </a:r>
            <a:r>
              <a:rPr lang="en-US" altLang="zh-CN" sz="2000" i="1" dirty="0" smtClean="0">
                <a:latin typeface="Comic Sans MS" panose="030F0702030302020204" pitchFamily="66" charset="0"/>
                <a:ea typeface="黑体" panose="02010609060101010101" pitchFamily="49" charset="-122"/>
              </a:rPr>
              <a:t>trans</a:t>
            </a:r>
            <a:r>
              <a:rPr lang="en-US" altLang="zh-CN" sz="2000" dirty="0" smtClean="0">
                <a:latin typeface="Comic Sans MS" panose="030F0702030302020204" pitchFamily="66" charset="0"/>
                <a:ea typeface="黑体" panose="02010609060101010101" pitchFamily="49" charset="-122"/>
              </a:rPr>
              <a:t> phase</a:t>
            </a:r>
            <a:r>
              <a:rPr lang="zh-CN" altLang="en-US" sz="2000" dirty="0" smtClean="0">
                <a:latin typeface="Comic Sans MS" panose="030F0702030302020204" pitchFamily="66" charset="0"/>
                <a:ea typeface="黑体" panose="02010609060101010101" pitchFamily="49" charset="-122"/>
              </a:rPr>
              <a:t>）。</a:t>
            </a:r>
            <a:endParaRPr lang="zh-CN" altLang="en-US" sz="2000" dirty="0" smtClean="0">
              <a:latin typeface="Comic Sans MS" panose="030F0702030302020204" pitchFamily="66"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381000" y="609600"/>
            <a:ext cx="8458200" cy="4495800"/>
          </a:xfrm>
        </p:spPr>
        <p:txBody>
          <a:bodyPr/>
          <a:lstStyle/>
          <a:p>
            <a:pPr>
              <a:buFontTx/>
              <a:buNone/>
            </a:pPr>
            <a:r>
              <a:rPr lang="en-US" altLang="zh-CN" sz="2400" smtClean="0"/>
              <a:t>          </a:t>
            </a:r>
            <a:r>
              <a:rPr lang="zh-CN" altLang="en-US" sz="2400" smtClean="0">
                <a:latin typeface="Comic Sans MS" panose="030F0702030302020204" pitchFamily="66" charset="0"/>
                <a:ea typeface="黑体" panose="02010609060101010101" pitchFamily="49" charset="-122"/>
              </a:rPr>
              <a:t>现以人类</a:t>
            </a:r>
            <a:r>
              <a:rPr lang="en-US" altLang="zh-CN" sz="2400" smtClean="0">
                <a:latin typeface="Comic Sans MS" panose="030F0702030302020204" pitchFamily="66" charset="0"/>
                <a:ea typeface="黑体" panose="02010609060101010101" pitchFamily="49" charset="-122"/>
              </a:rPr>
              <a:t>X</a:t>
            </a:r>
            <a:r>
              <a:rPr lang="zh-CN" altLang="en-US" sz="2400" smtClean="0">
                <a:latin typeface="Comic Sans MS" panose="030F0702030302020204" pitchFamily="66" charset="0"/>
                <a:ea typeface="黑体" panose="02010609060101010101" pitchFamily="49" charset="-122"/>
              </a:rPr>
              <a:t>连锁的</a:t>
            </a:r>
            <a:r>
              <a:rPr lang="zh-CN" altLang="en-US" sz="2400" smtClean="0">
                <a:solidFill>
                  <a:srgbClr val="FFFF00"/>
                </a:solidFill>
                <a:latin typeface="Comic Sans MS" panose="030F0702030302020204" pitchFamily="66" charset="0"/>
                <a:ea typeface="黑体" panose="02010609060101010101" pitchFamily="49" charset="-122"/>
              </a:rPr>
              <a:t>色盲基因（</a:t>
            </a:r>
            <a:r>
              <a:rPr lang="en-US" altLang="zh-CN" sz="2400" i="1" smtClean="0">
                <a:solidFill>
                  <a:srgbClr val="FFFF00"/>
                </a:solidFill>
                <a:latin typeface="Comic Sans MS" panose="030F0702030302020204" pitchFamily="66" charset="0"/>
                <a:ea typeface="黑体" panose="02010609060101010101" pitchFamily="49" charset="-122"/>
              </a:rPr>
              <a:t>a</a:t>
            </a:r>
            <a:r>
              <a:rPr lang="zh-CN" altLang="en-US" sz="2400" smtClean="0">
                <a:solidFill>
                  <a:srgbClr val="FFFF00"/>
                </a:solidFill>
                <a:latin typeface="Comic Sans MS" panose="030F0702030302020204" pitchFamily="66" charset="0"/>
                <a:ea typeface="黑体" panose="02010609060101010101" pitchFamily="49" charset="-122"/>
              </a:rPr>
              <a:t>）</a:t>
            </a:r>
            <a:endParaRPr lang="zh-CN" altLang="en-US" sz="2400" smtClean="0">
              <a:solidFill>
                <a:srgbClr val="FFFF00"/>
              </a:solidFill>
              <a:latin typeface="Comic Sans MS" panose="030F0702030302020204" pitchFamily="66" charset="0"/>
              <a:ea typeface="黑体" panose="02010609060101010101" pitchFamily="49" charset="-122"/>
            </a:endParaRPr>
          </a:p>
          <a:p>
            <a:pPr>
              <a:buFontTx/>
              <a:buNone/>
            </a:pPr>
            <a:r>
              <a:rPr lang="zh-CN" altLang="en-US" sz="2400" smtClean="0">
                <a:latin typeface="Comic Sans MS" panose="030F0702030302020204" pitchFamily="66" charset="0"/>
                <a:ea typeface="黑体" panose="02010609060101010101" pitchFamily="49" charset="-122"/>
              </a:rPr>
              <a:t>         和蚕豆病基因</a:t>
            </a:r>
            <a:r>
              <a:rPr lang="zh-CN" altLang="en-US" sz="2400" smtClean="0">
                <a:solidFill>
                  <a:srgbClr val="FFFF00"/>
                </a:solidFill>
                <a:latin typeface="Comic Sans MS" panose="030F0702030302020204" pitchFamily="66" charset="0"/>
                <a:ea typeface="黑体" panose="02010609060101010101" pitchFamily="49" charset="-122"/>
              </a:rPr>
              <a:t>（</a:t>
            </a:r>
            <a:r>
              <a:rPr lang="en-US" altLang="zh-CN" sz="2400" smtClean="0">
                <a:solidFill>
                  <a:srgbClr val="FFFF00"/>
                </a:solidFill>
                <a:latin typeface="Comic Sans MS" panose="030F0702030302020204" pitchFamily="66" charset="0"/>
                <a:ea typeface="黑体" panose="02010609060101010101" pitchFamily="49" charset="-122"/>
              </a:rPr>
              <a:t>G 6 PD</a:t>
            </a:r>
            <a:r>
              <a:rPr lang="zh-CN" altLang="en-US" sz="2400" baseline="30000" smtClean="0">
                <a:solidFill>
                  <a:srgbClr val="FFFF00"/>
                </a:solidFill>
                <a:latin typeface="Comic Sans MS" panose="030F0702030302020204" pitchFamily="66" charset="0"/>
                <a:ea typeface="黑体" panose="02010609060101010101" pitchFamily="49" charset="-122"/>
              </a:rPr>
              <a:t>－</a:t>
            </a:r>
            <a:r>
              <a:rPr lang="zh-CN" altLang="en-US" sz="2400" smtClean="0">
                <a:solidFill>
                  <a:srgbClr val="FFFF00"/>
                </a:solidFill>
                <a:latin typeface="Comic Sans MS" panose="030F0702030302020204" pitchFamily="66" charset="0"/>
                <a:ea typeface="黑体" panose="02010609060101010101" pitchFamily="49" charset="-122"/>
              </a:rPr>
              <a:t>）（</a:t>
            </a:r>
            <a:r>
              <a:rPr lang="en-US" altLang="zh-CN" sz="2400" i="1" smtClean="0">
                <a:solidFill>
                  <a:srgbClr val="FFFF00"/>
                </a:solidFill>
                <a:latin typeface="Comic Sans MS" panose="030F0702030302020204" pitchFamily="66" charset="0"/>
                <a:ea typeface="黑体" panose="02010609060101010101" pitchFamily="49" charset="-122"/>
              </a:rPr>
              <a:t>g</a:t>
            </a:r>
            <a:r>
              <a:rPr lang="zh-CN" altLang="en-US" sz="2400" smtClean="0">
                <a:solidFill>
                  <a:srgbClr val="FFFF00"/>
                </a:solidFill>
                <a:latin typeface="Comic Sans MS" panose="030F0702030302020204" pitchFamily="66" charset="0"/>
                <a:ea typeface="黑体" panose="02010609060101010101" pitchFamily="49" charset="-122"/>
              </a:rPr>
              <a:t>）</a:t>
            </a:r>
            <a:r>
              <a:rPr lang="zh-CN" altLang="en-US" sz="2400" smtClean="0">
                <a:latin typeface="Comic Sans MS" panose="030F0702030302020204" pitchFamily="66" charset="0"/>
                <a:ea typeface="黑体" panose="02010609060101010101" pitchFamily="49" charset="-122"/>
              </a:rPr>
              <a:t>为例说明如下：</a:t>
            </a:r>
            <a:endParaRPr lang="zh-CN" altLang="en-US" sz="2400" smtClean="0">
              <a:latin typeface="Comic Sans MS" panose="030F0702030302020204" pitchFamily="66" charset="0"/>
              <a:ea typeface="黑体" panose="02010609060101010101" pitchFamily="49" charset="-122"/>
            </a:endParaRPr>
          </a:p>
          <a:p>
            <a:pPr>
              <a:buFontTx/>
              <a:buNone/>
            </a:pPr>
            <a:r>
              <a:rPr lang="zh-CN" altLang="en-US" sz="2400" smtClean="0">
                <a:latin typeface="Comic Sans MS" panose="030F0702030302020204" pitchFamily="66" charset="0"/>
                <a:ea typeface="黑体" panose="02010609060101010101" pitchFamily="49" charset="-122"/>
              </a:rPr>
              <a:t>①若母亲的</a:t>
            </a:r>
            <a:r>
              <a:rPr lang="en-US" altLang="zh-CN" sz="2400" smtClean="0">
                <a:latin typeface="Comic Sans MS" panose="030F0702030302020204" pitchFamily="66" charset="0"/>
                <a:ea typeface="黑体" panose="02010609060101010101" pitchFamily="49" charset="-122"/>
              </a:rPr>
              <a:t>X</a:t>
            </a:r>
            <a:r>
              <a:rPr lang="zh-CN" altLang="en-US" sz="2400" smtClean="0">
                <a:latin typeface="Comic Sans MS" panose="030F0702030302020204" pitchFamily="66" charset="0"/>
                <a:ea typeface="黑体" panose="02010609060101010101" pitchFamily="49" charset="-122"/>
              </a:rPr>
              <a:t>染色体</a:t>
            </a:r>
            <a:r>
              <a:rPr lang="en-US" altLang="zh-CN" sz="2400" i="1" smtClean="0">
                <a:latin typeface="Comic Sans MS" panose="030F0702030302020204" pitchFamily="66" charset="0"/>
                <a:ea typeface="黑体" panose="02010609060101010101" pitchFamily="49" charset="-122"/>
              </a:rPr>
              <a:t>A</a:t>
            </a:r>
            <a:r>
              <a:rPr lang="zh-CN" altLang="en-US" sz="2400" smtClean="0">
                <a:latin typeface="Comic Sans MS" panose="030F0702030302020204" pitchFamily="66" charset="0"/>
                <a:ea typeface="黑体" panose="02010609060101010101" pitchFamily="49" charset="-122"/>
              </a:rPr>
              <a:t>与</a:t>
            </a:r>
            <a:r>
              <a:rPr lang="en-US" altLang="zh-CN" sz="2400" i="1" smtClean="0">
                <a:latin typeface="Comic Sans MS" panose="030F0702030302020204" pitchFamily="66" charset="0"/>
                <a:ea typeface="黑体" panose="02010609060101010101" pitchFamily="49" charset="-122"/>
              </a:rPr>
              <a:t>G</a:t>
            </a:r>
            <a:r>
              <a:rPr lang="zh-CN" altLang="en-US" sz="2400" smtClean="0">
                <a:latin typeface="Comic Sans MS" panose="030F0702030302020204" pitchFamily="66" charset="0"/>
                <a:ea typeface="黑体" panose="02010609060101010101" pitchFamily="49" charset="-122"/>
              </a:rPr>
              <a:t>基因间没有发生重组交换，则不论作为母亲的是互引相（顺式）还是互斥相（反式）杂合体，其儿子中的</a:t>
            </a:r>
            <a:r>
              <a:rPr lang="en-US" altLang="zh-CN" sz="2400" smtClean="0">
                <a:latin typeface="Comic Sans MS" panose="030F0702030302020204" pitchFamily="66" charset="0"/>
                <a:ea typeface="黑体" panose="02010609060101010101" pitchFamily="49" charset="-122"/>
              </a:rPr>
              <a:t>X</a:t>
            </a:r>
            <a:r>
              <a:rPr lang="zh-CN" altLang="en-US" sz="2400" smtClean="0">
                <a:latin typeface="Comic Sans MS" panose="030F0702030302020204" pitchFamily="66" charset="0"/>
                <a:ea typeface="黑体" panose="02010609060101010101" pitchFamily="49" charset="-122"/>
              </a:rPr>
              <a:t>染色体只有两种类型</a:t>
            </a:r>
            <a:r>
              <a:rPr lang="en-US" altLang="zh-CN" sz="2400" smtClean="0">
                <a:latin typeface="Comic Sans MS" panose="030F0702030302020204" pitchFamily="66" charset="0"/>
                <a:ea typeface="黑体" panose="02010609060101010101" pitchFamily="49" charset="-122"/>
              </a:rPr>
              <a:t>﹕</a:t>
            </a:r>
            <a:endParaRPr lang="en-US" altLang="zh-CN" sz="2400" smtClean="0">
              <a:latin typeface="Comic Sans MS" panose="030F0702030302020204" pitchFamily="66" charset="0"/>
              <a:ea typeface="黑体" panose="02010609060101010101" pitchFamily="49" charset="-122"/>
            </a:endParaRPr>
          </a:p>
        </p:txBody>
      </p:sp>
      <p:pic>
        <p:nvPicPr>
          <p:cNvPr id="34819" name="Picture 4"/>
          <p:cNvPicPr>
            <a:picLocks noChangeAspect="1" noChangeArrowheads="1"/>
          </p:cNvPicPr>
          <p:nvPr/>
        </p:nvPicPr>
        <p:blipFill>
          <a:blip r:embed="rId1" cstate="print"/>
          <a:srcRect/>
          <a:stretch>
            <a:fillRect/>
          </a:stretch>
        </p:blipFill>
        <p:spPr bwMode="auto">
          <a:xfrm>
            <a:off x="1295400" y="3124200"/>
            <a:ext cx="6861175" cy="2370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457200"/>
            <a:ext cx="8229600" cy="1143000"/>
          </a:xfrm>
          <a:noFill/>
        </p:spPr>
        <p:txBody>
          <a:bodyPr/>
          <a:lstStyle/>
          <a:p>
            <a:pPr algn="l"/>
            <a:r>
              <a:rPr lang="en-US" altLang="zh-CN" sz="2400" smtClean="0">
                <a:solidFill>
                  <a:schemeClr val="tx1"/>
                </a:solidFill>
                <a:latin typeface="黑体" panose="02010609060101010101" pitchFamily="49" charset="-122"/>
                <a:ea typeface="黑体" panose="02010609060101010101" pitchFamily="49" charset="-122"/>
              </a:rPr>
              <a:t>②</a:t>
            </a:r>
            <a:r>
              <a:rPr lang="zh-CN" altLang="en-US" sz="2400" smtClean="0">
                <a:solidFill>
                  <a:schemeClr val="tx1"/>
                </a:solidFill>
                <a:latin typeface="黑体" panose="02010609060101010101" pitchFamily="49" charset="-122"/>
                <a:ea typeface="黑体" panose="02010609060101010101" pitchFamily="49" charset="-122"/>
              </a:rPr>
              <a:t>若母亲的</a:t>
            </a:r>
            <a:r>
              <a:rPr lang="en-US" altLang="zh-CN" sz="2400" smtClean="0">
                <a:solidFill>
                  <a:schemeClr val="tx1"/>
                </a:solidFill>
                <a:latin typeface="黑体" panose="02010609060101010101" pitchFamily="49" charset="-122"/>
                <a:ea typeface="黑体" panose="02010609060101010101" pitchFamily="49" charset="-122"/>
              </a:rPr>
              <a:t>X</a:t>
            </a:r>
            <a:r>
              <a:rPr lang="zh-CN" altLang="en-US" sz="2400" smtClean="0">
                <a:solidFill>
                  <a:schemeClr val="tx1"/>
                </a:solidFill>
                <a:latin typeface="黑体" panose="02010609060101010101" pitchFamily="49" charset="-122"/>
                <a:ea typeface="黑体" panose="02010609060101010101" pitchFamily="49" charset="-122"/>
              </a:rPr>
              <a:t>染色体的</a:t>
            </a:r>
            <a:r>
              <a:rPr lang="en-US" altLang="zh-CN" sz="2400" i="1" smtClean="0">
                <a:solidFill>
                  <a:schemeClr val="tx1"/>
                </a:solidFill>
                <a:latin typeface="黑体" panose="02010609060101010101" pitchFamily="49" charset="-122"/>
                <a:ea typeface="黑体" panose="02010609060101010101" pitchFamily="49" charset="-122"/>
              </a:rPr>
              <a:t>A</a:t>
            </a:r>
            <a:r>
              <a:rPr lang="zh-CN" altLang="en-US" sz="2400" smtClean="0">
                <a:solidFill>
                  <a:schemeClr val="tx1"/>
                </a:solidFill>
                <a:latin typeface="黑体" panose="02010609060101010101" pitchFamily="49" charset="-122"/>
                <a:ea typeface="黑体" panose="02010609060101010101" pitchFamily="49" charset="-122"/>
              </a:rPr>
              <a:t>与</a:t>
            </a:r>
            <a:r>
              <a:rPr lang="en-US" altLang="zh-CN" sz="2400" i="1" smtClean="0">
                <a:solidFill>
                  <a:schemeClr val="tx1"/>
                </a:solidFill>
                <a:latin typeface="黑体" panose="02010609060101010101" pitchFamily="49" charset="-122"/>
                <a:ea typeface="黑体" panose="02010609060101010101" pitchFamily="49" charset="-122"/>
              </a:rPr>
              <a:t>G </a:t>
            </a:r>
            <a:r>
              <a:rPr lang="zh-CN" altLang="en-US" sz="2400" smtClean="0">
                <a:solidFill>
                  <a:schemeClr val="tx1"/>
                </a:solidFill>
                <a:latin typeface="黑体" panose="02010609060101010101" pitchFamily="49" charset="-122"/>
                <a:ea typeface="黑体" panose="02010609060101010101" pitchFamily="49" charset="-122"/>
              </a:rPr>
              <a:t>基因间发生了交换，则有下列</a:t>
            </a:r>
            <a:r>
              <a:rPr lang="en-US" altLang="zh-CN" sz="2400" smtClean="0">
                <a:solidFill>
                  <a:schemeClr val="tx1"/>
                </a:solidFill>
                <a:latin typeface="黑体" panose="02010609060101010101" pitchFamily="49" charset="-122"/>
                <a:ea typeface="黑体" panose="02010609060101010101" pitchFamily="49" charset="-122"/>
              </a:rPr>
              <a:t>3</a:t>
            </a:r>
            <a:r>
              <a:rPr lang="zh-CN" altLang="en-US" sz="2400" smtClean="0">
                <a:solidFill>
                  <a:schemeClr val="tx1"/>
                </a:solidFill>
                <a:latin typeface="黑体" panose="02010609060101010101" pitchFamily="49" charset="-122"/>
                <a:ea typeface="黑体" panose="02010609060101010101" pitchFamily="49" charset="-122"/>
              </a:rPr>
              <a:t>种情况：</a:t>
            </a:r>
            <a:endParaRPr lang="zh-CN" altLang="en-US" sz="2400" smtClean="0">
              <a:solidFill>
                <a:schemeClr val="tx1"/>
              </a:solidFill>
              <a:latin typeface="黑体" panose="02010609060101010101" pitchFamily="49" charset="-122"/>
              <a:ea typeface="黑体" panose="02010609060101010101" pitchFamily="49" charset="-122"/>
            </a:endParaRPr>
          </a:p>
        </p:txBody>
      </p:sp>
      <p:sp>
        <p:nvSpPr>
          <p:cNvPr id="35843" name="Rectangle 3"/>
          <p:cNvSpPr>
            <a:spLocks noGrp="1" noChangeArrowheads="1"/>
          </p:cNvSpPr>
          <p:nvPr>
            <p:ph type="body" idx="1"/>
          </p:nvPr>
        </p:nvSpPr>
        <p:spPr/>
        <p:txBody>
          <a:bodyPr/>
          <a:lstStyle/>
          <a:p>
            <a:endParaRPr lang="zh-CN" altLang="zh-CN" smtClean="0"/>
          </a:p>
        </p:txBody>
      </p:sp>
      <p:pic>
        <p:nvPicPr>
          <p:cNvPr id="35844" name="Picture 4"/>
          <p:cNvPicPr>
            <a:picLocks noChangeAspect="1" noChangeArrowheads="1"/>
          </p:cNvPicPr>
          <p:nvPr/>
        </p:nvPicPr>
        <p:blipFill>
          <a:blip r:embed="rId1" cstate="print"/>
          <a:srcRect/>
          <a:stretch>
            <a:fillRect/>
          </a:stretch>
        </p:blipFill>
        <p:spPr bwMode="auto">
          <a:xfrm>
            <a:off x="762000" y="1600200"/>
            <a:ext cx="8088313" cy="4702175"/>
          </a:xfrm>
          <a:prstGeom prst="rect">
            <a:avLst/>
          </a:prstGeom>
          <a:noFill/>
          <a:ln w="9525">
            <a:noFill/>
            <a:miter lim="800000"/>
            <a:headEnd/>
            <a:tailEnd/>
          </a:ln>
        </p:spPr>
      </p:pic>
      <p:sp>
        <p:nvSpPr>
          <p:cNvPr id="35845" name="AutoShape 5"/>
          <p:cNvSpPr/>
          <p:nvPr/>
        </p:nvSpPr>
        <p:spPr bwMode="auto">
          <a:xfrm rot="5400000">
            <a:off x="7393781" y="1445419"/>
            <a:ext cx="223838" cy="1143000"/>
          </a:xfrm>
          <a:prstGeom prst="leftBrace">
            <a:avLst>
              <a:gd name="adj1" fmla="val 42553"/>
              <a:gd name="adj2" fmla="val 50000"/>
            </a:avLst>
          </a:prstGeom>
          <a:noFill/>
          <a:ln w="9525">
            <a:solidFill>
              <a:srgbClr val="FF3300"/>
            </a:solidFill>
            <a:round/>
          </a:ln>
        </p:spPr>
        <p:txBody>
          <a:bodyPr wrap="none" anchor="ctr"/>
          <a:lstStyle/>
          <a:p>
            <a:endParaRPr lang="zh-CN" altLang="en-US"/>
          </a:p>
        </p:txBody>
      </p:sp>
      <p:sp>
        <p:nvSpPr>
          <p:cNvPr id="35846" name="AutoShape 6"/>
          <p:cNvSpPr/>
          <p:nvPr/>
        </p:nvSpPr>
        <p:spPr bwMode="auto">
          <a:xfrm rot="-5204883">
            <a:off x="7394575" y="5486400"/>
            <a:ext cx="228600" cy="838200"/>
          </a:xfrm>
          <a:prstGeom prst="leftBrace">
            <a:avLst>
              <a:gd name="adj1" fmla="val 30556"/>
              <a:gd name="adj2" fmla="val 52361"/>
            </a:avLst>
          </a:prstGeom>
          <a:noFill/>
          <a:ln w="9525">
            <a:solidFill>
              <a:srgbClr val="FF3300"/>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457200" y="533400"/>
            <a:ext cx="8229600" cy="5638800"/>
          </a:xfrm>
        </p:spPr>
        <p:txBody>
          <a:bodyPr/>
          <a:lstStyle/>
          <a:p>
            <a:pPr marL="0" indent="0">
              <a:lnSpc>
                <a:spcPct val="170000"/>
              </a:lnSpc>
              <a:buFontTx/>
              <a:buNone/>
            </a:pPr>
            <a:r>
              <a:rPr lang="zh-CN" altLang="en-US" sz="2000" dirty="0" smtClean="0">
                <a:solidFill>
                  <a:srgbClr val="FFFF00"/>
                </a:solidFill>
                <a:latin typeface="Comic Sans MS" panose="030F0702030302020204" pitchFamily="66" charset="0"/>
                <a:ea typeface="黑体" panose="02010609060101010101" pitchFamily="49" charset="-122"/>
              </a:rPr>
              <a:t>根据外祖父的表型确定作为母亲的双重杂合体的连锁相（反式或顺式），然后判断其儿子中的各种表型中哪种属于重组型，</a:t>
            </a:r>
            <a:r>
              <a:rPr lang="zh-CN" altLang="en-US" sz="2000" dirty="0" smtClean="0">
                <a:latin typeface="Comic Sans MS" panose="030F0702030302020204" pitchFamily="66" charset="0"/>
                <a:ea typeface="黑体" panose="02010609060101010101" pitchFamily="49" charset="-122"/>
              </a:rPr>
              <a:t>统计其重组体所占的比例，计算两个基因间的重组率，继而确定连锁基因间的相对距离。根据这种外祖父法测得色盲基因与</a:t>
            </a:r>
            <a:r>
              <a:rPr lang="en-US" altLang="zh-CN" sz="2000" dirty="0" smtClean="0">
                <a:latin typeface="Comic Sans MS" panose="030F0702030302020204" pitchFamily="66" charset="0"/>
                <a:ea typeface="黑体" panose="02010609060101010101" pitchFamily="49" charset="-122"/>
              </a:rPr>
              <a:t>G6PD</a:t>
            </a:r>
            <a:r>
              <a:rPr lang="zh-CN" altLang="en-US" sz="2000" dirty="0" smtClean="0">
                <a:latin typeface="Comic Sans MS" panose="030F0702030302020204" pitchFamily="66" charset="0"/>
                <a:ea typeface="黑体" panose="02010609060101010101" pitchFamily="49" charset="-122"/>
              </a:rPr>
              <a:t>基因间的相对距离约为</a:t>
            </a:r>
            <a:r>
              <a:rPr lang="en-US" altLang="zh-CN" sz="2000" dirty="0" smtClean="0">
                <a:latin typeface="Comic Sans MS" panose="030F0702030302020204" pitchFamily="66" charset="0"/>
                <a:ea typeface="黑体" panose="02010609060101010101" pitchFamily="49" charset="-122"/>
              </a:rPr>
              <a:t>5cM</a:t>
            </a:r>
            <a:r>
              <a:rPr lang="zh-CN" altLang="en-US" sz="2000" dirty="0" smtClean="0">
                <a:latin typeface="Comic Sans MS" panose="030F0702030302020204" pitchFamily="66" charset="0"/>
                <a:ea typeface="黑体" panose="02010609060101010101" pitchFamily="49" charset="-122"/>
              </a:rPr>
              <a:t>（平均每</a:t>
            </a:r>
            <a:r>
              <a:rPr lang="en-US" altLang="zh-CN" sz="2000" dirty="0" smtClean="0">
                <a:latin typeface="Comic Sans MS" panose="030F0702030302020204" pitchFamily="66" charset="0"/>
                <a:ea typeface="黑体" panose="02010609060101010101" pitchFamily="49" charset="-122"/>
              </a:rPr>
              <a:t>20</a:t>
            </a:r>
            <a:r>
              <a:rPr lang="zh-CN" altLang="en-US" sz="2000" dirty="0" smtClean="0">
                <a:latin typeface="Comic Sans MS" panose="030F0702030302020204" pitchFamily="66" charset="0"/>
                <a:ea typeface="黑体" panose="02010609060101010101" pitchFamily="49" charset="-122"/>
              </a:rPr>
              <a:t>个儿子中有一个重组体）。</a:t>
            </a:r>
            <a:endParaRPr lang="zh-CN" altLang="en-US" sz="2000" dirty="0" smtClean="0">
              <a:latin typeface="Comic Sans MS" panose="030F0702030302020204" pitchFamily="66" charset="0"/>
              <a:ea typeface="黑体" panose="02010609060101010101" pitchFamily="49" charset="-122"/>
            </a:endParaRPr>
          </a:p>
          <a:p>
            <a:pPr marL="0" indent="0">
              <a:lnSpc>
                <a:spcPct val="170000"/>
              </a:lnSpc>
              <a:buFontTx/>
              <a:buNone/>
            </a:pPr>
            <a:r>
              <a:rPr lang="zh-CN" altLang="en-US" sz="2000" dirty="0" smtClean="0">
                <a:latin typeface="Comic Sans MS" panose="030F0702030302020204" pitchFamily="66" charset="0"/>
                <a:ea typeface="黑体" panose="02010609060101010101" pitchFamily="49" charset="-122"/>
              </a:rPr>
              <a:t>系谱分析法在原则上也可用于常染色体的基因定位。当已知某染色体的某种标记与某基因间的连锁关系后，可用系谱分析法将该基因定位在这条染色体上。如决定</a:t>
            </a:r>
            <a:r>
              <a:rPr lang="en-US" altLang="zh-CN" sz="2000" dirty="0" smtClean="0">
                <a:latin typeface="Comic Sans MS" panose="030F0702030302020204" pitchFamily="66" charset="0"/>
                <a:ea typeface="黑体" panose="02010609060101010101" pitchFamily="49" charset="-122"/>
              </a:rPr>
              <a:t>Duffy</a:t>
            </a:r>
            <a:r>
              <a:rPr lang="zh-CN" altLang="en-US" sz="2000" dirty="0" smtClean="0">
                <a:latin typeface="Comic Sans MS" panose="030F0702030302020204" pitchFamily="66" charset="0"/>
                <a:ea typeface="黑体" panose="02010609060101010101" pitchFamily="49" charset="-122"/>
              </a:rPr>
              <a:t>血型的基因（</a:t>
            </a:r>
            <a:r>
              <a:rPr lang="en-US" altLang="zh-CN" sz="2000" dirty="0" err="1" smtClean="0">
                <a:latin typeface="Comic Sans MS" panose="030F0702030302020204" pitchFamily="66" charset="0"/>
                <a:ea typeface="黑体" panose="02010609060101010101" pitchFamily="49" charset="-122"/>
              </a:rPr>
              <a:t>Fy</a:t>
            </a:r>
            <a:r>
              <a:rPr lang="zh-CN" altLang="en-US" sz="2000" dirty="0" smtClean="0">
                <a:latin typeface="Comic Sans MS" panose="030F0702030302020204" pitchFamily="66" charset="0"/>
                <a:ea typeface="黑体" panose="02010609060101010101" pitchFamily="49" charset="-122"/>
              </a:rPr>
              <a:t>）就是用系谱分析法定位在人的</a:t>
            </a:r>
            <a:r>
              <a:rPr lang="en-US" altLang="zh-CN" sz="2000" dirty="0" smtClean="0">
                <a:latin typeface="Comic Sans MS" panose="030F0702030302020204" pitchFamily="66" charset="0"/>
                <a:ea typeface="黑体" panose="02010609060101010101" pitchFamily="49" charset="-122"/>
              </a:rPr>
              <a:t>1</a:t>
            </a:r>
            <a:r>
              <a:rPr lang="zh-CN" altLang="en-US" sz="2000" dirty="0" smtClean="0">
                <a:latin typeface="Comic Sans MS" panose="030F0702030302020204" pitchFamily="66" charset="0"/>
                <a:ea typeface="黑体" panose="02010609060101010101" pitchFamily="49" charset="-122"/>
              </a:rPr>
              <a:t>号染色体上的。 </a:t>
            </a:r>
            <a:endParaRPr lang="zh-CN" altLang="en-US" sz="2000" dirty="0" smtClean="0">
              <a:latin typeface="Comic Sans MS" panose="030F0702030302020204" pitchFamily="66"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body" idx="1"/>
          </p:nvPr>
        </p:nvSpPr>
        <p:spPr>
          <a:xfrm>
            <a:off x="533400" y="914400"/>
            <a:ext cx="8382000" cy="5486400"/>
          </a:xfrm>
          <a:noFill/>
        </p:spPr>
        <p:txBody>
          <a:bodyPr/>
          <a:lstStyle/>
          <a:p>
            <a:pPr marL="0" indent="0" algn="just">
              <a:lnSpc>
                <a:spcPct val="120000"/>
              </a:lnSpc>
              <a:buFontTx/>
              <a:buNone/>
            </a:pPr>
            <a:r>
              <a:rPr lang="en-US" altLang="zh-CN" sz="2000" b="1" smtClean="0">
                <a:latin typeface="宋体" panose="02010600030101010101" pitchFamily="2" charset="-122"/>
              </a:rPr>
              <a:t>   </a:t>
            </a:r>
            <a:endParaRPr lang="zh-CN" altLang="en-US" sz="2400" smtClean="0">
              <a:solidFill>
                <a:srgbClr val="FFFF00"/>
              </a:solidFill>
              <a:latin typeface="Times New Roman" panose="02020603050405020304" pitchFamily="18" charset="0"/>
              <a:ea typeface="黑体" panose="02010609060101010101" pitchFamily="49" charset="-122"/>
            </a:endParaRPr>
          </a:p>
          <a:p>
            <a:pPr marL="0" indent="0">
              <a:lnSpc>
                <a:spcPct val="120000"/>
              </a:lnSpc>
              <a:buFontTx/>
              <a:buNone/>
            </a:pPr>
            <a:r>
              <a:rPr lang="en-US" altLang="zh-CN" sz="2400" smtClean="0">
                <a:latin typeface="Times New Roman" panose="02020603050405020304" pitchFamily="18" charset="0"/>
                <a:ea typeface="黑体" panose="02010609060101010101" pitchFamily="49" charset="-122"/>
              </a:rPr>
              <a:t>1958</a:t>
            </a:r>
            <a:r>
              <a:rPr lang="zh-CN" altLang="en-US" sz="2400" smtClean="0">
                <a:latin typeface="Times New Roman" panose="02020603050405020304" pitchFamily="18" charset="0"/>
                <a:ea typeface="黑体" panose="02010609060101010101" pitchFamily="49" charset="-122"/>
              </a:rPr>
              <a:t>年</a:t>
            </a:r>
            <a:r>
              <a:rPr lang="en-US" altLang="zh-CN" sz="2400" smtClean="0">
                <a:latin typeface="Times New Roman" panose="02020603050405020304" pitchFamily="18" charset="0"/>
                <a:ea typeface="黑体" panose="02010609060101010101" pitchFamily="49" charset="-122"/>
              </a:rPr>
              <a:t>Okada</a:t>
            </a:r>
            <a:r>
              <a:rPr lang="zh-CN" altLang="en-US" sz="2400" smtClean="0">
                <a:latin typeface="Times New Roman" panose="02020603050405020304" pitchFamily="18" charset="0"/>
                <a:ea typeface="黑体" panose="02010609060101010101" pitchFamily="49" charset="-122"/>
              </a:rPr>
              <a:t>第一次将两个不同的肿瘤细胞＋仙台病毒</a:t>
            </a:r>
            <a:r>
              <a:rPr lang="zh-CN" altLang="en-US" sz="2400" smtClean="0">
                <a:latin typeface="Times New Roman" panose="02020603050405020304" pitchFamily="18" charset="0"/>
                <a:ea typeface="黑体" panose="02010609060101010101" pitchFamily="49" charset="-122"/>
                <a:sym typeface="Wingdings" panose="05000000000000000000" pitchFamily="2" charset="2"/>
              </a:rPr>
              <a:t></a:t>
            </a:r>
            <a:r>
              <a:rPr lang="zh-CN" altLang="en-US" sz="2400" smtClean="0">
                <a:solidFill>
                  <a:srgbClr val="FFFF00"/>
                </a:solidFill>
                <a:latin typeface="Times New Roman" panose="02020603050405020304" pitchFamily="18" charset="0"/>
                <a:ea typeface="黑体" panose="02010609060101010101" pitchFamily="49" charset="-122"/>
              </a:rPr>
              <a:t>体细胞融合。</a:t>
            </a:r>
            <a:r>
              <a:rPr lang="zh-CN" altLang="en-US" sz="2400" smtClean="0">
                <a:solidFill>
                  <a:srgbClr val="FFFFFF"/>
                </a:solidFill>
                <a:latin typeface="Times New Roman" panose="02020603050405020304" pitchFamily="18" charset="0"/>
                <a:ea typeface="黑体" panose="02010609060101010101" pitchFamily="49" charset="-122"/>
              </a:rPr>
              <a:t> 融合后的细胞称为</a:t>
            </a:r>
            <a:r>
              <a:rPr lang="zh-CN" altLang="en-US" sz="2400" smtClean="0">
                <a:solidFill>
                  <a:srgbClr val="FFFF00"/>
                </a:solidFill>
                <a:latin typeface="Times New Roman" panose="02020603050405020304" pitchFamily="18" charset="0"/>
                <a:ea typeface="黑体" panose="02010609060101010101" pitchFamily="49" charset="-122"/>
              </a:rPr>
              <a:t>杂种细胞（</a:t>
            </a:r>
            <a:r>
              <a:rPr lang="en-US" altLang="zh-CN" sz="2400" smtClean="0">
                <a:solidFill>
                  <a:srgbClr val="FFFF00"/>
                </a:solidFill>
                <a:latin typeface="Times New Roman" panose="02020603050405020304" pitchFamily="18" charset="0"/>
                <a:ea typeface="黑体" panose="02010609060101010101" pitchFamily="49" charset="-122"/>
              </a:rPr>
              <a:t>hybrid cell</a:t>
            </a:r>
            <a:r>
              <a:rPr lang="zh-CN" altLang="en-US" sz="2400" smtClean="0">
                <a:solidFill>
                  <a:srgbClr val="FFFF00"/>
                </a:solidFill>
                <a:latin typeface="Times New Roman" panose="02020603050405020304" pitchFamily="18" charset="0"/>
                <a:ea typeface="黑体" panose="02010609060101010101" pitchFamily="49" charset="-122"/>
              </a:rPr>
              <a:t>）</a:t>
            </a:r>
            <a:r>
              <a:rPr lang="zh-CN" altLang="en-US" sz="2400" smtClean="0">
                <a:solidFill>
                  <a:srgbClr val="FFFFFF"/>
                </a:solidFill>
                <a:latin typeface="Times New Roman" panose="02020603050405020304" pitchFamily="18" charset="0"/>
                <a:ea typeface="黑体" panose="02010609060101010101" pitchFamily="49" charset="-122"/>
              </a:rPr>
              <a:t>，它含有两种细胞的染色体</a:t>
            </a:r>
            <a:r>
              <a:rPr lang="zh-CN" altLang="en-US" sz="2400" smtClean="0">
                <a:latin typeface="Times New Roman" panose="02020603050405020304" pitchFamily="18" charset="0"/>
                <a:ea typeface="黑体" panose="02010609060101010101" pitchFamily="49" charset="-122"/>
              </a:rPr>
              <a:t>。</a:t>
            </a:r>
            <a:r>
              <a:rPr lang="zh-CN" altLang="en-US" sz="2400" smtClean="0">
                <a:solidFill>
                  <a:srgbClr val="FFFF00"/>
                </a:solidFill>
                <a:latin typeface="Times New Roman" panose="02020603050405020304" pitchFamily="18" charset="0"/>
                <a:ea typeface="黑体" panose="02010609060101010101" pitchFamily="49" charset="-122"/>
              </a:rPr>
              <a:t>体细胞融合与高等生物的受精不同，它是两个细胞的整个细胞质、细胞器都发生融合，合二为一。</a:t>
            </a:r>
            <a:endParaRPr lang="en-US" altLang="zh-CN" sz="2400" smtClean="0">
              <a:solidFill>
                <a:srgbClr val="FFFF00"/>
              </a:solidFill>
              <a:latin typeface="Times New Roman" panose="02020603050405020304" pitchFamily="18" charset="0"/>
              <a:ea typeface="黑体" panose="02010609060101010101" pitchFamily="49" charset="-122"/>
            </a:endParaRPr>
          </a:p>
          <a:p>
            <a:pPr marL="0" indent="0">
              <a:lnSpc>
                <a:spcPct val="120000"/>
              </a:lnSpc>
              <a:buFontTx/>
              <a:buNone/>
            </a:pPr>
            <a:r>
              <a:rPr kumimoji="1" lang="zh-CN" altLang="en-US" sz="2400" smtClean="0">
                <a:latin typeface="Times New Roman" panose="02020603050405020304" pitchFamily="18" charset="0"/>
                <a:ea typeface="黑体" panose="02010609060101010101" pitchFamily="49" charset="-122"/>
              </a:rPr>
              <a:t>细胞融合过程可分为异核体和杂种细胞形成两个阶段。</a:t>
            </a:r>
            <a:endParaRPr kumimoji="1" lang="en-US" altLang="zh-CN" sz="2400" smtClean="0">
              <a:latin typeface="Times New Roman" panose="02020603050405020304" pitchFamily="18" charset="0"/>
              <a:ea typeface="黑体" panose="02010609060101010101" pitchFamily="49" charset="-122"/>
            </a:endParaRPr>
          </a:p>
          <a:p>
            <a:pPr marL="0" indent="0">
              <a:lnSpc>
                <a:spcPct val="120000"/>
              </a:lnSpc>
              <a:buFontTx/>
              <a:buNone/>
            </a:pPr>
            <a:r>
              <a:rPr lang="zh-CN" altLang="en-US" sz="2400" smtClean="0">
                <a:ea typeface="黑体" panose="02010609060101010101" pitchFamily="49" charset="-122"/>
              </a:rPr>
              <a:t>在异核体阶段融合的细胞内含有来自两个亲本的细胞核。随后，异核体同步进入有丝分裂，核膜崩溃，来自两个亲本细胞的基因组合在一起形成只含有一个细胞核的杂种细胞。</a:t>
            </a:r>
            <a:endParaRPr lang="zh-CN" altLang="en-US" sz="2400" smtClean="0">
              <a:solidFill>
                <a:srgbClr val="FFFF00"/>
              </a:solidFill>
              <a:latin typeface="Times New Roman" panose="02020603050405020304" pitchFamily="18" charset="0"/>
              <a:ea typeface="黑体" panose="02010609060101010101" pitchFamily="49" charset="-122"/>
            </a:endParaRPr>
          </a:p>
          <a:p>
            <a:pPr marL="0" indent="0">
              <a:lnSpc>
                <a:spcPct val="120000"/>
              </a:lnSpc>
              <a:buFontTx/>
              <a:buNone/>
            </a:pPr>
            <a:r>
              <a:rPr lang="en-US" altLang="zh-CN" sz="2400" smtClean="0">
                <a:solidFill>
                  <a:srgbClr val="FFFFFF"/>
                </a:solidFill>
                <a:latin typeface="Times New Roman" panose="02020603050405020304" pitchFamily="18" charset="0"/>
                <a:ea typeface="黑体" panose="02010609060101010101" pitchFamily="49" charset="-122"/>
              </a:rPr>
              <a:t> </a:t>
            </a:r>
            <a:endParaRPr lang="zh-CN" altLang="en-US" sz="2400" smtClean="0">
              <a:latin typeface="Times New Roman" panose="02020603050405020304" pitchFamily="18" charset="0"/>
              <a:ea typeface="黑体" panose="02010609060101010101" pitchFamily="49" charset="-122"/>
            </a:endParaRPr>
          </a:p>
        </p:txBody>
      </p:sp>
      <p:sp>
        <p:nvSpPr>
          <p:cNvPr id="37891" name="Rectangle 2"/>
          <p:cNvSpPr>
            <a:spLocks noGrp="1" noChangeArrowheads="1"/>
          </p:cNvSpPr>
          <p:nvPr>
            <p:ph type="title"/>
          </p:nvPr>
        </p:nvSpPr>
        <p:spPr>
          <a:xfrm>
            <a:off x="1600200" y="609600"/>
            <a:ext cx="5638800" cy="685800"/>
          </a:xfrm>
          <a:noFill/>
        </p:spPr>
        <p:txBody>
          <a:bodyPr/>
          <a:lstStyle/>
          <a:p>
            <a:r>
              <a:rPr lang="en-US" altLang="zh-CN" sz="3600" smtClean="0">
                <a:solidFill>
                  <a:srgbClr val="FFFF00"/>
                </a:solidFill>
                <a:latin typeface="华文新魏" pitchFamily="2" charset="-122"/>
                <a:ea typeface="华文新魏" pitchFamily="2" charset="-122"/>
              </a:rPr>
              <a:t>4.8.2</a:t>
            </a:r>
            <a:r>
              <a:rPr lang="zh-CN" altLang="en-US" sz="3600" smtClean="0">
                <a:solidFill>
                  <a:srgbClr val="FFFF00"/>
                </a:solidFill>
                <a:latin typeface="华文新魏" pitchFamily="2" charset="-122"/>
                <a:ea typeface="华文新魏" pitchFamily="2" charset="-122"/>
              </a:rPr>
              <a:t>　细胞融合定位法</a:t>
            </a:r>
            <a:endParaRPr lang="zh-CN" altLang="en-US" sz="3600" smtClean="0">
              <a:solidFill>
                <a:srgbClr val="FFFF00"/>
              </a:solidFill>
              <a:latin typeface="华文新魏" pitchFamily="2" charset="-122"/>
              <a:ea typeface="华文新魏"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762000"/>
            <a:ext cx="8458200" cy="5257800"/>
          </a:xfrm>
        </p:spPr>
        <p:txBody>
          <a:bodyPr/>
          <a:lstStyle/>
          <a:p>
            <a:pPr marL="0" indent="0">
              <a:lnSpc>
                <a:spcPct val="110000"/>
              </a:lnSpc>
              <a:spcAft>
                <a:spcPct val="5000"/>
              </a:spcAft>
              <a:buFontTx/>
              <a:buNone/>
            </a:pPr>
            <a:r>
              <a:rPr kumimoji="1" lang="en-US" altLang="zh-CN" sz="1800" b="1" dirty="0" smtClean="0">
                <a:solidFill>
                  <a:srgbClr val="FFFF00"/>
                </a:solidFill>
              </a:rPr>
              <a:t>          </a:t>
            </a:r>
            <a:r>
              <a:rPr kumimoji="1" lang="zh-CN" altLang="en-US" sz="2400" dirty="0" smtClean="0">
                <a:solidFill>
                  <a:srgbClr val="FFFF00"/>
                </a:solidFill>
                <a:latin typeface="Times New Roman" panose="02020603050405020304" pitchFamily="18" charset="0"/>
                <a:ea typeface="黑体" panose="02010609060101010101" pitchFamily="49" charset="-122"/>
              </a:rPr>
              <a:t>杂种细胞具有染色体消减现象</a:t>
            </a:r>
            <a:r>
              <a:rPr kumimoji="1" lang="zh-CN" altLang="en-US" sz="2400" dirty="0" smtClean="0">
                <a:solidFill>
                  <a:srgbClr val="FFFFFF"/>
                </a:solidFill>
                <a:latin typeface="Times New Roman" panose="02020603050405020304" pitchFamily="18" charset="0"/>
                <a:ea typeface="黑体" panose="02010609060101010101" pitchFamily="49" charset="-122"/>
              </a:rPr>
              <a:t>：随着分裂的不断进行，最初几代中包含了两种亲本细胞的全部染色体，在以后的增殖传代过程中要失落一部分染色体。失落的染色体的种类、多少及速度依亲本不同而有所不同。</a:t>
            </a:r>
            <a:endParaRPr kumimoji="1" lang="zh-CN" altLang="en-US" sz="2400" dirty="0" smtClean="0">
              <a:solidFill>
                <a:srgbClr val="FFFFFF"/>
              </a:solidFill>
              <a:latin typeface="Times New Roman" panose="02020603050405020304" pitchFamily="18" charset="0"/>
              <a:ea typeface="黑体" panose="02010609060101010101" pitchFamily="49" charset="-122"/>
            </a:endParaRPr>
          </a:p>
          <a:p>
            <a:pPr marL="0" indent="0">
              <a:lnSpc>
                <a:spcPct val="110000"/>
              </a:lnSpc>
              <a:spcAft>
                <a:spcPct val="5000"/>
              </a:spcAft>
              <a:buFontTx/>
              <a:buNone/>
            </a:pPr>
            <a:r>
              <a:rPr kumimoji="1" lang="zh-CN" altLang="en-US" sz="2400" dirty="0" smtClean="0">
                <a:solidFill>
                  <a:srgbClr val="FFFFFF"/>
                </a:solidFill>
                <a:latin typeface="Times New Roman" panose="02020603050405020304" pitchFamily="18" charset="0"/>
                <a:ea typeface="黑体" panose="02010609060101010101" pitchFamily="49" charset="-122"/>
              </a:rPr>
              <a:t>杂种细胞中一个亲本染色体的被排除是</a:t>
            </a:r>
            <a:r>
              <a:rPr kumimoji="1" lang="zh-CN" altLang="en-US" sz="2400" dirty="0" smtClean="0">
                <a:solidFill>
                  <a:srgbClr val="FFFF00"/>
                </a:solidFill>
                <a:latin typeface="Times New Roman" panose="02020603050405020304" pitchFamily="18" charset="0"/>
                <a:ea typeface="黑体" panose="02010609060101010101" pitchFamily="49" charset="-122"/>
              </a:rPr>
              <a:t>由不同亲本细胞相对生长速率所决定的</a:t>
            </a:r>
            <a:r>
              <a:rPr kumimoji="1" lang="zh-CN" altLang="en-US" sz="2400" dirty="0" smtClean="0">
                <a:solidFill>
                  <a:srgbClr val="FFFFFF"/>
                </a:solidFill>
                <a:latin typeface="Times New Roman" panose="02020603050405020304" pitchFamily="18" charset="0"/>
                <a:ea typeface="黑体" panose="02010609060101010101" pitchFamily="49" charset="-122"/>
              </a:rPr>
              <a:t>，而不是亲本细胞的亲缘关系所决定的</a:t>
            </a:r>
            <a:endParaRPr kumimoji="1" lang="zh-CN" altLang="en-US" sz="2400" dirty="0" smtClean="0">
              <a:solidFill>
                <a:srgbClr val="FFFFFF"/>
              </a:solidFill>
              <a:latin typeface="Times New Roman" panose="02020603050405020304" pitchFamily="18" charset="0"/>
              <a:ea typeface="黑体" panose="02010609060101010101" pitchFamily="49" charset="-122"/>
            </a:endParaRPr>
          </a:p>
          <a:p>
            <a:pPr marL="0" indent="0">
              <a:lnSpc>
                <a:spcPct val="110000"/>
              </a:lnSpc>
              <a:spcAft>
                <a:spcPct val="5000"/>
              </a:spcAft>
              <a:buFontTx/>
              <a:buNone/>
            </a:pPr>
            <a:r>
              <a:rPr lang="zh-CN" altLang="en-US" sz="2400" dirty="0" smtClean="0">
                <a:latin typeface="Times New Roman" panose="02020603050405020304" pitchFamily="18" charset="0"/>
                <a:ea typeface="黑体" panose="02010609060101010101" pitchFamily="49" charset="-122"/>
              </a:rPr>
              <a:t>例：小鼠－大鼠  杂种细胞  丢失大鼠的染色体</a:t>
            </a:r>
            <a:r>
              <a:rPr lang="en-US" altLang="zh-CN" sz="2400" dirty="0" smtClean="0">
                <a:latin typeface="Times New Roman" panose="02020603050405020304" pitchFamily="18" charset="0"/>
                <a:ea typeface="黑体" panose="02010609060101010101" pitchFamily="49" charset="-122"/>
              </a:rPr>
              <a:t>10</a:t>
            </a:r>
            <a:r>
              <a:rPr lang="zh-CN" altLang="en-US" sz="2400" dirty="0" smtClean="0">
                <a:latin typeface="Times New Roman" panose="02020603050405020304" pitchFamily="18" charset="0"/>
                <a:ea typeface="黑体" panose="02010609060101010101" pitchFamily="49" charset="-122"/>
              </a:rPr>
              <a:t>％－</a:t>
            </a:r>
            <a:r>
              <a:rPr lang="en-US" altLang="zh-CN" sz="2400" dirty="0" smtClean="0">
                <a:latin typeface="Times New Roman" panose="02020603050405020304" pitchFamily="18" charset="0"/>
                <a:ea typeface="黑体" panose="02010609060101010101" pitchFamily="49" charset="-122"/>
              </a:rPr>
              <a:t>20</a:t>
            </a:r>
            <a:r>
              <a:rPr lang="zh-CN" altLang="en-US" sz="2400" dirty="0" smtClean="0">
                <a:latin typeface="Times New Roman" panose="02020603050405020304" pitchFamily="18" charset="0"/>
                <a:ea typeface="黑体" panose="02010609060101010101" pitchFamily="49" charset="-122"/>
              </a:rPr>
              <a:t>％</a:t>
            </a:r>
            <a:endParaRPr lang="zh-CN" altLang="en-US" sz="2400" dirty="0" smtClean="0">
              <a:latin typeface="Times New Roman" panose="02020603050405020304" pitchFamily="18" charset="0"/>
              <a:ea typeface="黑体" panose="02010609060101010101" pitchFamily="49" charset="-122"/>
            </a:endParaRPr>
          </a:p>
          <a:p>
            <a:pPr marL="0" indent="0" algn="just">
              <a:lnSpc>
                <a:spcPct val="110000"/>
              </a:lnSpc>
              <a:spcAft>
                <a:spcPct val="5000"/>
              </a:spcAft>
              <a:buFontTx/>
              <a:buNone/>
            </a:pPr>
            <a:r>
              <a:rPr lang="zh-CN" altLang="en-US" sz="2400" dirty="0" smtClean="0">
                <a:latin typeface="Times New Roman" panose="02020603050405020304" pitchFamily="18" charset="0"/>
                <a:ea typeface="黑体" panose="02010609060101010101" pitchFamily="49" charset="-122"/>
              </a:rPr>
              <a:t>        人－小鼠  杂种细胞丢失人的染色体，最后可能只剩</a:t>
            </a:r>
            <a:endParaRPr lang="zh-CN" altLang="en-US" sz="2400" dirty="0" smtClean="0">
              <a:latin typeface="Times New Roman" panose="02020603050405020304" pitchFamily="18" charset="0"/>
              <a:ea typeface="黑体" panose="02010609060101010101" pitchFamily="49" charset="-122"/>
            </a:endParaRPr>
          </a:p>
          <a:p>
            <a:pPr marL="0" indent="0" algn="just">
              <a:lnSpc>
                <a:spcPct val="110000"/>
              </a:lnSpc>
              <a:spcAft>
                <a:spcPct val="5000"/>
              </a:spcAft>
              <a:buFontTx/>
              <a:buNone/>
            </a:pPr>
            <a:r>
              <a:rPr lang="zh-CN" altLang="en-US" sz="2400" dirty="0" smtClean="0">
                <a:latin typeface="Times New Roman" panose="02020603050405020304" pitchFamily="18" charset="0"/>
                <a:ea typeface="黑体" panose="02010609060101010101" pitchFamily="49" charset="-122"/>
              </a:rPr>
              <a:t>下少数的几条或</a:t>
            </a:r>
            <a:r>
              <a:rPr lang="en-US" altLang="zh-CN" sz="2400" dirty="0" smtClean="0">
                <a:latin typeface="Times New Roman" panose="02020603050405020304" pitchFamily="18" charset="0"/>
                <a:ea typeface="黑体" panose="02010609060101010101" pitchFamily="49" charset="-122"/>
              </a:rPr>
              <a:t>1</a:t>
            </a:r>
            <a:r>
              <a:rPr lang="zh-CN" altLang="en-US" sz="2400" dirty="0" smtClean="0">
                <a:latin typeface="Times New Roman" panose="02020603050405020304" pitchFamily="18" charset="0"/>
                <a:ea typeface="黑体" panose="02010609060101010101" pitchFamily="49" charset="-122"/>
              </a:rPr>
              <a:t>条人的染色体。</a:t>
            </a:r>
            <a:endParaRPr lang="zh-CN" altLang="en-US" sz="2400" dirty="0" smtClean="0">
              <a:latin typeface="Times New Roman" panose="02020603050405020304" pitchFamily="18" charset="0"/>
              <a:ea typeface="黑体" panose="02010609060101010101" pitchFamily="49" charset="-122"/>
            </a:endParaRPr>
          </a:p>
          <a:p>
            <a:pPr marL="0" indent="0">
              <a:lnSpc>
                <a:spcPct val="110000"/>
              </a:lnSpc>
              <a:spcAft>
                <a:spcPct val="5000"/>
              </a:spcAft>
              <a:buFontTx/>
              <a:buNone/>
            </a:pPr>
            <a:endParaRPr lang="en-US" altLang="zh-CN" sz="24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内容占位符 5" descr="image183.tif"/>
          <p:cNvPicPr>
            <a:picLocks noGrp="1" noChangeAspect="1"/>
          </p:cNvPicPr>
          <p:nvPr>
            <p:ph idx="1"/>
          </p:nvPr>
        </p:nvPicPr>
        <p:blipFill>
          <a:blip r:embed="rId1" cstate="print"/>
          <a:srcRect/>
          <a:stretch>
            <a:fillRect/>
          </a:stretch>
        </p:blipFill>
        <p:spPr>
          <a:xfrm>
            <a:off x="1711194" y="457200"/>
            <a:ext cx="5392869" cy="60960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57200" y="533400"/>
            <a:ext cx="8229600" cy="1905000"/>
          </a:xfrm>
        </p:spPr>
        <p:txBody>
          <a:bodyPr/>
          <a:lstStyle/>
          <a:p>
            <a:pPr marL="0" indent="0">
              <a:lnSpc>
                <a:spcPct val="120000"/>
              </a:lnSpc>
              <a:buFontTx/>
              <a:buNone/>
            </a:pPr>
            <a:r>
              <a:rPr lang="en-US" altLang="zh-CN" sz="2400" b="1" dirty="0" smtClean="0"/>
              <a:t>      </a:t>
            </a:r>
            <a:r>
              <a:rPr lang="zh-CN" altLang="en-US" sz="2000" dirty="0" smtClean="0">
                <a:latin typeface="黑体" panose="02010609060101010101" pitchFamily="49" charset="-122"/>
                <a:ea typeface="黑体" panose="02010609060101010101" pitchFamily="49" charset="-122"/>
              </a:rPr>
              <a:t>人的各条染色体以随机方式丢失，因此也可得到多种不同染色体组合的杂种细胞株（表</a:t>
            </a:r>
            <a:r>
              <a:rPr lang="en-US" altLang="zh-CN" sz="2000" dirty="0" smtClean="0">
                <a:latin typeface="黑体" panose="02010609060101010101" pitchFamily="49" charset="-122"/>
                <a:ea typeface="黑体" panose="02010609060101010101" pitchFamily="49" charset="-122"/>
              </a:rPr>
              <a:t>4</a:t>
            </a:r>
            <a:r>
              <a:rPr lang="zh-CN" altLang="en-US" sz="2000" dirty="0" smtClean="0">
                <a:latin typeface="黑体" panose="02010609060101010101" pitchFamily="49" charset="-122"/>
                <a:ea typeface="黑体" panose="02010609060101010101" pitchFamily="49" charset="-122"/>
              </a:rPr>
              <a:t>－</a:t>
            </a:r>
            <a:r>
              <a:rPr lang="en-US" altLang="zh-CN" sz="2000" dirty="0" smtClean="0">
                <a:latin typeface="黑体" panose="02010609060101010101" pitchFamily="49" charset="-122"/>
                <a:ea typeface="黑体" panose="02010609060101010101" pitchFamily="49" charset="-122"/>
              </a:rPr>
              <a:t>8</a:t>
            </a:r>
            <a:r>
              <a:rPr lang="zh-CN" altLang="en-US" sz="2000" dirty="0" smtClean="0">
                <a:latin typeface="黑体" panose="02010609060101010101" pitchFamily="49" charset="-122"/>
                <a:ea typeface="黑体" panose="02010609060101010101" pitchFamily="49" charset="-122"/>
              </a:rPr>
              <a:t>） 。</a:t>
            </a:r>
            <a:r>
              <a:rPr lang="zh-CN" altLang="en-US" sz="2000" dirty="0" smtClean="0">
                <a:solidFill>
                  <a:srgbClr val="FFFF00"/>
                </a:solidFill>
                <a:latin typeface="黑体" panose="02010609060101010101" pitchFamily="49" charset="-122"/>
                <a:ea typeface="黑体" panose="02010609060101010101" pitchFamily="49" charset="-122"/>
              </a:rPr>
              <a:t>通过分析某一基因产物与某一人的染色体是否共同存在而进行基因定位。</a:t>
            </a:r>
            <a:r>
              <a:rPr lang="zh-CN" altLang="en-US" sz="2000" dirty="0" smtClean="0">
                <a:latin typeface="黑体" panose="02010609060101010101" pitchFamily="49" charset="-122"/>
                <a:ea typeface="黑体" panose="02010609060101010101" pitchFamily="49" charset="-122"/>
              </a:rPr>
              <a:t>这一方法的应用，改变了人类遗传学过去传统的依靠家系调查进行基因定位的方法，大大地加速了基因定位研究的进展。</a:t>
            </a:r>
            <a:endParaRPr lang="zh-CN" altLang="en-US" sz="2000" dirty="0" smtClean="0">
              <a:latin typeface="黑体" panose="02010609060101010101" pitchFamily="49" charset="-122"/>
              <a:ea typeface="黑体" panose="02010609060101010101" pitchFamily="49" charset="-122"/>
            </a:endParaRPr>
          </a:p>
        </p:txBody>
      </p:sp>
      <p:pic>
        <p:nvPicPr>
          <p:cNvPr id="135169" name="Picture 1"/>
          <p:cNvPicPr>
            <a:picLocks noChangeAspect="1" noChangeArrowheads="1"/>
          </p:cNvPicPr>
          <p:nvPr/>
        </p:nvPicPr>
        <p:blipFill>
          <a:blip r:embed="rId1" cstate="print"/>
          <a:srcRect/>
          <a:stretch>
            <a:fillRect/>
          </a:stretch>
        </p:blipFill>
        <p:spPr bwMode="auto">
          <a:xfrm>
            <a:off x="533400" y="2465696"/>
            <a:ext cx="8218088"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28600" y="1295400"/>
            <a:ext cx="8915400" cy="4317209"/>
          </a:xfrm>
          <a:prstGeom prst="rect">
            <a:avLst/>
          </a:prstGeom>
          <a:noFill/>
          <a:ln w="9525">
            <a:noFill/>
            <a:miter lim="800000"/>
          </a:ln>
        </p:spPr>
        <p:txBody>
          <a:bodyPr wrap="square" lIns="90000" tIns="46800" rIns="90000" bIns="46800">
            <a:spAutoFit/>
          </a:bodyPr>
          <a:lstStyle/>
          <a:p>
            <a:pPr algn="just">
              <a:spcBef>
                <a:spcPct val="20000"/>
              </a:spcBef>
              <a:buClr>
                <a:schemeClr val="hlink"/>
              </a:buClr>
              <a:buSzPct val="110000"/>
              <a:buFont typeface="Wingdings" panose="05000000000000000000" pitchFamily="2" charset="2"/>
              <a:buNone/>
            </a:pPr>
            <a:r>
              <a:rPr kumimoji="1" lang="en-US" altLang="zh-CN" sz="2800" dirty="0" smtClean="0">
                <a:latin typeface="黑体" panose="02010609060101010101" pitchFamily="49" charset="-122"/>
                <a:ea typeface="黑体" panose="02010609060101010101" pitchFamily="49" charset="-122"/>
              </a:rPr>
              <a:t>PD</a:t>
            </a:r>
            <a:r>
              <a:rPr kumimoji="1" lang="zh-CN" altLang="en-US" sz="2800" dirty="0">
                <a:solidFill>
                  <a:srgbClr val="FFFFFF"/>
                </a:solidFill>
                <a:latin typeface="黑体" panose="02010609060101010101" pitchFamily="49" charset="-122"/>
                <a:ea typeface="黑体" panose="02010609060101010101" pitchFamily="49" charset="-122"/>
              </a:rPr>
              <a:t>型（</a:t>
            </a:r>
            <a:r>
              <a:rPr kumimoji="1" lang="en-US" altLang="zh-CN" sz="2800" dirty="0">
                <a:solidFill>
                  <a:srgbClr val="FFFFFF"/>
                </a:solidFill>
                <a:latin typeface="黑体" panose="02010609060101010101" pitchFamily="49" charset="-122"/>
                <a:ea typeface="黑体" panose="02010609060101010101" pitchFamily="49" charset="-122"/>
              </a:rPr>
              <a:t>parental </a:t>
            </a:r>
            <a:r>
              <a:rPr kumimoji="1" lang="en-US" altLang="zh-CN" sz="2800" dirty="0" err="1">
                <a:solidFill>
                  <a:srgbClr val="FFFFFF"/>
                </a:solidFill>
                <a:latin typeface="黑体" panose="02010609060101010101" pitchFamily="49" charset="-122"/>
                <a:ea typeface="黑体" panose="02010609060101010101" pitchFamily="49" charset="-122"/>
              </a:rPr>
              <a:t>ditype</a:t>
            </a:r>
            <a:r>
              <a:rPr kumimoji="1" lang="en-US" altLang="zh-CN" sz="2800" dirty="0">
                <a:solidFill>
                  <a:srgbClr val="FFFFFF"/>
                </a:solidFill>
                <a:latin typeface="黑体" panose="02010609060101010101" pitchFamily="49" charset="-122"/>
                <a:ea typeface="黑体" panose="02010609060101010101" pitchFamily="49" charset="-122"/>
              </a:rPr>
              <a:t> </a:t>
            </a:r>
            <a:r>
              <a:rPr kumimoji="1" lang="zh-CN" altLang="en-US" sz="2800" dirty="0">
                <a:solidFill>
                  <a:srgbClr val="FFFFFF"/>
                </a:solidFill>
                <a:latin typeface="黑体" panose="02010609060101010101" pitchFamily="49" charset="-122"/>
                <a:ea typeface="黑体" panose="02010609060101010101" pitchFamily="49" charset="-122"/>
              </a:rPr>
              <a:t>亲二型）四分子：仅仅包括二种</a:t>
            </a:r>
            <a:r>
              <a:rPr kumimoji="1" lang="zh-CN" altLang="en-US" sz="2800" dirty="0" smtClean="0">
                <a:solidFill>
                  <a:srgbClr val="FFFFFF"/>
                </a:solidFill>
                <a:latin typeface="黑体" panose="02010609060101010101" pitchFamily="49" charset="-122"/>
                <a:ea typeface="黑体" panose="02010609060101010101" pitchFamily="49" charset="-122"/>
              </a:rPr>
              <a:t>类型的</a:t>
            </a:r>
            <a:r>
              <a:rPr kumimoji="1" lang="zh-CN" altLang="en-US" sz="2800" dirty="0">
                <a:solidFill>
                  <a:srgbClr val="FFFFFF"/>
                </a:solidFill>
                <a:latin typeface="黑体" panose="02010609060101010101" pitchFamily="49" charset="-122"/>
                <a:ea typeface="黑体" panose="02010609060101010101" pitchFamily="49" charset="-122"/>
              </a:rPr>
              <a:t>减数分裂产物，它们都是</a:t>
            </a:r>
            <a:r>
              <a:rPr kumimoji="1" lang="zh-CN" altLang="en-US" sz="2800" dirty="0" smtClean="0">
                <a:solidFill>
                  <a:srgbClr val="FFFFFF"/>
                </a:solidFill>
                <a:latin typeface="黑体" panose="02010609060101010101" pitchFamily="49" charset="-122"/>
                <a:ea typeface="黑体" panose="02010609060101010101" pitchFamily="49" charset="-122"/>
              </a:rPr>
              <a:t>亲本型</a:t>
            </a:r>
            <a:r>
              <a:rPr kumimoji="1" lang="zh-CN" altLang="en-US" sz="2800" dirty="0">
                <a:solidFill>
                  <a:srgbClr val="FFFFFF"/>
                </a:solidFill>
                <a:latin typeface="黑体" panose="02010609060101010101" pitchFamily="49" charset="-122"/>
                <a:ea typeface="黑体" panose="02010609060101010101" pitchFamily="49" charset="-122"/>
              </a:rPr>
              <a:t>类型，因此称为亲</a:t>
            </a:r>
            <a:r>
              <a:rPr kumimoji="1" lang="zh-CN" altLang="en-US" sz="2800" dirty="0" smtClean="0">
                <a:solidFill>
                  <a:srgbClr val="FFFFFF"/>
                </a:solidFill>
                <a:latin typeface="黑体" panose="02010609060101010101" pitchFamily="49" charset="-122"/>
                <a:ea typeface="黑体" panose="02010609060101010101" pitchFamily="49" charset="-122"/>
              </a:rPr>
              <a:t>二型；</a:t>
            </a:r>
            <a:endParaRPr kumimoji="1" lang="zh-CN" altLang="en-US" sz="2800" dirty="0">
              <a:solidFill>
                <a:srgbClr val="FFFFFF"/>
              </a:solidFill>
              <a:latin typeface="黑体" panose="02010609060101010101" pitchFamily="49" charset="-122"/>
              <a:ea typeface="黑体" panose="02010609060101010101" pitchFamily="49" charset="-122"/>
            </a:endParaRPr>
          </a:p>
          <a:p>
            <a:pPr algn="just">
              <a:spcBef>
                <a:spcPct val="20000"/>
              </a:spcBef>
              <a:buClr>
                <a:schemeClr val="hlink"/>
              </a:buClr>
              <a:buSzPct val="110000"/>
              <a:buFont typeface="Wingdings" panose="05000000000000000000" pitchFamily="2" charset="2"/>
              <a:buNone/>
            </a:pPr>
            <a:endParaRPr kumimoji="1" lang="en-US" altLang="zh-CN" sz="2800" dirty="0" smtClean="0">
              <a:latin typeface="黑体" panose="02010609060101010101" pitchFamily="49" charset="-122"/>
              <a:ea typeface="黑体" panose="02010609060101010101" pitchFamily="49" charset="-122"/>
            </a:endParaRPr>
          </a:p>
          <a:p>
            <a:pPr algn="just">
              <a:spcBef>
                <a:spcPct val="20000"/>
              </a:spcBef>
              <a:buClr>
                <a:schemeClr val="hlink"/>
              </a:buClr>
              <a:buSzPct val="110000"/>
              <a:buFont typeface="Wingdings" panose="05000000000000000000" pitchFamily="2" charset="2"/>
              <a:buNone/>
            </a:pPr>
            <a:r>
              <a:rPr kumimoji="1" lang="en-US" altLang="zh-CN" sz="2800" dirty="0" smtClean="0">
                <a:latin typeface="黑体" panose="02010609060101010101" pitchFamily="49" charset="-122"/>
                <a:ea typeface="黑体" panose="02010609060101010101" pitchFamily="49" charset="-122"/>
              </a:rPr>
              <a:t>NPD</a:t>
            </a:r>
            <a:r>
              <a:rPr kumimoji="1" lang="zh-CN" altLang="en-US" sz="2800" dirty="0" smtClean="0">
                <a:solidFill>
                  <a:srgbClr val="FFFFFF"/>
                </a:solidFill>
                <a:latin typeface="黑体" panose="02010609060101010101" pitchFamily="49" charset="-122"/>
                <a:ea typeface="黑体" panose="02010609060101010101" pitchFamily="49" charset="-122"/>
              </a:rPr>
              <a:t>型（</a:t>
            </a:r>
            <a:r>
              <a:rPr kumimoji="1" lang="en-US" altLang="zh-CN" sz="2800" dirty="0" smtClean="0">
                <a:solidFill>
                  <a:srgbClr val="FFFFFF"/>
                </a:solidFill>
                <a:latin typeface="黑体" panose="02010609060101010101" pitchFamily="49" charset="-122"/>
                <a:ea typeface="黑体" panose="02010609060101010101" pitchFamily="49" charset="-122"/>
              </a:rPr>
              <a:t>non parental </a:t>
            </a:r>
            <a:r>
              <a:rPr kumimoji="1" lang="en-US" altLang="zh-CN" sz="2800" dirty="0" err="1" smtClean="0">
                <a:solidFill>
                  <a:srgbClr val="FFFFFF"/>
                </a:solidFill>
                <a:latin typeface="黑体" panose="02010609060101010101" pitchFamily="49" charset="-122"/>
                <a:ea typeface="黑体" panose="02010609060101010101" pitchFamily="49" charset="-122"/>
              </a:rPr>
              <a:t>ditype</a:t>
            </a:r>
            <a:r>
              <a:rPr kumimoji="1" lang="en-US" altLang="zh-CN" sz="2800" dirty="0" smtClean="0">
                <a:solidFill>
                  <a:srgbClr val="FFFFFF"/>
                </a:solidFill>
                <a:latin typeface="黑体" panose="02010609060101010101" pitchFamily="49" charset="-122"/>
                <a:ea typeface="黑体" panose="02010609060101010101" pitchFamily="49" charset="-122"/>
              </a:rPr>
              <a:t>,</a:t>
            </a:r>
            <a:r>
              <a:rPr kumimoji="1" lang="zh-CN" altLang="en-US" sz="2800" dirty="0" smtClean="0">
                <a:solidFill>
                  <a:srgbClr val="FFFFFF"/>
                </a:solidFill>
                <a:latin typeface="黑体" panose="02010609060101010101" pitchFamily="49" charset="-122"/>
                <a:ea typeface="黑体" panose="02010609060101010101" pitchFamily="49" charset="-122"/>
              </a:rPr>
              <a:t>非亲二型）：含有两种减数分裂产物，它们是非亲本型（重组型）； </a:t>
            </a:r>
            <a:endParaRPr kumimoji="1" lang="en-US" altLang="zh-CN" sz="2800" dirty="0" smtClean="0">
              <a:solidFill>
                <a:srgbClr val="FFFFFF"/>
              </a:solidFill>
              <a:latin typeface="黑体" panose="02010609060101010101" pitchFamily="49" charset="-122"/>
              <a:ea typeface="黑体" panose="02010609060101010101" pitchFamily="49" charset="-122"/>
            </a:endParaRPr>
          </a:p>
          <a:p>
            <a:pPr algn="just">
              <a:spcBef>
                <a:spcPct val="20000"/>
              </a:spcBef>
              <a:buClr>
                <a:schemeClr val="hlink"/>
              </a:buClr>
              <a:buSzPct val="110000"/>
              <a:buFont typeface="Wingdings" panose="05000000000000000000" pitchFamily="2" charset="2"/>
              <a:buNone/>
            </a:pPr>
            <a:endParaRPr kumimoji="1" lang="en-US" altLang="zh-CN" sz="2800" dirty="0" smtClean="0">
              <a:latin typeface="黑体" panose="02010609060101010101" pitchFamily="49" charset="-122"/>
              <a:ea typeface="黑体" panose="02010609060101010101" pitchFamily="49" charset="-122"/>
            </a:endParaRPr>
          </a:p>
          <a:p>
            <a:pPr algn="just">
              <a:spcBef>
                <a:spcPct val="20000"/>
              </a:spcBef>
              <a:buClr>
                <a:schemeClr val="hlink"/>
              </a:buClr>
              <a:buSzPct val="110000"/>
              <a:buFont typeface="Wingdings" panose="05000000000000000000" pitchFamily="2" charset="2"/>
              <a:buNone/>
            </a:pPr>
            <a:r>
              <a:rPr kumimoji="1" lang="en-US" altLang="zh-CN" sz="2800" dirty="0" smtClean="0">
                <a:latin typeface="黑体" panose="02010609060101010101" pitchFamily="49" charset="-122"/>
                <a:ea typeface="黑体" panose="02010609060101010101" pitchFamily="49" charset="-122"/>
              </a:rPr>
              <a:t>T</a:t>
            </a:r>
            <a:r>
              <a:rPr kumimoji="1" lang="zh-CN" altLang="en-US" sz="2800" dirty="0">
                <a:solidFill>
                  <a:srgbClr val="FFFFFF"/>
                </a:solidFill>
                <a:latin typeface="黑体" panose="02010609060101010101" pitchFamily="49" charset="-122"/>
                <a:ea typeface="黑体" panose="02010609060101010101" pitchFamily="49" charset="-122"/>
              </a:rPr>
              <a:t>型（</a:t>
            </a:r>
            <a:r>
              <a:rPr kumimoji="1" lang="en-US" altLang="zh-CN" sz="2800" dirty="0" err="1">
                <a:solidFill>
                  <a:srgbClr val="FFFFFF"/>
                </a:solidFill>
                <a:latin typeface="黑体" panose="02010609060101010101" pitchFamily="49" charset="-122"/>
                <a:ea typeface="黑体" panose="02010609060101010101" pitchFamily="49" charset="-122"/>
              </a:rPr>
              <a:t>Tetratype</a:t>
            </a:r>
            <a:r>
              <a:rPr kumimoji="1" lang="en-US" altLang="zh-CN" sz="2800" dirty="0">
                <a:solidFill>
                  <a:srgbClr val="FFFFFF"/>
                </a:solidFill>
                <a:latin typeface="黑体" panose="02010609060101010101" pitchFamily="49" charset="-122"/>
                <a:ea typeface="黑体" panose="02010609060101010101" pitchFamily="49" charset="-122"/>
              </a:rPr>
              <a:t>  </a:t>
            </a:r>
            <a:r>
              <a:rPr kumimoji="1" lang="zh-CN" altLang="en-US" sz="2800" dirty="0">
                <a:solidFill>
                  <a:srgbClr val="FFFFFF"/>
                </a:solidFill>
                <a:latin typeface="黑体" panose="02010609060101010101" pitchFamily="49" charset="-122"/>
                <a:ea typeface="黑体" panose="02010609060101010101" pitchFamily="49" charset="-122"/>
              </a:rPr>
              <a:t>四型 ）四分子</a:t>
            </a:r>
            <a:r>
              <a:rPr kumimoji="1" lang="en-US" altLang="zh-CN" sz="2800" dirty="0" smtClean="0">
                <a:solidFill>
                  <a:srgbClr val="FFFFFF"/>
                </a:solidFill>
                <a:latin typeface="黑体" panose="02010609060101010101" pitchFamily="49" charset="-122"/>
                <a:ea typeface="黑体" panose="02010609060101010101" pitchFamily="49" charset="-122"/>
              </a:rPr>
              <a:t>:</a:t>
            </a:r>
            <a:r>
              <a:rPr kumimoji="1" lang="zh-CN" altLang="en-US" sz="2800" dirty="0" smtClean="0">
                <a:solidFill>
                  <a:srgbClr val="FFFFFF"/>
                </a:solidFill>
                <a:latin typeface="黑体" panose="02010609060101010101" pitchFamily="49" charset="-122"/>
                <a:ea typeface="黑体" panose="02010609060101010101" pitchFamily="49" charset="-122"/>
              </a:rPr>
              <a:t>包含</a:t>
            </a:r>
            <a:r>
              <a:rPr kumimoji="1" lang="zh-CN" altLang="en-US" sz="2800" dirty="0">
                <a:solidFill>
                  <a:srgbClr val="FFFFFF"/>
                </a:solidFill>
                <a:latin typeface="黑体" panose="02010609060101010101" pitchFamily="49" charset="-122"/>
                <a:ea typeface="黑体" panose="02010609060101010101" pitchFamily="49" charset="-122"/>
              </a:rPr>
              <a:t>减数分裂产物的所有四种</a:t>
            </a:r>
            <a:r>
              <a:rPr kumimoji="1" lang="zh-CN" altLang="en-US" sz="2800" dirty="0" smtClean="0">
                <a:solidFill>
                  <a:srgbClr val="FFFFFF"/>
                </a:solidFill>
                <a:latin typeface="黑体" panose="02010609060101010101" pitchFamily="49" charset="-122"/>
                <a:ea typeface="黑体" panose="02010609060101010101" pitchFamily="49" charset="-122"/>
              </a:rPr>
              <a:t>类型即</a:t>
            </a:r>
            <a:r>
              <a:rPr kumimoji="1" lang="zh-CN" altLang="en-US" sz="2800" dirty="0">
                <a:solidFill>
                  <a:srgbClr val="FFFFFF"/>
                </a:solidFill>
                <a:latin typeface="黑体" panose="02010609060101010101" pitchFamily="49" charset="-122"/>
                <a:ea typeface="黑体" panose="02010609060101010101" pitchFamily="49" charset="-122"/>
              </a:rPr>
              <a:t>：两种亲本型</a:t>
            </a:r>
            <a:r>
              <a:rPr kumimoji="1" lang="zh-CN" altLang="en-US" sz="2800" dirty="0" smtClean="0">
                <a:solidFill>
                  <a:srgbClr val="FFFFFF"/>
                </a:solidFill>
                <a:latin typeface="黑体" panose="02010609060101010101" pitchFamily="49" charset="-122"/>
                <a:ea typeface="黑体" panose="02010609060101010101" pitchFamily="49" charset="-122"/>
              </a:rPr>
              <a:t>类型和</a:t>
            </a:r>
            <a:r>
              <a:rPr kumimoji="1" lang="zh-CN" altLang="en-US" sz="2800" dirty="0">
                <a:solidFill>
                  <a:srgbClr val="FFFFFF"/>
                </a:solidFill>
                <a:latin typeface="黑体" panose="02010609060101010101" pitchFamily="49" charset="-122"/>
                <a:ea typeface="黑体" panose="02010609060101010101" pitchFamily="49" charset="-122"/>
              </a:rPr>
              <a:t>两种重组</a:t>
            </a:r>
            <a:r>
              <a:rPr kumimoji="1" lang="zh-CN" altLang="en-US" sz="2800" dirty="0" smtClean="0">
                <a:solidFill>
                  <a:srgbClr val="FFFFFF"/>
                </a:solidFill>
                <a:latin typeface="黑体" panose="02010609060101010101" pitchFamily="49" charset="-122"/>
                <a:ea typeface="黑体" panose="02010609060101010101" pitchFamily="49" charset="-122"/>
              </a:rPr>
              <a:t>类型。</a:t>
            </a:r>
            <a:r>
              <a:rPr kumimoji="1" lang="en-US" altLang="zh-CN" sz="2800" b="1" dirty="0" smtClean="0">
                <a:latin typeface="黑体" panose="02010609060101010101" pitchFamily="49" charset="-122"/>
                <a:ea typeface="黑体" panose="02010609060101010101" pitchFamily="49" charset="-122"/>
              </a:rPr>
              <a:t> </a:t>
            </a:r>
            <a:r>
              <a:rPr kumimoji="1" lang="zh-CN" altLang="en-US" sz="2800" baseline="30000" dirty="0" smtClean="0">
                <a:solidFill>
                  <a:schemeClr val="tx1"/>
                </a:solidFill>
                <a:latin typeface="黑体" panose="02010609060101010101" pitchFamily="49" charset="-122"/>
                <a:ea typeface="黑体" panose="02010609060101010101" pitchFamily="49" charset="-122"/>
              </a:rPr>
              <a:t>。</a:t>
            </a:r>
            <a:endParaRPr kumimoji="1" lang="zh-CN" altLang="en-US" sz="2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bldLst>
      <p:bldP spid="2"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81000"/>
            <a:ext cx="8229600" cy="933450"/>
          </a:xfrm>
          <a:noFill/>
        </p:spPr>
        <p:txBody>
          <a:bodyPr/>
          <a:lstStyle/>
          <a:p>
            <a:r>
              <a:rPr lang="zh-CN" altLang="en-US" smtClean="0"/>
              <a:t> </a:t>
            </a:r>
            <a:r>
              <a:rPr lang="zh-CN" altLang="en-US" b="1" smtClean="0">
                <a:solidFill>
                  <a:srgbClr val="FFFF00"/>
                </a:solidFill>
              </a:rPr>
              <a:t>作  业</a:t>
            </a:r>
            <a:endParaRPr lang="zh-CN" altLang="en-US" b="1" smtClean="0">
              <a:solidFill>
                <a:srgbClr val="FFFF00"/>
              </a:solidFill>
            </a:endParaRPr>
          </a:p>
        </p:txBody>
      </p:sp>
      <p:sp>
        <p:nvSpPr>
          <p:cNvPr id="52227" name="Rectangle 3"/>
          <p:cNvSpPr>
            <a:spLocks noGrp="1" noChangeArrowheads="1"/>
          </p:cNvSpPr>
          <p:nvPr>
            <p:ph type="body" idx="1"/>
          </p:nvPr>
        </p:nvSpPr>
        <p:spPr>
          <a:xfrm>
            <a:off x="457200" y="1371600"/>
            <a:ext cx="8229600" cy="685800"/>
          </a:xfrm>
        </p:spPr>
        <p:txBody>
          <a:bodyPr/>
          <a:lstStyle/>
          <a:p>
            <a:pPr>
              <a:buFontTx/>
              <a:buNone/>
            </a:pPr>
            <a:r>
              <a:rPr lang="en-US" altLang="zh-CN" dirty="0" smtClean="0">
                <a:solidFill>
                  <a:srgbClr val="FFFF00"/>
                </a:solidFill>
              </a:rPr>
              <a:t>7,  8, 10, 13, 14, 1</a:t>
            </a:r>
            <a:r>
              <a:rPr lang="en-US" dirty="0" smtClean="0">
                <a:solidFill>
                  <a:srgbClr val="FFFF00"/>
                </a:solidFill>
              </a:rPr>
              <a:t>8</a:t>
            </a:r>
            <a:endParaRPr lang="en-US" altLang="zh-CN" dirty="0" smtClean="0">
              <a:solidFill>
                <a:srgbClr val="FFFF00"/>
              </a:solidFill>
            </a:endParaRPr>
          </a:p>
          <a:p>
            <a:pPr>
              <a:buFontTx/>
              <a:buNone/>
            </a:pPr>
            <a:endParaRPr lang="en-US" altLang="zh-CN" dirty="0" smtClean="0">
              <a:solidFill>
                <a:srgbClr val="FFFF00"/>
              </a:solidFill>
            </a:endParaRPr>
          </a:p>
        </p:txBody>
      </p:sp>
      <p:pic>
        <p:nvPicPr>
          <p:cNvPr id="2" name="图片 1" descr="截图20230321172309"/>
          <p:cNvPicPr>
            <a:picLocks noChangeAspect="1"/>
          </p:cNvPicPr>
          <p:nvPr>
            <p:custDataLst>
              <p:tags r:id="rId1"/>
            </p:custDataLst>
          </p:nvPr>
        </p:nvPicPr>
        <p:blipFill>
          <a:blip r:embed="rId2"/>
          <a:stretch>
            <a:fillRect/>
          </a:stretch>
        </p:blipFill>
        <p:spPr>
          <a:xfrm>
            <a:off x="1905000" y="1981200"/>
            <a:ext cx="5543550" cy="2590800"/>
          </a:xfrm>
          <a:prstGeom prst="rect">
            <a:avLst/>
          </a:prstGeom>
        </p:spPr>
      </p:pic>
      <p:sp>
        <p:nvSpPr>
          <p:cNvPr id="3" name="文本框 2"/>
          <p:cNvSpPr txBox="1"/>
          <p:nvPr/>
        </p:nvSpPr>
        <p:spPr>
          <a:xfrm>
            <a:off x="3581400" y="4648200"/>
            <a:ext cx="3048000" cy="398780"/>
          </a:xfrm>
          <a:prstGeom prst="rect">
            <a:avLst/>
          </a:prstGeom>
          <a:noFill/>
        </p:spPr>
        <p:txBody>
          <a:bodyPr wrap="square" rtlCol="0">
            <a:spAutoFit/>
          </a:bodyPr>
          <a:p>
            <a:r>
              <a:rPr lang="zh-CN" altLang="en-US"/>
              <a:t>新书第</a:t>
            </a:r>
            <a:r>
              <a:rPr lang="en-US" altLang="zh-CN"/>
              <a:t>18</a:t>
            </a:r>
            <a:r>
              <a:rPr lang="zh-CN" altLang="en-US"/>
              <a:t>题</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10820" y="609600"/>
            <a:ext cx="8693785" cy="1568450"/>
          </a:xfrm>
          <a:prstGeom prst="rect">
            <a:avLst/>
          </a:prstGeom>
          <a:noFill/>
          <a:ln w="9525">
            <a:noFill/>
          </a:ln>
        </p:spPr>
        <p:txBody>
          <a:bodyPr wrap="square">
            <a:spAutoFit/>
          </a:bodyPr>
          <a:lstStyle/>
          <a:p>
            <a:pPr marL="0" indent="0"/>
            <a:r>
              <a:rPr lang="zh-CN" sz="2400" b="0">
                <a:latin typeface="黑体" panose="02010609060101010101" pitchFamily="49" charset="-122"/>
                <a:ea typeface="黑体" panose="02010609060101010101" pitchFamily="49" charset="-122"/>
                <a:cs typeface="黑体" panose="02010609060101010101" pitchFamily="49" charset="-122"/>
              </a:rPr>
              <a:t>下表是野生型脉孢菌（</a:t>
            </a:r>
            <a:r>
              <a:rPr lang="en-US" sz="2400" b="0">
                <a:latin typeface="黑体" panose="02010609060101010101" pitchFamily="49" charset="-122"/>
                <a:ea typeface="黑体" panose="02010609060101010101" pitchFamily="49" charset="-122"/>
                <a:cs typeface="黑体" panose="02010609060101010101" pitchFamily="49" charset="-122"/>
              </a:rPr>
              <a:t>ad</a:t>
            </a:r>
            <a:r>
              <a:rPr lang="en-US" sz="2400" b="0" baseline="30000">
                <a:latin typeface="黑体" panose="02010609060101010101" pitchFamily="49" charset="-122"/>
                <a:ea typeface="黑体" panose="02010609060101010101" pitchFamily="49" charset="-122"/>
                <a:cs typeface="黑体" panose="02010609060101010101" pitchFamily="49" charset="-122"/>
              </a:rPr>
              <a:t>+  </a:t>
            </a:r>
            <a:r>
              <a:rPr lang="en-US" sz="2400" b="0">
                <a:latin typeface="黑体" panose="02010609060101010101" pitchFamily="49" charset="-122"/>
                <a:ea typeface="黑体" panose="02010609060101010101" pitchFamily="49" charset="-122"/>
                <a:cs typeface="黑体" panose="02010609060101010101" pitchFamily="49" charset="-122"/>
              </a:rPr>
              <a:t>leu</a:t>
            </a:r>
            <a:r>
              <a:rPr lang="en-US" sz="2400" b="0" baseline="30000">
                <a:latin typeface="黑体" panose="02010609060101010101" pitchFamily="49" charset="-122"/>
                <a:ea typeface="黑体" panose="02010609060101010101" pitchFamily="49" charset="-122"/>
                <a:cs typeface="黑体" panose="02010609060101010101" pitchFamily="49" charset="-122"/>
              </a:rPr>
              <a:t>+ </a:t>
            </a:r>
            <a:r>
              <a:rPr lang="zh-CN" sz="2400" b="0">
                <a:latin typeface="黑体" panose="02010609060101010101" pitchFamily="49" charset="-122"/>
                <a:ea typeface="黑体" panose="02010609060101010101" pitchFamily="49" charset="-122"/>
                <a:cs typeface="黑体" panose="02010609060101010101" pitchFamily="49" charset="-122"/>
              </a:rPr>
              <a:t>）与双突变脉孢菌（</a:t>
            </a:r>
            <a:r>
              <a:rPr lang="en-US" sz="2400" b="0">
                <a:latin typeface="黑体" panose="02010609060101010101" pitchFamily="49" charset="-122"/>
                <a:ea typeface="黑体" panose="02010609060101010101" pitchFamily="49" charset="-122"/>
                <a:cs typeface="黑体" panose="02010609060101010101" pitchFamily="49" charset="-122"/>
              </a:rPr>
              <a:t>ad</a:t>
            </a:r>
            <a:r>
              <a:rPr lang="en-US" sz="2400" b="0" baseline="30000">
                <a:latin typeface="黑体" panose="02010609060101010101" pitchFamily="49" charset="-122"/>
                <a:ea typeface="黑体" panose="02010609060101010101" pitchFamily="49" charset="-122"/>
                <a:cs typeface="黑体" panose="02010609060101010101" pitchFamily="49" charset="-122"/>
              </a:rPr>
              <a:t>-  </a:t>
            </a:r>
            <a:r>
              <a:rPr lang="en-US" sz="2400" b="0">
                <a:latin typeface="黑体" panose="02010609060101010101" pitchFamily="49" charset="-122"/>
                <a:ea typeface="黑体" panose="02010609060101010101" pitchFamily="49" charset="-122"/>
                <a:cs typeface="黑体" panose="02010609060101010101" pitchFamily="49" charset="-122"/>
              </a:rPr>
              <a:t>leu</a:t>
            </a:r>
            <a:r>
              <a:rPr lang="en-US" sz="2400" b="0" baseline="30000">
                <a:latin typeface="黑体" panose="02010609060101010101" pitchFamily="49" charset="-122"/>
                <a:ea typeface="黑体" panose="02010609060101010101" pitchFamily="49" charset="-122"/>
                <a:cs typeface="黑体" panose="02010609060101010101" pitchFamily="49" charset="-122"/>
              </a:rPr>
              <a:t>- </a:t>
            </a:r>
            <a:r>
              <a:rPr lang="zh-CN" sz="2400" b="0">
                <a:latin typeface="黑体" panose="02010609060101010101" pitchFamily="49" charset="-122"/>
                <a:ea typeface="黑体" panose="02010609060101010101" pitchFamily="49" charset="-122"/>
                <a:cs typeface="黑体" panose="02010609060101010101" pitchFamily="49" charset="-122"/>
              </a:rPr>
              <a:t>）（不能在缺乏腺嘌呤或亮氨酸的环境中生长）杂交结果。最后一次有丝分裂产生八个孢子，由于每对孢子的两个细胞基因型相同，所以下表只列出每对中的一个孢子的基因型。</a:t>
            </a:r>
            <a:endParaRPr lang="zh-CN" altLang="en-US" sz="2400">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4" name="表格 3"/>
          <p:cNvGraphicFramePr/>
          <p:nvPr>
            <p:custDataLst>
              <p:tags r:id="rId1"/>
            </p:custDataLst>
          </p:nvPr>
        </p:nvGraphicFramePr>
        <p:xfrm>
          <a:off x="758825" y="2433955"/>
          <a:ext cx="7699375" cy="2369820"/>
        </p:xfrm>
        <a:graphic>
          <a:graphicData uri="http://schemas.openxmlformats.org/drawingml/2006/table">
            <a:tbl>
              <a:tblPr firstRow="1" bandRow="1">
                <a:tableStyleId>{5940675A-B579-460E-94D1-54222C63F5DA}</a:tableStyleId>
              </a:tblPr>
              <a:tblGrid>
                <a:gridCol w="1282700"/>
                <a:gridCol w="1283335"/>
                <a:gridCol w="1282065"/>
                <a:gridCol w="1282700"/>
                <a:gridCol w="1283335"/>
                <a:gridCol w="1285240"/>
              </a:tblGrid>
              <a:tr h="394970">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孢子对</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5">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子囊基因型</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94970">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1-2</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3-4</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5-6</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7-8</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ad</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  </a:t>
                      </a:r>
                      <a:r>
                        <a:rPr lang="en-US" sz="2000" b="0">
                          <a:ln>
                            <a:noFill/>
                          </a:ln>
                          <a:latin typeface="宋体" panose="02010600030101010101" pitchFamily="2" charset="-122"/>
                          <a:ea typeface="宋体" panose="02010600030101010101" pitchFamily="2" charset="-122"/>
                          <a:cs typeface="宋体" panose="02010600030101010101" pitchFamily="2" charset="-122"/>
                        </a:rPr>
                        <a:t>leu</a:t>
                      </a:r>
                      <a:r>
                        <a:rPr lang="en-US" sz="2000" b="0" baseline="30000">
                          <a:ln>
                            <a:noFill/>
                          </a:ln>
                          <a:latin typeface="宋体" panose="02010600030101010101" pitchFamily="2" charset="-122"/>
                          <a:ea typeface="宋体" panose="02010600030101010101" pitchFamily="2" charset="-122"/>
                          <a:cs typeface="宋体" panose="02010600030101010101" pitchFamily="2" charset="-122"/>
                        </a:rPr>
                        <a:t>-</a:t>
                      </a:r>
                      <a:endParaRPr lang="en-US" altLang="en-US" sz="2000" b="0" baseline="3000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4970">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子囊数目</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30</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30</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40</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2</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n>
                            <a:noFill/>
                          </a:ln>
                          <a:latin typeface="宋体" panose="02010600030101010101" pitchFamily="2" charset="-122"/>
                          <a:ea typeface="宋体" panose="02010600030101010101" pitchFamily="2" charset="-122"/>
                          <a:cs typeface="宋体" panose="02010600030101010101" pitchFamily="2" charset="-122"/>
                        </a:rPr>
                        <a:t>18</a:t>
                      </a:r>
                      <a:endParaRPr lang="en-US" altLang="en-US" sz="2000" b="0">
                        <a:ln>
                          <a:noFill/>
                        </a:ln>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759460" y="4724400"/>
            <a:ext cx="7400925" cy="1506855"/>
          </a:xfrm>
          <a:prstGeom prst="rect">
            <a:avLst/>
          </a:prstGeom>
          <a:noFill/>
          <a:ln w="9525">
            <a:noFill/>
          </a:ln>
        </p:spPr>
        <p:txBody>
          <a:bodyPr wrap="square">
            <a:spAutoFit/>
          </a:bodyPr>
          <a:lstStyle/>
          <a:p>
            <a:pPr marL="0" indent="0"/>
            <a:endParaRPr lang="en-US" sz="1200" b="0">
              <a:latin typeface="宋体" panose="02010600030101010101" pitchFamily="2" charset="-122"/>
              <a:ea typeface="宋体" panose="02010600030101010101" pitchFamily="2" charset="-122"/>
              <a:cs typeface="Times New Roman" panose="02020603050405020304" pitchFamily="18" charset="0"/>
            </a:endParaRPr>
          </a:p>
          <a:p>
            <a:pPr marL="0" indent="0"/>
            <a:r>
              <a:rPr lang="zh-CN" b="0">
                <a:ea typeface="宋体" panose="02010600030101010101" pitchFamily="2" charset="-122"/>
              </a:rPr>
              <a:t>1）请绘制出这两个基因距着丝粒的距离图谱。</a:t>
            </a:r>
            <a:endParaRPr lang="zh-CN" b="0">
              <a:ea typeface="宋体" panose="02010600030101010101" pitchFamily="2" charset="-122"/>
            </a:endParaRPr>
          </a:p>
          <a:p>
            <a:pPr marL="0" indent="0"/>
            <a:r>
              <a:rPr lang="zh-CN" b="0">
                <a:ea typeface="宋体" panose="02010600030101010101" pitchFamily="2" charset="-122"/>
              </a:rPr>
              <a:t>2）请画出</a:t>
            </a:r>
            <a:r>
              <a:rPr lang="zh-CN" b="1">
                <a:ea typeface="宋体" panose="02010600030101010101" pitchFamily="2" charset="-122"/>
              </a:rPr>
              <a:t>第三列</a:t>
            </a:r>
            <a:r>
              <a:rPr lang="zh-CN" b="0">
                <a:ea typeface="宋体" panose="02010600030101010101" pitchFamily="2" charset="-122"/>
              </a:rPr>
              <a:t>子囊孢子的生成过程：如合子基因型，第一次减数分裂后两细胞所含基因型，第二次减数分裂四个细胞所含基因型。</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bwMode="auto">
          <a:xfrm>
            <a:off x="990600" y="3124200"/>
            <a:ext cx="6400800" cy="449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7" name="组合 93"/>
          <p:cNvGrpSpPr/>
          <p:nvPr/>
        </p:nvGrpSpPr>
        <p:grpSpPr>
          <a:xfrm>
            <a:off x="1676401" y="5562601"/>
            <a:ext cx="5609453" cy="1056620"/>
            <a:chOff x="2486378" y="1503340"/>
            <a:chExt cx="2908615" cy="608901"/>
          </a:xfrm>
        </p:grpSpPr>
        <p:sp>
          <p:nvSpPr>
            <p:cNvPr id="9" name="TextBox 8"/>
            <p:cNvSpPr txBox="1"/>
            <p:nvPr/>
          </p:nvSpPr>
          <p:spPr>
            <a:xfrm>
              <a:off x="2486378" y="1810718"/>
              <a:ext cx="204639" cy="301516"/>
            </a:xfrm>
            <a:prstGeom prst="rect">
              <a:avLst/>
            </a:prstGeom>
            <a:noFill/>
          </p:spPr>
          <p:txBody>
            <a:bodyPr wrap="none" rtlCol="0">
              <a:spAutoFit/>
            </a:bodyPr>
            <a:lstStyle/>
            <a:p>
              <a:r>
                <a:rPr lang="en-US" altLang="zh-CN" sz="2800" dirty="0" smtClean="0"/>
                <a:t>+</a:t>
              </a:r>
              <a:endParaRPr lang="zh-CN" altLang="en-US" sz="2800" dirty="0"/>
            </a:p>
          </p:txBody>
        </p:sp>
        <p:cxnSp>
          <p:nvCxnSpPr>
            <p:cNvPr id="10" name="直接连接符 9"/>
            <p:cNvCxnSpPr/>
            <p:nvPr/>
          </p:nvCxnSpPr>
          <p:spPr bwMode="auto">
            <a:xfrm flipV="1">
              <a:off x="3490440" y="1722897"/>
              <a:ext cx="1524649" cy="10369"/>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椭圆 10"/>
            <p:cNvSpPr/>
            <p:nvPr/>
          </p:nvSpPr>
          <p:spPr bwMode="auto">
            <a:xfrm>
              <a:off x="3490440" y="1774208"/>
              <a:ext cx="76200"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12" name="椭圆 11"/>
            <p:cNvSpPr/>
            <p:nvPr/>
          </p:nvSpPr>
          <p:spPr bwMode="auto">
            <a:xfrm>
              <a:off x="3490440" y="1698008"/>
              <a:ext cx="152400" cy="152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13" name="直接连接符 12"/>
            <p:cNvCxnSpPr/>
            <p:nvPr/>
          </p:nvCxnSpPr>
          <p:spPr bwMode="auto">
            <a:xfrm>
              <a:off x="3490440" y="1850410"/>
              <a:ext cx="1524649" cy="42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4" name="TextBox 13"/>
            <p:cNvSpPr txBox="1"/>
            <p:nvPr/>
          </p:nvSpPr>
          <p:spPr>
            <a:xfrm>
              <a:off x="5038804" y="1810724"/>
              <a:ext cx="356189" cy="301517"/>
            </a:xfrm>
            <a:prstGeom prst="rect">
              <a:avLst/>
            </a:prstGeom>
            <a:noFill/>
          </p:spPr>
          <p:txBody>
            <a:bodyPr wrap="square" rtlCol="0">
              <a:spAutoFit/>
            </a:bodyPr>
            <a:lstStyle/>
            <a:p>
              <a:r>
                <a:rPr lang="en-US" altLang="zh-CN" sz="2800" dirty="0" smtClean="0"/>
                <a:t>a</a:t>
              </a:r>
              <a:endParaRPr lang="zh-CN" altLang="en-US" sz="2800" dirty="0"/>
            </a:p>
          </p:txBody>
        </p:sp>
        <p:sp>
          <p:nvSpPr>
            <p:cNvPr id="15" name="TextBox 14"/>
            <p:cNvSpPr txBox="1"/>
            <p:nvPr/>
          </p:nvSpPr>
          <p:spPr>
            <a:xfrm>
              <a:off x="5038804" y="1503340"/>
              <a:ext cx="199652" cy="301517"/>
            </a:xfrm>
            <a:prstGeom prst="rect">
              <a:avLst/>
            </a:prstGeom>
            <a:noFill/>
          </p:spPr>
          <p:txBody>
            <a:bodyPr wrap="none" rtlCol="0">
              <a:spAutoFit/>
            </a:bodyPr>
            <a:lstStyle/>
            <a:p>
              <a:r>
                <a:rPr lang="en-US" altLang="zh-CN" sz="2800" dirty="0" smtClean="0"/>
                <a:t>a</a:t>
              </a:r>
              <a:endParaRPr lang="zh-CN" altLang="en-US" sz="2800" dirty="0"/>
            </a:p>
          </p:txBody>
        </p:sp>
        <p:cxnSp>
          <p:nvCxnSpPr>
            <p:cNvPr id="16" name="直接连接符 15"/>
            <p:cNvCxnSpPr/>
            <p:nvPr/>
          </p:nvCxnSpPr>
          <p:spPr bwMode="auto">
            <a:xfrm>
              <a:off x="2611296" y="1738952"/>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2610740" y="1850408"/>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TextBox 17"/>
            <p:cNvSpPr txBox="1"/>
            <p:nvPr/>
          </p:nvSpPr>
          <p:spPr>
            <a:xfrm>
              <a:off x="2486378" y="1547247"/>
              <a:ext cx="204639" cy="301516"/>
            </a:xfrm>
            <a:prstGeom prst="rect">
              <a:avLst/>
            </a:prstGeom>
            <a:noFill/>
          </p:spPr>
          <p:txBody>
            <a:bodyPr wrap="none" rtlCol="0">
              <a:spAutoFit/>
            </a:bodyPr>
            <a:lstStyle/>
            <a:p>
              <a:r>
                <a:rPr lang="en-US" altLang="zh-CN" sz="2800" dirty="0" smtClean="0"/>
                <a:t>+</a:t>
              </a:r>
              <a:endParaRPr lang="zh-CN" altLang="en-US" sz="2800" dirty="0"/>
            </a:p>
          </p:txBody>
        </p:sp>
      </p:grpSp>
      <p:sp>
        <p:nvSpPr>
          <p:cNvPr id="30" name="TextBox 29"/>
          <p:cNvSpPr txBox="1"/>
          <p:nvPr/>
        </p:nvSpPr>
        <p:spPr>
          <a:xfrm>
            <a:off x="0" y="304800"/>
            <a:ext cx="8915400" cy="1200329"/>
          </a:xfrm>
          <a:prstGeom prst="rect">
            <a:avLst/>
          </a:prstGeom>
          <a:noFill/>
        </p:spPr>
        <p:txBody>
          <a:bodyPr wrap="square" rtlCol="0">
            <a:spAutoFit/>
          </a:bodyPr>
          <a:lstStyle/>
          <a:p>
            <a:pPr algn="ctr"/>
            <a:r>
              <a:rPr lang="zh-CN" altLang="en-US" sz="3600" dirty="0" smtClean="0">
                <a:latin typeface="黑体" panose="02010609060101010101" pitchFamily="49" charset="-122"/>
                <a:ea typeface="黑体" panose="02010609060101010101" pitchFamily="49" charset="-122"/>
              </a:rPr>
              <a:t>假设</a:t>
            </a:r>
            <a:r>
              <a:rPr lang="en-US" altLang="zh-CN" sz="3600" dirty="0" smtClean="0">
                <a:latin typeface="黑体" panose="02010609060101010101" pitchFamily="49" charset="-122"/>
                <a:ea typeface="黑体" panose="02010609060101010101" pitchFamily="49" charset="-122"/>
              </a:rPr>
              <a:t>n</a:t>
            </a:r>
            <a:r>
              <a:rPr lang="zh-CN" altLang="en-US" sz="3600" dirty="0" smtClean="0">
                <a:latin typeface="黑体" panose="02010609060101010101" pitchFamily="49" charset="-122"/>
                <a:ea typeface="黑体" panose="02010609060101010101" pitchFamily="49" charset="-122"/>
              </a:rPr>
              <a:t>与</a:t>
            </a:r>
            <a:r>
              <a:rPr lang="en-US" altLang="zh-CN" sz="3600" dirty="0" smtClean="0">
                <a:latin typeface="黑体" panose="02010609060101010101" pitchFamily="49" charset="-122"/>
                <a:ea typeface="黑体" panose="02010609060101010101" pitchFamily="49" charset="-122"/>
              </a:rPr>
              <a:t>a</a:t>
            </a:r>
            <a:r>
              <a:rPr lang="zh-CN" altLang="en-US" sz="3600" dirty="0" smtClean="0">
                <a:latin typeface="黑体" panose="02010609060101010101" pitchFamily="49" charset="-122"/>
                <a:ea typeface="黑体" panose="02010609060101010101" pitchFamily="49" charset="-122"/>
              </a:rPr>
              <a:t>在同一条染色体上， </a:t>
            </a:r>
            <a:endParaRPr lang="en-US" altLang="zh-CN" sz="3600" dirty="0" smtClean="0">
              <a:latin typeface="黑体" panose="02010609060101010101" pitchFamily="49" charset="-122"/>
              <a:ea typeface="黑体" panose="02010609060101010101" pitchFamily="49" charset="-122"/>
            </a:endParaRPr>
          </a:p>
          <a:p>
            <a:pPr algn="ctr"/>
            <a:r>
              <a:rPr lang="en-US" altLang="zh-CN" sz="3600" dirty="0" smtClean="0">
                <a:latin typeface="黑体" panose="02010609060101010101" pitchFamily="49" charset="-122"/>
                <a:ea typeface="黑体" panose="02010609060101010101" pitchFamily="49" charset="-122"/>
              </a:rPr>
              <a:t>PD</a:t>
            </a:r>
            <a:r>
              <a:rPr lang="zh-CN" altLang="en-US" sz="3600" dirty="0" smtClean="0">
                <a:latin typeface="黑体" panose="02010609060101010101" pitchFamily="49" charset="-122"/>
                <a:ea typeface="黑体" panose="02010609060101010101" pitchFamily="49" charset="-122"/>
              </a:rPr>
              <a:t>与</a:t>
            </a:r>
            <a:r>
              <a:rPr lang="en-US" altLang="zh-CN" sz="3600" dirty="0" smtClean="0">
                <a:latin typeface="黑体" panose="02010609060101010101" pitchFamily="49" charset="-122"/>
                <a:ea typeface="黑体" panose="02010609060101010101" pitchFamily="49" charset="-122"/>
              </a:rPr>
              <a:t>NPD</a:t>
            </a:r>
            <a:r>
              <a:rPr lang="zh-CN" altLang="en-US" sz="3600" dirty="0" smtClean="0">
                <a:latin typeface="黑体" panose="02010609060101010101" pitchFamily="49" charset="-122"/>
                <a:ea typeface="黑体" panose="02010609060101010101" pitchFamily="49" charset="-122"/>
              </a:rPr>
              <a:t>的形成</a:t>
            </a:r>
            <a:endParaRPr lang="zh-CN" altLang="en-US" sz="3600" dirty="0">
              <a:latin typeface="黑体" panose="02010609060101010101" pitchFamily="49" charset="-122"/>
              <a:ea typeface="黑体" panose="02010609060101010101" pitchFamily="49" charset="-122"/>
            </a:endParaRPr>
          </a:p>
        </p:txBody>
      </p:sp>
      <p:grpSp>
        <p:nvGrpSpPr>
          <p:cNvPr id="41" name="组合 40"/>
          <p:cNvGrpSpPr/>
          <p:nvPr/>
        </p:nvGrpSpPr>
        <p:grpSpPr>
          <a:xfrm>
            <a:off x="1524000" y="1752600"/>
            <a:ext cx="1828800" cy="1143000"/>
            <a:chOff x="990600" y="1600200"/>
            <a:chExt cx="1828800" cy="1143000"/>
          </a:xfrm>
        </p:grpSpPr>
        <p:sp>
          <p:nvSpPr>
            <p:cNvPr id="31" name="椭圆 30"/>
            <p:cNvSpPr/>
            <p:nvPr/>
          </p:nvSpPr>
          <p:spPr bwMode="auto">
            <a:xfrm>
              <a:off x="990600" y="1600200"/>
              <a:ext cx="1828800" cy="114300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39" name="组合 38"/>
            <p:cNvGrpSpPr/>
            <p:nvPr/>
          </p:nvGrpSpPr>
          <p:grpSpPr>
            <a:xfrm>
              <a:off x="1295400" y="1981200"/>
              <a:ext cx="1171946" cy="400110"/>
              <a:chOff x="5029200" y="1828800"/>
              <a:chExt cx="1171946" cy="400110"/>
            </a:xfrm>
          </p:grpSpPr>
          <p:cxnSp>
            <p:nvCxnSpPr>
              <p:cNvPr id="20" name="直接连接符 19"/>
              <p:cNvCxnSpPr/>
              <p:nvPr/>
            </p:nvCxnSpPr>
            <p:spPr bwMode="auto">
              <a:xfrm>
                <a:off x="5029200" y="21336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椭圆 35"/>
              <p:cNvSpPr/>
              <p:nvPr/>
            </p:nvSpPr>
            <p:spPr bwMode="auto">
              <a:xfrm>
                <a:off x="5547360" y="2072640"/>
                <a:ext cx="65314" cy="1120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37" name="TextBox 36"/>
              <p:cNvSpPr txBox="1"/>
              <p:nvPr/>
            </p:nvSpPr>
            <p:spPr>
              <a:xfrm>
                <a:off x="5029200" y="1828800"/>
                <a:ext cx="327334" cy="400110"/>
              </a:xfrm>
              <a:prstGeom prst="rect">
                <a:avLst/>
              </a:prstGeom>
              <a:noFill/>
            </p:spPr>
            <p:txBody>
              <a:bodyPr wrap="none" rtlCol="0">
                <a:spAutoFit/>
              </a:bodyPr>
              <a:lstStyle/>
              <a:p>
                <a:r>
                  <a:rPr lang="en-US" altLang="zh-CN" dirty="0" smtClean="0"/>
                  <a:t>n</a:t>
                </a:r>
                <a:endParaRPr lang="zh-CN" altLang="en-US" dirty="0"/>
              </a:p>
            </p:txBody>
          </p:sp>
          <p:sp>
            <p:nvSpPr>
              <p:cNvPr id="38" name="TextBox 37"/>
              <p:cNvSpPr txBox="1"/>
              <p:nvPr/>
            </p:nvSpPr>
            <p:spPr>
              <a:xfrm>
                <a:off x="5867400" y="1828800"/>
                <a:ext cx="333746" cy="400110"/>
              </a:xfrm>
              <a:prstGeom prst="rect">
                <a:avLst/>
              </a:prstGeom>
              <a:noFill/>
            </p:spPr>
            <p:txBody>
              <a:bodyPr wrap="none" rtlCol="0">
                <a:spAutoFit/>
              </a:bodyPr>
              <a:lstStyle/>
              <a:p>
                <a:r>
                  <a:rPr lang="en-US" altLang="zh-CN" dirty="0" smtClean="0"/>
                  <a:t>+</a:t>
                </a:r>
                <a:endParaRPr lang="zh-CN" altLang="en-US" dirty="0"/>
              </a:p>
            </p:txBody>
          </p:sp>
        </p:grpSp>
      </p:grpSp>
      <p:grpSp>
        <p:nvGrpSpPr>
          <p:cNvPr id="42" name="组合 41"/>
          <p:cNvGrpSpPr/>
          <p:nvPr/>
        </p:nvGrpSpPr>
        <p:grpSpPr>
          <a:xfrm>
            <a:off x="5410200" y="1752600"/>
            <a:ext cx="1828800" cy="1143000"/>
            <a:chOff x="990600" y="1600200"/>
            <a:chExt cx="1828800" cy="1143000"/>
          </a:xfrm>
        </p:grpSpPr>
        <p:sp>
          <p:nvSpPr>
            <p:cNvPr id="43" name="椭圆 42"/>
            <p:cNvSpPr/>
            <p:nvPr/>
          </p:nvSpPr>
          <p:spPr bwMode="auto">
            <a:xfrm>
              <a:off x="990600" y="1600200"/>
              <a:ext cx="1828800" cy="114300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44" name="组合 38"/>
            <p:cNvGrpSpPr/>
            <p:nvPr/>
          </p:nvGrpSpPr>
          <p:grpSpPr>
            <a:xfrm>
              <a:off x="1295400" y="1981200"/>
              <a:ext cx="1171946" cy="400110"/>
              <a:chOff x="5029200" y="1828800"/>
              <a:chExt cx="1171946" cy="400110"/>
            </a:xfrm>
          </p:grpSpPr>
          <p:cxnSp>
            <p:nvCxnSpPr>
              <p:cNvPr id="45" name="直接连接符 44"/>
              <p:cNvCxnSpPr/>
              <p:nvPr/>
            </p:nvCxnSpPr>
            <p:spPr bwMode="auto">
              <a:xfrm>
                <a:off x="5029200" y="21336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6" name="椭圆 45"/>
              <p:cNvSpPr/>
              <p:nvPr/>
            </p:nvSpPr>
            <p:spPr bwMode="auto">
              <a:xfrm>
                <a:off x="5547360" y="2072640"/>
                <a:ext cx="65314" cy="1120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47" name="TextBox 46"/>
              <p:cNvSpPr txBox="1"/>
              <p:nvPr/>
            </p:nvSpPr>
            <p:spPr>
              <a:xfrm>
                <a:off x="5029200" y="1828800"/>
                <a:ext cx="333746" cy="400110"/>
              </a:xfrm>
              <a:prstGeom prst="rect">
                <a:avLst/>
              </a:prstGeom>
              <a:noFill/>
            </p:spPr>
            <p:txBody>
              <a:bodyPr wrap="none" rtlCol="0">
                <a:spAutoFit/>
              </a:bodyPr>
              <a:lstStyle/>
              <a:p>
                <a:r>
                  <a:rPr lang="en-US" altLang="zh-CN" dirty="0" smtClean="0"/>
                  <a:t>+</a:t>
                </a:r>
                <a:endParaRPr lang="zh-CN" altLang="en-US" dirty="0"/>
              </a:p>
            </p:txBody>
          </p:sp>
          <p:sp>
            <p:nvSpPr>
              <p:cNvPr id="48" name="TextBox 47"/>
              <p:cNvSpPr txBox="1"/>
              <p:nvPr/>
            </p:nvSpPr>
            <p:spPr>
              <a:xfrm>
                <a:off x="5867400" y="1828800"/>
                <a:ext cx="333746" cy="400110"/>
              </a:xfrm>
              <a:prstGeom prst="rect">
                <a:avLst/>
              </a:prstGeom>
              <a:noFill/>
            </p:spPr>
            <p:txBody>
              <a:bodyPr wrap="none" rtlCol="0">
                <a:spAutoFit/>
              </a:bodyPr>
              <a:lstStyle/>
              <a:p>
                <a:r>
                  <a:rPr lang="en-US" altLang="zh-CN" dirty="0" smtClean="0"/>
                  <a:t>a</a:t>
                </a:r>
                <a:endParaRPr lang="zh-CN" altLang="en-US" dirty="0"/>
              </a:p>
            </p:txBody>
          </p:sp>
        </p:grpSp>
      </p:grpSp>
      <p:grpSp>
        <p:nvGrpSpPr>
          <p:cNvPr id="49" name="组合 93"/>
          <p:cNvGrpSpPr/>
          <p:nvPr/>
        </p:nvGrpSpPr>
        <p:grpSpPr>
          <a:xfrm>
            <a:off x="1676400" y="4343400"/>
            <a:ext cx="5655172" cy="1056620"/>
            <a:chOff x="2486378" y="1503336"/>
            <a:chExt cx="2932320" cy="608900"/>
          </a:xfrm>
        </p:grpSpPr>
        <p:sp>
          <p:nvSpPr>
            <p:cNvPr id="50" name="TextBox 49"/>
            <p:cNvSpPr txBox="1"/>
            <p:nvPr/>
          </p:nvSpPr>
          <p:spPr>
            <a:xfrm>
              <a:off x="2486378" y="1810718"/>
              <a:ext cx="204639" cy="301516"/>
            </a:xfrm>
            <a:prstGeom prst="rect">
              <a:avLst/>
            </a:prstGeom>
            <a:noFill/>
          </p:spPr>
          <p:txBody>
            <a:bodyPr wrap="none" rtlCol="0">
              <a:spAutoFit/>
            </a:bodyPr>
            <a:lstStyle/>
            <a:p>
              <a:r>
                <a:rPr lang="en-US" altLang="zh-CN" sz="2800" dirty="0" smtClean="0"/>
                <a:t>n</a:t>
              </a:r>
              <a:endParaRPr lang="zh-CN" altLang="en-US" sz="2800" dirty="0"/>
            </a:p>
          </p:txBody>
        </p:sp>
        <p:cxnSp>
          <p:nvCxnSpPr>
            <p:cNvPr id="51" name="直接连接符 50"/>
            <p:cNvCxnSpPr/>
            <p:nvPr/>
          </p:nvCxnSpPr>
          <p:spPr bwMode="auto">
            <a:xfrm flipV="1">
              <a:off x="3490440" y="1722895"/>
              <a:ext cx="1485138" cy="10368"/>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 name="椭圆 51"/>
            <p:cNvSpPr/>
            <p:nvPr/>
          </p:nvSpPr>
          <p:spPr bwMode="auto">
            <a:xfrm>
              <a:off x="3490440" y="1774208"/>
              <a:ext cx="76200"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53" name="椭圆 52"/>
            <p:cNvSpPr/>
            <p:nvPr/>
          </p:nvSpPr>
          <p:spPr bwMode="auto">
            <a:xfrm>
              <a:off x="3490440" y="1698008"/>
              <a:ext cx="152400" cy="152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54" name="直接连接符 53"/>
            <p:cNvCxnSpPr/>
            <p:nvPr/>
          </p:nvCxnSpPr>
          <p:spPr bwMode="auto">
            <a:xfrm>
              <a:off x="3490440" y="1850408"/>
              <a:ext cx="1524649" cy="422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5" name="TextBox 54"/>
            <p:cNvSpPr txBox="1"/>
            <p:nvPr/>
          </p:nvSpPr>
          <p:spPr>
            <a:xfrm>
              <a:off x="5062509" y="1810719"/>
              <a:ext cx="356189" cy="301517"/>
            </a:xfrm>
            <a:prstGeom prst="rect">
              <a:avLst/>
            </a:prstGeom>
            <a:noFill/>
          </p:spPr>
          <p:txBody>
            <a:bodyPr wrap="square" rtlCol="0">
              <a:spAutoFit/>
            </a:bodyPr>
            <a:lstStyle/>
            <a:p>
              <a:r>
                <a:rPr lang="en-US" altLang="zh-CN" sz="2800" dirty="0" smtClean="0"/>
                <a:t>+</a:t>
              </a:r>
              <a:endParaRPr lang="zh-CN" altLang="en-US" sz="2800" dirty="0"/>
            </a:p>
          </p:txBody>
        </p:sp>
        <p:sp>
          <p:nvSpPr>
            <p:cNvPr id="56" name="TextBox 55"/>
            <p:cNvSpPr txBox="1"/>
            <p:nvPr/>
          </p:nvSpPr>
          <p:spPr>
            <a:xfrm>
              <a:off x="5062510" y="1503336"/>
              <a:ext cx="204639" cy="301517"/>
            </a:xfrm>
            <a:prstGeom prst="rect">
              <a:avLst/>
            </a:prstGeom>
            <a:noFill/>
          </p:spPr>
          <p:txBody>
            <a:bodyPr wrap="none" rtlCol="0">
              <a:spAutoFit/>
            </a:bodyPr>
            <a:lstStyle/>
            <a:p>
              <a:r>
                <a:rPr lang="en-US" altLang="zh-CN" sz="2800" dirty="0" smtClean="0"/>
                <a:t>+</a:t>
              </a:r>
              <a:endParaRPr lang="zh-CN" altLang="en-US" sz="2800" dirty="0"/>
            </a:p>
          </p:txBody>
        </p:sp>
        <p:cxnSp>
          <p:nvCxnSpPr>
            <p:cNvPr id="57" name="直接连接符 56"/>
            <p:cNvCxnSpPr/>
            <p:nvPr/>
          </p:nvCxnSpPr>
          <p:spPr bwMode="auto">
            <a:xfrm>
              <a:off x="2611296" y="1738952"/>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a:off x="2610740" y="1850408"/>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9" name="TextBox 58"/>
            <p:cNvSpPr txBox="1"/>
            <p:nvPr/>
          </p:nvSpPr>
          <p:spPr>
            <a:xfrm>
              <a:off x="2486378" y="1547247"/>
              <a:ext cx="204639" cy="301516"/>
            </a:xfrm>
            <a:prstGeom prst="rect">
              <a:avLst/>
            </a:prstGeom>
            <a:noFill/>
          </p:spPr>
          <p:txBody>
            <a:bodyPr wrap="none" rtlCol="0">
              <a:spAutoFit/>
            </a:bodyPr>
            <a:lstStyle/>
            <a:p>
              <a:r>
                <a:rPr lang="en-US" altLang="zh-CN" sz="2800" dirty="0" smtClean="0"/>
                <a:t>n</a:t>
              </a:r>
              <a:endParaRPr lang="zh-CN" altLang="en-US" sz="28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590800" y="152400"/>
            <a:ext cx="6096000" cy="646331"/>
          </a:xfrm>
          <a:prstGeom prst="rect">
            <a:avLst/>
          </a:prstGeom>
          <a:noFill/>
        </p:spPr>
        <p:txBody>
          <a:bodyPr wrap="square" rtlCol="0">
            <a:spAutoFit/>
          </a:bodyPr>
          <a:lstStyle/>
          <a:p>
            <a:pPr algn="ctr"/>
            <a:r>
              <a:rPr lang="zh-CN" altLang="en-US" sz="3600" dirty="0" smtClean="0">
                <a:latin typeface="黑体" panose="02010609060101010101" pitchFamily="49" charset="-122"/>
                <a:ea typeface="黑体" panose="02010609060101010101" pitchFamily="49" charset="-122"/>
              </a:rPr>
              <a:t>当</a:t>
            </a:r>
            <a:r>
              <a:rPr lang="en-US" altLang="zh-CN" sz="3600" dirty="0" smtClean="0">
                <a:latin typeface="黑体" panose="02010609060101010101" pitchFamily="49" charset="-122"/>
                <a:ea typeface="黑体" panose="02010609060101010101" pitchFamily="49" charset="-122"/>
              </a:rPr>
              <a:t>n</a:t>
            </a:r>
            <a:r>
              <a:rPr lang="zh-CN" altLang="en-US" sz="3600" dirty="0" smtClean="0">
                <a:latin typeface="黑体" panose="02010609060101010101" pitchFamily="49" charset="-122"/>
                <a:ea typeface="黑体" panose="02010609060101010101" pitchFamily="49" charset="-122"/>
              </a:rPr>
              <a:t>与着丝粒不交换</a:t>
            </a:r>
            <a:endParaRPr lang="zh-CN" altLang="en-US" sz="3600" dirty="0">
              <a:latin typeface="黑体" panose="02010609060101010101" pitchFamily="49" charset="-122"/>
              <a:ea typeface="黑体" panose="02010609060101010101" pitchFamily="49" charset="-122"/>
            </a:endParaRPr>
          </a:p>
        </p:txBody>
      </p:sp>
      <p:grpSp>
        <p:nvGrpSpPr>
          <p:cNvPr id="2" name="组合 39"/>
          <p:cNvGrpSpPr/>
          <p:nvPr/>
        </p:nvGrpSpPr>
        <p:grpSpPr>
          <a:xfrm>
            <a:off x="4343400" y="1371600"/>
            <a:ext cx="4343400" cy="3733800"/>
            <a:chOff x="1143000" y="1981200"/>
            <a:chExt cx="6400800" cy="4495800"/>
          </a:xfrm>
        </p:grpSpPr>
        <p:sp>
          <p:nvSpPr>
            <p:cNvPr id="5" name="椭圆 4"/>
            <p:cNvSpPr/>
            <p:nvPr/>
          </p:nvSpPr>
          <p:spPr bwMode="auto">
            <a:xfrm>
              <a:off x="1143000" y="1981200"/>
              <a:ext cx="6400800" cy="4495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3" name="组合 93"/>
            <p:cNvGrpSpPr/>
            <p:nvPr/>
          </p:nvGrpSpPr>
          <p:grpSpPr>
            <a:xfrm>
              <a:off x="1592179" y="4183224"/>
              <a:ext cx="5617474" cy="1140596"/>
              <a:chOff x="2482219" y="1454947"/>
              <a:chExt cx="2912774" cy="657294"/>
            </a:xfrm>
          </p:grpSpPr>
          <p:sp>
            <p:nvSpPr>
              <p:cNvPr id="9" name="TextBox 8"/>
              <p:cNvSpPr txBox="1"/>
              <p:nvPr/>
            </p:nvSpPr>
            <p:spPr>
              <a:xfrm>
                <a:off x="2482219" y="1772188"/>
                <a:ext cx="204639" cy="301516"/>
              </a:xfrm>
              <a:prstGeom prst="rect">
                <a:avLst/>
              </a:prstGeom>
              <a:noFill/>
            </p:spPr>
            <p:txBody>
              <a:bodyPr wrap="none" rtlCol="0">
                <a:spAutoFit/>
              </a:bodyPr>
              <a:lstStyle/>
              <a:p>
                <a:r>
                  <a:rPr lang="en-US" altLang="zh-CN" sz="2800" dirty="0" smtClean="0"/>
                  <a:t>+</a:t>
                </a:r>
                <a:endParaRPr lang="zh-CN" altLang="en-US" sz="2800" dirty="0"/>
              </a:p>
            </p:txBody>
          </p:sp>
          <p:cxnSp>
            <p:nvCxnSpPr>
              <p:cNvPr id="10" name="直接连接符 9"/>
              <p:cNvCxnSpPr/>
              <p:nvPr/>
            </p:nvCxnSpPr>
            <p:spPr bwMode="auto">
              <a:xfrm flipV="1">
                <a:off x="3490440" y="1722897"/>
                <a:ext cx="1524649" cy="10369"/>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椭圆 10"/>
              <p:cNvSpPr/>
              <p:nvPr/>
            </p:nvSpPr>
            <p:spPr bwMode="auto">
              <a:xfrm>
                <a:off x="3490440" y="1774208"/>
                <a:ext cx="76200"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12" name="椭圆 11"/>
              <p:cNvSpPr/>
              <p:nvPr/>
            </p:nvSpPr>
            <p:spPr bwMode="auto">
              <a:xfrm>
                <a:off x="3490440" y="1698008"/>
                <a:ext cx="152400" cy="152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13" name="直接连接符 12"/>
              <p:cNvCxnSpPr/>
              <p:nvPr/>
            </p:nvCxnSpPr>
            <p:spPr bwMode="auto">
              <a:xfrm>
                <a:off x="3490440" y="1850410"/>
                <a:ext cx="1524649" cy="42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4" name="TextBox 13"/>
              <p:cNvSpPr txBox="1"/>
              <p:nvPr/>
            </p:nvSpPr>
            <p:spPr>
              <a:xfrm>
                <a:off x="5038804" y="1810724"/>
                <a:ext cx="356189" cy="301517"/>
              </a:xfrm>
              <a:prstGeom prst="rect">
                <a:avLst/>
              </a:prstGeom>
              <a:noFill/>
            </p:spPr>
            <p:txBody>
              <a:bodyPr wrap="square" rtlCol="0">
                <a:spAutoFit/>
              </a:bodyPr>
              <a:lstStyle/>
              <a:p>
                <a:r>
                  <a:rPr lang="en-US" altLang="zh-CN" sz="2800" dirty="0" smtClean="0"/>
                  <a:t>a</a:t>
                </a:r>
                <a:endParaRPr lang="zh-CN" altLang="en-US" sz="2800" dirty="0"/>
              </a:p>
            </p:txBody>
          </p:sp>
          <p:sp>
            <p:nvSpPr>
              <p:cNvPr id="15" name="TextBox 14"/>
              <p:cNvSpPr txBox="1"/>
              <p:nvPr/>
            </p:nvSpPr>
            <p:spPr>
              <a:xfrm>
                <a:off x="5038804" y="1503340"/>
                <a:ext cx="199652" cy="301517"/>
              </a:xfrm>
              <a:prstGeom prst="rect">
                <a:avLst/>
              </a:prstGeom>
              <a:noFill/>
            </p:spPr>
            <p:txBody>
              <a:bodyPr wrap="none" rtlCol="0">
                <a:spAutoFit/>
              </a:bodyPr>
              <a:lstStyle/>
              <a:p>
                <a:r>
                  <a:rPr lang="en-US" altLang="zh-CN" sz="2800" dirty="0" smtClean="0"/>
                  <a:t>a</a:t>
                </a:r>
                <a:endParaRPr lang="zh-CN" altLang="en-US" sz="2800" dirty="0"/>
              </a:p>
            </p:txBody>
          </p:sp>
          <p:cxnSp>
            <p:nvCxnSpPr>
              <p:cNvPr id="16" name="直接连接符 15"/>
              <p:cNvCxnSpPr/>
              <p:nvPr/>
            </p:nvCxnSpPr>
            <p:spPr bwMode="auto">
              <a:xfrm>
                <a:off x="2611296" y="1738952"/>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2610740" y="1850408"/>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TextBox 17"/>
              <p:cNvSpPr txBox="1"/>
              <p:nvPr/>
            </p:nvSpPr>
            <p:spPr>
              <a:xfrm>
                <a:off x="2482219" y="1454947"/>
                <a:ext cx="204639" cy="301516"/>
              </a:xfrm>
              <a:prstGeom prst="rect">
                <a:avLst/>
              </a:prstGeom>
              <a:noFill/>
            </p:spPr>
            <p:txBody>
              <a:bodyPr wrap="none" rtlCol="0">
                <a:spAutoFit/>
              </a:bodyPr>
              <a:lstStyle/>
              <a:p>
                <a:r>
                  <a:rPr lang="en-US" altLang="zh-CN" sz="2800" dirty="0" smtClean="0"/>
                  <a:t>+</a:t>
                </a:r>
                <a:endParaRPr lang="zh-CN" altLang="en-US" sz="2800" dirty="0"/>
              </a:p>
            </p:txBody>
          </p:sp>
        </p:grpSp>
        <p:grpSp>
          <p:nvGrpSpPr>
            <p:cNvPr id="4" name="组合 93"/>
            <p:cNvGrpSpPr/>
            <p:nvPr/>
          </p:nvGrpSpPr>
          <p:grpSpPr>
            <a:xfrm>
              <a:off x="1704474" y="2715207"/>
              <a:ext cx="5627098" cy="1160812"/>
              <a:chOff x="2500935" y="1443293"/>
              <a:chExt cx="2917763" cy="668943"/>
            </a:xfrm>
          </p:grpSpPr>
          <p:sp>
            <p:nvSpPr>
              <p:cNvPr id="50" name="TextBox 49"/>
              <p:cNvSpPr txBox="1"/>
              <p:nvPr/>
            </p:nvSpPr>
            <p:spPr>
              <a:xfrm>
                <a:off x="2500935" y="1760535"/>
                <a:ext cx="204639" cy="301516"/>
              </a:xfrm>
              <a:prstGeom prst="rect">
                <a:avLst/>
              </a:prstGeom>
              <a:noFill/>
            </p:spPr>
            <p:txBody>
              <a:bodyPr wrap="none" rtlCol="0">
                <a:spAutoFit/>
              </a:bodyPr>
              <a:lstStyle/>
              <a:p>
                <a:r>
                  <a:rPr lang="en-US" altLang="zh-CN" sz="2800" dirty="0" smtClean="0"/>
                  <a:t>n</a:t>
                </a:r>
                <a:endParaRPr lang="zh-CN" altLang="en-US" sz="2800" dirty="0"/>
              </a:p>
            </p:txBody>
          </p:sp>
          <p:cxnSp>
            <p:nvCxnSpPr>
              <p:cNvPr id="51" name="直接连接符 50"/>
              <p:cNvCxnSpPr/>
              <p:nvPr/>
            </p:nvCxnSpPr>
            <p:spPr bwMode="auto">
              <a:xfrm flipV="1">
                <a:off x="3490440" y="1722895"/>
                <a:ext cx="1485138" cy="10368"/>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2" name="椭圆 51"/>
              <p:cNvSpPr/>
              <p:nvPr/>
            </p:nvSpPr>
            <p:spPr bwMode="auto">
              <a:xfrm>
                <a:off x="3490440" y="1774208"/>
                <a:ext cx="76200"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53" name="椭圆 52"/>
              <p:cNvSpPr/>
              <p:nvPr/>
            </p:nvSpPr>
            <p:spPr bwMode="auto">
              <a:xfrm>
                <a:off x="3490440" y="1698008"/>
                <a:ext cx="152400" cy="152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54" name="直接连接符 53"/>
              <p:cNvCxnSpPr/>
              <p:nvPr/>
            </p:nvCxnSpPr>
            <p:spPr bwMode="auto">
              <a:xfrm>
                <a:off x="3490440" y="1850408"/>
                <a:ext cx="1524649" cy="422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5" name="TextBox 54"/>
              <p:cNvSpPr txBox="1"/>
              <p:nvPr/>
            </p:nvSpPr>
            <p:spPr>
              <a:xfrm>
                <a:off x="5062509" y="1810719"/>
                <a:ext cx="356189" cy="301517"/>
              </a:xfrm>
              <a:prstGeom prst="rect">
                <a:avLst/>
              </a:prstGeom>
              <a:noFill/>
            </p:spPr>
            <p:txBody>
              <a:bodyPr wrap="square" rtlCol="0">
                <a:spAutoFit/>
              </a:bodyPr>
              <a:lstStyle/>
              <a:p>
                <a:r>
                  <a:rPr lang="en-US" altLang="zh-CN" sz="2800" dirty="0" smtClean="0"/>
                  <a:t>+</a:t>
                </a:r>
                <a:endParaRPr lang="zh-CN" altLang="en-US" sz="2800" dirty="0"/>
              </a:p>
            </p:txBody>
          </p:sp>
          <p:sp>
            <p:nvSpPr>
              <p:cNvPr id="56" name="TextBox 55"/>
              <p:cNvSpPr txBox="1"/>
              <p:nvPr/>
            </p:nvSpPr>
            <p:spPr>
              <a:xfrm>
                <a:off x="5062510" y="1503336"/>
                <a:ext cx="204639" cy="301517"/>
              </a:xfrm>
              <a:prstGeom prst="rect">
                <a:avLst/>
              </a:prstGeom>
              <a:noFill/>
            </p:spPr>
            <p:txBody>
              <a:bodyPr wrap="none" rtlCol="0">
                <a:spAutoFit/>
              </a:bodyPr>
              <a:lstStyle/>
              <a:p>
                <a:r>
                  <a:rPr lang="en-US" altLang="zh-CN" sz="2800" dirty="0" smtClean="0"/>
                  <a:t>+</a:t>
                </a:r>
                <a:endParaRPr lang="zh-CN" altLang="en-US" sz="2800" dirty="0"/>
              </a:p>
            </p:txBody>
          </p:sp>
          <p:cxnSp>
            <p:nvCxnSpPr>
              <p:cNvPr id="57" name="直接连接符 56"/>
              <p:cNvCxnSpPr/>
              <p:nvPr/>
            </p:nvCxnSpPr>
            <p:spPr bwMode="auto">
              <a:xfrm>
                <a:off x="2611296" y="1738952"/>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a:off x="2610740" y="1850408"/>
                <a:ext cx="8763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9" name="TextBox 58"/>
              <p:cNvSpPr txBox="1"/>
              <p:nvPr/>
            </p:nvSpPr>
            <p:spPr>
              <a:xfrm>
                <a:off x="2500935" y="1443293"/>
                <a:ext cx="204639" cy="301516"/>
              </a:xfrm>
              <a:prstGeom prst="rect">
                <a:avLst/>
              </a:prstGeom>
              <a:noFill/>
            </p:spPr>
            <p:txBody>
              <a:bodyPr wrap="none" rtlCol="0">
                <a:spAutoFit/>
              </a:bodyPr>
              <a:lstStyle/>
              <a:p>
                <a:r>
                  <a:rPr lang="en-US" altLang="zh-CN" sz="2800" dirty="0" smtClean="0"/>
                  <a:t>n</a:t>
                </a:r>
                <a:endParaRPr lang="zh-CN" altLang="en-US" sz="2800" dirty="0"/>
              </a:p>
            </p:txBody>
          </p:sp>
        </p:grpSp>
      </p:grpSp>
      <p:sp>
        <p:nvSpPr>
          <p:cNvPr id="41" name="TextBox 40"/>
          <p:cNvSpPr txBox="1"/>
          <p:nvPr/>
        </p:nvSpPr>
        <p:spPr>
          <a:xfrm>
            <a:off x="304800" y="609600"/>
            <a:ext cx="2954655" cy="2246769"/>
          </a:xfrm>
          <a:prstGeom prst="rect">
            <a:avLst/>
          </a:prstGeom>
          <a:noFill/>
        </p:spPr>
        <p:txBody>
          <a:bodyPr wrap="none" rtlCol="0">
            <a:spAutoFit/>
          </a:bodyPr>
          <a:lstStyle/>
          <a:p>
            <a:pPr marL="457200" indent="-457200">
              <a:buAutoNum type="arabicPeriod"/>
            </a:pPr>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与着丝粒不交换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2" name="TextBox 41"/>
          <p:cNvSpPr txBox="1"/>
          <p:nvPr/>
        </p:nvSpPr>
        <p:spPr>
          <a:xfrm>
            <a:off x="228600" y="2438400"/>
            <a:ext cx="2954655" cy="2246769"/>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2. a</a:t>
            </a:r>
            <a:r>
              <a:rPr lang="zh-CN" altLang="en-US" sz="2400" dirty="0" smtClean="0">
                <a:latin typeface="黑体" panose="02010609060101010101" pitchFamily="49" charset="-122"/>
                <a:ea typeface="黑体" panose="02010609060101010101" pitchFamily="49" charset="-122"/>
              </a:rPr>
              <a:t>与着丝粒单交换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4" name="TextBox 43"/>
          <p:cNvSpPr txBox="1"/>
          <p:nvPr/>
        </p:nvSpPr>
        <p:spPr>
          <a:xfrm>
            <a:off x="304800" y="4343400"/>
            <a:ext cx="2954655" cy="2246769"/>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3. a</a:t>
            </a:r>
            <a:r>
              <a:rPr lang="zh-CN" altLang="en-US" sz="2400" dirty="0" smtClean="0">
                <a:latin typeface="黑体" panose="02010609060101010101" pitchFamily="49" charset="-122"/>
                <a:ea typeface="黑体" panose="02010609060101010101" pitchFamily="49" charset="-122"/>
              </a:rPr>
              <a:t>与着丝粒双交换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9" name="TextBox 48"/>
          <p:cNvSpPr txBox="1"/>
          <p:nvPr/>
        </p:nvSpPr>
        <p:spPr>
          <a:xfrm>
            <a:off x="3276600" y="1524000"/>
            <a:ext cx="684803" cy="400110"/>
          </a:xfrm>
          <a:prstGeom prst="rect">
            <a:avLst/>
          </a:prstGeom>
          <a:noFill/>
        </p:spPr>
        <p:txBody>
          <a:bodyPr wrap="none" rtlCol="0">
            <a:spAutoFit/>
          </a:bodyPr>
          <a:lstStyle/>
          <a:p>
            <a:r>
              <a:rPr lang="en-US" altLang="zh-CN" b="1" dirty="0" smtClean="0">
                <a:solidFill>
                  <a:srgbClr val="FF0000"/>
                </a:solidFill>
              </a:rPr>
              <a:t>PD1</a:t>
            </a:r>
            <a:endParaRPr lang="zh-CN" altLang="en-US" b="1" dirty="0">
              <a:solidFill>
                <a:srgbClr val="FF0000"/>
              </a:solidFill>
            </a:endParaRPr>
          </a:p>
        </p:txBody>
      </p:sp>
      <p:sp>
        <p:nvSpPr>
          <p:cNvPr id="60" name="TextBox 59"/>
          <p:cNvSpPr txBox="1"/>
          <p:nvPr/>
        </p:nvSpPr>
        <p:spPr>
          <a:xfrm>
            <a:off x="3276600" y="5257800"/>
            <a:ext cx="870751" cy="400110"/>
          </a:xfrm>
          <a:prstGeom prst="rect">
            <a:avLst/>
          </a:prstGeom>
          <a:noFill/>
        </p:spPr>
        <p:txBody>
          <a:bodyPr wrap="none" rtlCol="0">
            <a:spAutoFit/>
          </a:bodyPr>
          <a:lstStyle/>
          <a:p>
            <a:r>
              <a:rPr lang="en-US" altLang="zh-CN" b="1" dirty="0" smtClean="0">
                <a:solidFill>
                  <a:srgbClr val="FF0000"/>
                </a:solidFill>
              </a:rPr>
              <a:t>NPD1</a:t>
            </a:r>
            <a:endParaRPr lang="zh-CN" altLang="en-US" b="1" dirty="0">
              <a:solidFill>
                <a:srgbClr val="FF0000"/>
              </a:solidFill>
            </a:endParaRPr>
          </a:p>
        </p:txBody>
      </p:sp>
      <p:sp>
        <p:nvSpPr>
          <p:cNvPr id="61" name="TextBox 60"/>
          <p:cNvSpPr txBox="1"/>
          <p:nvPr/>
        </p:nvSpPr>
        <p:spPr>
          <a:xfrm>
            <a:off x="3276600" y="3276600"/>
            <a:ext cx="341760" cy="400110"/>
          </a:xfrm>
          <a:prstGeom prst="rect">
            <a:avLst/>
          </a:prstGeom>
          <a:noFill/>
        </p:spPr>
        <p:txBody>
          <a:bodyPr wrap="none" rtlCol="0">
            <a:spAutoFit/>
          </a:bodyPr>
          <a:lstStyle/>
          <a:p>
            <a:r>
              <a:rPr lang="en-US" altLang="zh-CN" dirty="0" smtClean="0"/>
              <a:t>T</a:t>
            </a:r>
            <a:endParaRPr lang="zh-CN" altLang="en-US" dirty="0"/>
          </a:p>
        </p:txBody>
      </p:sp>
      <p:sp>
        <p:nvSpPr>
          <p:cNvPr id="33" name="TextBox 32"/>
          <p:cNvSpPr txBox="1"/>
          <p:nvPr/>
        </p:nvSpPr>
        <p:spPr>
          <a:xfrm>
            <a:off x="4876800" y="5562600"/>
            <a:ext cx="2868093" cy="584775"/>
          </a:xfrm>
          <a:prstGeom prst="rect">
            <a:avLst/>
          </a:prstGeom>
          <a:noFill/>
        </p:spPr>
        <p:txBody>
          <a:bodyPr wrap="none" rtlCol="0">
            <a:spAutoFit/>
          </a:bodyPr>
          <a:lstStyle/>
          <a:p>
            <a:r>
              <a:rPr lang="en-US" altLang="zh-CN" sz="3200" b="1" dirty="0" smtClean="0">
                <a:latin typeface="黑体" panose="02010609060101010101" pitchFamily="49" charset="-122"/>
                <a:ea typeface="黑体" panose="02010609060101010101" pitchFamily="49" charset="-122"/>
              </a:rPr>
              <a:t>PD1</a:t>
            </a:r>
            <a:r>
              <a:rPr lang="zh-CN" altLang="en-US" sz="3200" b="1" dirty="0" smtClean="0">
                <a:latin typeface="黑体" panose="02010609060101010101" pitchFamily="49" charset="-122"/>
                <a:ea typeface="黑体" panose="02010609060101010101" pitchFamily="49" charset="-122"/>
              </a:rPr>
              <a:t>应大于</a:t>
            </a:r>
            <a:r>
              <a:rPr lang="en-US" altLang="zh-CN" sz="3200" b="1" dirty="0" smtClean="0">
                <a:latin typeface="黑体" panose="02010609060101010101" pitchFamily="49" charset="-122"/>
                <a:ea typeface="黑体" panose="02010609060101010101" pitchFamily="49" charset="-122"/>
              </a:rPr>
              <a:t>NPD1</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600200" y="228600"/>
            <a:ext cx="6096000" cy="646331"/>
          </a:xfrm>
          <a:prstGeom prst="rect">
            <a:avLst/>
          </a:prstGeom>
          <a:noFill/>
        </p:spPr>
        <p:txBody>
          <a:bodyPr wrap="square" rtlCol="0">
            <a:spAutoFit/>
          </a:bodyPr>
          <a:lstStyle/>
          <a:p>
            <a:pPr algn="ctr"/>
            <a:r>
              <a:rPr lang="zh-CN" altLang="en-US" sz="3600" dirty="0" smtClean="0">
                <a:latin typeface="黑体" panose="02010609060101010101" pitchFamily="49" charset="-122"/>
                <a:ea typeface="黑体" panose="02010609060101010101" pitchFamily="49" charset="-122"/>
              </a:rPr>
              <a:t>当</a:t>
            </a:r>
            <a:r>
              <a:rPr lang="en-US" altLang="zh-CN" sz="3600" dirty="0" smtClean="0">
                <a:latin typeface="黑体" panose="02010609060101010101" pitchFamily="49" charset="-122"/>
                <a:ea typeface="黑体" panose="02010609060101010101" pitchFamily="49" charset="-122"/>
              </a:rPr>
              <a:t>n</a:t>
            </a:r>
            <a:r>
              <a:rPr lang="zh-CN" altLang="en-US" sz="3600" dirty="0" smtClean="0">
                <a:latin typeface="黑体" panose="02010609060101010101" pitchFamily="49" charset="-122"/>
                <a:ea typeface="黑体" panose="02010609060101010101" pitchFamily="49" charset="-122"/>
              </a:rPr>
              <a:t>与着丝粒单交换</a:t>
            </a:r>
            <a:endParaRPr lang="zh-CN" altLang="en-US" sz="3600" dirty="0">
              <a:latin typeface="黑体" panose="02010609060101010101" pitchFamily="49" charset="-122"/>
              <a:ea typeface="黑体" panose="02010609060101010101" pitchFamily="49" charset="-122"/>
            </a:endParaRPr>
          </a:p>
        </p:txBody>
      </p:sp>
      <p:sp>
        <p:nvSpPr>
          <p:cNvPr id="41" name="TextBox 40"/>
          <p:cNvSpPr txBox="1"/>
          <p:nvPr/>
        </p:nvSpPr>
        <p:spPr>
          <a:xfrm>
            <a:off x="304800" y="1021080"/>
            <a:ext cx="2954655" cy="2246769"/>
          </a:xfrm>
          <a:prstGeom prst="rect">
            <a:avLst/>
          </a:prstGeom>
          <a:noFill/>
        </p:spPr>
        <p:txBody>
          <a:bodyPr wrap="none" rtlCol="0">
            <a:spAutoFit/>
          </a:bodyPr>
          <a:lstStyle/>
          <a:p>
            <a:pPr marL="457200" indent="-457200">
              <a:buAutoNum type="arabicPeriod"/>
            </a:pPr>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与着丝粒不交换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4" name="TextBox 43"/>
          <p:cNvSpPr txBox="1"/>
          <p:nvPr/>
        </p:nvSpPr>
        <p:spPr>
          <a:xfrm>
            <a:off x="4191000" y="944880"/>
            <a:ext cx="2954655" cy="2246769"/>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3. a</a:t>
            </a:r>
            <a:r>
              <a:rPr lang="zh-CN" altLang="en-US" sz="2400" dirty="0" smtClean="0">
                <a:latin typeface="黑体" panose="02010609060101010101" pitchFamily="49" charset="-122"/>
                <a:ea typeface="黑体" panose="02010609060101010101" pitchFamily="49" charset="-122"/>
              </a:rPr>
              <a:t>与着丝粒双交换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9" name="TextBox 48"/>
          <p:cNvSpPr txBox="1"/>
          <p:nvPr/>
        </p:nvSpPr>
        <p:spPr>
          <a:xfrm>
            <a:off x="3048000" y="2087880"/>
            <a:ext cx="341760" cy="400110"/>
          </a:xfrm>
          <a:prstGeom prst="rect">
            <a:avLst/>
          </a:prstGeom>
          <a:noFill/>
        </p:spPr>
        <p:txBody>
          <a:bodyPr wrap="none" rtlCol="0">
            <a:spAutoFit/>
          </a:bodyPr>
          <a:lstStyle/>
          <a:p>
            <a:r>
              <a:rPr lang="en-US" altLang="zh-CN" dirty="0" smtClean="0"/>
              <a:t>T</a:t>
            </a:r>
            <a:endParaRPr lang="zh-CN" altLang="en-US" dirty="0"/>
          </a:p>
        </p:txBody>
      </p:sp>
      <p:sp>
        <p:nvSpPr>
          <p:cNvPr id="60" name="TextBox 59"/>
          <p:cNvSpPr txBox="1"/>
          <p:nvPr/>
        </p:nvSpPr>
        <p:spPr>
          <a:xfrm>
            <a:off x="7010400" y="2087880"/>
            <a:ext cx="341760" cy="400110"/>
          </a:xfrm>
          <a:prstGeom prst="rect">
            <a:avLst/>
          </a:prstGeom>
          <a:noFill/>
        </p:spPr>
        <p:txBody>
          <a:bodyPr wrap="none" rtlCol="0">
            <a:spAutoFit/>
          </a:bodyPr>
          <a:lstStyle/>
          <a:p>
            <a:r>
              <a:rPr lang="en-US" altLang="zh-CN" dirty="0" smtClean="0"/>
              <a:t>T</a:t>
            </a:r>
            <a:endParaRPr lang="zh-CN" altLang="en-US" dirty="0"/>
          </a:p>
        </p:txBody>
      </p:sp>
      <p:grpSp>
        <p:nvGrpSpPr>
          <p:cNvPr id="72" name="组合 71"/>
          <p:cNvGrpSpPr/>
          <p:nvPr/>
        </p:nvGrpSpPr>
        <p:grpSpPr>
          <a:xfrm>
            <a:off x="304800" y="3048000"/>
            <a:ext cx="8426172" cy="2609910"/>
            <a:chOff x="304800" y="2362200"/>
            <a:chExt cx="8426172" cy="2609910"/>
          </a:xfrm>
        </p:grpSpPr>
        <p:sp>
          <p:nvSpPr>
            <p:cNvPr id="42" name="TextBox 41"/>
            <p:cNvSpPr txBox="1"/>
            <p:nvPr/>
          </p:nvSpPr>
          <p:spPr>
            <a:xfrm>
              <a:off x="304800" y="2362200"/>
              <a:ext cx="2954655" cy="2246769"/>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2. a</a:t>
              </a:r>
              <a:r>
                <a:rPr lang="zh-CN" altLang="en-US" sz="2400" dirty="0" smtClean="0">
                  <a:latin typeface="黑体" panose="02010609060101010101" pitchFamily="49" charset="-122"/>
                  <a:ea typeface="黑体" panose="02010609060101010101" pitchFamily="49" charset="-122"/>
                </a:rPr>
                <a:t>与着丝粒单交换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62" name="TextBox 61"/>
            <p:cNvSpPr txBox="1"/>
            <p:nvPr/>
          </p:nvSpPr>
          <p:spPr>
            <a:xfrm>
              <a:off x="4953000" y="2895600"/>
              <a:ext cx="1415772" cy="1877437"/>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63" name="TextBox 62"/>
            <p:cNvSpPr txBox="1"/>
            <p:nvPr/>
          </p:nvSpPr>
          <p:spPr>
            <a:xfrm>
              <a:off x="2819400" y="4572000"/>
              <a:ext cx="1082348" cy="400110"/>
            </a:xfrm>
            <a:prstGeom prst="rect">
              <a:avLst/>
            </a:prstGeom>
            <a:noFill/>
          </p:spPr>
          <p:txBody>
            <a:bodyPr wrap="none" rtlCol="0">
              <a:spAutoFit/>
            </a:bodyPr>
            <a:lstStyle/>
            <a:p>
              <a:r>
                <a:rPr lang="en-US" altLang="zh-CN" b="1" dirty="0" smtClean="0">
                  <a:solidFill>
                    <a:srgbClr val="FF0000"/>
                  </a:solidFill>
                </a:rPr>
                <a:t>   NPD2</a:t>
              </a:r>
              <a:endParaRPr lang="zh-CN" altLang="en-US" b="1" dirty="0">
                <a:solidFill>
                  <a:srgbClr val="FF0000"/>
                </a:solidFill>
              </a:endParaRPr>
            </a:p>
          </p:txBody>
        </p:sp>
        <p:sp>
          <p:nvSpPr>
            <p:cNvPr id="64" name="TextBox 63"/>
            <p:cNvSpPr txBox="1"/>
            <p:nvPr/>
          </p:nvSpPr>
          <p:spPr>
            <a:xfrm>
              <a:off x="3200400" y="2590800"/>
              <a:ext cx="554960" cy="400110"/>
            </a:xfrm>
            <a:prstGeom prst="rect">
              <a:avLst/>
            </a:prstGeom>
            <a:noFill/>
          </p:spPr>
          <p:txBody>
            <a:bodyPr wrap="none" rtlCol="0">
              <a:spAutoFit/>
            </a:bodyPr>
            <a:lstStyle/>
            <a:p>
              <a:r>
                <a:rPr lang="en-US" altLang="zh-CN" dirty="0" smtClean="0"/>
                <a:t>1-4</a:t>
              </a:r>
              <a:endParaRPr lang="zh-CN" altLang="en-US" dirty="0"/>
            </a:p>
          </p:txBody>
        </p:sp>
        <p:sp>
          <p:nvSpPr>
            <p:cNvPr id="66" name="TextBox 65"/>
            <p:cNvSpPr txBox="1"/>
            <p:nvPr/>
          </p:nvSpPr>
          <p:spPr>
            <a:xfrm>
              <a:off x="2667000" y="2819400"/>
              <a:ext cx="1415772" cy="1877437"/>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67" name="TextBox 66"/>
            <p:cNvSpPr txBox="1"/>
            <p:nvPr/>
          </p:nvSpPr>
          <p:spPr>
            <a:xfrm>
              <a:off x="5410200" y="2667000"/>
              <a:ext cx="554960" cy="400110"/>
            </a:xfrm>
            <a:prstGeom prst="rect">
              <a:avLst/>
            </a:prstGeom>
            <a:noFill/>
          </p:spPr>
          <p:txBody>
            <a:bodyPr wrap="none" rtlCol="0">
              <a:spAutoFit/>
            </a:bodyPr>
            <a:lstStyle/>
            <a:p>
              <a:r>
                <a:rPr lang="en-US" altLang="zh-CN" dirty="0" smtClean="0"/>
                <a:t>2-4</a:t>
              </a:r>
              <a:endParaRPr lang="zh-CN" altLang="en-US" dirty="0"/>
            </a:p>
          </p:txBody>
        </p:sp>
        <p:sp>
          <p:nvSpPr>
            <p:cNvPr id="68" name="TextBox 67"/>
            <p:cNvSpPr txBox="1"/>
            <p:nvPr/>
          </p:nvSpPr>
          <p:spPr>
            <a:xfrm>
              <a:off x="5562600" y="4495800"/>
              <a:ext cx="341760" cy="400110"/>
            </a:xfrm>
            <a:prstGeom prst="rect">
              <a:avLst/>
            </a:prstGeom>
            <a:noFill/>
          </p:spPr>
          <p:txBody>
            <a:bodyPr wrap="none" rtlCol="0">
              <a:spAutoFit/>
            </a:bodyPr>
            <a:lstStyle/>
            <a:p>
              <a:r>
                <a:rPr lang="en-US" altLang="zh-CN" dirty="0" smtClean="0"/>
                <a:t>T</a:t>
              </a:r>
              <a:endParaRPr lang="zh-CN" altLang="en-US" dirty="0"/>
            </a:p>
          </p:txBody>
        </p:sp>
        <p:sp>
          <p:nvSpPr>
            <p:cNvPr id="69" name="TextBox 68"/>
            <p:cNvSpPr txBox="1"/>
            <p:nvPr/>
          </p:nvSpPr>
          <p:spPr>
            <a:xfrm>
              <a:off x="7315200" y="2895600"/>
              <a:ext cx="1415772" cy="1877437"/>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70" name="TextBox 69"/>
            <p:cNvSpPr txBox="1"/>
            <p:nvPr/>
          </p:nvSpPr>
          <p:spPr>
            <a:xfrm>
              <a:off x="7772400" y="2590800"/>
              <a:ext cx="554960" cy="400110"/>
            </a:xfrm>
            <a:prstGeom prst="rect">
              <a:avLst/>
            </a:prstGeom>
            <a:noFill/>
          </p:spPr>
          <p:txBody>
            <a:bodyPr wrap="none" rtlCol="0">
              <a:spAutoFit/>
            </a:bodyPr>
            <a:lstStyle/>
            <a:p>
              <a:r>
                <a:rPr lang="en-US" altLang="zh-CN" dirty="0" smtClean="0"/>
                <a:t>1-3</a:t>
              </a:r>
              <a:endParaRPr lang="zh-CN" altLang="en-US" dirty="0"/>
            </a:p>
          </p:txBody>
        </p:sp>
        <p:sp>
          <p:nvSpPr>
            <p:cNvPr id="71" name="TextBox 70"/>
            <p:cNvSpPr txBox="1"/>
            <p:nvPr/>
          </p:nvSpPr>
          <p:spPr>
            <a:xfrm>
              <a:off x="7924800" y="4572000"/>
              <a:ext cx="341760" cy="400110"/>
            </a:xfrm>
            <a:prstGeom prst="rect">
              <a:avLst/>
            </a:prstGeom>
            <a:noFill/>
          </p:spPr>
          <p:txBody>
            <a:bodyPr wrap="none" rtlCol="0">
              <a:spAutoFit/>
            </a:bodyPr>
            <a:lstStyle/>
            <a:p>
              <a:r>
                <a:rPr lang="en-US" altLang="zh-CN" dirty="0" smtClean="0"/>
                <a:t>T</a:t>
              </a:r>
              <a:endParaRPr lang="zh-CN" altLang="en-US" dirty="0"/>
            </a:p>
          </p:txBody>
        </p:sp>
      </p:grpSp>
      <p:sp>
        <p:nvSpPr>
          <p:cNvPr id="73" name="TextBox 72"/>
          <p:cNvSpPr txBox="1"/>
          <p:nvPr/>
        </p:nvSpPr>
        <p:spPr>
          <a:xfrm>
            <a:off x="1066800" y="5257800"/>
            <a:ext cx="684803" cy="400110"/>
          </a:xfrm>
          <a:prstGeom prst="rect">
            <a:avLst/>
          </a:prstGeom>
          <a:noFill/>
        </p:spPr>
        <p:txBody>
          <a:bodyPr wrap="none" rtlCol="0">
            <a:spAutoFit/>
          </a:bodyPr>
          <a:lstStyle/>
          <a:p>
            <a:r>
              <a:rPr lang="en-US" altLang="zh-CN" b="1" dirty="0" smtClean="0">
                <a:solidFill>
                  <a:srgbClr val="FF0000"/>
                </a:solidFill>
              </a:rPr>
              <a:t>PD2</a:t>
            </a:r>
            <a:endParaRPr lang="zh-CN" altLang="en-US" b="1" dirty="0">
              <a:solidFill>
                <a:srgbClr val="FF0000"/>
              </a:solidFill>
            </a:endParaRPr>
          </a:p>
        </p:txBody>
      </p:sp>
      <p:sp>
        <p:nvSpPr>
          <p:cNvPr id="74" name="TextBox 73"/>
          <p:cNvSpPr txBox="1"/>
          <p:nvPr/>
        </p:nvSpPr>
        <p:spPr>
          <a:xfrm>
            <a:off x="304800" y="3505200"/>
            <a:ext cx="554960" cy="400110"/>
          </a:xfrm>
          <a:prstGeom prst="rect">
            <a:avLst/>
          </a:prstGeom>
          <a:noFill/>
        </p:spPr>
        <p:txBody>
          <a:bodyPr wrap="none" rtlCol="0">
            <a:spAutoFit/>
          </a:bodyPr>
          <a:lstStyle/>
          <a:p>
            <a:r>
              <a:rPr lang="en-US" altLang="zh-CN" dirty="0" smtClean="0"/>
              <a:t>2-3</a:t>
            </a:r>
            <a:endParaRPr lang="zh-CN" altLang="en-US" dirty="0"/>
          </a:p>
        </p:txBody>
      </p:sp>
      <p:sp>
        <p:nvSpPr>
          <p:cNvPr id="75" name="矩形 74"/>
          <p:cNvSpPr/>
          <p:nvPr/>
        </p:nvSpPr>
        <p:spPr bwMode="auto">
          <a:xfrm>
            <a:off x="762000" y="1524000"/>
            <a:ext cx="6705600" cy="144780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76" name="矩形 75"/>
          <p:cNvSpPr/>
          <p:nvPr/>
        </p:nvSpPr>
        <p:spPr bwMode="auto">
          <a:xfrm>
            <a:off x="4876800" y="3657600"/>
            <a:ext cx="3886200" cy="144780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78" name="TextBox 77"/>
          <p:cNvSpPr txBox="1"/>
          <p:nvPr/>
        </p:nvSpPr>
        <p:spPr>
          <a:xfrm>
            <a:off x="0" y="5791200"/>
            <a:ext cx="9296400" cy="523220"/>
          </a:xfrm>
          <a:prstGeom prst="rect">
            <a:avLst/>
          </a:prstGeom>
          <a:noFill/>
        </p:spPr>
        <p:txBody>
          <a:bodyPr wrap="square" rtlCol="0">
            <a:spAutoFit/>
          </a:bodyPr>
          <a:lstStyle/>
          <a:p>
            <a:r>
              <a:rPr lang="zh-CN" altLang="en-US" sz="2800" dirty="0" smtClean="0">
                <a:latin typeface="黑体" panose="02010609060101010101" pitchFamily="49" charset="-122"/>
                <a:ea typeface="黑体" panose="02010609060101010101" pitchFamily="49" charset="-122"/>
              </a:rPr>
              <a:t> 若</a:t>
            </a:r>
            <a:r>
              <a:rPr lang="en-US" altLang="zh-CN" sz="2800" dirty="0" smtClean="0">
                <a:latin typeface="黑体" panose="02010609060101010101" pitchFamily="49" charset="-122"/>
                <a:ea typeface="黑体" panose="02010609060101010101" pitchFamily="49" charset="-122"/>
              </a:rPr>
              <a:t>n</a:t>
            </a:r>
            <a:r>
              <a:rPr lang="zh-CN" altLang="en-US" sz="2800" dirty="0" smtClean="0">
                <a:latin typeface="黑体" panose="02010609060101010101" pitchFamily="49" charset="-122"/>
                <a:ea typeface="黑体" panose="02010609060101010101" pitchFamily="49" charset="-122"/>
              </a:rPr>
              <a:t>与</a:t>
            </a:r>
            <a:r>
              <a:rPr lang="en-US" altLang="zh-CN" sz="2800" dirty="0" smtClean="0">
                <a:latin typeface="黑体" panose="02010609060101010101" pitchFamily="49" charset="-122"/>
                <a:ea typeface="黑体" panose="02010609060101010101" pitchFamily="49" charset="-122"/>
              </a:rPr>
              <a:t>a</a:t>
            </a:r>
            <a:r>
              <a:rPr lang="zh-CN" altLang="en-US" sz="2800" dirty="0" smtClean="0">
                <a:latin typeface="黑体" panose="02010609060101010101" pitchFamily="49" charset="-122"/>
                <a:ea typeface="黑体" panose="02010609060101010101" pitchFamily="49" charset="-122"/>
              </a:rPr>
              <a:t>连锁则</a:t>
            </a:r>
            <a:r>
              <a:rPr lang="en-US" altLang="zh-CN" sz="2800" dirty="0" smtClean="0">
                <a:latin typeface="黑体" panose="02010609060101010101" pitchFamily="49" charset="-122"/>
                <a:ea typeface="黑体" panose="02010609060101010101" pitchFamily="49" charset="-122"/>
              </a:rPr>
              <a:t>PD</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PD1+PD2</a:t>
            </a:r>
            <a:r>
              <a:rPr lang="zh-CN" altLang="en-US" sz="2800" dirty="0" smtClean="0">
                <a:latin typeface="黑体" panose="02010609060101010101" pitchFamily="49" charset="-122"/>
                <a:ea typeface="黑体" panose="02010609060101010101" pitchFamily="49" charset="-122"/>
              </a:rPr>
              <a:t>）应明显大于</a:t>
            </a:r>
            <a:r>
              <a:rPr lang="en-US" altLang="zh-CN" sz="2800" dirty="0" smtClean="0">
                <a:latin typeface="黑体" panose="02010609060101010101" pitchFamily="49" charset="-122"/>
                <a:ea typeface="黑体" panose="02010609060101010101" pitchFamily="49" charset="-122"/>
              </a:rPr>
              <a:t>NPD</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NPD1+NPD2</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0" y="304800"/>
            <a:ext cx="8915400" cy="1200329"/>
          </a:xfrm>
          <a:prstGeom prst="rect">
            <a:avLst/>
          </a:prstGeom>
          <a:noFill/>
        </p:spPr>
        <p:txBody>
          <a:bodyPr wrap="square" rtlCol="0">
            <a:spAutoFit/>
          </a:bodyPr>
          <a:lstStyle/>
          <a:p>
            <a:pPr algn="ctr"/>
            <a:r>
              <a:rPr lang="zh-CN" altLang="en-US" sz="3600" dirty="0" smtClean="0">
                <a:latin typeface="黑体" panose="02010609060101010101" pitchFamily="49" charset="-122"/>
                <a:ea typeface="黑体" panose="02010609060101010101" pitchFamily="49" charset="-122"/>
              </a:rPr>
              <a:t>假设</a:t>
            </a:r>
            <a:r>
              <a:rPr lang="en-US" altLang="zh-CN" sz="3600" dirty="0" smtClean="0">
                <a:latin typeface="黑体" panose="02010609060101010101" pitchFamily="49" charset="-122"/>
                <a:ea typeface="黑体" panose="02010609060101010101" pitchFamily="49" charset="-122"/>
              </a:rPr>
              <a:t>n</a:t>
            </a:r>
            <a:r>
              <a:rPr lang="zh-CN" altLang="en-US" sz="3600" dirty="0" smtClean="0">
                <a:latin typeface="黑体" panose="02010609060101010101" pitchFamily="49" charset="-122"/>
                <a:ea typeface="黑体" panose="02010609060101010101" pitchFamily="49" charset="-122"/>
              </a:rPr>
              <a:t>与</a:t>
            </a:r>
            <a:r>
              <a:rPr lang="en-US" altLang="zh-CN" sz="3600" dirty="0" smtClean="0">
                <a:latin typeface="黑体" panose="02010609060101010101" pitchFamily="49" charset="-122"/>
                <a:ea typeface="黑体" panose="02010609060101010101" pitchFamily="49" charset="-122"/>
              </a:rPr>
              <a:t>a</a:t>
            </a:r>
            <a:r>
              <a:rPr lang="zh-CN" altLang="en-US" sz="3600" dirty="0" smtClean="0">
                <a:solidFill>
                  <a:srgbClr val="FF0000"/>
                </a:solidFill>
                <a:latin typeface="黑体" panose="02010609060101010101" pitchFamily="49" charset="-122"/>
                <a:ea typeface="黑体" panose="02010609060101010101" pitchFamily="49" charset="-122"/>
              </a:rPr>
              <a:t>不在</a:t>
            </a:r>
            <a:r>
              <a:rPr lang="zh-CN" altLang="en-US" sz="3600" dirty="0" smtClean="0">
                <a:latin typeface="黑体" panose="02010609060101010101" pitchFamily="49" charset="-122"/>
                <a:ea typeface="黑体" panose="02010609060101010101" pitchFamily="49" charset="-122"/>
              </a:rPr>
              <a:t>同一条染色体上， </a:t>
            </a:r>
            <a:endParaRPr lang="en-US" altLang="zh-CN" sz="3600" dirty="0" smtClean="0">
              <a:latin typeface="黑体" panose="02010609060101010101" pitchFamily="49" charset="-122"/>
              <a:ea typeface="黑体" panose="02010609060101010101" pitchFamily="49" charset="-122"/>
            </a:endParaRPr>
          </a:p>
          <a:p>
            <a:pPr algn="ctr"/>
            <a:r>
              <a:rPr lang="en-US" altLang="zh-CN" sz="3600" dirty="0" smtClean="0">
                <a:latin typeface="黑体" panose="02010609060101010101" pitchFamily="49" charset="-122"/>
                <a:ea typeface="黑体" panose="02010609060101010101" pitchFamily="49" charset="-122"/>
              </a:rPr>
              <a:t>PD</a:t>
            </a:r>
            <a:r>
              <a:rPr lang="zh-CN" altLang="en-US" sz="3600" dirty="0" smtClean="0">
                <a:latin typeface="黑体" panose="02010609060101010101" pitchFamily="49" charset="-122"/>
                <a:ea typeface="黑体" panose="02010609060101010101" pitchFamily="49" charset="-122"/>
              </a:rPr>
              <a:t>与</a:t>
            </a:r>
            <a:r>
              <a:rPr lang="en-US" altLang="zh-CN" sz="3600" dirty="0" smtClean="0">
                <a:latin typeface="黑体" panose="02010609060101010101" pitchFamily="49" charset="-122"/>
                <a:ea typeface="黑体" panose="02010609060101010101" pitchFamily="49" charset="-122"/>
              </a:rPr>
              <a:t>NPD</a:t>
            </a:r>
            <a:r>
              <a:rPr lang="zh-CN" altLang="en-US" sz="3600" dirty="0" smtClean="0">
                <a:latin typeface="黑体" panose="02010609060101010101" pitchFamily="49" charset="-122"/>
                <a:ea typeface="黑体" panose="02010609060101010101" pitchFamily="49" charset="-122"/>
              </a:rPr>
              <a:t>的形成</a:t>
            </a:r>
            <a:endParaRPr lang="zh-CN" altLang="en-US" sz="3600" dirty="0">
              <a:latin typeface="黑体" panose="02010609060101010101" pitchFamily="49" charset="-122"/>
              <a:ea typeface="黑体" panose="02010609060101010101" pitchFamily="49" charset="-122"/>
            </a:endParaRPr>
          </a:p>
        </p:txBody>
      </p:sp>
      <p:grpSp>
        <p:nvGrpSpPr>
          <p:cNvPr id="60" name="组合 59"/>
          <p:cNvGrpSpPr/>
          <p:nvPr/>
        </p:nvGrpSpPr>
        <p:grpSpPr>
          <a:xfrm>
            <a:off x="2590800" y="1600200"/>
            <a:ext cx="1828800" cy="1143000"/>
            <a:chOff x="1524000" y="1752600"/>
            <a:chExt cx="1828800" cy="1143000"/>
          </a:xfrm>
        </p:grpSpPr>
        <p:sp>
          <p:nvSpPr>
            <p:cNvPr id="31" name="椭圆 30"/>
            <p:cNvSpPr/>
            <p:nvPr/>
          </p:nvSpPr>
          <p:spPr bwMode="auto">
            <a:xfrm>
              <a:off x="1524000" y="1752600"/>
              <a:ext cx="1828800" cy="114300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40" name="组合 39"/>
            <p:cNvGrpSpPr/>
            <p:nvPr/>
          </p:nvGrpSpPr>
          <p:grpSpPr>
            <a:xfrm>
              <a:off x="1828800" y="1981200"/>
              <a:ext cx="1143000" cy="112059"/>
              <a:chOff x="1828800" y="1981200"/>
              <a:chExt cx="1143000" cy="112059"/>
            </a:xfrm>
          </p:grpSpPr>
          <p:cxnSp>
            <p:nvCxnSpPr>
              <p:cNvPr id="20" name="直接连接符 19"/>
              <p:cNvCxnSpPr/>
              <p:nvPr/>
            </p:nvCxnSpPr>
            <p:spPr bwMode="auto">
              <a:xfrm>
                <a:off x="1828800" y="20574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6" name="椭圆 35"/>
              <p:cNvSpPr/>
              <p:nvPr/>
            </p:nvSpPr>
            <p:spPr bwMode="auto">
              <a:xfrm>
                <a:off x="1981200" y="1981200"/>
                <a:ext cx="65314" cy="1120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sp>
          <p:nvSpPr>
            <p:cNvPr id="37" name="TextBox 36"/>
            <p:cNvSpPr txBox="1"/>
            <p:nvPr/>
          </p:nvSpPr>
          <p:spPr>
            <a:xfrm>
              <a:off x="2514600" y="1752600"/>
              <a:ext cx="327334" cy="400110"/>
            </a:xfrm>
            <a:prstGeom prst="rect">
              <a:avLst/>
            </a:prstGeom>
            <a:noFill/>
          </p:spPr>
          <p:txBody>
            <a:bodyPr wrap="none" rtlCol="0">
              <a:spAutoFit/>
            </a:bodyPr>
            <a:lstStyle/>
            <a:p>
              <a:r>
                <a:rPr lang="en-US" altLang="zh-CN" dirty="0" smtClean="0"/>
                <a:t>n</a:t>
              </a:r>
              <a:endParaRPr lang="zh-CN" altLang="en-US" dirty="0"/>
            </a:p>
          </p:txBody>
        </p:sp>
        <p:sp>
          <p:nvSpPr>
            <p:cNvPr id="38" name="TextBox 37"/>
            <p:cNvSpPr txBox="1"/>
            <p:nvPr/>
          </p:nvSpPr>
          <p:spPr>
            <a:xfrm>
              <a:off x="2209800" y="2362200"/>
              <a:ext cx="333746" cy="400110"/>
            </a:xfrm>
            <a:prstGeom prst="rect">
              <a:avLst/>
            </a:prstGeom>
            <a:noFill/>
          </p:spPr>
          <p:txBody>
            <a:bodyPr wrap="none" rtlCol="0">
              <a:spAutoFit/>
            </a:bodyPr>
            <a:lstStyle/>
            <a:p>
              <a:r>
                <a:rPr lang="en-US" altLang="zh-CN" dirty="0" smtClean="0"/>
                <a:t>+</a:t>
              </a:r>
              <a:endParaRPr lang="zh-CN" altLang="en-US" dirty="0"/>
            </a:p>
          </p:txBody>
        </p:sp>
        <p:grpSp>
          <p:nvGrpSpPr>
            <p:cNvPr id="41" name="组合 40"/>
            <p:cNvGrpSpPr/>
            <p:nvPr/>
          </p:nvGrpSpPr>
          <p:grpSpPr>
            <a:xfrm>
              <a:off x="1828800" y="2554941"/>
              <a:ext cx="609600" cy="112059"/>
              <a:chOff x="1828800" y="1981200"/>
              <a:chExt cx="609600" cy="112059"/>
            </a:xfrm>
          </p:grpSpPr>
          <p:cxnSp>
            <p:nvCxnSpPr>
              <p:cNvPr id="42" name="直接连接符 41"/>
              <p:cNvCxnSpPr/>
              <p:nvPr/>
            </p:nvCxnSpPr>
            <p:spPr bwMode="auto">
              <a:xfrm>
                <a:off x="1828800" y="2057400"/>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椭圆 43"/>
              <p:cNvSpPr/>
              <p:nvPr/>
            </p:nvSpPr>
            <p:spPr bwMode="auto">
              <a:xfrm>
                <a:off x="1981200" y="1981200"/>
                <a:ext cx="65314" cy="1120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grpSp>
      <p:grpSp>
        <p:nvGrpSpPr>
          <p:cNvPr id="61" name="组合 60"/>
          <p:cNvGrpSpPr/>
          <p:nvPr/>
        </p:nvGrpSpPr>
        <p:grpSpPr>
          <a:xfrm>
            <a:off x="5181600" y="1752600"/>
            <a:ext cx="1828800" cy="1143000"/>
            <a:chOff x="1524000" y="1752600"/>
            <a:chExt cx="1828800" cy="1143000"/>
          </a:xfrm>
        </p:grpSpPr>
        <p:sp>
          <p:nvSpPr>
            <p:cNvPr id="62" name="椭圆 61"/>
            <p:cNvSpPr/>
            <p:nvPr/>
          </p:nvSpPr>
          <p:spPr bwMode="auto">
            <a:xfrm>
              <a:off x="1524000" y="1752600"/>
              <a:ext cx="1828800" cy="1143000"/>
            </a:xfrm>
            <a:prstGeom prst="ellips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63" name="组合 39"/>
            <p:cNvGrpSpPr/>
            <p:nvPr/>
          </p:nvGrpSpPr>
          <p:grpSpPr>
            <a:xfrm>
              <a:off x="1828800" y="1981200"/>
              <a:ext cx="1143000" cy="112059"/>
              <a:chOff x="1828800" y="1981200"/>
              <a:chExt cx="1143000" cy="112059"/>
            </a:xfrm>
          </p:grpSpPr>
          <p:cxnSp>
            <p:nvCxnSpPr>
              <p:cNvPr id="69" name="直接连接符 68"/>
              <p:cNvCxnSpPr/>
              <p:nvPr/>
            </p:nvCxnSpPr>
            <p:spPr bwMode="auto">
              <a:xfrm>
                <a:off x="1828800" y="20574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0" name="椭圆 69"/>
              <p:cNvSpPr/>
              <p:nvPr/>
            </p:nvSpPr>
            <p:spPr bwMode="auto">
              <a:xfrm>
                <a:off x="1981200" y="1981200"/>
                <a:ext cx="65314" cy="1120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sp>
          <p:nvSpPr>
            <p:cNvPr id="64" name="TextBox 63"/>
            <p:cNvSpPr txBox="1"/>
            <p:nvPr/>
          </p:nvSpPr>
          <p:spPr>
            <a:xfrm>
              <a:off x="2514600" y="1752600"/>
              <a:ext cx="333746" cy="400110"/>
            </a:xfrm>
            <a:prstGeom prst="rect">
              <a:avLst/>
            </a:prstGeom>
            <a:noFill/>
          </p:spPr>
          <p:txBody>
            <a:bodyPr wrap="none" rtlCol="0">
              <a:spAutoFit/>
            </a:bodyPr>
            <a:lstStyle/>
            <a:p>
              <a:r>
                <a:rPr lang="en-US" altLang="zh-CN" dirty="0" smtClean="0"/>
                <a:t>+</a:t>
              </a:r>
              <a:endParaRPr lang="zh-CN" altLang="en-US" dirty="0"/>
            </a:p>
          </p:txBody>
        </p:sp>
        <p:sp>
          <p:nvSpPr>
            <p:cNvPr id="65" name="TextBox 64"/>
            <p:cNvSpPr txBox="1"/>
            <p:nvPr/>
          </p:nvSpPr>
          <p:spPr>
            <a:xfrm>
              <a:off x="2209800" y="2362200"/>
              <a:ext cx="327334" cy="400110"/>
            </a:xfrm>
            <a:prstGeom prst="rect">
              <a:avLst/>
            </a:prstGeom>
            <a:noFill/>
          </p:spPr>
          <p:txBody>
            <a:bodyPr wrap="none" rtlCol="0">
              <a:spAutoFit/>
            </a:bodyPr>
            <a:lstStyle/>
            <a:p>
              <a:r>
                <a:rPr lang="en-US" altLang="zh-CN" dirty="0" smtClean="0"/>
                <a:t>a</a:t>
              </a:r>
              <a:endParaRPr lang="zh-CN" altLang="en-US" dirty="0"/>
            </a:p>
          </p:txBody>
        </p:sp>
        <p:grpSp>
          <p:nvGrpSpPr>
            <p:cNvPr id="66" name="组合 40"/>
            <p:cNvGrpSpPr/>
            <p:nvPr/>
          </p:nvGrpSpPr>
          <p:grpSpPr>
            <a:xfrm>
              <a:off x="1828800" y="2554941"/>
              <a:ext cx="609600" cy="112059"/>
              <a:chOff x="1828800" y="1981200"/>
              <a:chExt cx="609600" cy="112059"/>
            </a:xfrm>
          </p:grpSpPr>
          <p:cxnSp>
            <p:nvCxnSpPr>
              <p:cNvPr id="67" name="直接连接符 66"/>
              <p:cNvCxnSpPr/>
              <p:nvPr/>
            </p:nvCxnSpPr>
            <p:spPr bwMode="auto">
              <a:xfrm>
                <a:off x="1828800" y="2057400"/>
                <a:ext cx="609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8" name="椭圆 67"/>
              <p:cNvSpPr/>
              <p:nvPr/>
            </p:nvSpPr>
            <p:spPr bwMode="auto">
              <a:xfrm>
                <a:off x="1981200" y="1981200"/>
                <a:ext cx="65314" cy="1120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grpSp>
      <p:grpSp>
        <p:nvGrpSpPr>
          <p:cNvPr id="90" name="组合 89"/>
          <p:cNvGrpSpPr/>
          <p:nvPr/>
        </p:nvGrpSpPr>
        <p:grpSpPr>
          <a:xfrm>
            <a:off x="228600" y="3124200"/>
            <a:ext cx="4191000" cy="3733800"/>
            <a:chOff x="228600" y="3124200"/>
            <a:chExt cx="4191000" cy="3733800"/>
          </a:xfrm>
        </p:grpSpPr>
        <p:sp>
          <p:nvSpPr>
            <p:cNvPr id="5" name="椭圆 4"/>
            <p:cNvSpPr/>
            <p:nvPr/>
          </p:nvSpPr>
          <p:spPr bwMode="auto">
            <a:xfrm>
              <a:off x="228600" y="3124200"/>
              <a:ext cx="4191000" cy="3733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89" name="组合 88"/>
            <p:cNvGrpSpPr/>
            <p:nvPr/>
          </p:nvGrpSpPr>
          <p:grpSpPr>
            <a:xfrm>
              <a:off x="533400" y="4267200"/>
              <a:ext cx="3774600" cy="1666220"/>
              <a:chOff x="1981200" y="4343400"/>
              <a:chExt cx="3774600" cy="1666220"/>
            </a:xfrm>
          </p:grpSpPr>
          <p:sp>
            <p:nvSpPr>
              <p:cNvPr id="9" name="TextBox 8"/>
              <p:cNvSpPr txBox="1"/>
              <p:nvPr/>
            </p:nvSpPr>
            <p:spPr>
              <a:xfrm>
                <a:off x="5257800" y="4648200"/>
                <a:ext cx="394660" cy="523218"/>
              </a:xfrm>
              <a:prstGeom prst="rect">
                <a:avLst/>
              </a:prstGeom>
              <a:noFill/>
            </p:spPr>
            <p:txBody>
              <a:bodyPr wrap="none" rtlCol="0">
                <a:spAutoFit/>
              </a:bodyPr>
              <a:lstStyle/>
              <a:p>
                <a:r>
                  <a:rPr lang="en-US" altLang="zh-CN" sz="2800" dirty="0" smtClean="0"/>
                  <a:t>+</a:t>
                </a:r>
                <a:endParaRPr lang="zh-CN" altLang="en-US" sz="2800" dirty="0"/>
              </a:p>
            </p:txBody>
          </p:sp>
          <p:sp>
            <p:nvSpPr>
              <p:cNvPr id="14" name="TextBox 13"/>
              <p:cNvSpPr txBox="1"/>
              <p:nvPr/>
            </p:nvSpPr>
            <p:spPr>
              <a:xfrm>
                <a:off x="5257800" y="5486400"/>
                <a:ext cx="458334" cy="523220"/>
              </a:xfrm>
              <a:prstGeom prst="rect">
                <a:avLst/>
              </a:prstGeom>
              <a:noFill/>
            </p:spPr>
            <p:txBody>
              <a:bodyPr wrap="square" rtlCol="0">
                <a:spAutoFit/>
              </a:bodyPr>
              <a:lstStyle/>
              <a:p>
                <a:r>
                  <a:rPr lang="en-US" altLang="zh-CN" sz="2800" dirty="0" smtClean="0"/>
                  <a:t>a</a:t>
                </a:r>
                <a:endParaRPr lang="zh-CN" altLang="en-US" sz="2800" dirty="0"/>
              </a:p>
            </p:txBody>
          </p:sp>
          <p:sp>
            <p:nvSpPr>
              <p:cNvPr id="15" name="TextBox 14"/>
              <p:cNvSpPr txBox="1"/>
              <p:nvPr/>
            </p:nvSpPr>
            <p:spPr>
              <a:xfrm>
                <a:off x="5257800" y="5029200"/>
                <a:ext cx="385042" cy="523220"/>
              </a:xfrm>
              <a:prstGeom prst="rect">
                <a:avLst/>
              </a:prstGeom>
              <a:noFill/>
            </p:spPr>
            <p:txBody>
              <a:bodyPr wrap="none" rtlCol="0">
                <a:spAutoFit/>
              </a:bodyPr>
              <a:lstStyle/>
              <a:p>
                <a:r>
                  <a:rPr lang="en-US" altLang="zh-CN" sz="2800" dirty="0" smtClean="0"/>
                  <a:t>a</a:t>
                </a:r>
                <a:endParaRPr lang="zh-CN" altLang="en-US" sz="2800" dirty="0"/>
              </a:p>
            </p:txBody>
          </p:sp>
          <p:sp>
            <p:nvSpPr>
              <p:cNvPr id="18" name="TextBox 17"/>
              <p:cNvSpPr txBox="1"/>
              <p:nvPr/>
            </p:nvSpPr>
            <p:spPr>
              <a:xfrm>
                <a:off x="5257800" y="4343400"/>
                <a:ext cx="394660" cy="523218"/>
              </a:xfrm>
              <a:prstGeom prst="rect">
                <a:avLst/>
              </a:prstGeom>
              <a:noFill/>
            </p:spPr>
            <p:txBody>
              <a:bodyPr wrap="none" rtlCol="0">
                <a:spAutoFit/>
              </a:bodyPr>
              <a:lstStyle/>
              <a:p>
                <a:r>
                  <a:rPr lang="en-US" altLang="zh-CN" sz="2800" dirty="0" smtClean="0"/>
                  <a:t>+</a:t>
                </a:r>
                <a:endParaRPr lang="zh-CN" altLang="en-US" sz="2800" dirty="0"/>
              </a:p>
            </p:txBody>
          </p:sp>
          <p:sp>
            <p:nvSpPr>
              <p:cNvPr id="50" name="TextBox 49"/>
              <p:cNvSpPr txBox="1"/>
              <p:nvPr/>
            </p:nvSpPr>
            <p:spPr>
              <a:xfrm>
                <a:off x="3535680" y="4739640"/>
                <a:ext cx="394660" cy="523219"/>
              </a:xfrm>
              <a:prstGeom prst="rect">
                <a:avLst/>
              </a:prstGeom>
              <a:noFill/>
            </p:spPr>
            <p:txBody>
              <a:bodyPr wrap="none" rtlCol="0">
                <a:spAutoFit/>
              </a:bodyPr>
              <a:lstStyle/>
              <a:p>
                <a:r>
                  <a:rPr lang="en-US" altLang="zh-CN" sz="2800" dirty="0" smtClean="0"/>
                  <a:t>n</a:t>
                </a:r>
                <a:endParaRPr lang="zh-CN" altLang="en-US" sz="2800" dirty="0"/>
              </a:p>
            </p:txBody>
          </p:sp>
          <p:grpSp>
            <p:nvGrpSpPr>
              <p:cNvPr id="78" name="组合 77"/>
              <p:cNvGrpSpPr/>
              <p:nvPr/>
            </p:nvGrpSpPr>
            <p:grpSpPr>
              <a:xfrm>
                <a:off x="1981200" y="4724400"/>
                <a:ext cx="2016000" cy="805188"/>
                <a:chOff x="2362200" y="3962400"/>
                <a:chExt cx="2016000" cy="805188"/>
              </a:xfrm>
            </p:grpSpPr>
            <p:grpSp>
              <p:nvGrpSpPr>
                <p:cNvPr id="73" name="组合 72"/>
                <p:cNvGrpSpPr/>
                <p:nvPr/>
              </p:nvGrpSpPr>
              <p:grpSpPr>
                <a:xfrm>
                  <a:off x="2362200" y="4495800"/>
                  <a:ext cx="2016000" cy="271788"/>
                  <a:chOff x="3384199" y="5519405"/>
                  <a:chExt cx="2016000" cy="271788"/>
                </a:xfrm>
              </p:grpSpPr>
              <p:cxnSp>
                <p:nvCxnSpPr>
                  <p:cNvPr id="10" name="直接连接符 9"/>
                  <p:cNvCxnSpPr/>
                  <p:nvPr/>
                </p:nvCxnSpPr>
                <p:spPr bwMode="auto">
                  <a:xfrm>
                    <a:off x="3384199" y="5580589"/>
                    <a:ext cx="1981200" cy="1501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椭圆 10"/>
                  <p:cNvSpPr/>
                  <p:nvPr/>
                </p:nvSpPr>
                <p:spPr bwMode="auto">
                  <a:xfrm>
                    <a:off x="3384199" y="5651635"/>
                    <a:ext cx="146957" cy="7933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12" name="椭圆 11"/>
                  <p:cNvSpPr/>
                  <p:nvPr/>
                </p:nvSpPr>
                <p:spPr bwMode="auto">
                  <a:xfrm>
                    <a:off x="3384199" y="5519405"/>
                    <a:ext cx="293913" cy="264458"/>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13" name="直接连接符 12"/>
                  <p:cNvCxnSpPr/>
                  <p:nvPr/>
                </p:nvCxnSpPr>
                <p:spPr bwMode="auto">
                  <a:xfrm>
                    <a:off x="3384199" y="5783867"/>
                    <a:ext cx="2016000" cy="732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72" name="组合 71"/>
                <p:cNvGrpSpPr/>
                <p:nvPr/>
              </p:nvGrpSpPr>
              <p:grpSpPr>
                <a:xfrm>
                  <a:off x="2362200" y="3962400"/>
                  <a:ext cx="1981200" cy="304800"/>
                  <a:chOff x="3612800" y="4681213"/>
                  <a:chExt cx="1981200" cy="304800"/>
                </a:xfrm>
              </p:grpSpPr>
              <p:cxnSp>
                <p:nvCxnSpPr>
                  <p:cNvPr id="51" name="直接连接符 50"/>
                  <p:cNvCxnSpPr/>
                  <p:nvPr/>
                </p:nvCxnSpPr>
                <p:spPr bwMode="auto">
                  <a:xfrm>
                    <a:off x="3612800" y="4742391"/>
                    <a:ext cx="1981200" cy="150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53" name="椭圆 52"/>
                  <p:cNvSpPr/>
                  <p:nvPr/>
                </p:nvSpPr>
                <p:spPr bwMode="auto">
                  <a:xfrm>
                    <a:off x="3612800" y="4681213"/>
                    <a:ext cx="293913" cy="2644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54" name="直接连接符 53"/>
                  <p:cNvCxnSpPr/>
                  <p:nvPr/>
                </p:nvCxnSpPr>
                <p:spPr bwMode="auto">
                  <a:xfrm>
                    <a:off x="3612800" y="4945672"/>
                    <a:ext cx="1981200" cy="4034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sp>
            <p:nvSpPr>
              <p:cNvPr id="55" name="TextBox 54"/>
              <p:cNvSpPr txBox="1"/>
              <p:nvPr/>
            </p:nvSpPr>
            <p:spPr>
              <a:xfrm>
                <a:off x="3535680" y="5105400"/>
                <a:ext cx="381000" cy="523220"/>
              </a:xfrm>
              <a:prstGeom prst="rect">
                <a:avLst/>
              </a:prstGeom>
              <a:noFill/>
            </p:spPr>
            <p:txBody>
              <a:bodyPr wrap="square" rtlCol="0">
                <a:spAutoFit/>
              </a:bodyPr>
              <a:lstStyle/>
              <a:p>
                <a:r>
                  <a:rPr lang="en-US" altLang="zh-CN" sz="2800" dirty="0" smtClean="0"/>
                  <a:t>+</a:t>
                </a:r>
                <a:endParaRPr lang="zh-CN" altLang="en-US" sz="2800" dirty="0"/>
              </a:p>
            </p:txBody>
          </p:sp>
          <p:sp>
            <p:nvSpPr>
              <p:cNvPr id="56" name="TextBox 55"/>
              <p:cNvSpPr txBox="1"/>
              <p:nvPr/>
            </p:nvSpPr>
            <p:spPr>
              <a:xfrm>
                <a:off x="3535680" y="5440680"/>
                <a:ext cx="394660" cy="523220"/>
              </a:xfrm>
              <a:prstGeom prst="rect">
                <a:avLst/>
              </a:prstGeom>
              <a:noFill/>
            </p:spPr>
            <p:txBody>
              <a:bodyPr wrap="none" rtlCol="0">
                <a:spAutoFit/>
              </a:bodyPr>
              <a:lstStyle/>
              <a:p>
                <a:r>
                  <a:rPr lang="en-US" altLang="zh-CN" sz="2800" dirty="0" smtClean="0"/>
                  <a:t>+</a:t>
                </a:r>
                <a:endParaRPr lang="zh-CN" altLang="en-US" sz="2800" dirty="0"/>
              </a:p>
            </p:txBody>
          </p:sp>
          <p:sp>
            <p:nvSpPr>
              <p:cNvPr id="59" name="TextBox 58"/>
              <p:cNvSpPr txBox="1"/>
              <p:nvPr/>
            </p:nvSpPr>
            <p:spPr>
              <a:xfrm>
                <a:off x="3535680" y="4358640"/>
                <a:ext cx="394660" cy="523219"/>
              </a:xfrm>
              <a:prstGeom prst="rect">
                <a:avLst/>
              </a:prstGeom>
              <a:noFill/>
            </p:spPr>
            <p:txBody>
              <a:bodyPr wrap="none" rtlCol="0">
                <a:spAutoFit/>
              </a:bodyPr>
              <a:lstStyle/>
              <a:p>
                <a:r>
                  <a:rPr lang="en-US" altLang="zh-CN" sz="2800" dirty="0" smtClean="0"/>
                  <a:t>n</a:t>
                </a:r>
                <a:endParaRPr lang="zh-CN" altLang="en-US" sz="2800" dirty="0"/>
              </a:p>
            </p:txBody>
          </p:sp>
          <p:grpSp>
            <p:nvGrpSpPr>
              <p:cNvPr id="79" name="组合 78"/>
              <p:cNvGrpSpPr/>
              <p:nvPr/>
            </p:nvGrpSpPr>
            <p:grpSpPr>
              <a:xfrm>
                <a:off x="4495800" y="4724400"/>
                <a:ext cx="1260000" cy="805188"/>
                <a:chOff x="2362200" y="3962400"/>
                <a:chExt cx="1260000" cy="805188"/>
              </a:xfrm>
            </p:grpSpPr>
            <p:grpSp>
              <p:nvGrpSpPr>
                <p:cNvPr id="80" name="组合 72"/>
                <p:cNvGrpSpPr/>
                <p:nvPr/>
              </p:nvGrpSpPr>
              <p:grpSpPr>
                <a:xfrm>
                  <a:off x="2362200" y="4495800"/>
                  <a:ext cx="1260000" cy="271788"/>
                  <a:chOff x="3384199" y="5519405"/>
                  <a:chExt cx="1260000" cy="271788"/>
                </a:xfrm>
              </p:grpSpPr>
              <p:cxnSp>
                <p:nvCxnSpPr>
                  <p:cNvPr id="85" name="直接连接符 84"/>
                  <p:cNvCxnSpPr/>
                  <p:nvPr/>
                </p:nvCxnSpPr>
                <p:spPr bwMode="auto">
                  <a:xfrm>
                    <a:off x="3384199" y="5580589"/>
                    <a:ext cx="1260000" cy="1501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6" name="椭圆 85"/>
                  <p:cNvSpPr/>
                  <p:nvPr/>
                </p:nvSpPr>
                <p:spPr bwMode="auto">
                  <a:xfrm>
                    <a:off x="3384199" y="5651635"/>
                    <a:ext cx="146957" cy="7933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87" name="椭圆 86"/>
                  <p:cNvSpPr/>
                  <p:nvPr/>
                </p:nvSpPr>
                <p:spPr bwMode="auto">
                  <a:xfrm>
                    <a:off x="3384199" y="5519405"/>
                    <a:ext cx="293913" cy="264458"/>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88" name="直接连接符 87"/>
                  <p:cNvCxnSpPr/>
                  <p:nvPr/>
                </p:nvCxnSpPr>
                <p:spPr bwMode="auto">
                  <a:xfrm>
                    <a:off x="3384199" y="5783867"/>
                    <a:ext cx="1260000" cy="732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81" name="组合 71"/>
                <p:cNvGrpSpPr/>
                <p:nvPr/>
              </p:nvGrpSpPr>
              <p:grpSpPr>
                <a:xfrm>
                  <a:off x="2362200" y="3962400"/>
                  <a:ext cx="1260000" cy="304800"/>
                  <a:chOff x="3612800" y="4681213"/>
                  <a:chExt cx="1260000" cy="304800"/>
                </a:xfrm>
              </p:grpSpPr>
              <p:cxnSp>
                <p:nvCxnSpPr>
                  <p:cNvPr id="82" name="直接连接符 81"/>
                  <p:cNvCxnSpPr/>
                  <p:nvPr/>
                </p:nvCxnSpPr>
                <p:spPr bwMode="auto">
                  <a:xfrm>
                    <a:off x="3612800" y="4742391"/>
                    <a:ext cx="1260000" cy="150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3" name="椭圆 82"/>
                  <p:cNvSpPr/>
                  <p:nvPr/>
                </p:nvSpPr>
                <p:spPr bwMode="auto">
                  <a:xfrm>
                    <a:off x="3612800" y="4681213"/>
                    <a:ext cx="293913" cy="264459"/>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84" name="直接连接符 83"/>
                  <p:cNvCxnSpPr/>
                  <p:nvPr/>
                </p:nvCxnSpPr>
                <p:spPr bwMode="auto">
                  <a:xfrm>
                    <a:off x="3612800" y="4945672"/>
                    <a:ext cx="1224000" cy="4034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grpSp>
      </p:grpSp>
      <p:grpSp>
        <p:nvGrpSpPr>
          <p:cNvPr id="91" name="组合 90"/>
          <p:cNvGrpSpPr/>
          <p:nvPr/>
        </p:nvGrpSpPr>
        <p:grpSpPr>
          <a:xfrm>
            <a:off x="4800600" y="2971800"/>
            <a:ext cx="4191000" cy="3733800"/>
            <a:chOff x="228600" y="3124200"/>
            <a:chExt cx="4191000" cy="3733800"/>
          </a:xfrm>
        </p:grpSpPr>
        <p:sp>
          <p:nvSpPr>
            <p:cNvPr id="92" name="椭圆 91"/>
            <p:cNvSpPr/>
            <p:nvPr/>
          </p:nvSpPr>
          <p:spPr bwMode="auto">
            <a:xfrm>
              <a:off x="228600" y="3124200"/>
              <a:ext cx="4191000" cy="3733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grpSp>
          <p:nvGrpSpPr>
            <p:cNvPr id="93" name="组合 88"/>
            <p:cNvGrpSpPr/>
            <p:nvPr/>
          </p:nvGrpSpPr>
          <p:grpSpPr>
            <a:xfrm>
              <a:off x="533400" y="4267200"/>
              <a:ext cx="3774600" cy="1666220"/>
              <a:chOff x="1981200" y="4343400"/>
              <a:chExt cx="3774600" cy="1666220"/>
            </a:xfrm>
          </p:grpSpPr>
          <p:sp>
            <p:nvSpPr>
              <p:cNvPr id="94" name="TextBox 93"/>
              <p:cNvSpPr txBox="1"/>
              <p:nvPr/>
            </p:nvSpPr>
            <p:spPr>
              <a:xfrm>
                <a:off x="5257800" y="4648200"/>
                <a:ext cx="385042" cy="523220"/>
              </a:xfrm>
              <a:prstGeom prst="rect">
                <a:avLst/>
              </a:prstGeom>
              <a:noFill/>
            </p:spPr>
            <p:txBody>
              <a:bodyPr wrap="none" rtlCol="0">
                <a:spAutoFit/>
              </a:bodyPr>
              <a:lstStyle/>
              <a:p>
                <a:r>
                  <a:rPr lang="en-US" altLang="zh-CN" sz="2800" dirty="0" smtClean="0"/>
                  <a:t>a</a:t>
                </a:r>
                <a:endParaRPr lang="zh-CN" altLang="en-US" sz="2800" dirty="0"/>
              </a:p>
            </p:txBody>
          </p:sp>
          <p:sp>
            <p:nvSpPr>
              <p:cNvPr id="95" name="TextBox 94"/>
              <p:cNvSpPr txBox="1"/>
              <p:nvPr/>
            </p:nvSpPr>
            <p:spPr>
              <a:xfrm>
                <a:off x="5257800" y="5486400"/>
                <a:ext cx="458334" cy="523220"/>
              </a:xfrm>
              <a:prstGeom prst="rect">
                <a:avLst/>
              </a:prstGeom>
              <a:noFill/>
            </p:spPr>
            <p:txBody>
              <a:bodyPr wrap="square" rtlCol="0">
                <a:spAutoFit/>
              </a:bodyPr>
              <a:lstStyle/>
              <a:p>
                <a:r>
                  <a:rPr lang="en-US" altLang="zh-CN" sz="2800" dirty="0" smtClean="0"/>
                  <a:t>+</a:t>
                </a:r>
                <a:endParaRPr lang="zh-CN" altLang="en-US" sz="2800" dirty="0"/>
              </a:p>
            </p:txBody>
          </p:sp>
          <p:sp>
            <p:nvSpPr>
              <p:cNvPr id="96" name="TextBox 95"/>
              <p:cNvSpPr txBox="1"/>
              <p:nvPr/>
            </p:nvSpPr>
            <p:spPr>
              <a:xfrm>
                <a:off x="5257800" y="5029200"/>
                <a:ext cx="394660" cy="523220"/>
              </a:xfrm>
              <a:prstGeom prst="rect">
                <a:avLst/>
              </a:prstGeom>
              <a:noFill/>
            </p:spPr>
            <p:txBody>
              <a:bodyPr wrap="none" rtlCol="0">
                <a:spAutoFit/>
              </a:bodyPr>
              <a:lstStyle/>
              <a:p>
                <a:r>
                  <a:rPr lang="en-US" altLang="zh-CN" sz="2800" dirty="0" smtClean="0"/>
                  <a:t>+</a:t>
                </a:r>
                <a:endParaRPr lang="zh-CN" altLang="en-US" sz="2800" dirty="0"/>
              </a:p>
            </p:txBody>
          </p:sp>
          <p:sp>
            <p:nvSpPr>
              <p:cNvPr id="97" name="TextBox 96"/>
              <p:cNvSpPr txBox="1"/>
              <p:nvPr/>
            </p:nvSpPr>
            <p:spPr>
              <a:xfrm>
                <a:off x="5257800" y="4343400"/>
                <a:ext cx="385042" cy="523220"/>
              </a:xfrm>
              <a:prstGeom prst="rect">
                <a:avLst/>
              </a:prstGeom>
              <a:noFill/>
            </p:spPr>
            <p:txBody>
              <a:bodyPr wrap="none" rtlCol="0">
                <a:spAutoFit/>
              </a:bodyPr>
              <a:lstStyle/>
              <a:p>
                <a:r>
                  <a:rPr lang="en-US" altLang="zh-CN" sz="2800" dirty="0" smtClean="0"/>
                  <a:t>a</a:t>
                </a:r>
                <a:endParaRPr lang="zh-CN" altLang="en-US" sz="2800" dirty="0"/>
              </a:p>
            </p:txBody>
          </p:sp>
          <p:sp>
            <p:nvSpPr>
              <p:cNvPr id="98" name="TextBox 97"/>
              <p:cNvSpPr txBox="1"/>
              <p:nvPr/>
            </p:nvSpPr>
            <p:spPr>
              <a:xfrm>
                <a:off x="3535680" y="4739640"/>
                <a:ext cx="394660" cy="523219"/>
              </a:xfrm>
              <a:prstGeom prst="rect">
                <a:avLst/>
              </a:prstGeom>
              <a:noFill/>
            </p:spPr>
            <p:txBody>
              <a:bodyPr wrap="none" rtlCol="0">
                <a:spAutoFit/>
              </a:bodyPr>
              <a:lstStyle/>
              <a:p>
                <a:r>
                  <a:rPr lang="en-US" altLang="zh-CN" sz="2800" dirty="0" smtClean="0"/>
                  <a:t>n</a:t>
                </a:r>
                <a:endParaRPr lang="zh-CN" altLang="en-US" sz="2800" dirty="0"/>
              </a:p>
            </p:txBody>
          </p:sp>
          <p:grpSp>
            <p:nvGrpSpPr>
              <p:cNvPr id="99" name="组合 77"/>
              <p:cNvGrpSpPr/>
              <p:nvPr/>
            </p:nvGrpSpPr>
            <p:grpSpPr>
              <a:xfrm>
                <a:off x="1981200" y="4724400"/>
                <a:ext cx="2016000" cy="805188"/>
                <a:chOff x="2362200" y="3962400"/>
                <a:chExt cx="2016000" cy="805188"/>
              </a:xfrm>
            </p:grpSpPr>
            <p:grpSp>
              <p:nvGrpSpPr>
                <p:cNvPr id="113" name="组合 72"/>
                <p:cNvGrpSpPr/>
                <p:nvPr/>
              </p:nvGrpSpPr>
              <p:grpSpPr>
                <a:xfrm>
                  <a:off x="2362200" y="4495800"/>
                  <a:ext cx="2016000" cy="271788"/>
                  <a:chOff x="3384199" y="5519405"/>
                  <a:chExt cx="2016000" cy="271788"/>
                </a:xfrm>
              </p:grpSpPr>
              <p:cxnSp>
                <p:nvCxnSpPr>
                  <p:cNvPr id="118" name="直接连接符 9"/>
                  <p:cNvCxnSpPr/>
                  <p:nvPr/>
                </p:nvCxnSpPr>
                <p:spPr bwMode="auto">
                  <a:xfrm>
                    <a:off x="3384199" y="5580589"/>
                    <a:ext cx="1981200" cy="1501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9" name="椭圆 118"/>
                  <p:cNvSpPr/>
                  <p:nvPr/>
                </p:nvSpPr>
                <p:spPr bwMode="auto">
                  <a:xfrm>
                    <a:off x="3384199" y="5651635"/>
                    <a:ext cx="146957" cy="7933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120" name="椭圆 119"/>
                  <p:cNvSpPr/>
                  <p:nvPr/>
                </p:nvSpPr>
                <p:spPr bwMode="auto">
                  <a:xfrm>
                    <a:off x="3384199" y="5519405"/>
                    <a:ext cx="293913" cy="264458"/>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121" name="直接连接符 120"/>
                  <p:cNvCxnSpPr/>
                  <p:nvPr/>
                </p:nvCxnSpPr>
                <p:spPr bwMode="auto">
                  <a:xfrm>
                    <a:off x="3384199" y="5783867"/>
                    <a:ext cx="2016000" cy="732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14" name="组合 71"/>
                <p:cNvGrpSpPr/>
                <p:nvPr/>
              </p:nvGrpSpPr>
              <p:grpSpPr>
                <a:xfrm>
                  <a:off x="2362200" y="3962400"/>
                  <a:ext cx="1981200" cy="304800"/>
                  <a:chOff x="3612800" y="4681213"/>
                  <a:chExt cx="1981200" cy="304800"/>
                </a:xfrm>
              </p:grpSpPr>
              <p:cxnSp>
                <p:nvCxnSpPr>
                  <p:cNvPr id="115" name="直接连接符 114"/>
                  <p:cNvCxnSpPr/>
                  <p:nvPr/>
                </p:nvCxnSpPr>
                <p:spPr bwMode="auto">
                  <a:xfrm>
                    <a:off x="3612800" y="4742391"/>
                    <a:ext cx="1981200" cy="150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6" name="椭圆 115"/>
                  <p:cNvSpPr/>
                  <p:nvPr/>
                </p:nvSpPr>
                <p:spPr bwMode="auto">
                  <a:xfrm>
                    <a:off x="3612800" y="4681213"/>
                    <a:ext cx="293913" cy="264459"/>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117" name="直接连接符 116"/>
                  <p:cNvCxnSpPr/>
                  <p:nvPr/>
                </p:nvCxnSpPr>
                <p:spPr bwMode="auto">
                  <a:xfrm>
                    <a:off x="3612800" y="4945672"/>
                    <a:ext cx="1981200" cy="4034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sp>
            <p:nvSpPr>
              <p:cNvPr id="100" name="TextBox 99"/>
              <p:cNvSpPr txBox="1"/>
              <p:nvPr/>
            </p:nvSpPr>
            <p:spPr>
              <a:xfrm>
                <a:off x="3535680" y="5105400"/>
                <a:ext cx="381000" cy="523220"/>
              </a:xfrm>
              <a:prstGeom prst="rect">
                <a:avLst/>
              </a:prstGeom>
              <a:noFill/>
            </p:spPr>
            <p:txBody>
              <a:bodyPr wrap="square" rtlCol="0">
                <a:spAutoFit/>
              </a:bodyPr>
              <a:lstStyle/>
              <a:p>
                <a:r>
                  <a:rPr lang="en-US" altLang="zh-CN" sz="2800" dirty="0" smtClean="0"/>
                  <a:t>+</a:t>
                </a:r>
                <a:endParaRPr lang="zh-CN" altLang="en-US" sz="2800" dirty="0"/>
              </a:p>
            </p:txBody>
          </p:sp>
          <p:sp>
            <p:nvSpPr>
              <p:cNvPr id="101" name="TextBox 100"/>
              <p:cNvSpPr txBox="1"/>
              <p:nvPr/>
            </p:nvSpPr>
            <p:spPr>
              <a:xfrm>
                <a:off x="3535680" y="5440680"/>
                <a:ext cx="394660" cy="523220"/>
              </a:xfrm>
              <a:prstGeom prst="rect">
                <a:avLst/>
              </a:prstGeom>
              <a:noFill/>
            </p:spPr>
            <p:txBody>
              <a:bodyPr wrap="none" rtlCol="0">
                <a:spAutoFit/>
              </a:bodyPr>
              <a:lstStyle/>
              <a:p>
                <a:r>
                  <a:rPr lang="en-US" altLang="zh-CN" sz="2800" dirty="0" smtClean="0"/>
                  <a:t>+</a:t>
                </a:r>
                <a:endParaRPr lang="zh-CN" altLang="en-US" sz="2800" dirty="0"/>
              </a:p>
            </p:txBody>
          </p:sp>
          <p:sp>
            <p:nvSpPr>
              <p:cNvPr id="102" name="TextBox 101"/>
              <p:cNvSpPr txBox="1"/>
              <p:nvPr/>
            </p:nvSpPr>
            <p:spPr>
              <a:xfrm>
                <a:off x="3535680" y="4358640"/>
                <a:ext cx="394660" cy="523219"/>
              </a:xfrm>
              <a:prstGeom prst="rect">
                <a:avLst/>
              </a:prstGeom>
              <a:noFill/>
            </p:spPr>
            <p:txBody>
              <a:bodyPr wrap="none" rtlCol="0">
                <a:spAutoFit/>
              </a:bodyPr>
              <a:lstStyle/>
              <a:p>
                <a:r>
                  <a:rPr lang="en-US" altLang="zh-CN" sz="2800" dirty="0" smtClean="0"/>
                  <a:t>n</a:t>
                </a:r>
                <a:endParaRPr lang="zh-CN" altLang="en-US" sz="2800" dirty="0"/>
              </a:p>
            </p:txBody>
          </p:sp>
          <p:grpSp>
            <p:nvGrpSpPr>
              <p:cNvPr id="103" name="组合 78"/>
              <p:cNvGrpSpPr/>
              <p:nvPr/>
            </p:nvGrpSpPr>
            <p:grpSpPr>
              <a:xfrm>
                <a:off x="4495800" y="4724400"/>
                <a:ext cx="1260000" cy="805188"/>
                <a:chOff x="2362200" y="3962400"/>
                <a:chExt cx="1260000" cy="805188"/>
              </a:xfrm>
            </p:grpSpPr>
            <p:grpSp>
              <p:nvGrpSpPr>
                <p:cNvPr id="104" name="组合 72"/>
                <p:cNvGrpSpPr/>
                <p:nvPr/>
              </p:nvGrpSpPr>
              <p:grpSpPr>
                <a:xfrm>
                  <a:off x="2362200" y="4495800"/>
                  <a:ext cx="1260000" cy="271788"/>
                  <a:chOff x="3384199" y="5519405"/>
                  <a:chExt cx="1260000" cy="271788"/>
                </a:xfrm>
              </p:grpSpPr>
              <p:cxnSp>
                <p:nvCxnSpPr>
                  <p:cNvPr id="109" name="直接连接符 108"/>
                  <p:cNvCxnSpPr/>
                  <p:nvPr/>
                </p:nvCxnSpPr>
                <p:spPr bwMode="auto">
                  <a:xfrm>
                    <a:off x="3384199" y="5580589"/>
                    <a:ext cx="1260000" cy="1501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0" name="椭圆 109"/>
                  <p:cNvSpPr/>
                  <p:nvPr/>
                </p:nvSpPr>
                <p:spPr bwMode="auto">
                  <a:xfrm>
                    <a:off x="3384199" y="5651635"/>
                    <a:ext cx="146957" cy="7933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sp>
                <p:nvSpPr>
                  <p:cNvPr id="111" name="椭圆 110"/>
                  <p:cNvSpPr/>
                  <p:nvPr/>
                </p:nvSpPr>
                <p:spPr bwMode="auto">
                  <a:xfrm>
                    <a:off x="3384199" y="5519405"/>
                    <a:ext cx="293913" cy="264458"/>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112" name="直接连接符 111"/>
                  <p:cNvCxnSpPr/>
                  <p:nvPr/>
                </p:nvCxnSpPr>
                <p:spPr bwMode="auto">
                  <a:xfrm>
                    <a:off x="3384199" y="5783867"/>
                    <a:ext cx="1260000" cy="732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05" name="组合 71"/>
                <p:cNvGrpSpPr/>
                <p:nvPr/>
              </p:nvGrpSpPr>
              <p:grpSpPr>
                <a:xfrm>
                  <a:off x="2362200" y="3962400"/>
                  <a:ext cx="1260000" cy="304800"/>
                  <a:chOff x="3612800" y="4681213"/>
                  <a:chExt cx="1260000" cy="304800"/>
                </a:xfrm>
              </p:grpSpPr>
              <p:cxnSp>
                <p:nvCxnSpPr>
                  <p:cNvPr id="106" name="直接连接符 105"/>
                  <p:cNvCxnSpPr/>
                  <p:nvPr/>
                </p:nvCxnSpPr>
                <p:spPr bwMode="auto">
                  <a:xfrm>
                    <a:off x="3612800" y="4742391"/>
                    <a:ext cx="1260000" cy="1502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07" name="椭圆 106"/>
                  <p:cNvSpPr/>
                  <p:nvPr/>
                </p:nvSpPr>
                <p:spPr bwMode="auto">
                  <a:xfrm>
                    <a:off x="3612800" y="4681213"/>
                    <a:ext cx="293913" cy="264459"/>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endParaRPr>
                  </a:p>
                </p:txBody>
              </p:sp>
              <p:cxnSp>
                <p:nvCxnSpPr>
                  <p:cNvPr id="108" name="直接连接符 107"/>
                  <p:cNvCxnSpPr/>
                  <p:nvPr/>
                </p:nvCxnSpPr>
                <p:spPr bwMode="auto">
                  <a:xfrm>
                    <a:off x="3612800" y="4945672"/>
                    <a:ext cx="1224000" cy="4034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590800" y="152400"/>
            <a:ext cx="6096000" cy="646331"/>
          </a:xfrm>
          <a:prstGeom prst="rect">
            <a:avLst/>
          </a:prstGeom>
          <a:noFill/>
        </p:spPr>
        <p:txBody>
          <a:bodyPr wrap="square" rtlCol="0">
            <a:spAutoFit/>
          </a:bodyPr>
          <a:lstStyle/>
          <a:p>
            <a:pPr algn="ctr"/>
            <a:r>
              <a:rPr lang="zh-CN" altLang="en-US" sz="3600" dirty="0" smtClean="0">
                <a:latin typeface="黑体" panose="02010609060101010101" pitchFamily="49" charset="-122"/>
                <a:ea typeface="黑体" panose="02010609060101010101" pitchFamily="49" charset="-122"/>
              </a:rPr>
              <a:t>当</a:t>
            </a:r>
            <a:r>
              <a:rPr lang="en-US" altLang="zh-CN" sz="3600" dirty="0" smtClean="0">
                <a:latin typeface="黑体" panose="02010609060101010101" pitchFamily="49" charset="-122"/>
                <a:ea typeface="黑体" panose="02010609060101010101" pitchFamily="49" charset="-122"/>
              </a:rPr>
              <a:t>n</a:t>
            </a:r>
            <a:r>
              <a:rPr lang="zh-CN" altLang="en-US" sz="3600" dirty="0" smtClean="0">
                <a:latin typeface="黑体" panose="02010609060101010101" pitchFamily="49" charset="-122"/>
                <a:ea typeface="黑体" panose="02010609060101010101" pitchFamily="49" charset="-122"/>
              </a:rPr>
              <a:t>与着丝粒不交换</a:t>
            </a:r>
            <a:endParaRPr lang="zh-CN" altLang="en-US" sz="3600" dirty="0">
              <a:latin typeface="黑体" panose="02010609060101010101" pitchFamily="49" charset="-122"/>
              <a:ea typeface="黑体" panose="02010609060101010101" pitchFamily="49" charset="-122"/>
            </a:endParaRPr>
          </a:p>
        </p:txBody>
      </p:sp>
      <p:sp>
        <p:nvSpPr>
          <p:cNvPr id="41" name="TextBox 40"/>
          <p:cNvSpPr txBox="1"/>
          <p:nvPr/>
        </p:nvSpPr>
        <p:spPr>
          <a:xfrm>
            <a:off x="381000" y="990600"/>
            <a:ext cx="2954655" cy="2246769"/>
          </a:xfrm>
          <a:prstGeom prst="rect">
            <a:avLst/>
          </a:prstGeom>
          <a:noFill/>
        </p:spPr>
        <p:txBody>
          <a:bodyPr wrap="none" rtlCol="0">
            <a:spAutoFit/>
          </a:bodyPr>
          <a:lstStyle/>
          <a:p>
            <a:pPr marL="457200" indent="-457200">
              <a:buAutoNum type="arabicPeriod"/>
            </a:pPr>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与着丝粒不交换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2" name="TextBox 41"/>
          <p:cNvSpPr txBox="1"/>
          <p:nvPr/>
        </p:nvSpPr>
        <p:spPr>
          <a:xfrm>
            <a:off x="228600" y="3886200"/>
            <a:ext cx="2954655" cy="2246769"/>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2. a</a:t>
            </a:r>
            <a:r>
              <a:rPr lang="zh-CN" altLang="en-US" sz="2400" dirty="0" smtClean="0">
                <a:latin typeface="黑体" panose="02010609060101010101" pitchFamily="49" charset="-122"/>
                <a:ea typeface="黑体" panose="02010609060101010101" pitchFamily="49" charset="-122"/>
              </a:rPr>
              <a:t>与着丝粒单交换</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4" name="TextBox 43"/>
          <p:cNvSpPr txBox="1"/>
          <p:nvPr/>
        </p:nvSpPr>
        <p:spPr>
          <a:xfrm>
            <a:off x="4191000" y="1295400"/>
            <a:ext cx="2492990" cy="2246769"/>
          </a:xfrm>
          <a:prstGeom prst="rect">
            <a:avLst/>
          </a:prstGeom>
          <a:noFill/>
        </p:spPr>
        <p:txBody>
          <a:bodyPr wrap="none" rtlCol="0">
            <a:spAutoFit/>
          </a:bodyPr>
          <a:lstStyle/>
          <a:p>
            <a:pPr marL="457200" indent="-457200"/>
            <a:r>
              <a:rPr lang="en-US" altLang="zh-CN"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n         a</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sz="2400" dirty="0" smtClean="0">
                <a:latin typeface="黑体" panose="02010609060101010101" pitchFamily="49" charset="-122"/>
                <a:ea typeface="黑体" panose="02010609060101010101" pitchFamily="49" charset="-122"/>
              </a:rPr>
              <a:t>    +         +</a:t>
            </a:r>
            <a:endParaRPr lang="en-US" altLang="zh-CN" sz="2400" dirty="0" smtClean="0">
              <a:latin typeface="黑体" panose="02010609060101010101" pitchFamily="49" charset="-122"/>
              <a:ea typeface="黑体" panose="02010609060101010101" pitchFamily="49" charset="-122"/>
            </a:endParaRPr>
          </a:p>
          <a:p>
            <a:pPr marL="457200" indent="-457200"/>
            <a:r>
              <a:rPr lang="en-US" altLang="zh-CN" dirty="0" smtClean="0"/>
              <a:t>         </a:t>
            </a:r>
            <a:endParaRPr lang="zh-CN" altLang="en-US" dirty="0"/>
          </a:p>
        </p:txBody>
      </p:sp>
      <p:sp>
        <p:nvSpPr>
          <p:cNvPr id="49" name="TextBox 48"/>
          <p:cNvSpPr txBox="1"/>
          <p:nvPr/>
        </p:nvSpPr>
        <p:spPr>
          <a:xfrm>
            <a:off x="1600200" y="3200400"/>
            <a:ext cx="542136" cy="400110"/>
          </a:xfrm>
          <a:prstGeom prst="rect">
            <a:avLst/>
          </a:prstGeom>
          <a:noFill/>
        </p:spPr>
        <p:txBody>
          <a:bodyPr wrap="none" rtlCol="0">
            <a:spAutoFit/>
          </a:bodyPr>
          <a:lstStyle/>
          <a:p>
            <a:r>
              <a:rPr lang="en-US" altLang="zh-CN" b="1" dirty="0" smtClean="0">
                <a:solidFill>
                  <a:srgbClr val="FF0000"/>
                </a:solidFill>
              </a:rPr>
              <a:t>PD</a:t>
            </a:r>
            <a:endParaRPr lang="zh-CN" altLang="en-US" b="1" dirty="0">
              <a:solidFill>
                <a:srgbClr val="FF0000"/>
              </a:solidFill>
            </a:endParaRPr>
          </a:p>
        </p:txBody>
      </p:sp>
      <p:sp>
        <p:nvSpPr>
          <p:cNvPr id="60" name="TextBox 59"/>
          <p:cNvSpPr txBox="1"/>
          <p:nvPr/>
        </p:nvSpPr>
        <p:spPr>
          <a:xfrm>
            <a:off x="5410200" y="3276600"/>
            <a:ext cx="728084" cy="400110"/>
          </a:xfrm>
          <a:prstGeom prst="rect">
            <a:avLst/>
          </a:prstGeom>
          <a:noFill/>
        </p:spPr>
        <p:txBody>
          <a:bodyPr wrap="none" rtlCol="0">
            <a:spAutoFit/>
          </a:bodyPr>
          <a:lstStyle/>
          <a:p>
            <a:r>
              <a:rPr lang="en-US" altLang="zh-CN" b="1" dirty="0" smtClean="0">
                <a:solidFill>
                  <a:srgbClr val="FF0000"/>
                </a:solidFill>
              </a:rPr>
              <a:t>NPD</a:t>
            </a:r>
            <a:endParaRPr lang="zh-CN" altLang="en-US" b="1" dirty="0">
              <a:solidFill>
                <a:srgbClr val="FF0000"/>
              </a:solidFill>
            </a:endParaRPr>
          </a:p>
        </p:txBody>
      </p:sp>
      <p:sp>
        <p:nvSpPr>
          <p:cNvPr id="61" name="TextBox 60"/>
          <p:cNvSpPr txBox="1"/>
          <p:nvPr/>
        </p:nvSpPr>
        <p:spPr>
          <a:xfrm>
            <a:off x="3124200" y="4876800"/>
            <a:ext cx="341760" cy="400110"/>
          </a:xfrm>
          <a:prstGeom prst="rect">
            <a:avLst/>
          </a:prstGeom>
          <a:noFill/>
        </p:spPr>
        <p:txBody>
          <a:bodyPr wrap="none" rtlCol="0">
            <a:spAutoFit/>
          </a:bodyPr>
          <a:lstStyle/>
          <a:p>
            <a:r>
              <a:rPr lang="en-US" altLang="zh-CN" dirty="0" smtClean="0"/>
              <a:t>T</a:t>
            </a:r>
            <a:endParaRPr lang="zh-CN" altLang="en-US" dirty="0"/>
          </a:p>
        </p:txBody>
      </p:sp>
      <p:sp>
        <p:nvSpPr>
          <p:cNvPr id="33" name="TextBox 32"/>
          <p:cNvSpPr txBox="1"/>
          <p:nvPr/>
        </p:nvSpPr>
        <p:spPr>
          <a:xfrm>
            <a:off x="4876800" y="5562600"/>
            <a:ext cx="2042547" cy="584775"/>
          </a:xfrm>
          <a:prstGeom prst="rect">
            <a:avLst/>
          </a:prstGeom>
          <a:noFill/>
        </p:spPr>
        <p:txBody>
          <a:bodyPr wrap="none" rtlCol="0">
            <a:spAutoFit/>
          </a:bodyPr>
          <a:lstStyle/>
          <a:p>
            <a:r>
              <a:rPr lang="en-US" altLang="zh-CN" sz="3200" b="1" dirty="0" smtClean="0">
                <a:latin typeface="黑体" panose="02010609060101010101" pitchFamily="49" charset="-122"/>
                <a:ea typeface="黑体" panose="02010609060101010101" pitchFamily="49" charset="-122"/>
              </a:rPr>
              <a:t>PD</a:t>
            </a:r>
            <a:r>
              <a:rPr lang="zh-CN" altLang="en-US" sz="3200" b="1" dirty="0" smtClean="0">
                <a:latin typeface="黑体" panose="02010609060101010101" pitchFamily="49" charset="-122"/>
                <a:ea typeface="黑体" panose="02010609060101010101" pitchFamily="49" charset="-122"/>
              </a:rPr>
              <a:t>等于</a:t>
            </a:r>
            <a:r>
              <a:rPr lang="en-US" altLang="zh-CN" sz="3200" b="1" dirty="0" smtClean="0">
                <a:latin typeface="黑体" panose="02010609060101010101" pitchFamily="49" charset="-122"/>
                <a:ea typeface="黑体" panose="02010609060101010101" pitchFamily="49" charset="-122"/>
              </a:rPr>
              <a:t>NPD</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0" y="533400"/>
            <a:ext cx="8991600" cy="2590800"/>
          </a:xfrm>
          <a:noFill/>
        </p:spPr>
        <p:txBody>
          <a:bodyPr/>
          <a:lstStyle/>
          <a:p>
            <a:pPr>
              <a:lnSpc>
                <a:spcPct val="90000"/>
              </a:lnSpc>
              <a:buFontTx/>
              <a:buNone/>
            </a:pPr>
            <a:r>
              <a:rPr lang="en-US" altLang="zh-CN" sz="2800" b="1" dirty="0" smtClean="0">
                <a:solidFill>
                  <a:srgbClr val="FFFFFF"/>
                </a:solidFill>
                <a:latin typeface="Times New Roman" panose="02020603050405020304" pitchFamily="18" charset="0"/>
              </a:rPr>
              <a:t>                 </a:t>
            </a:r>
            <a:r>
              <a:rPr kumimoji="1" lang="zh-CN" altLang="en-US" sz="2800" b="1" dirty="0" smtClean="0">
                <a:solidFill>
                  <a:srgbClr val="FFFF00"/>
                </a:solidFill>
                <a:latin typeface="Times New Roman" panose="02020603050405020304" pitchFamily="18" charset="0"/>
                <a:ea typeface="黑体" panose="02010609060101010101" pitchFamily="49" charset="-122"/>
              </a:rPr>
              <a:t>分二种情况考虑两个基因之间的关系</a:t>
            </a:r>
            <a:endParaRPr kumimoji="1" lang="zh-CN" altLang="en-US" sz="2000" dirty="0" smtClean="0">
              <a:solidFill>
                <a:srgbClr val="FFFFFF"/>
              </a:solidFill>
              <a:latin typeface="Times New Roman" panose="02020603050405020304" pitchFamily="18" charset="0"/>
              <a:ea typeface="黑体" panose="02010609060101010101" pitchFamily="49" charset="-122"/>
            </a:endParaRPr>
          </a:p>
          <a:p>
            <a:pPr algn="just">
              <a:lnSpc>
                <a:spcPct val="120000"/>
              </a:lnSpc>
              <a:buFontTx/>
              <a:buNone/>
            </a:pPr>
            <a:r>
              <a:rPr kumimoji="1" lang="zh-CN" altLang="en-US" sz="2400" dirty="0" smtClean="0">
                <a:solidFill>
                  <a:srgbClr val="FFFFFF"/>
                </a:solidFill>
                <a:latin typeface="Times New Roman" panose="02020603050405020304" pitchFamily="18" charset="0"/>
                <a:ea typeface="黑体" panose="02010609060101010101" pitchFamily="49" charset="-122"/>
              </a:rPr>
              <a:t> </a:t>
            </a:r>
            <a:endParaRPr kumimoji="1" lang="zh-CN" altLang="en-US" sz="2400" dirty="0" smtClean="0">
              <a:solidFill>
                <a:srgbClr val="FFFFFF"/>
              </a:solidFill>
              <a:latin typeface="Times New Roman" panose="02020603050405020304" pitchFamily="18" charset="0"/>
              <a:ea typeface="黑体" panose="02010609060101010101" pitchFamily="49" charset="-122"/>
            </a:endParaRPr>
          </a:p>
          <a:p>
            <a:pPr algn="just">
              <a:lnSpc>
                <a:spcPct val="120000"/>
              </a:lnSpc>
              <a:buFontTx/>
              <a:buNone/>
            </a:pPr>
            <a:r>
              <a:rPr kumimoji="1" lang="zh-CN" altLang="en-US" sz="2400" dirty="0" smtClean="0">
                <a:solidFill>
                  <a:srgbClr val="FFFFFF"/>
                </a:solidFill>
                <a:latin typeface="Times New Roman" panose="02020603050405020304" pitchFamily="18" charset="0"/>
                <a:ea typeface="黑体" panose="02010609060101010101" pitchFamily="49" charset="-122"/>
              </a:rPr>
              <a:t> </a:t>
            </a:r>
            <a:r>
              <a:rPr kumimoji="1" lang="zh-CN" altLang="en-US" sz="2400" dirty="0" smtClean="0">
                <a:solidFill>
                  <a:srgbClr val="FF0000"/>
                </a:solidFill>
                <a:latin typeface="Times New Roman" panose="02020603050405020304" pitchFamily="18" charset="0"/>
                <a:ea typeface="黑体" panose="02010609060101010101" pitchFamily="49" charset="-122"/>
              </a:rPr>
              <a:t>①当两个基因在不同的染色体上时：</a:t>
            </a:r>
            <a:endParaRPr kumimoji="1" lang="zh-CN" altLang="en-US" sz="2400" dirty="0" smtClean="0">
              <a:solidFill>
                <a:srgbClr val="FF0000"/>
              </a:solidFill>
              <a:latin typeface="Times New Roman" panose="02020603050405020304" pitchFamily="18" charset="0"/>
              <a:ea typeface="黑体" panose="02010609060101010101" pitchFamily="49" charset="-122"/>
            </a:endParaRPr>
          </a:p>
          <a:p>
            <a:pPr algn="just">
              <a:lnSpc>
                <a:spcPct val="120000"/>
              </a:lnSpc>
              <a:buFontTx/>
              <a:buNone/>
            </a:pPr>
            <a:r>
              <a:rPr lang="en-US" altLang="zh-CN" sz="2400" b="1" dirty="0">
                <a:solidFill>
                  <a:srgbClr val="FF0000"/>
                </a:solidFill>
                <a:latin typeface="Times New Roman" panose="02020603050405020304" pitchFamily="18" charset="0"/>
                <a:ea typeface="黑体" panose="02010609060101010101" pitchFamily="49" charset="-122"/>
                <a:sym typeface="+mn-ea"/>
              </a:rPr>
              <a:t>       PD</a:t>
            </a:r>
            <a:r>
              <a:rPr lang="zh-CN" altLang="en-US" sz="2400" b="1" dirty="0">
                <a:solidFill>
                  <a:srgbClr val="FF0000"/>
                </a:solidFill>
                <a:latin typeface="Times New Roman" panose="02020603050405020304" pitchFamily="18" charset="0"/>
                <a:ea typeface="黑体" panose="02010609060101010101" pitchFamily="49" charset="-122"/>
                <a:sym typeface="+mn-ea"/>
              </a:rPr>
              <a:t>：</a:t>
            </a:r>
            <a:r>
              <a:rPr lang="en-US" altLang="zh-CN" sz="2400" b="1" dirty="0">
                <a:solidFill>
                  <a:srgbClr val="FF0000"/>
                </a:solidFill>
                <a:latin typeface="Times New Roman" panose="02020603050405020304" pitchFamily="18" charset="0"/>
                <a:ea typeface="黑体" panose="02010609060101010101" pitchFamily="49" charset="-122"/>
                <a:sym typeface="+mn-ea"/>
              </a:rPr>
              <a:t>NPD</a:t>
            </a:r>
            <a:r>
              <a:rPr lang="zh-CN" altLang="en-US" sz="2400" b="1" dirty="0">
                <a:solidFill>
                  <a:srgbClr val="FF0000"/>
                </a:solidFill>
                <a:latin typeface="Times New Roman" panose="02020603050405020304" pitchFamily="18" charset="0"/>
                <a:ea typeface="黑体" panose="02010609060101010101" pitchFamily="49" charset="-122"/>
                <a:sym typeface="+mn-ea"/>
              </a:rPr>
              <a:t>＝</a:t>
            </a:r>
            <a:r>
              <a:rPr lang="en-US" altLang="zh-CN" sz="2400" b="1" dirty="0">
                <a:solidFill>
                  <a:srgbClr val="FF0000"/>
                </a:solidFill>
                <a:latin typeface="Times New Roman" panose="02020603050405020304" pitchFamily="18" charset="0"/>
                <a:ea typeface="黑体" panose="02010609060101010101" pitchFamily="49" charset="-122"/>
                <a:sym typeface="+mn-ea"/>
              </a:rPr>
              <a:t>1   </a:t>
            </a:r>
            <a:r>
              <a:rPr lang="zh-CN" altLang="en-US" sz="2400" b="1" dirty="0">
                <a:solidFill>
                  <a:srgbClr val="FF0000"/>
                </a:solidFill>
                <a:latin typeface="Times New Roman" panose="02020603050405020304" pitchFamily="18" charset="0"/>
                <a:ea typeface="黑体" panose="02010609060101010101" pitchFamily="49" charset="-122"/>
                <a:sym typeface="+mn-ea"/>
              </a:rPr>
              <a:t>（基因不连锁）</a:t>
            </a:r>
            <a:endParaRPr lang="en-US" altLang="zh-CN" sz="2400" dirty="0">
              <a:solidFill>
                <a:schemeClr val="tx1"/>
              </a:solidFill>
              <a:latin typeface="Times New Roman" panose="02020603050405020304" pitchFamily="18" charset="0"/>
              <a:ea typeface="黑体" panose="02010609060101010101" pitchFamily="49" charset="-122"/>
            </a:endParaRPr>
          </a:p>
          <a:p>
            <a:pPr algn="just">
              <a:lnSpc>
                <a:spcPct val="120000"/>
              </a:lnSpc>
              <a:buFontTx/>
              <a:buNone/>
            </a:pPr>
            <a:endParaRPr kumimoji="1" lang="zh-CN" altLang="en-US" sz="2400" dirty="0" smtClean="0">
              <a:solidFill>
                <a:srgbClr val="FF0000"/>
              </a:solidFill>
              <a:latin typeface="Times New Roman" panose="02020603050405020304" pitchFamily="18" charset="0"/>
              <a:ea typeface="黑体" panose="02010609060101010101" pitchFamily="49" charset="-122"/>
            </a:endParaRPr>
          </a:p>
          <a:p>
            <a:pPr algn="just">
              <a:lnSpc>
                <a:spcPct val="120000"/>
              </a:lnSpc>
              <a:buFontTx/>
              <a:buNone/>
            </a:pPr>
            <a:r>
              <a:rPr kumimoji="1" lang="zh-CN" altLang="en-US" sz="2000" dirty="0" smtClean="0">
                <a:solidFill>
                  <a:srgbClr val="FFFFFF"/>
                </a:solidFill>
                <a:latin typeface="Times New Roman" panose="02020603050405020304" pitchFamily="18" charset="0"/>
                <a:ea typeface="黑体" panose="02010609060101010101" pitchFamily="49" charset="-122"/>
              </a:rPr>
              <a:t>  </a:t>
            </a:r>
            <a:r>
              <a:rPr kumimoji="1" lang="zh-CN" altLang="en-US" sz="2400" dirty="0" smtClean="0">
                <a:solidFill>
                  <a:srgbClr val="FF0000"/>
                </a:solidFill>
                <a:latin typeface="Times New Roman" panose="02020603050405020304" pitchFamily="18" charset="0"/>
                <a:ea typeface="黑体" panose="02010609060101010101" pitchFamily="49" charset="-122"/>
              </a:rPr>
              <a:t> </a:t>
            </a:r>
            <a:r>
              <a:rPr kumimoji="1" lang="zh-CN" altLang="en-US" sz="2400" dirty="0" smtClean="0">
                <a:solidFill>
                  <a:srgbClr val="FF0000"/>
                </a:solidFill>
                <a:latin typeface="微软雅黑" panose="020B0503020204020204" charset="-122"/>
                <a:ea typeface="微软雅黑" panose="020B0503020204020204" charset="-122"/>
                <a:sym typeface="+mn-ea"/>
              </a:rPr>
              <a:t>②</a:t>
            </a:r>
            <a:r>
              <a:rPr kumimoji="1" lang="zh-CN" altLang="en-US" sz="2400" dirty="0" smtClean="0">
                <a:solidFill>
                  <a:srgbClr val="FF0000"/>
                </a:solidFill>
                <a:latin typeface="Times New Roman" panose="02020603050405020304" pitchFamily="18" charset="0"/>
                <a:ea typeface="黑体" panose="02010609060101010101" pitchFamily="49" charset="-122"/>
                <a:sym typeface="+mn-ea"/>
              </a:rPr>
              <a:t>当两个基因连锁时：</a:t>
            </a:r>
            <a:endParaRPr kumimoji="1" lang="zh-CN" altLang="en-US" sz="2400" dirty="0" smtClean="0">
              <a:solidFill>
                <a:srgbClr val="FF0000"/>
              </a:solidFill>
              <a:latin typeface="Times New Roman" panose="02020603050405020304" pitchFamily="18" charset="0"/>
              <a:ea typeface="黑体" panose="02010609060101010101" pitchFamily="49" charset="-122"/>
            </a:endParaRPr>
          </a:p>
          <a:p>
            <a:pPr algn="just">
              <a:lnSpc>
                <a:spcPct val="120000"/>
              </a:lnSpc>
              <a:buFontTx/>
              <a:buNone/>
            </a:pPr>
            <a:r>
              <a:rPr kumimoji="1" lang="zh-CN" altLang="en-US" sz="2400" dirty="0" smtClean="0">
                <a:solidFill>
                  <a:srgbClr val="FF0000"/>
                </a:solidFill>
                <a:latin typeface="Times New Roman" panose="02020603050405020304" pitchFamily="18" charset="0"/>
                <a:ea typeface="黑体" panose="02010609060101010101" pitchFamily="49" charset="-122"/>
                <a:sym typeface="+mn-ea"/>
              </a:rPr>
              <a:t>       PD</a:t>
            </a:r>
            <a:r>
              <a:rPr kumimoji="1" lang="en-US" altLang="zh-CN" sz="2400" dirty="0" smtClean="0">
                <a:solidFill>
                  <a:srgbClr val="FF0000"/>
                </a:solidFill>
                <a:latin typeface="Times New Roman" panose="02020603050405020304" pitchFamily="18" charset="0"/>
                <a:ea typeface="黑体" panose="02010609060101010101" pitchFamily="49" charset="-122"/>
                <a:sym typeface="+mn-ea"/>
              </a:rPr>
              <a:t> &gt;&gt; </a:t>
            </a:r>
            <a:r>
              <a:rPr kumimoji="1" lang="zh-CN" altLang="en-US" sz="2400" dirty="0" smtClean="0">
                <a:solidFill>
                  <a:srgbClr val="FF0000"/>
                </a:solidFill>
                <a:latin typeface="Times New Roman" panose="02020603050405020304" pitchFamily="18" charset="0"/>
                <a:ea typeface="黑体" panose="02010609060101010101" pitchFamily="49" charset="-122"/>
                <a:sym typeface="+mn-ea"/>
              </a:rPr>
              <a:t>NPD</a:t>
            </a:r>
            <a:r>
              <a:rPr kumimoji="1" lang="en-US" altLang="zh-CN" sz="2400" dirty="0" smtClean="0">
                <a:solidFill>
                  <a:srgbClr val="FF0000"/>
                </a:solidFill>
                <a:latin typeface="Times New Roman" panose="02020603050405020304" pitchFamily="18" charset="0"/>
                <a:ea typeface="黑体" panose="02010609060101010101" pitchFamily="49" charset="-122"/>
                <a:sym typeface="+mn-ea"/>
              </a:rPr>
              <a:t> </a:t>
            </a:r>
            <a:r>
              <a:rPr kumimoji="1" lang="zh-CN" altLang="en-US" sz="2400" dirty="0" smtClean="0">
                <a:solidFill>
                  <a:srgbClr val="FF0000"/>
                </a:solidFill>
                <a:latin typeface="Times New Roman" panose="02020603050405020304" pitchFamily="18" charset="0"/>
                <a:ea typeface="黑体" panose="02010609060101010101" pitchFamily="49" charset="-122"/>
                <a:sym typeface="+mn-ea"/>
              </a:rPr>
              <a:t>  </a:t>
            </a:r>
            <a:r>
              <a:rPr kumimoji="1" lang="en-US" altLang="zh-CN" sz="2400" dirty="0" smtClean="0">
                <a:solidFill>
                  <a:srgbClr val="FF0000"/>
                </a:solidFill>
                <a:latin typeface="Times New Roman" panose="02020603050405020304" pitchFamily="18" charset="0"/>
                <a:ea typeface="黑体" panose="02010609060101010101" pitchFamily="49" charset="-122"/>
                <a:sym typeface="+mn-ea"/>
              </a:rPr>
              <a:t> </a:t>
            </a:r>
            <a:r>
              <a:rPr kumimoji="1" lang="en-US" altLang="zh-CN" sz="2000" dirty="0" smtClean="0">
                <a:solidFill>
                  <a:srgbClr val="FFFFFF"/>
                </a:solidFill>
                <a:latin typeface="Times New Roman" panose="02020603050405020304" pitchFamily="18" charset="0"/>
                <a:ea typeface="黑体" panose="02010609060101010101" pitchFamily="49" charset="-122"/>
              </a:rPr>
              <a:t> </a:t>
            </a:r>
            <a:endParaRPr kumimoji="1" lang="en-US" altLang="zh-CN" sz="2000" dirty="0" smtClean="0">
              <a:solidFill>
                <a:srgbClr val="FFFFFF"/>
              </a:solidFill>
              <a:latin typeface="Times New Roman" panose="02020603050405020304" pitchFamily="18" charset="0"/>
              <a:ea typeface="黑体" panose="02010609060101010101" pitchFamily="49" charset="-122"/>
            </a:endParaRPr>
          </a:p>
        </p:txBody>
      </p:sp>
      <p:sp>
        <p:nvSpPr>
          <p:cNvPr id="27651" name="Text Box 3"/>
          <p:cNvSpPr txBox="1">
            <a:spLocks noChangeArrowheads="1"/>
          </p:cNvSpPr>
          <p:nvPr/>
        </p:nvSpPr>
        <p:spPr bwMode="auto">
          <a:xfrm>
            <a:off x="8153400" y="6248400"/>
            <a:ext cx="1295400" cy="457200"/>
          </a:xfrm>
          <a:prstGeom prst="rect">
            <a:avLst/>
          </a:prstGeom>
          <a:noFill/>
          <a:ln w="9525">
            <a:noFill/>
            <a:miter lim="800000"/>
          </a:ln>
        </p:spPr>
        <p:txBody>
          <a:bodyPr>
            <a:spAutoFit/>
          </a:bodyPr>
          <a:lstStyle/>
          <a:p>
            <a:pPr>
              <a:spcBef>
                <a:spcPct val="50000"/>
              </a:spcBef>
            </a:pPr>
            <a:r>
              <a:rPr kumimoji="1" lang="en-US" altLang="zh-CN" sz="2400" b="1">
                <a:solidFill>
                  <a:schemeClr val="tx1"/>
                </a:solidFill>
                <a:latin typeface="Tahoma" panose="020B0604030504040204" pitchFamily="34" charset="0"/>
                <a:hlinkClick r:id="" action="ppaction://noaction"/>
              </a:rPr>
              <a:t>  </a:t>
            </a:r>
            <a:endParaRPr kumimoji="1" lang="en-US" altLang="zh-CN" sz="2400" b="1">
              <a:solidFill>
                <a:schemeClr val="tx1"/>
              </a:solidFill>
              <a:latin typeface="Tahoma" panose="020B0604030504040204" pitchFamily="34" charset="0"/>
            </a:endParaRPr>
          </a:p>
        </p:txBody>
      </p:sp>
      <p:graphicFrame>
        <p:nvGraphicFramePr>
          <p:cNvPr id="56323" name="Object 3"/>
          <p:cNvGraphicFramePr>
            <a:graphicFrameLocks noChangeAspect="1"/>
          </p:cNvGraphicFramePr>
          <p:nvPr>
            <p:custDataLst>
              <p:tags r:id="rId1"/>
            </p:custDataLst>
          </p:nvPr>
        </p:nvGraphicFramePr>
        <p:xfrm>
          <a:off x="2895600" y="4343400"/>
          <a:ext cx="4225290" cy="1370330"/>
        </p:xfrm>
        <a:graphic>
          <a:graphicData uri="http://schemas.openxmlformats.org/presentationml/2006/ole">
            <mc:AlternateContent xmlns:mc="http://schemas.openxmlformats.org/markup-compatibility/2006">
              <mc:Choice xmlns:v="urn:schemas-microsoft-com:vml" Requires="v">
                <p:oleObj spid="_x0000_s3078" name="Equation" r:id="rId2" imgW="33223200" imgH="9448800" progId="">
                  <p:embed/>
                </p:oleObj>
              </mc:Choice>
              <mc:Fallback>
                <p:oleObj name="Equation" r:id="rId2" imgW="33223200" imgH="9448800" progId="">
                  <p:embed/>
                  <p:pic>
                    <p:nvPicPr>
                      <p:cNvPr id="0" name="Object 3" descr="image14"/>
                      <p:cNvPicPr>
                        <a:picLocks noChangeAspect="1"/>
                      </p:cNvPicPr>
                      <p:nvPr/>
                    </p:nvPicPr>
                    <p:blipFill>
                      <a:blip r:embed="rId3"/>
                      <a:stretch>
                        <a:fillRect/>
                      </a:stretch>
                    </p:blipFill>
                    <p:spPr>
                      <a:xfrm>
                        <a:off x="2895600" y="4343400"/>
                        <a:ext cx="4225290" cy="1370330"/>
                      </a:xfrm>
                      <a:prstGeom prst="rect">
                        <a:avLst/>
                      </a:prstGeom>
                      <a:solidFill>
                        <a:srgbClr val="FFFF00"/>
                      </a:solidFill>
                      <a:ln w="9525" cap="flat" cmpd="sng">
                        <a:solidFill>
                          <a:srgbClr val="FFFFFF"/>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bldLst>
      <p:bldP spid="5427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5181600" y="5029200"/>
            <a:ext cx="3429000" cy="457200"/>
          </a:xfrm>
          <a:prstGeom prst="rect">
            <a:avLst/>
          </a:prstGeom>
          <a:noFill/>
          <a:ln w="9525">
            <a:noFill/>
            <a:miter lim="800000"/>
          </a:ln>
        </p:spPr>
        <p:txBody>
          <a:bodyPr>
            <a:spAutoFit/>
          </a:bodyPr>
          <a:lstStyle/>
          <a:p>
            <a:pPr>
              <a:spcBef>
                <a:spcPct val="50000"/>
              </a:spcBef>
            </a:pPr>
            <a:endParaRPr kumimoji="1" lang="zh-CN" altLang="zh-CN" sz="2400">
              <a:solidFill>
                <a:schemeClr val="tx1"/>
              </a:solidFill>
              <a:latin typeface="Tahoma" panose="020B0604030504040204" pitchFamily="34" charset="0"/>
            </a:endParaRPr>
          </a:p>
        </p:txBody>
      </p:sp>
      <p:sp>
        <p:nvSpPr>
          <p:cNvPr id="31750" name="Line 8"/>
          <p:cNvSpPr>
            <a:spLocks noChangeShapeType="1"/>
          </p:cNvSpPr>
          <p:nvPr/>
        </p:nvSpPr>
        <p:spPr bwMode="auto">
          <a:xfrm flipV="1">
            <a:off x="6172200" y="3657600"/>
            <a:ext cx="0" cy="0"/>
          </a:xfrm>
          <a:prstGeom prst="line">
            <a:avLst/>
          </a:prstGeom>
          <a:noFill/>
          <a:ln w="9525">
            <a:solidFill>
              <a:schemeClr val="tx1"/>
            </a:solidFill>
            <a:round/>
          </a:ln>
        </p:spPr>
        <p:txBody>
          <a:bodyPr wrap="none"/>
          <a:lstStyle/>
          <a:p>
            <a:endParaRPr lang="zh-CN" altLang="en-US"/>
          </a:p>
        </p:txBody>
      </p:sp>
      <p:sp>
        <p:nvSpPr>
          <p:cNvPr id="31769" name="Line 27"/>
          <p:cNvSpPr>
            <a:spLocks noChangeShapeType="1"/>
          </p:cNvSpPr>
          <p:nvPr/>
        </p:nvSpPr>
        <p:spPr bwMode="auto">
          <a:xfrm>
            <a:off x="2971800" y="6096000"/>
            <a:ext cx="0" cy="0"/>
          </a:xfrm>
          <a:prstGeom prst="line">
            <a:avLst/>
          </a:prstGeom>
          <a:noFill/>
          <a:ln w="9525">
            <a:solidFill>
              <a:srgbClr val="FFFFFF"/>
            </a:solidFill>
            <a:round/>
          </a:ln>
        </p:spPr>
        <p:txBody>
          <a:bodyPr wrap="none"/>
          <a:lstStyle/>
          <a:p>
            <a:endParaRPr lang="zh-CN" altLang="en-US"/>
          </a:p>
        </p:txBody>
      </p:sp>
      <p:sp>
        <p:nvSpPr>
          <p:cNvPr id="32" name="内容占位符 2"/>
          <p:cNvSpPr txBox="1"/>
          <p:nvPr/>
        </p:nvSpPr>
        <p:spPr bwMode="auto">
          <a:xfrm>
            <a:off x="381000" y="838200"/>
            <a:ext cx="8229600" cy="57150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tx2"/>
              </a:buClr>
              <a:buSzTx/>
              <a:buFontTx/>
              <a:buNone/>
              <a:defRPr/>
            </a:pPr>
            <a:r>
              <a:rPr kumimoji="0" lang="zh-CN" altLang="en-US" sz="2800" b="0" i="0" u="none" strike="noStrike" kern="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由表已知</a:t>
            </a:r>
            <a:r>
              <a:rPr kumimoji="0" lang="en-US" altLang="zh-CN" sz="2800" b="0" i="0" u="none" strike="noStrike" kern="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PD&gt;&gt;NDP</a:t>
            </a:r>
            <a:r>
              <a:rPr kumimoji="0" lang="zh-CN" altLang="en-US" sz="2800" b="0" i="0" u="none" strike="noStrike" kern="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，说明这两个基因是连锁的。</a:t>
            </a:r>
            <a:endParaRPr kumimoji="0" lang="en-US" altLang="zh-CN" sz="2800" b="0" i="0" u="none" strike="noStrike" kern="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endParaRPr>
          </a:p>
          <a:p>
            <a:pPr marL="342900" marR="0" lvl="0" indent="-342900" algn="just" defTabSz="914400" rtl="0" eaLnBrk="0" fontAlgn="base" latinLnBrk="0" hangingPunct="0">
              <a:lnSpc>
                <a:spcPct val="120000"/>
              </a:lnSpc>
              <a:spcBef>
                <a:spcPct val="20000"/>
              </a:spcBef>
              <a:spcAft>
                <a:spcPct val="0"/>
              </a:spcAft>
              <a:buClr>
                <a:schemeClr val="tx2"/>
              </a:buClr>
              <a:buSzTx/>
              <a:buFont typeface="Arial" panose="020B0604020202020204" pitchFamily="34" charset="0"/>
              <a:buChar char="•"/>
              <a:defRPr/>
            </a:pPr>
            <a:r>
              <a:rPr kumimoji="0" lang="en-US" altLang="zh-CN" sz="2800" b="0" i="0" u="none" strike="noStrike" kern="0" cap="none" spc="0" normalizeH="0" baseline="0" noProof="0" dirty="0" err="1" smtClean="0">
                <a:ln>
                  <a:noFill/>
                </a:ln>
                <a:effectLst/>
                <a:uLnTx/>
                <a:uFillTx/>
                <a:latin typeface="Times New Roman" panose="02020603050405020304" pitchFamily="18" charset="0"/>
                <a:ea typeface="黑体" panose="02010609060101010101" pitchFamily="49" charset="-122"/>
                <a:cs typeface="+mn-cs"/>
              </a:rPr>
              <a:t>nic-ade</a:t>
            </a:r>
            <a:r>
              <a:rPr kumimoji="0" lang="zh-CN" altLang="en-US" sz="2800" b="0" i="0" u="none" strike="noStrike" kern="0" cap="none" spc="0" normalizeH="0" baseline="0" noProof="0" dirty="0" smtClean="0">
                <a:ln>
                  <a:noFill/>
                </a:ln>
                <a:effectLst/>
                <a:uLnTx/>
                <a:uFillTx/>
                <a:latin typeface="Times New Roman" panose="02020603050405020304" pitchFamily="18" charset="0"/>
                <a:ea typeface="黑体" panose="02010609060101010101" pitchFamily="49" charset="-122"/>
                <a:cs typeface="+mn-cs"/>
              </a:rPr>
              <a:t>间的重组频率：</a:t>
            </a:r>
            <a:r>
              <a:rPr kumimoji="0" lang="en-US" altLang="zh-CN" sz="28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 </a:t>
            </a:r>
            <a:endParaRPr kumimoji="0" lang="zh-CN" altLang="en-US" sz="28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a:p>
            <a:pPr marL="342900" marR="0" lvl="0" indent="-342900" algn="just" defTabSz="914400" rtl="0" eaLnBrk="0" fontAlgn="base" latinLnBrk="0" hangingPunct="0">
              <a:lnSpc>
                <a:spcPct val="120000"/>
              </a:lnSpc>
              <a:spcBef>
                <a:spcPct val="20000"/>
              </a:spcBef>
              <a:spcAft>
                <a:spcPct val="0"/>
              </a:spcAft>
              <a:buClr>
                <a:schemeClr val="tx2"/>
              </a:buClr>
              <a:buSzTx/>
              <a:buFontTx/>
              <a:buNone/>
              <a:defRPr/>
            </a:pPr>
            <a:r>
              <a:rPr kumimoji="0" lang="zh-CN" altLang="en-US" sz="28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 </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R </a:t>
            </a:r>
            <a:r>
              <a:rPr kumimoji="0" lang="en-US" altLang="zh-CN" sz="2400" b="0" i="0" u="none" strike="noStrike" kern="0" cap="none" spc="0" normalizeH="0" baseline="0" noProof="0" dirty="0" err="1" smtClean="0">
                <a:ln>
                  <a:noFill/>
                </a:ln>
                <a:solidFill>
                  <a:srgbClr val="FFFFFF"/>
                </a:solidFill>
                <a:effectLst/>
                <a:uLnTx/>
                <a:uFillTx/>
                <a:latin typeface="Times New Roman" panose="02020603050405020304" pitchFamily="18" charset="0"/>
                <a:ea typeface="黑体" panose="02010609060101010101" pitchFamily="49" charset="-122"/>
                <a:cs typeface="+mn-cs"/>
              </a:rPr>
              <a:t>nic-ade</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NPD</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1/2T</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 </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 </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总子囊数</a:t>
            </a:r>
            <a:endPar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a:p>
            <a:pPr marL="342900" marR="0" lvl="0" indent="-342900" algn="just" defTabSz="914400" rtl="0" eaLnBrk="0" fontAlgn="base" latinLnBrk="0" hangingPunct="0">
              <a:lnSpc>
                <a:spcPct val="100000"/>
              </a:lnSpc>
              <a:spcBef>
                <a:spcPct val="20000"/>
              </a:spcBef>
              <a:spcAft>
                <a:spcPct val="0"/>
              </a:spcAft>
              <a:buClr>
                <a:schemeClr val="tx2"/>
              </a:buClr>
              <a:buSzTx/>
              <a:buFontTx/>
              <a:buNone/>
              <a:defRPr/>
            </a:pP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                ＝</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1</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1</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1/2(90</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5</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5)] /1000×100</a:t>
            </a:r>
            <a:r>
              <a:rPr kumimoji="0" lang="zh-CN" altLang="en-US"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rPr>
              <a:t>=5.2%</a:t>
            </a:r>
            <a:endPar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a:p>
            <a:pPr marL="342900" marR="0" lvl="0" indent="-342900" algn="just" defTabSz="914400" rtl="0" eaLnBrk="0" fontAlgn="base" latinLnBrk="0" hangingPunct="0">
              <a:lnSpc>
                <a:spcPct val="100000"/>
              </a:lnSpc>
              <a:spcBef>
                <a:spcPct val="20000"/>
              </a:spcBef>
              <a:spcAft>
                <a:spcPct val="0"/>
              </a:spcAft>
              <a:buClr>
                <a:schemeClr val="tx2"/>
              </a:buClr>
              <a:buSzTx/>
              <a:buFontTx/>
              <a:buNone/>
              <a:defRPr/>
            </a:pPr>
            <a:endParaRPr kumimoji="0" lang="en-US" altLang="zh-CN" sz="2400" b="0" i="0" u="none" strike="noStrike" kern="0" cap="none" spc="0" normalizeH="0" baseline="0" noProof="0" dirty="0" smtClean="0">
              <a:ln>
                <a:noFill/>
              </a:ln>
              <a:solidFill>
                <a:srgbClr val="FFFFFF"/>
              </a:solidFill>
              <a:effectLst/>
              <a:uLnTx/>
              <a:uFillTx/>
              <a:latin typeface="Times New Roman" panose="02020603050405020304" pitchFamily="18" charset="0"/>
              <a:ea typeface="黑体" panose="02010609060101010101" pitchFamily="49" charset="-122"/>
              <a:cs typeface="+mn-cs"/>
            </a:endParaRPr>
          </a:p>
          <a:p>
            <a:pPr algn="just">
              <a:buFont typeface="Arial" panose="020B0604020202020204" pitchFamily="34" charset="0"/>
              <a:buChar char="•"/>
            </a:pPr>
            <a:r>
              <a:rPr lang="en-US" altLang="zh-CN" sz="2400" b="1" dirty="0" smtClean="0">
                <a:latin typeface="宋体" panose="02010600030101010101" pitchFamily="2" charset="-122"/>
              </a:rPr>
              <a:t> </a:t>
            </a:r>
            <a:r>
              <a:rPr lang="en-US" altLang="zh-CN" sz="2400" b="1" dirty="0" err="1" smtClean="0">
                <a:latin typeface="宋体" panose="02010600030101010101" pitchFamily="2" charset="-122"/>
              </a:rPr>
              <a:t>nic</a:t>
            </a:r>
            <a:r>
              <a:rPr lang="zh-CN" altLang="en-US" sz="2400" b="1" dirty="0" smtClean="0">
                <a:latin typeface="宋体" panose="02010600030101010101" pitchFamily="2" charset="-122"/>
              </a:rPr>
              <a:t>与</a:t>
            </a:r>
            <a:r>
              <a:rPr lang="en-US" altLang="zh-CN" sz="2400" b="1" dirty="0" err="1" smtClean="0">
                <a:latin typeface="宋体" panose="02010600030101010101" pitchFamily="2" charset="-122"/>
              </a:rPr>
              <a:t>ade</a:t>
            </a:r>
            <a:r>
              <a:rPr lang="zh-CN" altLang="en-US" sz="2400" b="1" dirty="0" smtClean="0">
                <a:latin typeface="宋体" panose="02010600030101010101" pitchFamily="2" charset="-122"/>
              </a:rPr>
              <a:t>分别与着丝粒间的重组率：</a:t>
            </a:r>
            <a:endParaRPr lang="zh-CN" altLang="en-US" sz="2400" b="1" dirty="0" smtClean="0"/>
          </a:p>
          <a:p>
            <a:pPr algn="just">
              <a:buFontTx/>
              <a:buNone/>
            </a:pPr>
            <a:r>
              <a:rPr lang="zh-CN" altLang="en-US" sz="2400" b="1" dirty="0" smtClean="0">
                <a:solidFill>
                  <a:srgbClr val="0C0D1A"/>
                </a:solidFill>
                <a:latin typeface="宋体" panose="02010600030101010101" pitchFamily="2" charset="-122"/>
              </a:rPr>
              <a:t>   </a:t>
            </a:r>
            <a:r>
              <a:rPr lang="en-US" altLang="zh-CN" sz="2400" b="1" dirty="0" smtClean="0">
                <a:solidFill>
                  <a:srgbClr val="FFFFFF"/>
                </a:solidFill>
                <a:latin typeface="宋体" panose="02010600030101010101" pitchFamily="2" charset="-122"/>
              </a:rPr>
              <a:t>R</a:t>
            </a:r>
            <a:r>
              <a:rPr lang="en-US" altLang="zh-CN" sz="2400" b="1" baseline="-25000" dirty="0" smtClean="0">
                <a:solidFill>
                  <a:srgbClr val="FFFFFF"/>
                </a:solidFill>
              </a:rPr>
              <a:t>·</a:t>
            </a:r>
            <a:r>
              <a:rPr lang="zh-CN" altLang="en-US" sz="2400" b="1" baseline="-25000" dirty="0" smtClean="0">
                <a:solidFill>
                  <a:srgbClr val="FFFFFF"/>
                </a:solidFill>
                <a:latin typeface="宋体" panose="02010600030101010101" pitchFamily="2" charset="-122"/>
              </a:rPr>
              <a:t>－</a:t>
            </a:r>
            <a:r>
              <a:rPr lang="en-US" altLang="zh-CN" sz="2400" b="1" dirty="0" err="1" smtClean="0">
                <a:solidFill>
                  <a:srgbClr val="FFFFFF"/>
                </a:solidFill>
                <a:latin typeface="宋体" panose="02010600030101010101" pitchFamily="2" charset="-122"/>
              </a:rPr>
              <a:t>nic</a:t>
            </a:r>
            <a:r>
              <a:rPr lang="zh-CN" altLang="en-US" sz="2400" b="1" dirty="0" smtClean="0">
                <a:solidFill>
                  <a:srgbClr val="FFFFFF"/>
                </a:solidFill>
                <a:latin typeface="宋体" panose="02010600030101010101" pitchFamily="2" charset="-122"/>
              </a:rPr>
              <a:t>＝</a:t>
            </a:r>
            <a:r>
              <a:rPr lang="en-US" altLang="zh-CN" sz="2400" b="1" dirty="0" smtClean="0">
                <a:solidFill>
                  <a:srgbClr val="FFFFFF"/>
                </a:solidFill>
                <a:latin typeface="宋体" panose="02010600030101010101" pitchFamily="2" charset="-122"/>
              </a:rPr>
              <a:t>1/2</a:t>
            </a:r>
            <a:r>
              <a:rPr lang="zh-CN" altLang="en-US" sz="2400" b="1" dirty="0" smtClean="0">
                <a:solidFill>
                  <a:srgbClr val="FFFFFF"/>
                </a:solidFill>
                <a:latin typeface="宋体" panose="02010600030101010101" pitchFamily="2" charset="-122"/>
              </a:rPr>
              <a:t>交换型子囊数</a:t>
            </a:r>
            <a:r>
              <a:rPr lang="en-US" altLang="zh-CN" sz="2400" b="1" dirty="0" smtClean="0">
                <a:solidFill>
                  <a:srgbClr val="FFFFFF"/>
                </a:solidFill>
                <a:latin typeface="宋体" panose="02010600030101010101" pitchFamily="2" charset="-122"/>
              </a:rPr>
              <a:t>/</a:t>
            </a:r>
            <a:r>
              <a:rPr lang="zh-CN" altLang="en-US" sz="2400" b="1" dirty="0" smtClean="0">
                <a:solidFill>
                  <a:srgbClr val="FFFFFF"/>
                </a:solidFill>
                <a:latin typeface="宋体" panose="02010600030101010101" pitchFamily="2" charset="-122"/>
              </a:rPr>
              <a:t>总子囊数</a:t>
            </a:r>
            <a:r>
              <a:rPr lang="en-US" altLang="zh-CN" sz="2400" b="1" dirty="0" smtClean="0">
                <a:solidFill>
                  <a:srgbClr val="FFFFFF"/>
                </a:solidFill>
                <a:latin typeface="宋体" panose="02010600030101010101" pitchFamily="2" charset="-122"/>
              </a:rPr>
              <a:t> ×100</a:t>
            </a:r>
            <a:r>
              <a:rPr lang="zh-CN" altLang="en-US" sz="2400" b="1" dirty="0" smtClean="0">
                <a:solidFill>
                  <a:srgbClr val="FFFFFF"/>
                </a:solidFill>
                <a:latin typeface="宋体" panose="02010600030101010101" pitchFamily="2" charset="-122"/>
              </a:rPr>
              <a:t>％</a:t>
            </a:r>
            <a:endParaRPr lang="zh-CN" altLang="en-US" sz="2400" b="1" dirty="0" smtClean="0">
              <a:solidFill>
                <a:srgbClr val="FFFFFF"/>
              </a:solidFill>
            </a:endParaRPr>
          </a:p>
          <a:p>
            <a:pPr algn="just">
              <a:buFontTx/>
              <a:buNone/>
            </a:pPr>
            <a:r>
              <a:rPr lang="zh-CN" altLang="en-US" sz="2400" b="1" dirty="0" smtClean="0">
                <a:solidFill>
                  <a:srgbClr val="FFFFFF"/>
                </a:solidFill>
                <a:latin typeface="宋体" panose="02010600030101010101" pitchFamily="2" charset="-122"/>
              </a:rPr>
              <a:t>        </a:t>
            </a:r>
            <a:r>
              <a:rPr lang="en-US" altLang="zh-CN" sz="2400" b="1" dirty="0" smtClean="0">
                <a:solidFill>
                  <a:srgbClr val="FFFFFF"/>
                </a:solidFill>
                <a:latin typeface="宋体" panose="02010600030101010101" pitchFamily="2" charset="-122"/>
              </a:rPr>
              <a:t> </a:t>
            </a:r>
            <a:r>
              <a:rPr lang="zh-CN" altLang="en-US" sz="2400"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1/2 [</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4</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5</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6</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7</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]/1000 ×100</a:t>
            </a:r>
            <a:r>
              <a:rPr lang="zh-CN" altLang="en-US" b="1" dirty="0" smtClean="0">
                <a:solidFill>
                  <a:srgbClr val="FFFFFF"/>
                </a:solidFill>
                <a:latin typeface="宋体" panose="02010600030101010101" pitchFamily="2" charset="-122"/>
              </a:rPr>
              <a:t>％</a:t>
            </a:r>
            <a:endParaRPr lang="zh-CN" altLang="en-US" b="1" dirty="0" smtClean="0">
              <a:solidFill>
                <a:srgbClr val="FFFFFF"/>
              </a:solidFill>
            </a:endParaRPr>
          </a:p>
          <a:p>
            <a:pPr algn="just">
              <a:buFontTx/>
              <a:buNone/>
            </a:pPr>
            <a:r>
              <a:rPr lang="zh-CN" altLang="en-US" b="1" dirty="0" smtClean="0">
                <a:solidFill>
                  <a:srgbClr val="FFFFFF"/>
                </a:solidFill>
                <a:latin typeface="宋体" panose="02010600030101010101" pitchFamily="2" charset="-122"/>
              </a:rPr>
              <a:t>           ＝</a:t>
            </a:r>
            <a:r>
              <a:rPr lang="en-US" altLang="zh-CN" b="1" dirty="0" smtClean="0">
                <a:solidFill>
                  <a:srgbClr val="FFFFFF"/>
                </a:solidFill>
                <a:latin typeface="宋体" panose="02010600030101010101" pitchFamily="2" charset="-122"/>
              </a:rPr>
              <a:t>1/2 (5</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90</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1</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5)/1000 ×100</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5.05%</a:t>
            </a:r>
            <a:endParaRPr lang="en-US" altLang="zh-CN" b="1" dirty="0" smtClean="0">
              <a:solidFill>
                <a:srgbClr val="FFFFFF"/>
              </a:solidFill>
              <a:latin typeface="宋体" panose="02010600030101010101" pitchFamily="2" charset="-122"/>
            </a:endParaRPr>
          </a:p>
          <a:p>
            <a:pPr algn="just">
              <a:buFontTx/>
              <a:buNone/>
            </a:pPr>
            <a:endParaRPr lang="en-US" altLang="zh-CN" sz="2400" b="1" dirty="0" smtClean="0">
              <a:solidFill>
                <a:srgbClr val="FFFFFF"/>
              </a:solidFill>
            </a:endParaRPr>
          </a:p>
          <a:p>
            <a:pPr algn="just">
              <a:buFontTx/>
              <a:buNone/>
            </a:pPr>
            <a:r>
              <a:rPr lang="en-US" altLang="zh-CN" sz="2400" b="1" dirty="0" smtClean="0">
                <a:solidFill>
                  <a:srgbClr val="FFFFFF"/>
                </a:solidFill>
                <a:latin typeface="宋体" panose="02010600030101010101" pitchFamily="2" charset="-122"/>
              </a:rPr>
              <a:t>  R</a:t>
            </a:r>
            <a:r>
              <a:rPr lang="en-US" altLang="zh-CN" sz="2400" b="1" baseline="-25000" dirty="0" smtClean="0">
                <a:solidFill>
                  <a:srgbClr val="FFFFFF"/>
                </a:solidFill>
              </a:rPr>
              <a:t>·</a:t>
            </a:r>
            <a:r>
              <a:rPr lang="zh-CN" altLang="en-US" sz="2400" b="1" baseline="-25000" dirty="0" smtClean="0">
                <a:solidFill>
                  <a:srgbClr val="FFFFFF"/>
                </a:solidFill>
                <a:latin typeface="宋体" panose="02010600030101010101" pitchFamily="2" charset="-122"/>
              </a:rPr>
              <a:t>－</a:t>
            </a:r>
            <a:r>
              <a:rPr lang="en-US" altLang="zh-CN" sz="2400" b="1" dirty="0" err="1" smtClean="0">
                <a:solidFill>
                  <a:srgbClr val="FFFFFF"/>
                </a:solidFill>
                <a:latin typeface="宋体" panose="02010600030101010101" pitchFamily="2" charset="-122"/>
              </a:rPr>
              <a:t>ade</a:t>
            </a:r>
            <a:r>
              <a:rPr lang="en-US" altLang="zh-CN" sz="2400" b="1" dirty="0" smtClean="0">
                <a:solidFill>
                  <a:srgbClr val="FFFFFF"/>
                </a:solidFill>
                <a:latin typeface="宋体" panose="02010600030101010101" pitchFamily="2" charset="-122"/>
              </a:rPr>
              <a:t>=1/2 </a:t>
            </a:r>
            <a:r>
              <a:rPr lang="en-US" altLang="zh-CN" sz="2400" b="1" dirty="0" err="1" smtClean="0">
                <a:solidFill>
                  <a:srgbClr val="FFFFFF"/>
                </a:solidFill>
                <a:latin typeface="宋体" panose="02010600030101010101" pitchFamily="2" charset="-122"/>
              </a:rPr>
              <a:t>MⅡ</a:t>
            </a:r>
            <a:r>
              <a:rPr lang="en-US" altLang="zh-CN" sz="2400" b="1" dirty="0" smtClean="0">
                <a:solidFill>
                  <a:srgbClr val="FFFFFF"/>
                </a:solidFill>
                <a:latin typeface="宋体" panose="02010600030101010101" pitchFamily="2" charset="-122"/>
              </a:rPr>
              <a:t>/</a:t>
            </a:r>
            <a:r>
              <a:rPr lang="zh-CN" altLang="en-US" sz="2400" b="1" dirty="0" smtClean="0">
                <a:solidFill>
                  <a:srgbClr val="FFFFFF"/>
                </a:solidFill>
                <a:latin typeface="宋体" panose="02010600030101010101" pitchFamily="2" charset="-122"/>
              </a:rPr>
              <a:t>总子囊数</a:t>
            </a:r>
            <a:r>
              <a:rPr lang="en-US" altLang="zh-CN" sz="2400" b="1" dirty="0" smtClean="0">
                <a:solidFill>
                  <a:srgbClr val="FFFFFF"/>
                </a:solidFill>
                <a:latin typeface="宋体" panose="02010600030101010101" pitchFamily="2" charset="-122"/>
              </a:rPr>
              <a:t>×100</a:t>
            </a:r>
            <a:r>
              <a:rPr lang="zh-CN" altLang="en-US" sz="2400" b="1" dirty="0" smtClean="0">
                <a:solidFill>
                  <a:srgbClr val="FFFFFF"/>
                </a:solidFill>
                <a:latin typeface="宋体" panose="02010600030101010101" pitchFamily="2" charset="-122"/>
              </a:rPr>
              <a:t>％</a:t>
            </a:r>
            <a:endParaRPr lang="en-US" altLang="zh-CN" sz="2400" b="1" dirty="0" smtClean="0">
              <a:solidFill>
                <a:srgbClr val="FFFFFF"/>
              </a:solidFill>
              <a:latin typeface="宋体" panose="02010600030101010101" pitchFamily="2" charset="-122"/>
            </a:endParaRPr>
          </a:p>
          <a:p>
            <a:pPr algn="just">
              <a:buFontTx/>
              <a:buNone/>
            </a:pPr>
            <a:r>
              <a:rPr lang="en-US" altLang="zh-CN" b="1" dirty="0" smtClean="0">
                <a:solidFill>
                  <a:srgbClr val="FFFFFF"/>
                </a:solidFill>
                <a:latin typeface="宋体" panose="02010600030101010101" pitchFamily="2" charset="-122"/>
              </a:rPr>
              <a:t>         </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1/2 [(3)</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(5)</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(6)</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(7) ]/1000×100</a:t>
            </a:r>
            <a:r>
              <a:rPr lang="zh-CN" altLang="en-US" b="1" dirty="0" smtClean="0">
                <a:solidFill>
                  <a:srgbClr val="FFFFFF"/>
                </a:solidFill>
                <a:latin typeface="宋体" panose="02010600030101010101" pitchFamily="2" charset="-122"/>
              </a:rPr>
              <a:t>％ </a:t>
            </a:r>
            <a:endParaRPr lang="zh-CN" altLang="en-US" b="1" dirty="0" smtClean="0">
              <a:solidFill>
                <a:srgbClr val="FFFFFF"/>
              </a:solidFill>
              <a:latin typeface="宋体" panose="02010600030101010101" pitchFamily="2" charset="-122"/>
            </a:endParaRPr>
          </a:p>
          <a:p>
            <a:pPr algn="just">
              <a:buFontTx/>
              <a:buNone/>
            </a:pPr>
            <a:r>
              <a:rPr lang="zh-CN" altLang="en-US" b="1" dirty="0" smtClean="0">
                <a:solidFill>
                  <a:srgbClr val="FFFFFF"/>
                </a:solidFill>
                <a:latin typeface="宋体" panose="02010600030101010101" pitchFamily="2" charset="-122"/>
              </a:rPr>
              <a:t>         </a:t>
            </a:r>
            <a:r>
              <a:rPr lang="en-US" altLang="zh-CN" sz="2400"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1/2</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90+90+1+5</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/1000×100</a:t>
            </a:r>
            <a:r>
              <a:rPr lang="zh-CN" altLang="en-US" b="1" dirty="0" smtClean="0">
                <a:solidFill>
                  <a:srgbClr val="FFFFFF"/>
                </a:solidFill>
                <a:latin typeface="宋体" panose="02010600030101010101" pitchFamily="2" charset="-122"/>
              </a:rPr>
              <a:t>％＝</a:t>
            </a:r>
            <a:r>
              <a:rPr lang="en-US" altLang="zh-CN" b="1" dirty="0" smtClean="0">
                <a:solidFill>
                  <a:srgbClr val="FFFFFF"/>
                </a:solidFill>
                <a:latin typeface="宋体" panose="02010600030101010101" pitchFamily="2" charset="-122"/>
              </a:rPr>
              <a:t>9.30%</a:t>
            </a:r>
            <a:endParaRPr lang="zh-CN" altLang="en-US"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4080,&quot;width&quot;:8730}"/>
</p:tagLst>
</file>

<file path=ppt/tags/tag3.xml><?xml version="1.0" encoding="utf-8"?>
<p:tagLst xmlns:p="http://schemas.openxmlformats.org/presentationml/2006/main">
  <p:tag name="KSO_WM_UNIT_TABLE_BEAUTIFY" val="smartTable{f574dc62-6c26-4906-ad85-bf8f94b21d68}"/>
  <p:tag name="TABLE_ENDDRAG_ORIGIN_RECT" val="576*179"/>
  <p:tag name="TABLE_ENDDRAG_RECT" val="59*191*576*179"/>
</p:tagLst>
</file>

<file path=ppt/tags/tag4.xml><?xml version="1.0" encoding="utf-8"?>
<p:tagLst xmlns:p="http://schemas.openxmlformats.org/presentationml/2006/main">
  <p:tag name="KSO_WPP_MARK_KEY" val="cd84bccc-235b-4be2-8594-41da12eeb10e"/>
  <p:tag name="COMMONDATA" val="eyJoZGlkIjoiZDIwNjBlMGFhZjk2NmNjOTU5ZTIwMzA4MGFlNWM3ZjgifQ=="/>
</p:tagLst>
</file>

<file path=ppt/theme/theme1.xml><?xml version="1.0" encoding="utf-8"?>
<a:theme xmlns:a="http://schemas.openxmlformats.org/drawingml/2006/main" name="Ppt0000002">
  <a:themeElements>
    <a:clrScheme name="Ppt0000002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Ppt00000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defRPr>
        </a:defPPr>
      </a:lstStyle>
    </a:lnDef>
  </a:objectDefaults>
  <a:extraClrSchemeLst>
    <a:extraClrScheme>
      <a:clrScheme name="Ppt0000002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Ppt0000002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Ppt0000002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Ppt0000002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Ppt0000002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Ppt0000002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Ppt0000002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Ppt0000002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Ppt0000002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rgbClr val="FFFF00"/>
            </a:solidFill>
            <a:effectLst/>
            <a:latin typeface="Arial" panose="020B0604020202020204" pitchFamily="34" charset="0"/>
            <a:ea typeface="宋体" panose="02010600030101010101" pitchFamily="2" charset="-122"/>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武汉大学丁毅航天项目</Template>
  <TotalTime>0</TotalTime>
  <Words>3846</Words>
  <Application>WPS 演示</Application>
  <PresentationFormat>全屏显示(4:3)</PresentationFormat>
  <Paragraphs>372</Paragraphs>
  <Slides>21</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21</vt:i4>
      </vt:variant>
    </vt:vector>
  </HeadingPairs>
  <TitlesOfParts>
    <vt:vector size="34" baseType="lpstr">
      <vt:lpstr>Arial</vt:lpstr>
      <vt:lpstr>宋体</vt:lpstr>
      <vt:lpstr>Wingdings</vt:lpstr>
      <vt:lpstr>黑体</vt:lpstr>
      <vt:lpstr>Times New Roman</vt:lpstr>
      <vt:lpstr>微软雅黑</vt:lpstr>
      <vt:lpstr>Tahoma</vt:lpstr>
      <vt:lpstr>Arial Unicode MS</vt:lpstr>
      <vt:lpstr>Calibri</vt:lpstr>
      <vt:lpstr>Comic Sans MS</vt:lpstr>
      <vt:lpstr>华文新魏</vt:lpstr>
      <vt:lpstr>Ppt0000002</vt:lpstr>
      <vt:lpstr>Mountain Top</vt:lpstr>
      <vt:lpstr>   (2)两个连锁基因的作图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4.8　人类的基因定位</vt:lpstr>
      <vt:lpstr>（3）外祖父法 </vt:lpstr>
      <vt:lpstr>PowerPoint 演示文稿</vt:lpstr>
      <vt:lpstr>②若母亲的X染色体的A与G 基因间发生了交换，则有下列3种情况：</vt:lpstr>
      <vt:lpstr>PowerPoint 演示文稿</vt:lpstr>
      <vt:lpstr>4.8.2　细胞融合定位法</vt:lpstr>
      <vt:lpstr>PowerPoint 演示文稿</vt:lpstr>
      <vt:lpstr>PowerPoint 演示文稿</vt:lpstr>
      <vt:lpstr>PowerPoint 演示文稿</vt:lpstr>
      <vt:lpstr> 作  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zgao</dc:creator>
  <cp:lastModifiedBy>lenovo</cp:lastModifiedBy>
  <cp:revision>190</cp:revision>
  <cp:lastPrinted>2113-01-01T00:00:00Z</cp:lastPrinted>
  <dcterms:created xsi:type="dcterms:W3CDTF">2113-01-01T00:00:00Z</dcterms:created>
  <dcterms:modified xsi:type="dcterms:W3CDTF">2023-03-21T09:34:37Z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2052-11.1.0.13703</vt:lpwstr>
  </property>
  <property fmtid="{D5CDD505-2E9C-101B-9397-08002B2CF9AE}" pid="4" name="ICV">
    <vt:lpwstr>B8341CA8566C439EA2E33C556AD54A10</vt:lpwstr>
  </property>
</Properties>
</file>