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96" r:id="rId2"/>
    <p:sldId id="256" r:id="rId3"/>
    <p:sldId id="258" r:id="rId4"/>
    <p:sldId id="257" r:id="rId5"/>
    <p:sldId id="264" r:id="rId6"/>
    <p:sldId id="265" r:id="rId7"/>
    <p:sldId id="266" r:id="rId8"/>
    <p:sldId id="267" r:id="rId9"/>
    <p:sldId id="269" r:id="rId10"/>
    <p:sldId id="270" r:id="rId11"/>
    <p:sldId id="271" r:id="rId12"/>
    <p:sldId id="272" r:id="rId13"/>
    <p:sldId id="273" r:id="rId14"/>
    <p:sldId id="274" r:id="rId15"/>
    <p:sldId id="259" r:id="rId16"/>
    <p:sldId id="275" r:id="rId17"/>
    <p:sldId id="279" r:id="rId18"/>
    <p:sldId id="276" r:id="rId19"/>
    <p:sldId id="295" r:id="rId20"/>
    <p:sldId id="281" r:id="rId21"/>
    <p:sldId id="282" r:id="rId22"/>
    <p:sldId id="277" r:id="rId23"/>
    <p:sldId id="290" r:id="rId24"/>
    <p:sldId id="291" r:id="rId25"/>
    <p:sldId id="292" r:id="rId26"/>
    <p:sldId id="289" r:id="rId27"/>
    <p:sldId id="283" r:id="rId28"/>
    <p:sldId id="284" r:id="rId29"/>
    <p:sldId id="285" r:id="rId30"/>
    <p:sldId id="297" r:id="rId31"/>
    <p:sldId id="287" r:id="rId32"/>
    <p:sldId id="260" r:id="rId33"/>
    <p:sldId id="261" r:id="rId34"/>
    <p:sldId id="262" r:id="rId35"/>
    <p:sldId id="294" r:id="rId36"/>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08" d="100"/>
          <a:sy n="108" d="100"/>
        </p:scale>
        <p:origin x="-1704" y="-84"/>
      </p:cViewPr>
      <p:guideLst>
        <p:guide orient="horz" pos="2112"/>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718EF52C-9E9F-4970-AE7B-238DB63A6B19}" type="datetimeFigureOut">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2023/5/7</a:t>
            </a:fld>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p>
            <a:pPr lvl="0" algn="r" eaLnBrk="1" hangingPunct="1"/>
            <a:fld id="{9A0DB2DC-4C9A-4742-B13C-FB6460FD3503}" type="slidenum">
              <a:rPr lang="zh-CN" altLang="en-US" sz="1200" dirty="0"/>
              <a:t>‹#›</a:t>
            </a:fld>
            <a:endParaRPr lang="zh-CN" altLang="en-US" sz="1200" dirty="0"/>
          </a:p>
        </p:txBody>
      </p:sp>
    </p:spTree>
    <p:extLst>
      <p:ext uri="{BB962C8B-B14F-4D97-AF65-F5344CB8AC3E}">
        <p14:creationId xmlns:p14="http://schemas.microsoft.com/office/powerpoint/2010/main" val="304396961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solidFill>
              <a:srgbClr val="000000"/>
            </a:solidFill>
            <a:miter/>
          </a:ln>
        </p:spPr>
      </p:sp>
      <p:sp>
        <p:nvSpPr>
          <p:cNvPr id="37891"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b="1" dirty="0">
                <a:latin typeface="宋体" panose="02010600030101010101" pitchFamily="2" charset="-122"/>
              </a:rPr>
              <a:t>聚丙烯酰胺凝胶是由丙烯酰胺和交联试剂</a:t>
            </a:r>
            <a:r>
              <a:rPr lang="en-US" altLang="zh-CN" b="1" i="1" dirty="0">
                <a:latin typeface="宋体" panose="02010600030101010101" pitchFamily="2" charset="-122"/>
              </a:rPr>
              <a:t>N,N’</a:t>
            </a:r>
            <a:r>
              <a:rPr lang="en-US" altLang="zh-CN" b="1" dirty="0">
                <a:latin typeface="宋体" panose="02010600030101010101" pitchFamily="2" charset="-122"/>
              </a:rPr>
              <a:t>-</a:t>
            </a:r>
            <a:r>
              <a:rPr lang="zh-CN" altLang="en-US" b="1" dirty="0">
                <a:latin typeface="宋体" panose="02010600030101010101" pitchFamily="2" charset="-122"/>
              </a:rPr>
              <a:t>甲叉双丙烯酰胺在有引发剂（如过硫酸铵）和增速剂（如</a:t>
            </a:r>
            <a:r>
              <a:rPr lang="en-US" altLang="zh-CN" b="1" i="1" dirty="0">
                <a:latin typeface="宋体" panose="02010600030101010101" pitchFamily="2" charset="-122"/>
              </a:rPr>
              <a:t>N,N,N,N’</a:t>
            </a:r>
            <a:r>
              <a:rPr lang="en-US" altLang="zh-CN" b="1" dirty="0">
                <a:latin typeface="宋体" panose="02010600030101010101" pitchFamily="2" charset="-122"/>
              </a:rPr>
              <a:t>-</a:t>
            </a:r>
            <a:r>
              <a:rPr lang="zh-CN" altLang="en-US" b="1" dirty="0">
                <a:latin typeface="宋体" panose="02010600030101010101" pitchFamily="2" charset="-122"/>
              </a:rPr>
              <a:t>四甲基乙二胺，</a:t>
            </a:r>
            <a:r>
              <a:rPr lang="en-US" altLang="zh-CN" b="1" dirty="0">
                <a:latin typeface="宋体" panose="02010600030101010101" pitchFamily="2" charset="-122"/>
              </a:rPr>
              <a:t>TEMED</a:t>
            </a:r>
            <a:r>
              <a:rPr lang="zh-CN" altLang="en-US" b="1" dirty="0">
                <a:latin typeface="宋体" panose="02010600030101010101" pitchFamily="2" charset="-122"/>
              </a:rPr>
              <a:t>）的情况下聚合而成的。丙稀酰胺的聚合通常是由化学催化或光化学过程完成的</a:t>
            </a:r>
            <a:r>
              <a:rPr lang="en-US" altLang="zh-CN" b="1" dirty="0">
                <a:latin typeface="宋体" panose="02010600030101010101" pitchFamily="2" charset="-122"/>
              </a:rPr>
              <a:t>,</a:t>
            </a:r>
            <a:r>
              <a:rPr lang="zh-CN" altLang="en-US" b="1" dirty="0">
                <a:latin typeface="宋体" panose="02010600030101010101" pitchFamily="2" charset="-122"/>
              </a:rPr>
              <a:t>常用过硫酸铵、过硫酸钾或核黄素来引发这个过程，用</a:t>
            </a:r>
            <a:r>
              <a:rPr lang="en-US" altLang="zh-CN" b="1" dirty="0">
                <a:latin typeface="宋体" panose="02010600030101010101" pitchFamily="2" charset="-122"/>
              </a:rPr>
              <a:t>TEMED</a:t>
            </a:r>
            <a:r>
              <a:rPr lang="zh-CN" altLang="en-US" b="1" dirty="0">
                <a:latin typeface="宋体" panose="02010600030101010101" pitchFamily="2" charset="-122"/>
              </a:rPr>
              <a:t>、</a:t>
            </a:r>
            <a:r>
              <a:rPr lang="en-US" altLang="zh-CN" b="1" dirty="0">
                <a:latin typeface="宋体" panose="02010600030101010101" pitchFamily="2" charset="-122"/>
              </a:rPr>
              <a:t>3-</a:t>
            </a:r>
            <a:r>
              <a:rPr lang="zh-CN" altLang="en-US" b="1" dirty="0">
                <a:latin typeface="宋体" panose="02010600030101010101" pitchFamily="2" charset="-122"/>
              </a:rPr>
              <a:t>二甲胺丙腈等作为聚合过程中的增速剂。</a:t>
            </a:r>
          </a:p>
          <a:p>
            <a:pPr lvl="0">
              <a:spcBef>
                <a:spcPct val="0"/>
              </a:spcBef>
            </a:pPr>
            <a:endParaRPr lang="zh-CN" altLang="en-US" dirty="0"/>
          </a:p>
        </p:txBody>
      </p:sp>
      <p:sp>
        <p:nvSpPr>
          <p:cNvPr id="37892"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8</a:t>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a:solidFill>
              <a:srgbClr val="000000"/>
            </a:solidFill>
            <a:miter/>
          </a:ln>
        </p:spPr>
      </p:sp>
      <p:sp>
        <p:nvSpPr>
          <p:cNvPr id="38915"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b="1" dirty="0"/>
              <a:t>由通过</a:t>
            </a:r>
            <a:r>
              <a:rPr lang="en-US" altLang="zh-CN" b="1" dirty="0"/>
              <a:t>N,N’-</a:t>
            </a:r>
            <a:r>
              <a:rPr lang="zh-CN" altLang="en-US" b="1" dirty="0"/>
              <a:t>亚甲双丙烯酰胺交联的丙烯酰胺聚合链组成。</a:t>
            </a:r>
            <a:endParaRPr lang="zh-CN" altLang="en-US" dirty="0"/>
          </a:p>
        </p:txBody>
      </p:sp>
      <p:sp>
        <p:nvSpPr>
          <p:cNvPr id="38916"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9</a:t>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a:solidFill>
              <a:srgbClr val="000000"/>
            </a:solidFill>
            <a:miter/>
          </a:ln>
        </p:spPr>
      </p:sp>
      <p:sp>
        <p:nvSpPr>
          <p:cNvPr id="39939"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a:t>最广泛使用的不连续缓冲系统最早是由</a:t>
            </a:r>
            <a:r>
              <a:rPr lang="en-US" altLang="zh-CN" dirty="0"/>
              <a:t>Ornstein(1964) </a:t>
            </a:r>
            <a:r>
              <a:rPr lang="zh-CN" altLang="en-US" dirty="0"/>
              <a:t>和</a:t>
            </a:r>
            <a:r>
              <a:rPr lang="en-US" altLang="zh-CN" dirty="0"/>
              <a:t>Davis(1964) </a:t>
            </a:r>
            <a:r>
              <a:rPr lang="zh-CN" altLang="en-US" dirty="0"/>
              <a:t>设计的</a:t>
            </a:r>
            <a:r>
              <a:rPr lang="en-US" altLang="zh-CN" dirty="0"/>
              <a:t>, </a:t>
            </a:r>
            <a:r>
              <a:rPr lang="zh-CN" altLang="en-US" dirty="0"/>
              <a:t>样品和浓缩胶中含 </a:t>
            </a:r>
            <a:r>
              <a:rPr lang="en-US" altLang="zh-CN" dirty="0"/>
              <a:t>Tris-HCl(pH 6.8), </a:t>
            </a:r>
            <a:r>
              <a:rPr lang="zh-CN" altLang="en-US" dirty="0"/>
              <a:t>分离胶中含</a:t>
            </a:r>
            <a:r>
              <a:rPr lang="en-US" altLang="zh-CN" dirty="0"/>
              <a:t>Tris-HCl(pH 8.8)</a:t>
            </a:r>
            <a:r>
              <a:rPr lang="zh-CN" altLang="en-US" dirty="0"/>
              <a:t>。上下槽缓冲液中含</a:t>
            </a:r>
            <a:r>
              <a:rPr lang="en-US" altLang="zh-CN" dirty="0"/>
              <a:t>Tris-</a:t>
            </a:r>
            <a:r>
              <a:rPr lang="zh-CN" altLang="en-US" dirty="0"/>
              <a:t>甘氨酸</a:t>
            </a:r>
            <a:r>
              <a:rPr lang="en-US" altLang="zh-CN" dirty="0"/>
              <a:t>(pH 8.3)</a:t>
            </a:r>
            <a:r>
              <a:rPr lang="zh-CN" altLang="en-US" dirty="0"/>
              <a:t>。系统中所有组分都含有</a:t>
            </a:r>
            <a:r>
              <a:rPr lang="en-US" altLang="zh-CN" dirty="0"/>
              <a:t>0.1% </a:t>
            </a:r>
            <a:r>
              <a:rPr lang="zh-CN" altLang="en-US" dirty="0"/>
              <a:t>的 </a:t>
            </a:r>
            <a:r>
              <a:rPr lang="en-US" altLang="zh-CN" dirty="0"/>
              <a:t>SDS(Laemmli, 1970)</a:t>
            </a:r>
            <a:r>
              <a:rPr lang="zh-CN" altLang="en-US" dirty="0"/>
              <a:t>。样品和浓缩胶中的氯离子形成移动界面的先导边界而甘氨酸分子则组成尾随边界，在移动界面的两边界之间是一电导较低而电位滴度较陡的区域</a:t>
            </a:r>
            <a:r>
              <a:rPr lang="en-US" altLang="zh-CN" dirty="0"/>
              <a:t>, </a:t>
            </a:r>
            <a:r>
              <a:rPr lang="zh-CN" altLang="en-US" dirty="0"/>
              <a:t>它推动样品中的蛋白质前移并在分离胶前沿积聚。此处</a:t>
            </a:r>
            <a:r>
              <a:rPr lang="en-US" altLang="zh-CN" dirty="0"/>
              <a:t>pH</a:t>
            </a:r>
            <a:r>
              <a:rPr lang="zh-CN" altLang="en-US" dirty="0"/>
              <a:t>值较高， 有利于甘氨酸的离子化，所形成的甘氨酸离子穿过堆集的蛋白质并紧随氯离子之后，沿分离胶泳动。从移动界面中解脱后，</a:t>
            </a:r>
            <a:r>
              <a:rPr lang="en-US" altLang="zh-CN" dirty="0"/>
              <a:t>SDS-</a:t>
            </a:r>
            <a:r>
              <a:rPr lang="zh-CN" altLang="en-US" dirty="0"/>
              <a:t>蛋白质复合物成一电位和</a:t>
            </a:r>
            <a:r>
              <a:rPr lang="en-US" altLang="zh-CN" dirty="0"/>
              <a:t>pH</a:t>
            </a:r>
            <a:r>
              <a:rPr lang="zh-CN" altLang="en-US" dirty="0"/>
              <a:t>值均匀的区带泳动穿过分离胶，并被筛分而依各自的大小得到分离。</a:t>
            </a:r>
          </a:p>
        </p:txBody>
      </p:sp>
      <p:sp>
        <p:nvSpPr>
          <p:cNvPr id="3994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11</a:t>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a:solidFill>
              <a:srgbClr val="000000"/>
            </a:solidFill>
            <a:miter/>
          </a:ln>
        </p:spPr>
      </p:sp>
      <p:sp>
        <p:nvSpPr>
          <p:cNvPr id="40963" name="备注占位符 2"/>
          <p:cNvSpPr>
            <a:spLocks noGrp="1"/>
          </p:cNvSpPr>
          <p:nvPr>
            <p:ph type="body" idx="1"/>
          </p:nvPr>
        </p:nvSpPr>
        <p:spPr>
          <a:noFill/>
          <a:ln>
            <a:noFill/>
          </a:ln>
        </p:spPr>
        <p:txBody>
          <a:bodyPr wrap="square" lIns="91440" tIns="45720" rIns="91440" bIns="45720" anchor="t"/>
          <a:lstStyle/>
          <a:p>
            <a:pPr lvl="0">
              <a:spcBef>
                <a:spcPct val="0"/>
              </a:spcBef>
            </a:pPr>
            <a:r>
              <a:rPr lang="en-US" altLang="zh-CN" b="1" dirty="0">
                <a:latin typeface="宋体" panose="02010600030101010101" pitchFamily="2" charset="-122"/>
              </a:rPr>
              <a:t>(7mL for 1.5mm)</a:t>
            </a:r>
            <a:endParaRPr lang="zh-CN" altLang="en-US" dirty="0"/>
          </a:p>
        </p:txBody>
      </p:sp>
      <p:sp>
        <p:nvSpPr>
          <p:cNvPr id="40964"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20</a:t>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ln>
            <a:solidFill>
              <a:srgbClr val="000000"/>
            </a:solidFill>
            <a:miter/>
          </a:ln>
        </p:spPr>
      </p:sp>
      <p:sp>
        <p:nvSpPr>
          <p:cNvPr id="41987"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b="1" dirty="0">
                <a:latin typeface="微软雅黑" panose="020B0503020204020204" pitchFamily="34" charset="-122"/>
              </a:rPr>
              <a:t>。（需同时放置两块制好的胶，如只使用一块则另一面须用提供的塑料板代替，注意塑料板上的提示，必须使塑料板与橡胶条完全紧贴。）</a:t>
            </a:r>
            <a:endParaRPr lang="zh-CN" altLang="en-US" dirty="0"/>
          </a:p>
        </p:txBody>
      </p:sp>
      <p:sp>
        <p:nvSpPr>
          <p:cNvPr id="41988"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22</a:t>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a:solidFill>
              <a:srgbClr val="000000"/>
            </a:solidFill>
            <a:miter/>
          </a:ln>
        </p:spPr>
      </p:sp>
      <p:sp>
        <p:nvSpPr>
          <p:cNvPr id="4301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43012"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31</a:t>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5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rgbClr val="002060"/>
              </a:solidFill>
              <a:effectLst/>
              <a:uLnTx/>
              <a:uFillTx/>
              <a:latin typeface="+mn-lt"/>
              <a:ea typeface="微软雅黑" panose="020B0503020204020204" pitchFamily="34" charset="-122"/>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title"/>
          </p:nvPr>
        </p:nvSpPr>
        <p:spPr>
          <a:xfrm>
            <a:off x="457200" y="76200"/>
            <a:ext cx="8229600" cy="1143000"/>
          </a:xfrm>
          <a:prstGeom prst="rect">
            <a:avLst/>
          </a:prstGeom>
          <a:noFill/>
          <a:ln w="9525">
            <a:noFill/>
          </a:ln>
        </p:spPr>
        <p:txBody>
          <a:bodyPr anchor="ctr"/>
          <a:lstStyle/>
          <a:p>
            <a:pPr lvl="0"/>
            <a:r>
              <a:rPr lang="zh-CN" altLang="en-US" dirty="0"/>
              <a:t>单击此处编辑母版标题样式</a:t>
            </a:r>
          </a:p>
        </p:txBody>
      </p:sp>
      <p:sp>
        <p:nvSpPr>
          <p:cNvPr id="3075" name="Rectangle 3"/>
          <p:cNvSpPr>
            <a:spLocks noGrp="1"/>
          </p:cNvSpPr>
          <p:nvPr>
            <p:ph type="body" idx="1"/>
          </p:nvPr>
        </p:nvSpPr>
        <p:spPr>
          <a:xfrm>
            <a:off x="457200" y="1600200"/>
            <a:ext cx="82296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
        <p:nvSpPr>
          <p:cNvPr id="7" name="Line 4"/>
          <p:cNvSpPr>
            <a:spLocks noChangeShapeType="1"/>
          </p:cNvSpPr>
          <p:nvPr/>
        </p:nvSpPr>
        <p:spPr bwMode="auto">
          <a:xfrm>
            <a:off x="0" y="1143000"/>
            <a:ext cx="9144000" cy="0"/>
          </a:xfrm>
          <a:prstGeom prst="line">
            <a:avLst/>
          </a:prstGeom>
          <a:noFill/>
          <a:ln w="57150">
            <a:solidFill>
              <a:srgbClr val="FF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b="1" i="0" baseline="0">
          <a:solidFill>
            <a:srgbClr val="FF0000"/>
          </a:solidFill>
          <a:latin typeface="+mj-lt"/>
          <a:ea typeface="微软雅黑" panose="020B0503020204020204" pitchFamily="34"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lnSpc>
          <a:spcPct val="150000"/>
        </a:lnSpc>
        <a:spcBef>
          <a:spcPct val="20000"/>
        </a:spcBef>
        <a:spcAft>
          <a:spcPct val="0"/>
        </a:spcAft>
        <a:buChar char="•"/>
        <a:defRPr sz="2400" baseline="0">
          <a:solidFill>
            <a:srgbClr val="002060"/>
          </a:solidFill>
          <a:latin typeface="+mn-lt"/>
          <a:ea typeface="微软雅黑" panose="020B0503020204020204" pitchFamily="34" charset="-122"/>
          <a:cs typeface="+mn-cs"/>
        </a:defRPr>
      </a:lvl1pPr>
      <a:lvl2pPr marL="742950" indent="-285750" algn="l" rtl="0" eaLnBrk="0" fontAlgn="base" hangingPunct="0">
        <a:lnSpc>
          <a:spcPct val="150000"/>
        </a:lnSpc>
        <a:spcBef>
          <a:spcPct val="20000"/>
        </a:spcBef>
        <a:spcAft>
          <a:spcPct val="0"/>
        </a:spcAft>
        <a:buChar char="–"/>
        <a:defRPr sz="2400" baseline="0">
          <a:solidFill>
            <a:srgbClr val="002060"/>
          </a:solidFill>
          <a:latin typeface="+mn-lt"/>
          <a:ea typeface="微软雅黑" panose="020B0503020204020204" pitchFamily="34" charset="-122"/>
        </a:defRPr>
      </a:lvl2pPr>
      <a:lvl3pPr marL="1143000" indent="-228600" algn="l" rtl="0" eaLnBrk="0" fontAlgn="base" hangingPunct="0">
        <a:lnSpc>
          <a:spcPct val="150000"/>
        </a:lnSpc>
        <a:spcBef>
          <a:spcPct val="20000"/>
        </a:spcBef>
        <a:spcAft>
          <a:spcPct val="0"/>
        </a:spcAft>
        <a:buChar char="•"/>
        <a:defRPr sz="2400" baseline="0">
          <a:solidFill>
            <a:srgbClr val="002060"/>
          </a:solidFill>
          <a:latin typeface="+mn-lt"/>
          <a:ea typeface="微软雅黑" panose="020B0503020204020204" pitchFamily="34" charset="-122"/>
        </a:defRPr>
      </a:lvl3pPr>
      <a:lvl4pPr marL="1600200" indent="-228600" algn="l" rtl="0" eaLnBrk="0" fontAlgn="base" hangingPunct="0">
        <a:lnSpc>
          <a:spcPct val="150000"/>
        </a:lnSpc>
        <a:spcBef>
          <a:spcPct val="20000"/>
        </a:spcBef>
        <a:spcAft>
          <a:spcPct val="0"/>
        </a:spcAft>
        <a:buChar char="–"/>
        <a:defRPr sz="2400" baseline="0">
          <a:solidFill>
            <a:srgbClr val="002060"/>
          </a:solidFill>
          <a:latin typeface="+mn-lt"/>
          <a:ea typeface="微软雅黑" panose="020B0503020204020204" pitchFamily="34" charset="-122"/>
        </a:defRPr>
      </a:lvl4pPr>
      <a:lvl5pPr marL="2057400" indent="-228600" algn="l" rtl="0" eaLnBrk="0" fontAlgn="base" hangingPunct="0">
        <a:lnSpc>
          <a:spcPct val="150000"/>
        </a:lnSpc>
        <a:spcBef>
          <a:spcPct val="20000"/>
        </a:spcBef>
        <a:spcAft>
          <a:spcPct val="0"/>
        </a:spcAft>
        <a:buChar char="»"/>
        <a:defRPr sz="2400" baseline="0">
          <a:solidFill>
            <a:srgbClr val="002060"/>
          </a:solidFill>
          <a:latin typeface="+mn-lt"/>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6.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8"/>
          <p:cNvSpPr/>
          <p:nvPr/>
        </p:nvSpPr>
        <p:spPr>
          <a:xfrm>
            <a:off x="228600" y="838200"/>
            <a:ext cx="8839200" cy="533400"/>
          </a:xfrm>
          <a:prstGeom prst="rect">
            <a:avLst/>
          </a:prstGeom>
          <a:noFill/>
          <a:ln w="9525">
            <a:noFill/>
          </a:ln>
        </p:spPr>
        <p:txBody>
          <a:bodyPr lIns="92075" tIns="46038" rIns="92075" bIns="46038" anchor="ctr"/>
          <a:lstStyle/>
          <a:p>
            <a:endParaRPr lang="en-US" altLang="zh-CN" sz="2800" b="1" dirty="0">
              <a:latin typeface="宋体" panose="02010600030101010101" pitchFamily="2" charset="-122"/>
            </a:endParaRPr>
          </a:p>
        </p:txBody>
      </p:sp>
      <p:sp>
        <p:nvSpPr>
          <p:cNvPr id="4099" name="Rectangle 9"/>
          <p:cNvSpPr/>
          <p:nvPr/>
        </p:nvSpPr>
        <p:spPr>
          <a:xfrm>
            <a:off x="990600" y="1600200"/>
            <a:ext cx="8610600" cy="4191000"/>
          </a:xfrm>
          <a:prstGeom prst="rect">
            <a:avLst/>
          </a:prstGeom>
          <a:noFill/>
          <a:ln w="9525">
            <a:noFill/>
          </a:ln>
        </p:spPr>
        <p:txBody>
          <a:bodyPr/>
          <a:lstStyle/>
          <a:p>
            <a:pPr>
              <a:lnSpc>
                <a:spcPct val="90000"/>
              </a:lnSpc>
              <a:spcBef>
                <a:spcPct val="20000"/>
              </a:spcBef>
            </a:pPr>
            <a:endParaRPr lang="en-US" altLang="zh-CN" sz="2800" b="1" dirty="0">
              <a:latin typeface="宋体" panose="02010600030101010101" pitchFamily="2" charset="-122"/>
            </a:endParaRPr>
          </a:p>
        </p:txBody>
      </p:sp>
      <p:sp>
        <p:nvSpPr>
          <p:cNvPr id="4100" name="标题 5"/>
          <p:cNvSpPr>
            <a:spLocks noGrp="1"/>
          </p:cNvSpPr>
          <p:nvPr>
            <p:ph type="title"/>
          </p:nvPr>
        </p:nvSpPr>
        <p:spPr>
          <a:xfrm>
            <a:off x="457200" y="0"/>
            <a:ext cx="8229600" cy="1143000"/>
          </a:xfrm>
        </p:spPr>
        <p:txBody>
          <a:bodyPr vert="horz" wrap="square" lIns="91440" tIns="45720" rIns="91440" bIns="45720" anchor="ctr"/>
          <a:lstStyle/>
          <a:p>
            <a:pPr>
              <a:buNone/>
            </a:pPr>
            <a:r>
              <a:rPr lang="en-US" altLang="zh-CN" sz="3200" dirty="0">
                <a:latin typeface="微软雅黑" panose="020B0503020204020204" pitchFamily="34" charset="-122"/>
              </a:rPr>
              <a:t>1. </a:t>
            </a:r>
            <a:r>
              <a:rPr lang="zh-CN" altLang="en-US" sz="3200" dirty="0">
                <a:latin typeface="宋体" panose="02010600030101010101" pitchFamily="2" charset="-122"/>
              </a:rPr>
              <a:t>制胶 </a:t>
            </a:r>
            <a:r>
              <a:rPr lang="en-US" altLang="zh-CN" sz="3200" dirty="0">
                <a:latin typeface="微软雅黑" panose="020B0503020204020204" pitchFamily="34" charset="-122"/>
              </a:rPr>
              <a:t>(2</a:t>
            </a:r>
            <a:r>
              <a:rPr lang="zh-CN" altLang="en-US" sz="3200" dirty="0">
                <a:latin typeface="微软雅黑" panose="020B0503020204020204" pitchFamily="34" charset="-122"/>
              </a:rPr>
              <a:t>人</a:t>
            </a:r>
            <a:r>
              <a:rPr lang="en-US" altLang="zh-CN" sz="3200" dirty="0">
                <a:latin typeface="微软雅黑" panose="020B0503020204020204" pitchFamily="34" charset="-122"/>
              </a:rPr>
              <a:t>1</a:t>
            </a:r>
            <a:r>
              <a:rPr lang="zh-CN" altLang="en-US" sz="3200" dirty="0">
                <a:latin typeface="微软雅黑" panose="020B0503020204020204" pitchFamily="34" charset="-122"/>
              </a:rPr>
              <a:t>组） </a:t>
            </a:r>
            <a:endParaRPr lang="zh-CN" altLang="en-US" sz="3200" dirty="0"/>
          </a:p>
        </p:txBody>
      </p:sp>
      <p:sp>
        <p:nvSpPr>
          <p:cNvPr id="4101" name="Rectangle 9"/>
          <p:cNvSpPr/>
          <p:nvPr/>
        </p:nvSpPr>
        <p:spPr>
          <a:xfrm>
            <a:off x="2438400" y="2057400"/>
            <a:ext cx="8610600" cy="4191000"/>
          </a:xfrm>
          <a:prstGeom prst="rect">
            <a:avLst/>
          </a:prstGeom>
          <a:noFill/>
          <a:ln w="9525">
            <a:noFill/>
          </a:ln>
        </p:spPr>
        <p:txBody>
          <a:bodyPr/>
          <a:lstStyle/>
          <a:p>
            <a:pPr>
              <a:lnSpc>
                <a:spcPct val="90000"/>
              </a:lnSpc>
              <a:spcBef>
                <a:spcPct val="20000"/>
              </a:spcBef>
            </a:pP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4102" name="内容占位符 8"/>
          <p:cNvSpPr>
            <a:spLocks noGrp="1"/>
          </p:cNvSpPr>
          <p:nvPr>
            <p:ph idx="1"/>
          </p:nvPr>
        </p:nvSpPr>
        <p:spPr>
          <a:xfrm>
            <a:off x="533400" y="1447800"/>
            <a:ext cx="8229600" cy="4525963"/>
          </a:xfrm>
        </p:spPr>
        <p:txBody>
          <a:bodyPr vert="horz" wrap="square" lIns="91440" tIns="45720" rIns="91440" bIns="45720" anchor="t"/>
          <a:lstStyle/>
          <a:p>
            <a:pPr>
              <a:buNone/>
            </a:pPr>
            <a:endParaRPr lang="zh-CN" altLang="en-US" sz="2000" dirty="0"/>
          </a:p>
        </p:txBody>
      </p:sp>
      <p:graphicFrame>
        <p:nvGraphicFramePr>
          <p:cNvPr id="10" name="表格 9"/>
          <p:cNvGraphicFramePr>
            <a:graphicFrameLocks noGrp="1"/>
          </p:cNvGraphicFramePr>
          <p:nvPr/>
        </p:nvGraphicFramePr>
        <p:xfrm>
          <a:off x="457200" y="1371600"/>
          <a:ext cx="8153400" cy="4932681"/>
        </p:xfrm>
        <a:graphic>
          <a:graphicData uri="http://schemas.openxmlformats.org/drawingml/2006/table">
            <a:tbl>
              <a:tblPr firstRow="1" bandRow="1">
                <a:tableStyleId>{5C22544A-7EE6-4342-B048-85BDC9FD1C3A}</a:tableStyleId>
              </a:tblPr>
              <a:tblGrid>
                <a:gridCol w="2717800"/>
                <a:gridCol w="2717800"/>
                <a:gridCol w="2717800"/>
              </a:tblGrid>
              <a:tr h="546947">
                <a:tc>
                  <a:txBody>
                    <a:bodyPr/>
                    <a:lstStyle/>
                    <a:p>
                      <a:r>
                        <a:rPr lang="zh-CN" altLang="en-US" sz="1800" b="1" dirty="0" smtClean="0">
                          <a:solidFill>
                            <a:srgbClr val="002060"/>
                          </a:solidFill>
                          <a:latin typeface="微软雅黑" panose="020B0503020204020204" pitchFamily="34" charset="-122"/>
                          <a:ea typeface="微软雅黑" panose="020B0503020204020204" pitchFamily="34" charset="-122"/>
                        </a:rPr>
                        <a:t>成分 </a:t>
                      </a:r>
                      <a:endParaRPr lang="zh-CN" altLang="en-US" dirty="0">
                        <a:solidFill>
                          <a:srgbClr val="002060"/>
                        </a:solidFill>
                        <a:latin typeface="微软雅黑" panose="020B0503020204020204" pitchFamily="34" charset="-122"/>
                        <a:ea typeface="微软雅黑" panose="020B0503020204020204" pitchFamily="34" charset="-122"/>
                      </a:endParaRPr>
                    </a:p>
                  </a:txBody>
                  <a:tcPr marT="0" marB="0" anchor="ctr"/>
                </a:tc>
                <a:tc>
                  <a:txBody>
                    <a:bodyPr/>
                    <a:lstStyle/>
                    <a:p>
                      <a:r>
                        <a:rPr lang="zh-CN" altLang="en-US" sz="1800" b="1" dirty="0" smtClean="0">
                          <a:solidFill>
                            <a:srgbClr val="002060"/>
                          </a:solidFill>
                          <a:latin typeface="微软雅黑" panose="020B0503020204020204" pitchFamily="34" charset="-122"/>
                          <a:ea typeface="微软雅黑" panose="020B0503020204020204" pitchFamily="34" charset="-122"/>
                        </a:rPr>
                        <a:t>分离胶 （下） </a:t>
                      </a:r>
                      <a:endParaRPr lang="zh-CN" altLang="en-US" dirty="0">
                        <a:solidFill>
                          <a:srgbClr val="002060"/>
                        </a:solidFill>
                        <a:latin typeface="微软雅黑" panose="020B0503020204020204" pitchFamily="34" charset="-122"/>
                        <a:ea typeface="微软雅黑" panose="020B0503020204020204" pitchFamily="34" charset="-122"/>
                      </a:endParaRPr>
                    </a:p>
                  </a:txBody>
                  <a:tcPr marT="0" marB="0" anchor="ctr"/>
                </a:tc>
                <a:tc>
                  <a:txBody>
                    <a:bodyPr/>
                    <a:lstStyle/>
                    <a:p>
                      <a:r>
                        <a:rPr lang="zh-CN" altLang="en-US" dirty="0" smtClean="0">
                          <a:solidFill>
                            <a:srgbClr val="002060"/>
                          </a:solidFill>
                          <a:latin typeface="微软雅黑" panose="020B0503020204020204" pitchFamily="34" charset="-122"/>
                          <a:ea typeface="微软雅黑" panose="020B0503020204020204" pitchFamily="34" charset="-122"/>
                        </a:rPr>
                        <a:t>  浓缩胶（上）</a:t>
                      </a:r>
                      <a:endParaRPr lang="zh-CN" altLang="en-US" dirty="0">
                        <a:solidFill>
                          <a:srgbClr val="002060"/>
                        </a:solidFill>
                        <a:latin typeface="微软雅黑" panose="020B0503020204020204" pitchFamily="34" charset="-122"/>
                        <a:ea typeface="微软雅黑" panose="020B0503020204020204" pitchFamily="34" charset="-122"/>
                      </a:endParaRPr>
                    </a:p>
                  </a:txBody>
                  <a:tcPr marL="0" marR="0" marT="0" marB="0" anchor="ctr"/>
                </a:tc>
              </a:tr>
              <a:tr h="546947">
                <a:tc>
                  <a:txBody>
                    <a:bodyPr/>
                    <a:lstStyle/>
                    <a:p>
                      <a:r>
                        <a:rPr lang="zh-CN" altLang="en-US" b="1" dirty="0" smtClean="0">
                          <a:solidFill>
                            <a:srgbClr val="002060"/>
                          </a:solidFill>
                          <a:latin typeface="微软雅黑" panose="020B0503020204020204" pitchFamily="34" charset="-122"/>
                          <a:ea typeface="微软雅黑" panose="020B0503020204020204" pitchFamily="34" charset="-122"/>
                        </a:rPr>
                        <a:t>总体积</a:t>
                      </a:r>
                      <a:endParaRPr lang="zh-CN" altLang="en-US" b="1" dirty="0">
                        <a:solidFill>
                          <a:srgbClr val="002060"/>
                        </a:solidFill>
                        <a:latin typeface="微软雅黑" panose="020B0503020204020204" pitchFamily="34" charset="-122"/>
                        <a:ea typeface="微软雅黑" panose="020B0503020204020204" pitchFamily="34" charset="-122"/>
                      </a:endParaRPr>
                    </a:p>
                  </a:txBody>
                  <a:tcPr marT="0" marB="0" anchor="ctr"/>
                </a:tc>
                <a:tc>
                  <a:txBody>
                    <a:bodyPr/>
                    <a:lstStyle/>
                    <a:p>
                      <a:r>
                        <a:rPr lang="en-US" altLang="zh-CN" sz="1800" b="1" dirty="0" smtClean="0">
                          <a:solidFill>
                            <a:srgbClr val="002060"/>
                          </a:solidFill>
                          <a:latin typeface="微软雅黑" panose="020B0503020204020204" pitchFamily="34" charset="-122"/>
                          <a:ea typeface="微软雅黑" panose="020B0503020204020204" pitchFamily="34" charset="-122"/>
                        </a:rPr>
                        <a:t>5 mL</a:t>
                      </a:r>
                      <a:endParaRPr lang="zh-CN" altLang="en-US" dirty="0">
                        <a:solidFill>
                          <a:srgbClr val="002060"/>
                        </a:solidFill>
                        <a:latin typeface="微软雅黑" panose="020B0503020204020204" pitchFamily="34" charset="-122"/>
                        <a:ea typeface="微软雅黑" panose="020B0503020204020204" pitchFamily="34" charset="-122"/>
                      </a:endParaRPr>
                    </a:p>
                  </a:txBody>
                  <a:tcPr marT="0" marB="0" anchor="ctr"/>
                </a:tc>
                <a:tc>
                  <a:txBody>
                    <a:bodyPr/>
                    <a:lstStyle/>
                    <a:p>
                      <a:r>
                        <a:rPr lang="en-US" altLang="zh-CN" sz="1800" b="1" dirty="0" smtClean="0">
                          <a:solidFill>
                            <a:srgbClr val="002060"/>
                          </a:solidFill>
                          <a:latin typeface="微软雅黑" panose="020B0503020204020204" pitchFamily="34" charset="-122"/>
                          <a:ea typeface="微软雅黑" panose="020B0503020204020204" pitchFamily="34" charset="-122"/>
                        </a:rPr>
                        <a:t>3 mL</a:t>
                      </a:r>
                      <a:endParaRPr lang="zh-CN" altLang="en-US" dirty="0">
                        <a:solidFill>
                          <a:srgbClr val="002060"/>
                        </a:solidFill>
                        <a:latin typeface="微软雅黑" panose="020B0503020204020204" pitchFamily="34" charset="-122"/>
                        <a:ea typeface="微软雅黑" panose="020B0503020204020204" pitchFamily="34" charset="-122"/>
                      </a:endParaRPr>
                    </a:p>
                  </a:txBody>
                  <a:tcPr marT="0" marB="0" anchor="ctr"/>
                </a:tc>
              </a:tr>
              <a:tr h="546947">
                <a:tc>
                  <a:txBody>
                    <a:bodyPr/>
                    <a:lstStyle/>
                    <a:p>
                      <a:r>
                        <a:rPr lang="en-US" altLang="zh-CN" sz="1800" b="1" dirty="0" smtClean="0">
                          <a:solidFill>
                            <a:srgbClr val="002060"/>
                          </a:solidFill>
                          <a:latin typeface="微软雅黑" panose="020B0503020204020204" pitchFamily="34" charset="-122"/>
                          <a:ea typeface="微软雅黑" panose="020B0503020204020204" pitchFamily="34" charset="-122"/>
                        </a:rPr>
                        <a:t>30%(</a:t>
                      </a:r>
                      <a:r>
                        <a:rPr lang="zh-CN" altLang="en-US" sz="1800" b="1" dirty="0" smtClean="0">
                          <a:solidFill>
                            <a:srgbClr val="002060"/>
                          </a:solidFill>
                          <a:latin typeface="微软雅黑" panose="020B0503020204020204" pitchFamily="34" charset="-122"/>
                          <a:ea typeface="微软雅黑" panose="020B0503020204020204" pitchFamily="34" charset="-122"/>
                        </a:rPr>
                        <a:t>聚</a:t>
                      </a:r>
                      <a:r>
                        <a:rPr lang="en-US" altLang="zh-CN" sz="1800" b="1" dirty="0" smtClean="0">
                          <a:solidFill>
                            <a:srgbClr val="002060"/>
                          </a:solidFill>
                          <a:latin typeface="微软雅黑" panose="020B0503020204020204" pitchFamily="34" charset="-122"/>
                          <a:ea typeface="微软雅黑" panose="020B0503020204020204" pitchFamily="34" charset="-122"/>
                        </a:rPr>
                        <a:t>)</a:t>
                      </a:r>
                      <a:r>
                        <a:rPr lang="zh-CN" altLang="en-US" sz="1800" b="1" dirty="0" smtClean="0">
                          <a:solidFill>
                            <a:srgbClr val="002060"/>
                          </a:solidFill>
                          <a:latin typeface="微软雅黑" panose="020B0503020204020204" pitchFamily="34" charset="-122"/>
                          <a:ea typeface="微软雅黑" panose="020B0503020204020204" pitchFamily="34" charset="-122"/>
                        </a:rPr>
                        <a:t>丙烯酰胺溶液 </a:t>
                      </a:r>
                      <a:endParaRPr lang="zh-CN" altLang="en-US" dirty="0">
                        <a:solidFill>
                          <a:srgbClr val="002060"/>
                        </a:solidFill>
                        <a:latin typeface="微软雅黑" panose="020B0503020204020204" pitchFamily="34" charset="-122"/>
                        <a:ea typeface="微软雅黑" panose="020B0503020204020204" pitchFamily="34" charset="-122"/>
                      </a:endParaRPr>
                    </a:p>
                  </a:txBody>
                  <a:tcPr marT="0" marB="0" anchor="ctr"/>
                </a:tc>
                <a:tc>
                  <a:txBody>
                    <a:bodyPr/>
                    <a:lstStyle/>
                    <a:p>
                      <a:r>
                        <a:rPr lang="en-US" altLang="zh-CN" sz="1800" b="1" dirty="0" smtClean="0">
                          <a:solidFill>
                            <a:srgbClr val="002060"/>
                          </a:solidFill>
                          <a:latin typeface="微软雅黑" panose="020B0503020204020204" pitchFamily="34" charset="-122"/>
                          <a:ea typeface="微软雅黑" panose="020B0503020204020204" pitchFamily="34" charset="-122"/>
                        </a:rPr>
                        <a:t>2.0 mL </a:t>
                      </a:r>
                      <a:endParaRPr lang="zh-CN" altLang="en-US" dirty="0">
                        <a:solidFill>
                          <a:srgbClr val="002060"/>
                        </a:solidFill>
                        <a:latin typeface="微软雅黑" panose="020B0503020204020204" pitchFamily="34" charset="-122"/>
                        <a:ea typeface="微软雅黑" panose="020B0503020204020204" pitchFamily="34" charset="-122"/>
                      </a:endParaRPr>
                    </a:p>
                  </a:txBody>
                  <a:tcPr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b="1" dirty="0" smtClean="0">
                          <a:solidFill>
                            <a:srgbClr val="002060"/>
                          </a:solidFill>
                          <a:latin typeface="微软雅黑" panose="020B0503020204020204" pitchFamily="34" charset="-122"/>
                          <a:ea typeface="微软雅黑" panose="020B0503020204020204" pitchFamily="34" charset="-122"/>
                        </a:rPr>
                        <a:t>0.5 mL</a:t>
                      </a:r>
                    </a:p>
                    <a:p>
                      <a:endParaRPr lang="zh-CN" altLang="en-US" dirty="0">
                        <a:solidFill>
                          <a:srgbClr val="002060"/>
                        </a:solidFill>
                        <a:latin typeface="微软雅黑" panose="020B0503020204020204" pitchFamily="34" charset="-122"/>
                        <a:ea typeface="微软雅黑" panose="020B0503020204020204" pitchFamily="34" charset="-122"/>
                      </a:endParaRPr>
                    </a:p>
                  </a:txBody>
                  <a:tcPr marT="0" marB="0" anchor="ctr"/>
                </a:tc>
              </a:tr>
              <a:tr h="546947">
                <a:tc>
                  <a:txBody>
                    <a:bodyPr/>
                    <a:lstStyle/>
                    <a:p>
                      <a:r>
                        <a:rPr lang="zh-CN" altLang="en-US" sz="1800" b="1" dirty="0" smtClean="0">
                          <a:solidFill>
                            <a:srgbClr val="002060"/>
                          </a:solidFill>
                          <a:latin typeface="微软雅黑" panose="020B0503020204020204" pitchFamily="34" charset="-122"/>
                          <a:ea typeface="微软雅黑" panose="020B0503020204020204" pitchFamily="34" charset="-122"/>
                        </a:rPr>
                        <a:t>水 </a:t>
                      </a:r>
                      <a:endParaRPr lang="zh-CN" altLang="en-US" dirty="0">
                        <a:solidFill>
                          <a:srgbClr val="002060"/>
                        </a:solidFill>
                        <a:latin typeface="微软雅黑" panose="020B0503020204020204" pitchFamily="34" charset="-122"/>
                        <a:ea typeface="微软雅黑" panose="020B0503020204020204" pitchFamily="34" charset="-122"/>
                      </a:endParaRPr>
                    </a:p>
                  </a:txBody>
                  <a:tcPr marT="0" marB="0" anchor="ctr"/>
                </a:tc>
                <a:tc>
                  <a:txBody>
                    <a:bodyPr/>
                    <a:lstStyle/>
                    <a:p>
                      <a:r>
                        <a:rPr lang="en-US" altLang="zh-CN" sz="1800" b="1" dirty="0" smtClean="0">
                          <a:solidFill>
                            <a:srgbClr val="002060"/>
                          </a:solidFill>
                          <a:latin typeface="微软雅黑" panose="020B0503020204020204" pitchFamily="34" charset="-122"/>
                          <a:ea typeface="微软雅黑" panose="020B0503020204020204" pitchFamily="34" charset="-122"/>
                        </a:rPr>
                        <a:t>1.7 mL </a:t>
                      </a:r>
                      <a:endParaRPr lang="zh-CN" altLang="en-US" dirty="0">
                        <a:solidFill>
                          <a:srgbClr val="002060"/>
                        </a:solidFill>
                        <a:latin typeface="微软雅黑" panose="020B0503020204020204" pitchFamily="34" charset="-122"/>
                        <a:ea typeface="微软雅黑" panose="020B0503020204020204" pitchFamily="34" charset="-122"/>
                      </a:endParaRPr>
                    </a:p>
                  </a:txBody>
                  <a:tcPr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b="1" dirty="0" smtClean="0">
                          <a:solidFill>
                            <a:srgbClr val="002060"/>
                          </a:solidFill>
                          <a:latin typeface="微软雅黑" panose="020B0503020204020204" pitchFamily="34" charset="-122"/>
                          <a:ea typeface="微软雅黑" panose="020B0503020204020204" pitchFamily="34" charset="-122"/>
                        </a:rPr>
                        <a:t>2.1 mL</a:t>
                      </a:r>
                    </a:p>
                    <a:p>
                      <a:endParaRPr lang="zh-CN" altLang="en-US" dirty="0">
                        <a:solidFill>
                          <a:srgbClr val="002060"/>
                        </a:solidFill>
                        <a:latin typeface="微软雅黑" panose="020B0503020204020204" pitchFamily="34" charset="-122"/>
                        <a:ea typeface="微软雅黑" panose="020B0503020204020204" pitchFamily="34" charset="-122"/>
                      </a:endParaRPr>
                    </a:p>
                  </a:txBody>
                  <a:tcPr marT="0" marB="0" anchor="ctr"/>
                </a:tc>
              </a:tr>
              <a:tr h="546947">
                <a:tc>
                  <a:txBody>
                    <a:bodyPr/>
                    <a:lstStyle/>
                    <a:p>
                      <a:r>
                        <a:rPr lang="en-US" altLang="zh-CN" sz="1800" b="1" dirty="0" smtClean="0">
                          <a:solidFill>
                            <a:srgbClr val="002060"/>
                          </a:solidFill>
                          <a:latin typeface="微软雅黑" panose="020B0503020204020204" pitchFamily="34" charset="-122"/>
                          <a:ea typeface="微软雅黑" panose="020B0503020204020204" pitchFamily="34" charset="-122"/>
                        </a:rPr>
                        <a:t>0.5mol/L Tris(pH6.8) </a:t>
                      </a:r>
                      <a:endParaRPr lang="zh-CN" altLang="en-US" dirty="0">
                        <a:solidFill>
                          <a:srgbClr val="002060"/>
                        </a:solidFill>
                        <a:latin typeface="微软雅黑" panose="020B0503020204020204" pitchFamily="34" charset="-122"/>
                        <a:ea typeface="微软雅黑" panose="020B0503020204020204" pitchFamily="34" charset="-122"/>
                      </a:endParaRPr>
                    </a:p>
                  </a:txBody>
                  <a:tcPr marT="0" marB="0" anchor="ctr"/>
                </a:tc>
                <a:tc>
                  <a:txBody>
                    <a:bodyPr/>
                    <a:lstStyle/>
                    <a:p>
                      <a:r>
                        <a:rPr lang="en-US" altLang="zh-CN" sz="1800" b="1" dirty="0" smtClean="0">
                          <a:solidFill>
                            <a:srgbClr val="002060"/>
                          </a:solidFill>
                          <a:latin typeface="微软雅黑" panose="020B0503020204020204" pitchFamily="34" charset="-122"/>
                          <a:ea typeface="微软雅黑" panose="020B0503020204020204" pitchFamily="34" charset="-122"/>
                        </a:rPr>
                        <a:t>---</a:t>
                      </a:r>
                      <a:endParaRPr lang="zh-CN" altLang="en-US" dirty="0">
                        <a:solidFill>
                          <a:srgbClr val="002060"/>
                        </a:solidFill>
                        <a:latin typeface="微软雅黑" panose="020B0503020204020204" pitchFamily="34" charset="-122"/>
                        <a:ea typeface="微软雅黑" panose="020B0503020204020204" pitchFamily="34" charset="-122"/>
                      </a:endParaRPr>
                    </a:p>
                  </a:txBody>
                  <a:tcPr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b="1" dirty="0" smtClean="0">
                          <a:solidFill>
                            <a:srgbClr val="002060"/>
                          </a:solidFill>
                          <a:latin typeface="微软雅黑" panose="020B0503020204020204" pitchFamily="34" charset="-122"/>
                          <a:ea typeface="微软雅黑" panose="020B0503020204020204" pitchFamily="34" charset="-122"/>
                        </a:rPr>
                        <a:t>375 uL</a:t>
                      </a:r>
                    </a:p>
                    <a:p>
                      <a:endParaRPr lang="zh-CN" altLang="en-US" dirty="0">
                        <a:solidFill>
                          <a:srgbClr val="002060"/>
                        </a:solidFill>
                        <a:latin typeface="微软雅黑" panose="020B0503020204020204" pitchFamily="34" charset="-122"/>
                        <a:ea typeface="微软雅黑" panose="020B0503020204020204" pitchFamily="34" charset="-122"/>
                      </a:endParaRPr>
                    </a:p>
                  </a:txBody>
                  <a:tcPr marT="0" marB="0" anchor="ctr"/>
                </a:tc>
              </a:tr>
              <a:tr h="54694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b="1" dirty="0" smtClean="0">
                          <a:solidFill>
                            <a:srgbClr val="002060"/>
                          </a:solidFill>
                          <a:latin typeface="微软雅黑" panose="020B0503020204020204" pitchFamily="34" charset="-122"/>
                          <a:ea typeface="微软雅黑" panose="020B0503020204020204" pitchFamily="34" charset="-122"/>
                        </a:rPr>
                        <a:t>1.5mol/L Tris(pH8.8)</a:t>
                      </a:r>
                      <a:endParaRPr lang="zh-CN" altLang="en-US" dirty="0">
                        <a:solidFill>
                          <a:srgbClr val="002060"/>
                        </a:solidFill>
                        <a:latin typeface="微软雅黑" panose="020B0503020204020204" pitchFamily="34" charset="-122"/>
                        <a:ea typeface="微软雅黑" panose="020B0503020204020204" pitchFamily="34" charset="-122"/>
                      </a:endParaRPr>
                    </a:p>
                  </a:txBody>
                  <a:tcPr marT="0" marB="0" anchor="ctr"/>
                </a:tc>
                <a:tc>
                  <a:txBody>
                    <a:bodyPr/>
                    <a:lstStyle/>
                    <a:p>
                      <a:r>
                        <a:rPr lang="en-US" altLang="zh-CN" sz="1800" b="1" dirty="0" smtClean="0">
                          <a:solidFill>
                            <a:srgbClr val="002060"/>
                          </a:solidFill>
                          <a:latin typeface="微软雅黑" panose="020B0503020204020204" pitchFamily="34" charset="-122"/>
                          <a:ea typeface="微软雅黑" panose="020B0503020204020204" pitchFamily="34" charset="-122"/>
                        </a:rPr>
                        <a:t>1.3 mL</a:t>
                      </a:r>
                      <a:endParaRPr lang="zh-CN" altLang="en-US" dirty="0">
                        <a:solidFill>
                          <a:srgbClr val="002060"/>
                        </a:solidFill>
                        <a:latin typeface="微软雅黑" panose="020B0503020204020204" pitchFamily="34" charset="-122"/>
                        <a:ea typeface="微软雅黑" panose="020B0503020204020204" pitchFamily="34" charset="-122"/>
                      </a:endParaRPr>
                    </a:p>
                  </a:txBody>
                  <a:tcPr marT="0" marB="0" anchor="ctr"/>
                </a:tc>
                <a:tc>
                  <a:txBody>
                    <a:bodyPr/>
                    <a:lstStyle/>
                    <a:p>
                      <a:r>
                        <a:rPr lang="en-US" altLang="zh-CN" sz="1800" b="1" dirty="0" smtClean="0">
                          <a:solidFill>
                            <a:srgbClr val="002060"/>
                          </a:solidFill>
                          <a:latin typeface="微软雅黑" panose="020B0503020204020204" pitchFamily="34" charset="-122"/>
                          <a:ea typeface="微软雅黑" panose="020B0503020204020204" pitchFamily="34" charset="-122"/>
                        </a:rPr>
                        <a:t>---</a:t>
                      </a:r>
                      <a:endParaRPr lang="zh-CN" altLang="en-US" dirty="0">
                        <a:solidFill>
                          <a:srgbClr val="002060"/>
                        </a:solidFill>
                        <a:latin typeface="微软雅黑" panose="020B0503020204020204" pitchFamily="34" charset="-122"/>
                        <a:ea typeface="微软雅黑" panose="020B0503020204020204" pitchFamily="34" charset="-122"/>
                      </a:endParaRPr>
                    </a:p>
                  </a:txBody>
                  <a:tcPr marT="0" marB="0" anchor="ctr"/>
                </a:tc>
              </a:tr>
              <a:tr h="546947">
                <a:tc>
                  <a:txBody>
                    <a:bodyPr/>
                    <a:lstStyle/>
                    <a:p>
                      <a:r>
                        <a:rPr lang="en-US" altLang="zh-CN" sz="1800" b="1" dirty="0" smtClean="0">
                          <a:solidFill>
                            <a:srgbClr val="002060"/>
                          </a:solidFill>
                          <a:latin typeface="微软雅黑" panose="020B0503020204020204" pitchFamily="34" charset="-122"/>
                          <a:ea typeface="微软雅黑" panose="020B0503020204020204" pitchFamily="34" charset="-122"/>
                        </a:rPr>
                        <a:t>10%SDS</a:t>
                      </a:r>
                      <a:endParaRPr lang="zh-CN" altLang="en-US" dirty="0">
                        <a:solidFill>
                          <a:srgbClr val="002060"/>
                        </a:solidFill>
                        <a:latin typeface="微软雅黑" panose="020B0503020204020204" pitchFamily="34" charset="-122"/>
                        <a:ea typeface="微软雅黑" panose="020B0503020204020204" pitchFamily="34" charset="-122"/>
                      </a:endParaRPr>
                    </a:p>
                  </a:txBody>
                  <a:tcPr marT="0" marB="0" anchor="ctr"/>
                </a:tc>
                <a:tc>
                  <a:txBody>
                    <a:bodyPr/>
                    <a:lstStyle/>
                    <a:p>
                      <a:r>
                        <a:rPr lang="en-US" altLang="zh-CN" sz="1800" b="1" dirty="0" smtClean="0">
                          <a:solidFill>
                            <a:srgbClr val="002060"/>
                          </a:solidFill>
                          <a:latin typeface="微软雅黑" panose="020B0503020204020204" pitchFamily="34" charset="-122"/>
                          <a:ea typeface="微软雅黑" panose="020B0503020204020204" pitchFamily="34" charset="-122"/>
                        </a:rPr>
                        <a:t>50 uL </a:t>
                      </a:r>
                      <a:endParaRPr lang="zh-CN" altLang="en-US" dirty="0">
                        <a:solidFill>
                          <a:srgbClr val="002060"/>
                        </a:solidFill>
                        <a:latin typeface="微软雅黑" panose="020B0503020204020204" pitchFamily="34" charset="-122"/>
                        <a:ea typeface="微软雅黑" panose="020B0503020204020204" pitchFamily="34" charset="-122"/>
                      </a:endParaRPr>
                    </a:p>
                  </a:txBody>
                  <a:tcPr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b="1" dirty="0" smtClean="0">
                          <a:solidFill>
                            <a:srgbClr val="002060"/>
                          </a:solidFill>
                          <a:latin typeface="微软雅黑" panose="020B0503020204020204" pitchFamily="34" charset="-122"/>
                          <a:ea typeface="微软雅黑" panose="020B0503020204020204" pitchFamily="34" charset="-122"/>
                        </a:rPr>
                        <a:t>30 uL</a:t>
                      </a:r>
                    </a:p>
                    <a:p>
                      <a:endParaRPr lang="zh-CN" altLang="en-US" dirty="0">
                        <a:solidFill>
                          <a:srgbClr val="002060"/>
                        </a:solidFill>
                        <a:latin typeface="微软雅黑" panose="020B0503020204020204" pitchFamily="34" charset="-122"/>
                        <a:ea typeface="微软雅黑" panose="020B0503020204020204" pitchFamily="34" charset="-122"/>
                      </a:endParaRPr>
                    </a:p>
                  </a:txBody>
                  <a:tcPr marT="0" marB="0" anchor="ctr"/>
                </a:tc>
              </a:tr>
              <a:tr h="546947">
                <a:tc>
                  <a:txBody>
                    <a:bodyPr/>
                    <a:lstStyle/>
                    <a:p>
                      <a:r>
                        <a:rPr lang="en-US" altLang="zh-CN" sz="1800" b="1" dirty="0" smtClean="0">
                          <a:solidFill>
                            <a:srgbClr val="002060"/>
                          </a:solidFill>
                          <a:latin typeface="微软雅黑" panose="020B0503020204020204" pitchFamily="34" charset="-122"/>
                          <a:ea typeface="微软雅黑" panose="020B0503020204020204" pitchFamily="34" charset="-122"/>
                        </a:rPr>
                        <a:t>10%</a:t>
                      </a:r>
                      <a:r>
                        <a:rPr lang="zh-CN" altLang="en-US" sz="1800" b="1" dirty="0" smtClean="0">
                          <a:solidFill>
                            <a:srgbClr val="002060"/>
                          </a:solidFill>
                          <a:latin typeface="微软雅黑" panose="020B0503020204020204" pitchFamily="34" charset="-122"/>
                          <a:ea typeface="微软雅黑" panose="020B0503020204020204" pitchFamily="34" charset="-122"/>
                        </a:rPr>
                        <a:t>过硫酸铵 </a:t>
                      </a:r>
                      <a:endParaRPr lang="zh-CN" altLang="en-US" dirty="0">
                        <a:solidFill>
                          <a:srgbClr val="002060"/>
                        </a:solidFill>
                        <a:latin typeface="微软雅黑" panose="020B0503020204020204" pitchFamily="34" charset="-122"/>
                        <a:ea typeface="微软雅黑" panose="020B0503020204020204" pitchFamily="34" charset="-122"/>
                      </a:endParaRPr>
                    </a:p>
                  </a:txBody>
                  <a:tcPr marT="0" marB="0" anchor="ctr"/>
                </a:tc>
                <a:tc>
                  <a:txBody>
                    <a:bodyPr/>
                    <a:lstStyle/>
                    <a:p>
                      <a:r>
                        <a:rPr lang="en-US" altLang="zh-CN" sz="1800" b="1" dirty="0" smtClean="0">
                          <a:solidFill>
                            <a:srgbClr val="002060"/>
                          </a:solidFill>
                          <a:latin typeface="微软雅黑" panose="020B0503020204020204" pitchFamily="34" charset="-122"/>
                          <a:ea typeface="微软雅黑" panose="020B0503020204020204" pitchFamily="34" charset="-122"/>
                        </a:rPr>
                        <a:t>50 uL</a:t>
                      </a:r>
                      <a:endParaRPr lang="zh-CN" altLang="en-US" dirty="0">
                        <a:solidFill>
                          <a:srgbClr val="002060"/>
                        </a:solidFill>
                        <a:latin typeface="微软雅黑" panose="020B0503020204020204" pitchFamily="34" charset="-122"/>
                        <a:ea typeface="微软雅黑" panose="020B0503020204020204" pitchFamily="34" charset="-122"/>
                      </a:endParaRPr>
                    </a:p>
                  </a:txBody>
                  <a:tcPr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b="1" dirty="0" smtClean="0">
                          <a:solidFill>
                            <a:srgbClr val="002060"/>
                          </a:solidFill>
                          <a:latin typeface="微软雅黑" panose="020B0503020204020204" pitchFamily="34" charset="-122"/>
                          <a:ea typeface="微软雅黑" panose="020B0503020204020204" pitchFamily="34" charset="-122"/>
                        </a:rPr>
                        <a:t>30 uL </a:t>
                      </a:r>
                    </a:p>
                    <a:p>
                      <a:endParaRPr lang="zh-CN" altLang="en-US" dirty="0">
                        <a:solidFill>
                          <a:srgbClr val="002060"/>
                        </a:solidFill>
                        <a:latin typeface="微软雅黑" panose="020B0503020204020204" pitchFamily="34" charset="-122"/>
                        <a:ea typeface="微软雅黑" panose="020B0503020204020204" pitchFamily="34" charset="-122"/>
                      </a:endParaRPr>
                    </a:p>
                  </a:txBody>
                  <a:tcPr marT="0" marB="0" anchor="ctr"/>
                </a:tc>
              </a:tr>
              <a:tr h="546947">
                <a:tc>
                  <a:txBody>
                    <a:bodyPr/>
                    <a:lstStyle/>
                    <a:p>
                      <a:r>
                        <a:rPr lang="en-US" altLang="zh-CN" sz="1800" b="1" dirty="0" smtClean="0">
                          <a:solidFill>
                            <a:srgbClr val="002060"/>
                          </a:solidFill>
                          <a:latin typeface="微软雅黑" panose="020B0503020204020204" pitchFamily="34" charset="-122"/>
                          <a:ea typeface="微软雅黑" panose="020B0503020204020204" pitchFamily="34" charset="-122"/>
                        </a:rPr>
                        <a:t>TEMED</a:t>
                      </a:r>
                      <a:endParaRPr lang="zh-CN" altLang="en-US" dirty="0">
                        <a:solidFill>
                          <a:srgbClr val="002060"/>
                        </a:solidFill>
                        <a:latin typeface="微软雅黑" panose="020B0503020204020204" pitchFamily="34" charset="-122"/>
                        <a:ea typeface="微软雅黑" panose="020B0503020204020204" pitchFamily="34" charset="-122"/>
                      </a:endParaRPr>
                    </a:p>
                  </a:txBody>
                  <a:tcPr marT="0" marB="0" anchor="ctr"/>
                </a:tc>
                <a:tc>
                  <a:txBody>
                    <a:bodyPr/>
                    <a:lstStyle/>
                    <a:p>
                      <a:r>
                        <a:rPr lang="en-US" altLang="zh-CN" sz="1800" b="1" dirty="0" smtClean="0">
                          <a:solidFill>
                            <a:srgbClr val="002060"/>
                          </a:solidFill>
                          <a:latin typeface="微软雅黑" panose="020B0503020204020204" pitchFamily="34" charset="-122"/>
                          <a:ea typeface="微软雅黑" panose="020B0503020204020204" pitchFamily="34" charset="-122"/>
                        </a:rPr>
                        <a:t>2 uL </a:t>
                      </a:r>
                      <a:endParaRPr lang="zh-CN" altLang="en-US" dirty="0">
                        <a:solidFill>
                          <a:srgbClr val="002060"/>
                        </a:solidFill>
                        <a:latin typeface="微软雅黑" panose="020B0503020204020204" pitchFamily="34" charset="-122"/>
                        <a:ea typeface="微软雅黑" panose="020B0503020204020204" pitchFamily="34" charset="-122"/>
                      </a:endParaRPr>
                    </a:p>
                  </a:txBody>
                  <a:tcPr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b="1" dirty="0" smtClean="0">
                          <a:solidFill>
                            <a:srgbClr val="002060"/>
                          </a:solidFill>
                          <a:latin typeface="微软雅黑" panose="020B0503020204020204" pitchFamily="34" charset="-122"/>
                          <a:ea typeface="微软雅黑" panose="020B0503020204020204" pitchFamily="34" charset="-122"/>
                        </a:rPr>
                        <a:t>2 uL</a:t>
                      </a:r>
                    </a:p>
                    <a:p>
                      <a:endParaRPr lang="zh-CN" altLang="en-US" dirty="0">
                        <a:solidFill>
                          <a:srgbClr val="002060"/>
                        </a:solidFill>
                        <a:latin typeface="微软雅黑" panose="020B0503020204020204" pitchFamily="34" charset="-122"/>
                        <a:ea typeface="微软雅黑" panose="020B0503020204020204" pitchFamily="34" charset="-122"/>
                      </a:endParaRPr>
                    </a:p>
                  </a:txBody>
                  <a:tcPr marT="0" marB="0" anchor="ct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p:nvPr/>
        </p:nvSpPr>
        <p:spPr>
          <a:xfrm>
            <a:off x="671513" y="1143000"/>
            <a:ext cx="7772400" cy="5183188"/>
          </a:xfrm>
          <a:prstGeom prst="rect">
            <a:avLst/>
          </a:prstGeom>
          <a:noFill/>
          <a:ln w="9525">
            <a:noFill/>
          </a:ln>
        </p:spPr>
        <p:txBody>
          <a:bodyPr/>
          <a:lstStyle/>
          <a:p>
            <a:pPr>
              <a:spcBef>
                <a:spcPct val="20000"/>
              </a:spcBef>
            </a:pPr>
            <a:endParaRPr lang="zh-CN" altLang="en-US" sz="2800" b="1" dirty="0">
              <a:latin typeface="宋体" panose="02010600030101010101" pitchFamily="2" charset="-122"/>
            </a:endParaRPr>
          </a:p>
        </p:txBody>
      </p:sp>
      <p:sp>
        <p:nvSpPr>
          <p:cNvPr id="12291" name="标题 4"/>
          <p:cNvSpPr>
            <a:spLocks noGrp="1"/>
          </p:cNvSpPr>
          <p:nvPr>
            <p:ph type="title"/>
          </p:nvPr>
        </p:nvSpPr>
        <p:spPr>
          <a:xfrm>
            <a:off x="457200" y="228600"/>
            <a:ext cx="8229600" cy="1143000"/>
          </a:xfrm>
        </p:spPr>
        <p:txBody>
          <a:bodyPr vert="horz" wrap="square" lIns="91440" tIns="45720" rIns="91440" bIns="45720" anchor="ctr"/>
          <a:lstStyle/>
          <a:p>
            <a:pPr>
              <a:buNone/>
            </a:pPr>
            <a:r>
              <a:rPr lang="zh-CN" altLang="en-US" dirty="0">
                <a:latin typeface="宋体" panose="02010600030101010101" pitchFamily="2" charset="-122"/>
              </a:rPr>
              <a:t>不连续</a:t>
            </a:r>
            <a:r>
              <a:rPr lang="en-US" altLang="zh-CN" dirty="0">
                <a:latin typeface="宋体" panose="02010600030101010101" pitchFamily="2" charset="-122"/>
              </a:rPr>
              <a:t>PAGE</a:t>
            </a:r>
            <a:r>
              <a:rPr lang="zh-CN" altLang="en-US" dirty="0">
                <a:latin typeface="宋体" panose="02010600030101010101" pitchFamily="2" charset="-122"/>
              </a:rPr>
              <a:t>电泳</a:t>
            </a:r>
            <a:br>
              <a:rPr lang="zh-CN" altLang="en-US" dirty="0">
                <a:latin typeface="宋体" panose="02010600030101010101" pitchFamily="2" charset="-122"/>
              </a:rPr>
            </a:br>
            <a:endParaRPr lang="zh-CN" altLang="en-US" dirty="0"/>
          </a:p>
        </p:txBody>
      </p:sp>
      <p:sp>
        <p:nvSpPr>
          <p:cNvPr id="12292" name="内容占位符 5"/>
          <p:cNvSpPr>
            <a:spLocks noGrp="1"/>
          </p:cNvSpPr>
          <p:nvPr>
            <p:ph idx="1"/>
          </p:nvPr>
        </p:nvSpPr>
        <p:spPr>
          <a:xfrm>
            <a:off x="609600" y="1295400"/>
            <a:ext cx="8229600" cy="4525963"/>
          </a:xfrm>
        </p:spPr>
        <p:txBody>
          <a:bodyPr vert="horz" wrap="square" lIns="91440" tIns="45720" rIns="91440" bIns="45720" anchor="t"/>
          <a:lstStyle/>
          <a:p>
            <a:r>
              <a:rPr lang="zh-CN" altLang="en-US" b="1" dirty="0">
                <a:solidFill>
                  <a:srgbClr val="FF0000"/>
                </a:solidFill>
                <a:latin typeface="宋体" panose="02010600030101010101" pitchFamily="2" charset="-122"/>
              </a:rPr>
              <a:t>不连续</a:t>
            </a:r>
            <a:r>
              <a:rPr lang="zh-CN" altLang="en-US" b="1" dirty="0">
                <a:latin typeface="宋体" panose="02010600030101010101" pitchFamily="2" charset="-122"/>
              </a:rPr>
              <a:t>聚丙烯酰胺凝胶电泳是指使用不同孔径和不同缓冲系统的电泳，它由浓缩胶和分离胶两部分所组成。由于浓缩胶的堆积（浓缩）作用，可使样品（即使是稀释样品）在浓缩胶和分离胶的界面上先浓缩成一窄带，然后在一定浓度（或一定浓度梯度）的凝胶上进行分离。</a:t>
            </a:r>
          </a:p>
          <a:p>
            <a:r>
              <a:rPr lang="zh-CN" altLang="en-US" sz="2800" b="1" dirty="0">
                <a:solidFill>
                  <a:srgbClr val="FF0000"/>
                </a:solidFill>
                <a:latin typeface="宋体" panose="02010600030101010101" pitchFamily="2" charset="-122"/>
              </a:rPr>
              <a:t>原理：</a:t>
            </a:r>
            <a:r>
              <a:rPr lang="zh-CN" altLang="en-US" sz="2800" b="1" dirty="0">
                <a:latin typeface="宋体" panose="02010600030101010101" pitchFamily="2" charset="-122"/>
              </a:rPr>
              <a:t>浓缩效应 电荷效应 分子筛效应 </a:t>
            </a:r>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4"/>
          <p:cNvSpPr>
            <a:spLocks noGrp="1"/>
          </p:cNvSpPr>
          <p:nvPr>
            <p:ph type="title"/>
          </p:nvPr>
        </p:nvSpPr>
        <p:spPr>
          <a:xfrm>
            <a:off x="381000" y="304800"/>
            <a:ext cx="8229600" cy="1143000"/>
          </a:xfrm>
        </p:spPr>
        <p:txBody>
          <a:bodyPr vert="horz" wrap="square" lIns="91440" tIns="45720" rIns="91440" bIns="45720" anchor="ctr"/>
          <a:lstStyle/>
          <a:p>
            <a:pPr>
              <a:buNone/>
            </a:pPr>
            <a:r>
              <a:rPr lang="en-US" altLang="zh-CN" sz="4000" dirty="0">
                <a:latin typeface="宋体" panose="02010600030101010101" pitchFamily="2" charset="-122"/>
              </a:rPr>
              <a:t>Tris-</a:t>
            </a:r>
            <a:r>
              <a:rPr lang="zh-CN" altLang="en-US" sz="4000" dirty="0">
                <a:latin typeface="宋体" panose="02010600030101010101" pitchFamily="2" charset="-122"/>
              </a:rPr>
              <a:t>甘氨酸不连续缓冲系统</a:t>
            </a:r>
            <a:br>
              <a:rPr lang="zh-CN" altLang="en-US" sz="4000" dirty="0">
                <a:latin typeface="宋体" panose="02010600030101010101" pitchFamily="2" charset="-122"/>
              </a:rPr>
            </a:br>
            <a:endParaRPr lang="zh-CN" altLang="en-US" sz="4000" dirty="0"/>
          </a:p>
        </p:txBody>
      </p:sp>
      <p:sp>
        <p:nvSpPr>
          <p:cNvPr id="13315" name="内容占位符 5"/>
          <p:cNvSpPr>
            <a:spLocks noGrp="1"/>
          </p:cNvSpPr>
          <p:nvPr>
            <p:ph idx="1"/>
          </p:nvPr>
        </p:nvSpPr>
        <p:spPr>
          <a:xfrm>
            <a:off x="304800" y="1524000"/>
            <a:ext cx="8229600" cy="4525963"/>
          </a:xfrm>
        </p:spPr>
        <p:txBody>
          <a:bodyPr vert="horz" wrap="square" lIns="91440" tIns="45720" rIns="91440" bIns="45720" anchor="t"/>
          <a:lstStyle/>
          <a:p>
            <a:r>
              <a:rPr lang="zh-CN" altLang="en-US" sz="1800" dirty="0"/>
              <a:t>最广泛使用的不连续缓冲系统</a:t>
            </a:r>
            <a:endParaRPr lang="en-US" altLang="zh-CN" sz="1800" dirty="0"/>
          </a:p>
          <a:p>
            <a:r>
              <a:rPr lang="zh-CN" altLang="en-US" sz="1800" dirty="0"/>
              <a:t>样品和浓缩胶中含 </a:t>
            </a:r>
            <a:r>
              <a:rPr lang="en-US" altLang="zh-CN" sz="1800" dirty="0"/>
              <a:t>Tris-HCl(pH 6.8), </a:t>
            </a:r>
            <a:r>
              <a:rPr lang="zh-CN" altLang="en-US" sz="1800" dirty="0"/>
              <a:t>分离胶中含</a:t>
            </a:r>
            <a:r>
              <a:rPr lang="en-US" altLang="zh-CN" sz="1800" dirty="0"/>
              <a:t>Tris-HCl(pH 8.8)</a:t>
            </a:r>
            <a:r>
              <a:rPr lang="zh-CN" altLang="en-US" sz="1800" dirty="0"/>
              <a:t>。上下槽缓冲液中含</a:t>
            </a:r>
            <a:r>
              <a:rPr lang="en-US" altLang="zh-CN" sz="1800" dirty="0"/>
              <a:t>Tris-</a:t>
            </a:r>
            <a:r>
              <a:rPr lang="zh-CN" altLang="en-US" sz="1800" dirty="0"/>
              <a:t>甘氨酸</a:t>
            </a:r>
            <a:r>
              <a:rPr lang="en-US" altLang="zh-CN" sz="1800" dirty="0"/>
              <a:t>(pH 8.3)</a:t>
            </a:r>
            <a:r>
              <a:rPr lang="zh-CN" altLang="en-US" sz="1800" dirty="0"/>
              <a:t>。系统中所有组分都含有</a:t>
            </a:r>
            <a:r>
              <a:rPr lang="en-US" altLang="zh-CN" sz="1800" dirty="0"/>
              <a:t>0.1% </a:t>
            </a:r>
            <a:r>
              <a:rPr lang="zh-CN" altLang="en-US" sz="1800" dirty="0"/>
              <a:t>的 </a:t>
            </a:r>
            <a:r>
              <a:rPr lang="en-US" altLang="zh-CN" sz="1800" dirty="0"/>
              <a:t>SDS</a:t>
            </a:r>
            <a:r>
              <a:rPr lang="zh-CN" altLang="en-US" sz="1800" dirty="0"/>
              <a:t>。</a:t>
            </a:r>
            <a:endParaRPr lang="en-US" altLang="zh-CN" sz="1800" dirty="0"/>
          </a:p>
          <a:p>
            <a:r>
              <a:rPr lang="zh-CN" altLang="en-US" sz="1800" dirty="0"/>
              <a:t>样品和浓缩胶中的氯离子形成移动界面的先导边界而甘氨酸分子则组成尾随边界，两边界之间是一电导较低而电位滴度较陡的区域</a:t>
            </a:r>
            <a:r>
              <a:rPr lang="en-US" altLang="zh-CN" sz="1800" dirty="0"/>
              <a:t>, </a:t>
            </a:r>
            <a:r>
              <a:rPr lang="zh-CN" altLang="en-US" sz="1800" dirty="0"/>
              <a:t>它推动样品中的蛋白质前移并在分离胶前沿积聚。此处</a:t>
            </a:r>
            <a:r>
              <a:rPr lang="en-US" altLang="zh-CN" sz="1800" dirty="0"/>
              <a:t>pH</a:t>
            </a:r>
            <a:r>
              <a:rPr lang="zh-CN" altLang="en-US" sz="1800" dirty="0"/>
              <a:t>值较高， 甘氨酸离子化并穿过堆集的蛋白质紧随氯离子之后，沿分离胶泳动。从移动界面中解脱后，</a:t>
            </a:r>
            <a:r>
              <a:rPr lang="en-US" altLang="zh-CN" sz="1800" dirty="0"/>
              <a:t>SDS-</a:t>
            </a:r>
            <a:r>
              <a:rPr lang="zh-CN" altLang="en-US" sz="1800" dirty="0"/>
              <a:t>蛋白质复合物成一电位和</a:t>
            </a:r>
            <a:r>
              <a:rPr lang="en-US" altLang="zh-CN" sz="1800" dirty="0"/>
              <a:t>pH</a:t>
            </a:r>
            <a:r>
              <a:rPr lang="zh-CN" altLang="en-US" sz="1800" dirty="0"/>
              <a:t>值均匀的区带泳动穿过分离胶，并被筛分而依各自的大小得到分离。</a:t>
            </a:r>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p:cNvSpPr/>
          <p:nvPr/>
        </p:nvSpPr>
        <p:spPr>
          <a:xfrm>
            <a:off x="685800" y="685800"/>
            <a:ext cx="7772400" cy="1676400"/>
          </a:xfrm>
          <a:prstGeom prst="rect">
            <a:avLst/>
          </a:prstGeom>
          <a:noFill/>
          <a:ln w="9525">
            <a:noFill/>
          </a:ln>
        </p:spPr>
        <p:txBody>
          <a:bodyPr/>
          <a:lstStyle/>
          <a:p>
            <a:pPr>
              <a:spcBef>
                <a:spcPct val="20000"/>
              </a:spcBef>
            </a:pPr>
            <a:endParaRPr lang="zh-CN" altLang="en-US" sz="3200" b="1" dirty="0">
              <a:latin typeface="宋体" panose="02010600030101010101" pitchFamily="2" charset="-122"/>
            </a:endParaRPr>
          </a:p>
        </p:txBody>
      </p:sp>
      <p:sp>
        <p:nvSpPr>
          <p:cNvPr id="14339" name="标题 4"/>
          <p:cNvSpPr>
            <a:spLocks noGrp="1"/>
          </p:cNvSpPr>
          <p:nvPr>
            <p:ph type="title"/>
          </p:nvPr>
        </p:nvSpPr>
        <p:spPr>
          <a:xfrm>
            <a:off x="1066800" y="-228600"/>
            <a:ext cx="8229600" cy="1143000"/>
          </a:xfrm>
        </p:spPr>
        <p:txBody>
          <a:bodyPr vert="horz" wrap="square" lIns="91440" tIns="45720" rIns="91440" bIns="45720" anchor="ctr"/>
          <a:lstStyle/>
          <a:p>
            <a:pPr>
              <a:buNone/>
            </a:pPr>
            <a:endParaRPr lang="zh-CN" altLang="en-US" dirty="0"/>
          </a:p>
        </p:txBody>
      </p:sp>
      <p:sp>
        <p:nvSpPr>
          <p:cNvPr id="6" name="内容占位符 5"/>
          <p:cNvSpPr>
            <a:spLocks noGrp="1"/>
          </p:cNvSpPr>
          <p:nvPr>
            <p:ph idx="1"/>
          </p:nvPr>
        </p:nvSpPr>
        <p:spPr>
          <a:xfrm>
            <a:off x="228600" y="2209800"/>
            <a:ext cx="4191000" cy="3124200"/>
          </a:xfrm>
        </p:spPr>
        <p:txBody>
          <a:bodyPr vert="horz" wrap="square" lIns="91440" tIns="45720" rIns="91440" bIns="45720" numCol="1" anchor="t" anchorCtr="0" compatLnSpc="1"/>
          <a:lstStyle/>
          <a:p>
            <a:pPr marL="0" marR="0" lvl="0" indent="0" algn="l" defTabSz="914400" rtl="0" eaLnBrk="0" fontAlgn="base" latinLnBrk="0" hangingPunct="0">
              <a:lnSpc>
                <a:spcPct val="150000"/>
              </a:lnSpc>
              <a:spcBef>
                <a:spcPct val="20000"/>
              </a:spcBef>
              <a:spcAft>
                <a:spcPct val="0"/>
              </a:spcAft>
              <a:buClrTx/>
              <a:buSzTx/>
              <a:buFontTx/>
              <a:buNone/>
              <a:defRPr/>
            </a:pPr>
            <a:r>
              <a:rPr kumimoji="0" lang="zh-CN" altLang="en-US"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浓缩胶</a:t>
            </a:r>
            <a:r>
              <a:rPr kumimoji="0" lang="en-US" altLang="zh-CN"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(Tris Cl pH6.8)</a:t>
            </a:r>
            <a:r>
              <a:rPr kumimoji="0" lang="zh-CN" altLang="en-US"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、分离胶</a:t>
            </a:r>
            <a:r>
              <a:rPr kumimoji="0" lang="en-US" altLang="zh-CN"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(Tris Cl pH8.8)</a:t>
            </a:r>
            <a:r>
              <a:rPr kumimoji="0" lang="zh-CN" altLang="en-US"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电泳槽缓冲液</a:t>
            </a:r>
            <a:r>
              <a:rPr kumimoji="0" lang="en-US" altLang="zh-CN"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(Tris-</a:t>
            </a:r>
            <a:r>
              <a:rPr kumimoji="0" lang="zh-CN" altLang="en-US"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甘氨酸</a:t>
            </a:r>
            <a:r>
              <a:rPr kumimoji="0" lang="en-US" altLang="zh-CN"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a:t>
            </a:r>
            <a:r>
              <a:rPr kumimoji="0" lang="zh-CN" altLang="en-US"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的</a:t>
            </a:r>
            <a:r>
              <a:rPr kumimoji="0" lang="en-US" altLang="zh-CN"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pH</a:t>
            </a:r>
            <a:r>
              <a:rPr kumimoji="0" lang="zh-CN" altLang="en-US"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值与离子强度均不同。</a:t>
            </a:r>
          </a:p>
          <a:p>
            <a:pPr marL="342900" marR="0" lvl="0" indent="-342900" algn="l" defTabSz="914400" rtl="0" eaLnBrk="0" fontAlgn="base" latinLnBrk="0" hangingPunct="0">
              <a:lnSpc>
                <a:spcPct val="150000"/>
              </a:lnSpc>
              <a:spcBef>
                <a:spcPct val="20000"/>
              </a:spcBef>
              <a:spcAft>
                <a:spcPct val="0"/>
              </a:spcAft>
              <a:buClrTx/>
              <a:buSzTx/>
              <a:buFontTx/>
              <a:buChar char="•"/>
              <a:defRPr/>
            </a:pPr>
            <a:endParaRPr kumimoji="0" lang="zh-CN" altLang="en-US" sz="2400" b="0" i="0" u="none" strike="noStrike" kern="0" cap="none" spc="0" normalizeH="0" baseline="0" noProof="0" dirty="0">
              <a:ln>
                <a:noFill/>
              </a:ln>
              <a:solidFill>
                <a:srgbClr val="002060"/>
              </a:solidFill>
              <a:effectLst/>
              <a:uLnTx/>
              <a:uFillTx/>
              <a:latin typeface="+mn-lt"/>
              <a:ea typeface="微软雅黑" panose="020B0503020204020204" pitchFamily="34" charset="-122"/>
              <a:cs typeface="+mn-cs"/>
            </a:endParaRPr>
          </a:p>
        </p:txBody>
      </p:sp>
      <p:grpSp>
        <p:nvGrpSpPr>
          <p:cNvPr id="14341" name="组合 8"/>
          <p:cNvGrpSpPr/>
          <p:nvPr/>
        </p:nvGrpSpPr>
        <p:grpSpPr>
          <a:xfrm>
            <a:off x="4800600" y="1752600"/>
            <a:ext cx="3752850" cy="4127500"/>
            <a:chOff x="2514600" y="2339340"/>
            <a:chExt cx="3752850" cy="4128135"/>
          </a:xfrm>
        </p:grpSpPr>
        <p:pic>
          <p:nvPicPr>
            <p:cNvPr id="14342" name="Picture 7"/>
            <p:cNvPicPr>
              <a:picLocks noChangeAspect="1"/>
            </p:cNvPicPr>
            <p:nvPr/>
          </p:nvPicPr>
          <p:blipFill>
            <a:blip r:embed="rId2">
              <a:lum bright="-42001" contrast="78000"/>
            </a:blip>
            <a:stretch>
              <a:fillRect/>
            </a:stretch>
          </p:blipFill>
          <p:spPr>
            <a:xfrm>
              <a:off x="2514600" y="2339340"/>
              <a:ext cx="3752850" cy="4128135"/>
            </a:xfrm>
            <a:prstGeom prst="rect">
              <a:avLst/>
            </a:prstGeom>
            <a:noFill/>
            <a:ln w="9525">
              <a:noFill/>
            </a:ln>
          </p:spPr>
        </p:pic>
        <p:sp>
          <p:nvSpPr>
            <p:cNvPr id="14343" name="矩形 6"/>
            <p:cNvSpPr/>
            <p:nvPr/>
          </p:nvSpPr>
          <p:spPr>
            <a:xfrm>
              <a:off x="3810000" y="2971800"/>
              <a:ext cx="2069797" cy="307777"/>
            </a:xfrm>
            <a:prstGeom prst="rect">
              <a:avLst/>
            </a:prstGeom>
            <a:noFill/>
            <a:ln w="9525">
              <a:noFill/>
            </a:ln>
          </p:spPr>
          <p:txBody>
            <a:bodyPr wrap="none">
              <a:spAutoFit/>
            </a:bodyPr>
            <a:lstStyle/>
            <a:p>
              <a:r>
                <a:rPr lang="zh-CN" altLang="en-US" sz="1400" b="1" dirty="0">
                  <a:solidFill>
                    <a:srgbClr val="002060"/>
                  </a:solidFill>
                  <a:latin typeface="微软雅黑" panose="020B0503020204020204" pitchFamily="34" charset="-122"/>
                  <a:ea typeface="微软雅黑" panose="020B0503020204020204" pitchFamily="34" charset="-122"/>
                </a:rPr>
                <a:t>浓缩胶</a:t>
              </a:r>
              <a:r>
                <a:rPr lang="en-US" altLang="zh-CN" sz="1400" b="1" dirty="0">
                  <a:solidFill>
                    <a:srgbClr val="002060"/>
                  </a:solidFill>
                  <a:latin typeface="微软雅黑" panose="020B0503020204020204" pitchFamily="34" charset="-122"/>
                  <a:ea typeface="微软雅黑" panose="020B0503020204020204" pitchFamily="34" charset="-122"/>
                </a:rPr>
                <a:t>(Tris Cl pH6.8)</a:t>
              </a:r>
              <a:endParaRPr lang="zh-CN" altLang="en-US" sz="1400" dirty="0">
                <a:solidFill>
                  <a:srgbClr val="002060"/>
                </a:solidFill>
                <a:latin typeface="微软雅黑" panose="020B0503020204020204" pitchFamily="34" charset="-122"/>
                <a:ea typeface="微软雅黑" panose="020B0503020204020204" pitchFamily="34" charset="-122"/>
              </a:endParaRPr>
            </a:p>
          </p:txBody>
        </p:sp>
        <p:sp>
          <p:nvSpPr>
            <p:cNvPr id="14344" name="矩形 7"/>
            <p:cNvSpPr/>
            <p:nvPr/>
          </p:nvSpPr>
          <p:spPr>
            <a:xfrm>
              <a:off x="3810000" y="4572000"/>
              <a:ext cx="2069797" cy="307777"/>
            </a:xfrm>
            <a:prstGeom prst="rect">
              <a:avLst/>
            </a:prstGeom>
            <a:noFill/>
            <a:ln w="9525">
              <a:noFill/>
            </a:ln>
          </p:spPr>
          <p:txBody>
            <a:bodyPr wrap="none">
              <a:spAutoFit/>
            </a:bodyPr>
            <a:lstStyle/>
            <a:p>
              <a:r>
                <a:rPr lang="zh-CN" altLang="en-US" sz="1400" b="1" dirty="0">
                  <a:solidFill>
                    <a:srgbClr val="002060"/>
                  </a:solidFill>
                  <a:latin typeface="微软雅黑" panose="020B0503020204020204" pitchFamily="34" charset="-122"/>
                  <a:ea typeface="微软雅黑" panose="020B0503020204020204" pitchFamily="34" charset="-122"/>
                </a:rPr>
                <a:t>分离胶</a:t>
              </a:r>
              <a:r>
                <a:rPr lang="en-US" altLang="zh-CN" sz="1400" b="1" dirty="0">
                  <a:solidFill>
                    <a:srgbClr val="002060"/>
                  </a:solidFill>
                  <a:latin typeface="微软雅黑" panose="020B0503020204020204" pitchFamily="34" charset="-122"/>
                  <a:ea typeface="微软雅黑" panose="020B0503020204020204" pitchFamily="34" charset="-122"/>
                </a:rPr>
                <a:t>(Tris Cl pH8.8)</a:t>
              </a:r>
              <a:endParaRPr lang="zh-CN" altLang="en-US" sz="1400" dirty="0">
                <a:solidFill>
                  <a:srgbClr val="002060"/>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p:cNvSpPr/>
          <p:nvPr/>
        </p:nvSpPr>
        <p:spPr>
          <a:xfrm>
            <a:off x="1169988" y="1844675"/>
            <a:ext cx="6780212" cy="3641725"/>
          </a:xfrm>
          <a:prstGeom prst="rect">
            <a:avLst/>
          </a:prstGeom>
          <a:noFill/>
          <a:ln w="9525">
            <a:noFill/>
          </a:ln>
        </p:spPr>
        <p:txBody>
          <a:bodyPr/>
          <a:lstStyle/>
          <a:p>
            <a:pPr marL="457200" indent="-457200">
              <a:spcBef>
                <a:spcPct val="20000"/>
              </a:spcBef>
              <a:buClr>
                <a:schemeClr val="tx1"/>
              </a:buClr>
              <a:buSzPct val="110000"/>
              <a:buAutoNum type="arabicPeriod"/>
            </a:pPr>
            <a:endParaRPr lang="en-US" altLang="zh-CN" sz="3200" b="1" dirty="0">
              <a:latin typeface="宋体" panose="02010600030101010101" pitchFamily="2" charset="-122"/>
            </a:endParaRPr>
          </a:p>
        </p:txBody>
      </p:sp>
      <p:sp>
        <p:nvSpPr>
          <p:cNvPr id="15363" name="标题 4"/>
          <p:cNvSpPr>
            <a:spLocks noGrp="1"/>
          </p:cNvSpPr>
          <p:nvPr>
            <p:ph type="title"/>
          </p:nvPr>
        </p:nvSpPr>
        <p:spPr/>
        <p:txBody>
          <a:bodyPr vert="horz" wrap="square" lIns="91440" tIns="45720" rIns="91440" bIns="45720" anchor="ctr"/>
          <a:lstStyle/>
          <a:p>
            <a:pPr>
              <a:buNone/>
            </a:pPr>
            <a:r>
              <a:rPr lang="zh-CN" altLang="en-US" dirty="0">
                <a:latin typeface="宋体" panose="02010600030101010101" pitchFamily="2" charset="-122"/>
              </a:rPr>
              <a:t>实验材料</a:t>
            </a:r>
            <a:endParaRPr lang="zh-CN" altLang="en-US" dirty="0"/>
          </a:p>
        </p:txBody>
      </p:sp>
      <p:sp>
        <p:nvSpPr>
          <p:cNvPr id="6" name="内容占位符 5"/>
          <p:cNvSpPr>
            <a:spLocks noGrp="1"/>
          </p:cNvSpPr>
          <p:nvPr>
            <p:ph idx="1"/>
          </p:nvPr>
        </p:nvSpPr>
        <p:spPr>
          <a:xfrm>
            <a:off x="914400" y="1600200"/>
            <a:ext cx="8229600" cy="4525963"/>
          </a:xfrm>
        </p:spPr>
        <p:txBody>
          <a:bodyPr vert="horz" wrap="square" lIns="91440" tIns="45720" rIns="91440" bIns="45720" numCol="1" anchor="t" anchorCtr="0" compatLnSpc="1"/>
          <a:lstStyle/>
          <a:p>
            <a:pPr marL="457200" marR="0" lvl="0" indent="-457200" algn="l" defTabSz="914400" rtl="0" eaLnBrk="0" fontAlgn="base" latinLnBrk="0" hangingPunct="0">
              <a:lnSpc>
                <a:spcPct val="150000"/>
              </a:lnSpc>
              <a:spcBef>
                <a:spcPct val="20000"/>
              </a:spcBef>
              <a:spcAft>
                <a:spcPct val="0"/>
              </a:spcAft>
              <a:buClr>
                <a:schemeClr val="tx1"/>
              </a:buClr>
              <a:buSzPct val="110000"/>
              <a:buFontTx/>
              <a:buAutoNum type="arabicPeriod"/>
              <a:defRPr/>
            </a:pPr>
            <a:r>
              <a:rPr kumimoji="1" lang="zh-CN" altLang="en-US" sz="28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诱导表达产物</a:t>
            </a:r>
            <a:r>
              <a:rPr kumimoji="1" lang="en-US" altLang="zh-CN" sz="2800" b="1" i="0" u="none" strike="noStrike" kern="0" cap="none" spc="0" normalizeH="0" baseline="0" noProof="0" dirty="0" smtClean="0">
                <a:ln>
                  <a:noFill/>
                </a:ln>
                <a:solidFill>
                  <a:srgbClr val="FF0000"/>
                </a:solidFill>
                <a:effectLst/>
                <a:uLnTx/>
                <a:uFillTx/>
                <a:latin typeface="宋体" panose="02010600030101010101" pitchFamily="2" charset="-122"/>
                <a:ea typeface="微软雅黑" panose="020B0503020204020204" pitchFamily="34" charset="-122"/>
                <a:cs typeface="+mn-cs"/>
              </a:rPr>
              <a:t>(</a:t>
            </a:r>
            <a:r>
              <a:rPr kumimoji="1" lang="zh-CN" altLang="en-US" sz="2800" b="1" i="0" u="none" strike="noStrike" kern="0" cap="none" spc="0" normalizeH="0" baseline="0" noProof="0" dirty="0" smtClean="0">
                <a:ln>
                  <a:noFill/>
                </a:ln>
                <a:solidFill>
                  <a:srgbClr val="FF0000"/>
                </a:solidFill>
                <a:effectLst/>
                <a:uLnTx/>
                <a:uFillTx/>
                <a:latin typeface="宋体" panose="02010600030101010101" pitchFamily="2" charset="-122"/>
                <a:ea typeface="微软雅黑" panose="020B0503020204020204" pitchFamily="34" charset="-122"/>
                <a:cs typeface="+mn-cs"/>
              </a:rPr>
              <a:t>自己上两次实验制备的样品</a:t>
            </a:r>
            <a:r>
              <a:rPr kumimoji="1" lang="en-US" altLang="zh-CN" sz="2800" b="1" i="0" u="none" strike="noStrike" kern="0" cap="none" spc="0" normalizeH="0" baseline="0" noProof="0" dirty="0" smtClean="0">
                <a:ln>
                  <a:noFill/>
                </a:ln>
                <a:solidFill>
                  <a:srgbClr val="FF0000"/>
                </a:solidFill>
                <a:effectLst/>
                <a:uLnTx/>
                <a:uFillTx/>
                <a:latin typeface="宋体" panose="02010600030101010101" pitchFamily="2" charset="-122"/>
                <a:ea typeface="微软雅黑" panose="020B0503020204020204" pitchFamily="34" charset="-122"/>
                <a:cs typeface="+mn-cs"/>
              </a:rPr>
              <a:t>)</a:t>
            </a:r>
          </a:p>
          <a:p>
            <a:pPr marL="457200" marR="0" lvl="0" indent="-457200" algn="l" defTabSz="914400" rtl="0" eaLnBrk="0" fontAlgn="base" latinLnBrk="0" hangingPunct="0">
              <a:lnSpc>
                <a:spcPct val="150000"/>
              </a:lnSpc>
              <a:spcBef>
                <a:spcPct val="20000"/>
              </a:spcBef>
              <a:spcAft>
                <a:spcPct val="0"/>
              </a:spcAft>
              <a:buClr>
                <a:schemeClr val="tx1"/>
              </a:buClr>
              <a:buSzPct val="110000"/>
              <a:buFontTx/>
              <a:buAutoNum type="arabicPeriod"/>
              <a:defRPr/>
            </a:pPr>
            <a:r>
              <a:rPr kumimoji="1" lang="en-US" altLang="zh-CN" sz="28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SDS-PAGE</a:t>
            </a:r>
            <a:r>
              <a:rPr kumimoji="1" lang="zh-CN" altLang="en-US" sz="28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系统</a:t>
            </a:r>
            <a:r>
              <a:rPr kumimoji="1" lang="en-US" altLang="zh-CN" sz="28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a:t>
            </a:r>
            <a:r>
              <a:rPr kumimoji="0" lang="zh-CN" altLang="en-US" sz="2800" b="1" i="0" u="none" strike="noStrike" kern="0" cap="none" spc="0" normalizeH="0" baseline="0" noProof="0" dirty="0" smtClean="0">
                <a:ln>
                  <a:noFill/>
                </a:ln>
                <a:solidFill>
                  <a:srgbClr val="002060"/>
                </a:solidFill>
                <a:effectLst/>
                <a:uLnTx/>
                <a:uFillTx/>
                <a:latin typeface="+mn-lt"/>
                <a:ea typeface="微软雅黑" panose="020B0503020204020204" pitchFamily="34" charset="-122"/>
                <a:cs typeface="+mn-cs"/>
              </a:rPr>
              <a:t>天能</a:t>
            </a:r>
            <a:r>
              <a:rPr kumimoji="0" lang="en-US" altLang="zh-CN" sz="2800" b="1" i="0" u="none" strike="noStrike" kern="0" cap="none" spc="0" normalizeH="0" baseline="0" noProof="0" dirty="0" smtClean="0">
                <a:ln>
                  <a:noFill/>
                </a:ln>
                <a:solidFill>
                  <a:srgbClr val="002060"/>
                </a:solidFill>
                <a:effectLst/>
                <a:uLnTx/>
                <a:uFillTx/>
                <a:latin typeface="+mn-lt"/>
                <a:ea typeface="微软雅黑" panose="020B0503020204020204" pitchFamily="34" charset="-122"/>
                <a:cs typeface="+mn-cs"/>
              </a:rPr>
              <a:t> VE 180 </a:t>
            </a:r>
            <a:r>
              <a:rPr kumimoji="0" lang="zh-CN" altLang="en-US" sz="2800" b="1" i="0" u="none" strike="noStrike" kern="0" cap="none" spc="0" normalizeH="0" baseline="0" noProof="0" dirty="0" smtClean="0">
                <a:ln>
                  <a:noFill/>
                </a:ln>
                <a:solidFill>
                  <a:srgbClr val="002060"/>
                </a:solidFill>
                <a:effectLst/>
                <a:uLnTx/>
                <a:uFillTx/>
                <a:latin typeface="+mn-lt"/>
                <a:ea typeface="微软雅黑" panose="020B0503020204020204" pitchFamily="34" charset="-122"/>
                <a:cs typeface="+mn-cs"/>
              </a:rPr>
              <a:t>微型垂直电泳槽</a:t>
            </a:r>
            <a:r>
              <a:rPr kumimoji="1" lang="en-US" altLang="zh-CN" sz="28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 </a:t>
            </a:r>
          </a:p>
          <a:p>
            <a:pPr marL="457200" marR="0" lvl="0" indent="-457200" algn="l" defTabSz="914400" rtl="0" eaLnBrk="0" fontAlgn="base" latinLnBrk="0" hangingPunct="0">
              <a:lnSpc>
                <a:spcPct val="150000"/>
              </a:lnSpc>
              <a:spcBef>
                <a:spcPct val="20000"/>
              </a:spcBef>
              <a:spcAft>
                <a:spcPct val="0"/>
              </a:spcAft>
              <a:buClr>
                <a:schemeClr val="tx1"/>
              </a:buClr>
              <a:buSzPct val="110000"/>
              <a:buFontTx/>
              <a:buAutoNum type="arabicPeriod"/>
              <a:defRPr/>
            </a:pPr>
            <a:r>
              <a:rPr kumimoji="1" lang="zh-CN" altLang="en-US" sz="28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电泳仪</a:t>
            </a:r>
          </a:p>
          <a:p>
            <a:pPr marL="457200" marR="0" lvl="0" indent="-457200" algn="l" defTabSz="914400" rtl="0" eaLnBrk="0" fontAlgn="base" latinLnBrk="0" hangingPunct="0">
              <a:lnSpc>
                <a:spcPct val="150000"/>
              </a:lnSpc>
              <a:spcBef>
                <a:spcPct val="20000"/>
              </a:spcBef>
              <a:spcAft>
                <a:spcPct val="0"/>
              </a:spcAft>
              <a:buClr>
                <a:schemeClr val="tx1"/>
              </a:buClr>
              <a:buSzPct val="110000"/>
              <a:buFontTx/>
              <a:buAutoNum type="arabicPeriod"/>
              <a:defRPr/>
            </a:pPr>
            <a:r>
              <a:rPr kumimoji="1" lang="zh-CN" altLang="en-US" sz="28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中分子量蛋白质</a:t>
            </a:r>
            <a:r>
              <a:rPr kumimoji="1" lang="en-US" altLang="zh-CN" sz="28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Marker</a:t>
            </a:r>
          </a:p>
          <a:p>
            <a:pPr marL="342900" marR="0" lvl="0" indent="-342900" algn="l" defTabSz="914400" rtl="0" eaLnBrk="0" fontAlgn="base" latinLnBrk="0" hangingPunct="0">
              <a:lnSpc>
                <a:spcPct val="150000"/>
              </a:lnSpc>
              <a:spcBef>
                <a:spcPct val="20000"/>
              </a:spcBef>
              <a:spcAft>
                <a:spcPct val="0"/>
              </a:spcAft>
              <a:buClrTx/>
              <a:buSzTx/>
              <a:buFontTx/>
              <a:buChar char="•"/>
              <a:defRPr/>
            </a:pPr>
            <a:endParaRPr kumimoji="0" lang="zh-CN" altLang="en-US" sz="2800" b="0" i="0" u="none" strike="noStrike" kern="0" cap="none" spc="0" normalizeH="0" baseline="0" noProof="0" dirty="0">
              <a:ln>
                <a:noFill/>
              </a:ln>
              <a:solidFill>
                <a:srgbClr val="002060"/>
              </a:solidFill>
              <a:effectLst/>
              <a:uLnTx/>
              <a:uFillTx/>
              <a:latin typeface="+mn-lt"/>
              <a:ea typeface="微软雅黑" panose="020B0503020204020204" pitchFamily="34" charset="-122"/>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p:nvPr/>
        </p:nvSpPr>
        <p:spPr>
          <a:xfrm>
            <a:off x="2293938" y="2041525"/>
            <a:ext cx="4525962" cy="1997075"/>
          </a:xfrm>
          <a:prstGeom prst="rect">
            <a:avLst/>
          </a:prstGeom>
          <a:noFill/>
          <a:ln w="9525">
            <a:noFill/>
          </a:ln>
        </p:spPr>
        <p:txBody>
          <a:bodyPr/>
          <a:lstStyle/>
          <a:p>
            <a:pPr marL="609600" indent="-609600">
              <a:lnSpc>
                <a:spcPct val="110000"/>
              </a:lnSpc>
              <a:spcBef>
                <a:spcPct val="20000"/>
              </a:spcBef>
              <a:buClr>
                <a:schemeClr val="tx1"/>
              </a:buClr>
              <a:buFont typeface="Wingdings" panose="05000000000000000000" pitchFamily="2" charset="2"/>
              <a:buAutoNum type="arabicPeriod"/>
            </a:pPr>
            <a:endParaRPr lang="zh-CN" altLang="en-US" sz="3200" b="1" dirty="0">
              <a:latin typeface="Arial" panose="020B0604020202020204" pitchFamily="34" charset="0"/>
            </a:endParaRPr>
          </a:p>
        </p:txBody>
      </p:sp>
      <p:sp>
        <p:nvSpPr>
          <p:cNvPr id="16387" name="标题 4"/>
          <p:cNvSpPr>
            <a:spLocks noGrp="1"/>
          </p:cNvSpPr>
          <p:nvPr>
            <p:ph type="title"/>
          </p:nvPr>
        </p:nvSpPr>
        <p:spPr/>
        <p:txBody>
          <a:bodyPr vert="horz" wrap="square" lIns="91440" tIns="45720" rIns="91440" bIns="45720" anchor="ctr"/>
          <a:lstStyle/>
          <a:p>
            <a:pPr>
              <a:buNone/>
            </a:pPr>
            <a:r>
              <a:rPr lang="zh-CN" altLang="en-US" dirty="0">
                <a:latin typeface="宋体" panose="02010600030101010101" pitchFamily="2" charset="-122"/>
              </a:rPr>
              <a:t>实验步骤</a:t>
            </a:r>
            <a:endParaRPr lang="zh-CN" altLang="en-US" dirty="0"/>
          </a:p>
        </p:txBody>
      </p:sp>
      <p:sp>
        <p:nvSpPr>
          <p:cNvPr id="16388" name="内容占位符 5"/>
          <p:cNvSpPr>
            <a:spLocks noGrp="1"/>
          </p:cNvSpPr>
          <p:nvPr>
            <p:ph idx="1"/>
          </p:nvPr>
        </p:nvSpPr>
        <p:spPr>
          <a:xfrm>
            <a:off x="914400" y="1524000"/>
            <a:ext cx="8229600" cy="4525963"/>
          </a:xfrm>
        </p:spPr>
        <p:txBody>
          <a:bodyPr vert="horz" wrap="square" lIns="91440" tIns="45720" rIns="91440" bIns="45720" anchor="t"/>
          <a:lstStyle/>
          <a:p>
            <a:pPr marL="609600" indent="-609600">
              <a:lnSpc>
                <a:spcPct val="110000"/>
              </a:lnSpc>
              <a:buClr>
                <a:srgbClr val="002060"/>
              </a:buClr>
              <a:buFont typeface="Wingdings" panose="05000000000000000000" pitchFamily="2" charset="2"/>
              <a:buAutoNum type="arabicPeriod"/>
            </a:pPr>
            <a:r>
              <a:rPr lang="zh-CN" altLang="en-US" sz="3200" b="1" dirty="0"/>
              <a:t>凝胶的制备</a:t>
            </a:r>
          </a:p>
          <a:p>
            <a:pPr marL="609600" indent="-609600">
              <a:lnSpc>
                <a:spcPct val="110000"/>
              </a:lnSpc>
              <a:buClr>
                <a:srgbClr val="002060"/>
              </a:buClr>
              <a:buFont typeface="Wingdings" panose="05000000000000000000" pitchFamily="2" charset="2"/>
              <a:buAutoNum type="arabicPeriod"/>
            </a:pPr>
            <a:r>
              <a:rPr lang="zh-CN" altLang="en-US" sz="3200" b="1" dirty="0"/>
              <a:t>点样及电泳</a:t>
            </a:r>
          </a:p>
          <a:p>
            <a:pPr marL="609600" indent="-609600">
              <a:lnSpc>
                <a:spcPct val="110000"/>
              </a:lnSpc>
              <a:buClr>
                <a:srgbClr val="002060"/>
              </a:buClr>
              <a:buFont typeface="Wingdings" panose="05000000000000000000" pitchFamily="2" charset="2"/>
              <a:buAutoNum type="arabicPeriod"/>
            </a:pPr>
            <a:r>
              <a:rPr lang="zh-CN" altLang="en-US" sz="3200" b="1" dirty="0"/>
              <a:t>蛋白质的染色和脱色</a:t>
            </a:r>
            <a:endParaRPr lang="zh-CN" altLang="en-US" sz="3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p:nvPr/>
        </p:nvSpPr>
        <p:spPr>
          <a:xfrm>
            <a:off x="4572000" y="1828800"/>
            <a:ext cx="4432300" cy="1682750"/>
          </a:xfrm>
          <a:prstGeom prst="rect">
            <a:avLst/>
          </a:prstGeom>
          <a:solidFill>
            <a:schemeClr val="bg1"/>
          </a:solidFill>
          <a:ln w="9525">
            <a:noFill/>
          </a:ln>
        </p:spPr>
        <p:txBody>
          <a:bodyPr anchor="ctr"/>
          <a:lstStyle/>
          <a:p>
            <a:pPr algn="r"/>
            <a:endParaRPr lang="zh-CN" altLang="en-US" sz="5400" dirty="0">
              <a:solidFill>
                <a:schemeClr val="tx2"/>
              </a:solidFill>
              <a:latin typeface="Arial" panose="020B0604020202020204" pitchFamily="34" charset="0"/>
            </a:endParaRPr>
          </a:p>
        </p:txBody>
      </p:sp>
      <p:sp>
        <p:nvSpPr>
          <p:cNvPr id="17411" name="Text Box 5"/>
          <p:cNvSpPr txBox="1"/>
          <p:nvPr/>
        </p:nvSpPr>
        <p:spPr>
          <a:xfrm>
            <a:off x="0" y="3313113"/>
            <a:ext cx="1987550" cy="579437"/>
          </a:xfrm>
          <a:prstGeom prst="rect">
            <a:avLst/>
          </a:prstGeom>
          <a:noFill/>
          <a:ln w="19050">
            <a:noFill/>
          </a:ln>
        </p:spPr>
        <p:txBody>
          <a:bodyPr wrap="none">
            <a:spAutoFit/>
          </a:bodyPr>
          <a:lstStyle/>
          <a:p>
            <a:r>
              <a:rPr lang="en-US" altLang="zh-CN" sz="3200" b="1" dirty="0">
                <a:latin typeface="Arial" panose="020B0604020202020204" pitchFamily="34" charset="0"/>
                <a:ea typeface="黑体" panose="02010609060101010101" pitchFamily="49" charset="-122"/>
              </a:rPr>
              <a:t>Section 2</a:t>
            </a:r>
          </a:p>
        </p:txBody>
      </p:sp>
      <p:sp>
        <p:nvSpPr>
          <p:cNvPr id="17412" name="标题 5"/>
          <p:cNvSpPr>
            <a:spLocks noGrp="1"/>
          </p:cNvSpPr>
          <p:nvPr>
            <p:ph type="title"/>
          </p:nvPr>
        </p:nvSpPr>
        <p:spPr>
          <a:xfrm>
            <a:off x="381000" y="381000"/>
            <a:ext cx="8229600" cy="1143000"/>
          </a:xfrm>
        </p:spPr>
        <p:txBody>
          <a:bodyPr vert="horz" wrap="square" lIns="91440" tIns="45720" rIns="91440" bIns="45720" anchor="ctr"/>
          <a:lstStyle/>
          <a:p>
            <a:pPr>
              <a:buNone/>
            </a:pPr>
            <a:r>
              <a:rPr lang="zh-CN" altLang="en-US" dirty="0"/>
              <a:t>实验操作</a:t>
            </a:r>
            <a:br>
              <a:rPr lang="zh-CN" altLang="en-US" dirty="0"/>
            </a:br>
            <a:endParaRPr lang="zh-CN" altLang="en-US" dirty="0"/>
          </a:p>
        </p:txBody>
      </p:sp>
      <p:sp>
        <p:nvSpPr>
          <p:cNvPr id="17413" name="内容占位符 6"/>
          <p:cNvSpPr>
            <a:spLocks noGrp="1"/>
          </p:cNvSpPr>
          <p:nvPr>
            <p:ph idx="1"/>
          </p:nvPr>
        </p:nvSpPr>
        <p:spPr/>
        <p:txBody>
          <a:bodyPr vert="horz" wrap="square" lIns="91440" tIns="45720" rIns="91440" bIns="45720" anchor="t"/>
          <a:lstStyle/>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组合 24"/>
          <p:cNvGrpSpPr/>
          <p:nvPr/>
        </p:nvGrpSpPr>
        <p:grpSpPr>
          <a:xfrm>
            <a:off x="457200" y="457200"/>
            <a:ext cx="8229600" cy="5838825"/>
            <a:chOff x="0" y="-74613"/>
            <a:chExt cx="9144000" cy="6477977"/>
          </a:xfrm>
        </p:grpSpPr>
        <p:pic>
          <p:nvPicPr>
            <p:cNvPr id="18436" name="图片 1" descr="c:\users\yang\appdata\roaming\360se6\User Data\temp\VE180_1.jpg"/>
            <p:cNvPicPr>
              <a:picLocks noChangeAspect="1"/>
            </p:cNvPicPr>
            <p:nvPr/>
          </p:nvPicPr>
          <p:blipFill>
            <a:blip r:embed="rId2"/>
            <a:stretch>
              <a:fillRect/>
            </a:stretch>
          </p:blipFill>
          <p:spPr>
            <a:xfrm>
              <a:off x="592667" y="1024460"/>
              <a:ext cx="7945437" cy="5105400"/>
            </a:xfrm>
            <a:prstGeom prst="rect">
              <a:avLst/>
            </a:prstGeom>
            <a:noFill/>
            <a:ln w="9525">
              <a:noFill/>
            </a:ln>
          </p:spPr>
        </p:pic>
        <p:sp>
          <p:nvSpPr>
            <p:cNvPr id="18437" name="Text Box 7"/>
            <p:cNvSpPr txBox="1"/>
            <p:nvPr/>
          </p:nvSpPr>
          <p:spPr>
            <a:xfrm>
              <a:off x="3124200" y="6027737"/>
              <a:ext cx="2125133" cy="375626"/>
            </a:xfrm>
            <a:prstGeom prst="rect">
              <a:avLst/>
            </a:prstGeom>
            <a:noFill/>
            <a:ln w="9525">
              <a:noFill/>
            </a:ln>
          </p:spPr>
          <p:txBody>
            <a:bodyPr>
              <a:spAutoFit/>
            </a:bodyPr>
            <a:lstStyle/>
            <a:p>
              <a:pPr>
                <a:spcBef>
                  <a:spcPct val="50000"/>
                </a:spcBef>
              </a:pPr>
              <a:r>
                <a:rPr lang="zh-CN" altLang="en-US" sz="1600" b="1" dirty="0">
                  <a:solidFill>
                    <a:srgbClr val="002060"/>
                  </a:solidFill>
                  <a:latin typeface="微软雅黑" panose="020B0503020204020204" pitchFamily="34" charset="-122"/>
                  <a:ea typeface="微软雅黑" panose="020B0503020204020204" pitchFamily="34" charset="-122"/>
                </a:rPr>
                <a:t>上样引导器（选用）</a:t>
              </a:r>
            </a:p>
          </p:txBody>
        </p:sp>
        <p:sp>
          <p:nvSpPr>
            <p:cNvPr id="18438" name="Line 8"/>
            <p:cNvSpPr/>
            <p:nvPr/>
          </p:nvSpPr>
          <p:spPr>
            <a:xfrm flipH="1" flipV="1">
              <a:off x="3886200" y="5410200"/>
              <a:ext cx="74613" cy="465138"/>
            </a:xfrm>
            <a:prstGeom prst="line">
              <a:avLst/>
            </a:prstGeom>
            <a:ln w="76200" cap="flat" cmpd="sng">
              <a:solidFill>
                <a:srgbClr val="FF0000"/>
              </a:solidFill>
              <a:prstDash val="solid"/>
              <a:headEnd type="none" w="med" len="med"/>
              <a:tailEnd type="triangle" w="med" len="med"/>
            </a:ln>
          </p:spPr>
        </p:sp>
        <p:sp>
          <p:nvSpPr>
            <p:cNvPr id="18439" name="Text Box 9"/>
            <p:cNvSpPr txBox="1"/>
            <p:nvPr/>
          </p:nvSpPr>
          <p:spPr>
            <a:xfrm>
              <a:off x="7391400" y="6027737"/>
              <a:ext cx="1150938" cy="375626"/>
            </a:xfrm>
            <a:prstGeom prst="rect">
              <a:avLst/>
            </a:prstGeom>
            <a:noFill/>
            <a:ln w="9525">
              <a:noFill/>
            </a:ln>
          </p:spPr>
          <p:txBody>
            <a:bodyPr>
              <a:spAutoFit/>
            </a:bodyPr>
            <a:lstStyle/>
            <a:p>
              <a:pPr>
                <a:spcBef>
                  <a:spcPct val="50000"/>
                </a:spcBef>
              </a:pPr>
              <a:r>
                <a:rPr lang="zh-CN" altLang="en-US" sz="1600" b="1" dirty="0">
                  <a:solidFill>
                    <a:srgbClr val="002060"/>
                  </a:solidFill>
                  <a:latin typeface="微软雅黑" panose="020B0503020204020204" pitchFamily="34" charset="-122"/>
                  <a:ea typeface="微软雅黑" panose="020B0503020204020204" pitchFamily="34" charset="-122"/>
                </a:rPr>
                <a:t>梳子</a:t>
              </a:r>
            </a:p>
          </p:txBody>
        </p:sp>
        <p:sp>
          <p:nvSpPr>
            <p:cNvPr id="18440" name="Line 10"/>
            <p:cNvSpPr/>
            <p:nvPr/>
          </p:nvSpPr>
          <p:spPr>
            <a:xfrm flipV="1">
              <a:off x="7696200" y="5562600"/>
              <a:ext cx="0" cy="503238"/>
            </a:xfrm>
            <a:prstGeom prst="line">
              <a:avLst/>
            </a:prstGeom>
            <a:ln w="76200" cap="flat" cmpd="sng">
              <a:solidFill>
                <a:srgbClr val="FF0000"/>
              </a:solidFill>
              <a:prstDash val="solid"/>
              <a:headEnd type="none" w="med" len="med"/>
              <a:tailEnd type="triangle" w="med" len="med"/>
            </a:ln>
          </p:spPr>
        </p:sp>
        <p:sp>
          <p:nvSpPr>
            <p:cNvPr id="18441" name="Text Box 11"/>
            <p:cNvSpPr txBox="1"/>
            <p:nvPr/>
          </p:nvSpPr>
          <p:spPr>
            <a:xfrm>
              <a:off x="5510213" y="6027737"/>
              <a:ext cx="1728787" cy="375626"/>
            </a:xfrm>
            <a:prstGeom prst="rect">
              <a:avLst/>
            </a:prstGeom>
            <a:noFill/>
            <a:ln w="9525">
              <a:noFill/>
            </a:ln>
          </p:spPr>
          <p:txBody>
            <a:bodyPr>
              <a:spAutoFit/>
            </a:bodyPr>
            <a:lstStyle/>
            <a:p>
              <a:pPr algn="ctr">
                <a:spcBef>
                  <a:spcPct val="50000"/>
                </a:spcBef>
              </a:pPr>
              <a:r>
                <a:rPr lang="zh-CN" altLang="en-US" sz="1600" b="1" dirty="0">
                  <a:solidFill>
                    <a:srgbClr val="002060"/>
                  </a:solidFill>
                  <a:latin typeface="微软雅黑" panose="020B0503020204020204" pitchFamily="34" charset="-122"/>
                  <a:ea typeface="微软雅黑" panose="020B0503020204020204" pitchFamily="34" charset="-122"/>
                </a:rPr>
                <a:t>短玻璃板</a:t>
              </a:r>
            </a:p>
          </p:txBody>
        </p:sp>
        <p:sp>
          <p:nvSpPr>
            <p:cNvPr id="18442" name="Line 12"/>
            <p:cNvSpPr/>
            <p:nvPr/>
          </p:nvSpPr>
          <p:spPr>
            <a:xfrm flipV="1">
              <a:off x="1752600" y="5705475"/>
              <a:ext cx="304800" cy="390525"/>
            </a:xfrm>
            <a:prstGeom prst="line">
              <a:avLst/>
            </a:prstGeom>
            <a:ln w="76200" cap="flat" cmpd="sng">
              <a:solidFill>
                <a:srgbClr val="FF0000"/>
              </a:solidFill>
              <a:prstDash val="solid"/>
              <a:headEnd type="none" w="med" len="med"/>
              <a:tailEnd type="triangle" w="med" len="med"/>
            </a:ln>
          </p:spPr>
        </p:sp>
        <p:sp>
          <p:nvSpPr>
            <p:cNvPr id="18443" name="Text Box 13"/>
            <p:cNvSpPr txBox="1"/>
            <p:nvPr/>
          </p:nvSpPr>
          <p:spPr>
            <a:xfrm>
              <a:off x="0" y="2546253"/>
              <a:ext cx="2116667" cy="375626"/>
            </a:xfrm>
            <a:prstGeom prst="rect">
              <a:avLst/>
            </a:prstGeom>
            <a:noFill/>
            <a:ln w="9525">
              <a:noFill/>
            </a:ln>
          </p:spPr>
          <p:txBody>
            <a:bodyPr>
              <a:spAutoFit/>
            </a:bodyPr>
            <a:lstStyle/>
            <a:p>
              <a:pPr algn="ctr">
                <a:spcBef>
                  <a:spcPct val="50000"/>
                </a:spcBef>
              </a:pPr>
              <a:r>
                <a:rPr lang="zh-CN" altLang="en-US" sz="1600" b="1" dirty="0">
                  <a:solidFill>
                    <a:srgbClr val="002060"/>
                  </a:solidFill>
                  <a:latin typeface="微软雅黑" panose="020B0503020204020204" pitchFamily="34" charset="-122"/>
                  <a:ea typeface="微软雅黑" panose="020B0503020204020204" pitchFamily="34" charset="-122"/>
                </a:rPr>
                <a:t>制胶系统（已组装）</a:t>
              </a:r>
            </a:p>
          </p:txBody>
        </p:sp>
        <p:sp>
          <p:nvSpPr>
            <p:cNvPr id="18444" name="Line 14"/>
            <p:cNvSpPr/>
            <p:nvPr/>
          </p:nvSpPr>
          <p:spPr>
            <a:xfrm>
              <a:off x="1185333" y="2884429"/>
              <a:ext cx="508000" cy="422720"/>
            </a:xfrm>
            <a:prstGeom prst="line">
              <a:avLst/>
            </a:prstGeom>
            <a:ln w="76200" cap="flat" cmpd="sng">
              <a:solidFill>
                <a:srgbClr val="FF0000"/>
              </a:solidFill>
              <a:prstDash val="solid"/>
              <a:headEnd type="none" w="med" len="med"/>
              <a:tailEnd type="triangle" w="med" len="med"/>
            </a:ln>
          </p:spPr>
        </p:sp>
        <p:sp>
          <p:nvSpPr>
            <p:cNvPr id="18445" name="Text Box 15"/>
            <p:cNvSpPr txBox="1"/>
            <p:nvPr/>
          </p:nvSpPr>
          <p:spPr>
            <a:xfrm>
              <a:off x="7027333" y="990600"/>
              <a:ext cx="1116013" cy="375626"/>
            </a:xfrm>
            <a:prstGeom prst="rect">
              <a:avLst/>
            </a:prstGeom>
            <a:noFill/>
            <a:ln w="9525">
              <a:noFill/>
            </a:ln>
          </p:spPr>
          <p:txBody>
            <a:bodyPr>
              <a:spAutoFit/>
            </a:bodyPr>
            <a:lstStyle/>
            <a:p>
              <a:pPr>
                <a:spcBef>
                  <a:spcPct val="50000"/>
                </a:spcBef>
              </a:pPr>
              <a:r>
                <a:rPr lang="zh-CN" altLang="en-US" sz="1600" b="1" dirty="0">
                  <a:solidFill>
                    <a:srgbClr val="002060"/>
                  </a:solidFill>
                  <a:latin typeface="微软雅黑" panose="020B0503020204020204" pitchFamily="34" charset="-122"/>
                  <a:ea typeface="微软雅黑" panose="020B0503020204020204" pitchFamily="34" charset="-122"/>
                </a:rPr>
                <a:t>电泳槽</a:t>
              </a:r>
            </a:p>
          </p:txBody>
        </p:sp>
        <p:sp>
          <p:nvSpPr>
            <p:cNvPr id="18446" name="Line 16"/>
            <p:cNvSpPr/>
            <p:nvPr/>
          </p:nvSpPr>
          <p:spPr>
            <a:xfrm flipH="1">
              <a:off x="7112000" y="1362636"/>
              <a:ext cx="448733" cy="760897"/>
            </a:xfrm>
            <a:prstGeom prst="line">
              <a:avLst/>
            </a:prstGeom>
            <a:ln w="76200" cap="flat" cmpd="sng">
              <a:solidFill>
                <a:srgbClr val="FF0000"/>
              </a:solidFill>
              <a:prstDash val="solid"/>
              <a:headEnd type="none" w="med" len="med"/>
              <a:tailEnd type="triangle" w="med" len="med"/>
            </a:ln>
          </p:spPr>
        </p:sp>
        <p:sp>
          <p:nvSpPr>
            <p:cNvPr id="18447" name="Rectangle 17"/>
            <p:cNvSpPr/>
            <p:nvPr/>
          </p:nvSpPr>
          <p:spPr>
            <a:xfrm>
              <a:off x="5500688" y="-74613"/>
              <a:ext cx="3643312" cy="836613"/>
            </a:xfrm>
            <a:prstGeom prst="rect">
              <a:avLst/>
            </a:prstGeom>
            <a:noFill/>
            <a:ln w="9525">
              <a:noFill/>
            </a:ln>
          </p:spPr>
          <p:txBody>
            <a:bodyPr/>
            <a:lstStyle/>
            <a:p>
              <a:pPr marL="609600" indent="-609600">
                <a:lnSpc>
                  <a:spcPct val="110000"/>
                </a:lnSpc>
                <a:spcBef>
                  <a:spcPct val="20000"/>
                </a:spcBef>
                <a:buClr>
                  <a:schemeClr val="tx1"/>
                </a:buClr>
                <a:buFont typeface="Wingdings" panose="05000000000000000000" pitchFamily="2" charset="2"/>
                <a:buAutoNum type="arabicPeriod"/>
              </a:pPr>
              <a:endParaRPr lang="zh-CN" altLang="en-US" sz="3200" b="1" dirty="0">
                <a:solidFill>
                  <a:srgbClr val="002060"/>
                </a:solidFill>
                <a:latin typeface="微软雅黑" panose="020B0503020204020204" pitchFamily="34" charset="-122"/>
                <a:ea typeface="微软雅黑" panose="020B0503020204020204" pitchFamily="34" charset="-122"/>
              </a:endParaRPr>
            </a:p>
          </p:txBody>
        </p:sp>
        <p:sp>
          <p:nvSpPr>
            <p:cNvPr id="18448" name="Line 14"/>
            <p:cNvSpPr/>
            <p:nvPr/>
          </p:nvSpPr>
          <p:spPr>
            <a:xfrm>
              <a:off x="2963334" y="1362636"/>
              <a:ext cx="658813" cy="614615"/>
            </a:xfrm>
            <a:prstGeom prst="line">
              <a:avLst/>
            </a:prstGeom>
            <a:ln w="76200" cap="flat" cmpd="sng">
              <a:solidFill>
                <a:srgbClr val="FF0000"/>
              </a:solidFill>
              <a:prstDash val="solid"/>
              <a:headEnd type="none" w="med" len="med"/>
              <a:tailEnd type="triangle" w="med" len="med"/>
            </a:ln>
          </p:spPr>
        </p:sp>
        <p:sp>
          <p:nvSpPr>
            <p:cNvPr id="18449" name="Text Box 13"/>
            <p:cNvSpPr txBox="1"/>
            <p:nvPr/>
          </p:nvSpPr>
          <p:spPr>
            <a:xfrm>
              <a:off x="1828800" y="990600"/>
              <a:ext cx="1905000" cy="375626"/>
            </a:xfrm>
            <a:prstGeom prst="rect">
              <a:avLst/>
            </a:prstGeom>
            <a:noFill/>
            <a:ln w="9525">
              <a:noFill/>
            </a:ln>
          </p:spPr>
          <p:txBody>
            <a:bodyPr>
              <a:spAutoFit/>
            </a:bodyPr>
            <a:lstStyle/>
            <a:p>
              <a:pPr algn="ctr">
                <a:spcBef>
                  <a:spcPct val="50000"/>
                </a:spcBef>
              </a:pPr>
              <a:r>
                <a:rPr lang="zh-CN" altLang="en-US" sz="1600" b="1" dirty="0">
                  <a:solidFill>
                    <a:srgbClr val="002060"/>
                  </a:solidFill>
                  <a:latin typeface="微软雅黑" panose="020B0503020204020204" pitchFamily="34" charset="-122"/>
                  <a:ea typeface="微软雅黑" panose="020B0503020204020204" pitchFamily="34" charset="-122"/>
                </a:rPr>
                <a:t>制胶架</a:t>
              </a:r>
            </a:p>
          </p:txBody>
        </p:sp>
        <p:sp>
          <p:nvSpPr>
            <p:cNvPr id="18450" name="Text Box 11"/>
            <p:cNvSpPr txBox="1"/>
            <p:nvPr/>
          </p:nvSpPr>
          <p:spPr>
            <a:xfrm>
              <a:off x="533400" y="6027738"/>
              <a:ext cx="1728788" cy="375626"/>
            </a:xfrm>
            <a:prstGeom prst="rect">
              <a:avLst/>
            </a:prstGeom>
            <a:noFill/>
            <a:ln w="9525">
              <a:noFill/>
            </a:ln>
          </p:spPr>
          <p:txBody>
            <a:bodyPr>
              <a:spAutoFit/>
            </a:bodyPr>
            <a:lstStyle/>
            <a:p>
              <a:pPr algn="ctr">
                <a:spcBef>
                  <a:spcPct val="50000"/>
                </a:spcBef>
              </a:pPr>
              <a:r>
                <a:rPr lang="zh-CN" altLang="en-US" sz="1600" b="1" dirty="0">
                  <a:solidFill>
                    <a:srgbClr val="002060"/>
                  </a:solidFill>
                  <a:latin typeface="微软雅黑" panose="020B0503020204020204" pitchFamily="34" charset="-122"/>
                  <a:ea typeface="微软雅黑" panose="020B0503020204020204" pitchFamily="34" charset="-122"/>
                </a:rPr>
                <a:t>长玻璃板</a:t>
              </a:r>
            </a:p>
          </p:txBody>
        </p:sp>
        <p:sp>
          <p:nvSpPr>
            <p:cNvPr id="18451" name="Line 8"/>
            <p:cNvSpPr/>
            <p:nvPr/>
          </p:nvSpPr>
          <p:spPr>
            <a:xfrm flipH="1" flipV="1">
              <a:off x="5842000" y="5758928"/>
              <a:ext cx="482600" cy="337072"/>
            </a:xfrm>
            <a:prstGeom prst="line">
              <a:avLst/>
            </a:prstGeom>
            <a:ln w="76200" cap="flat" cmpd="sng">
              <a:solidFill>
                <a:srgbClr val="FF0000"/>
              </a:solidFill>
              <a:prstDash val="solid"/>
              <a:headEnd type="none" w="med" len="med"/>
              <a:tailEnd type="triangle" w="med" len="med"/>
            </a:ln>
          </p:spPr>
        </p:sp>
        <p:sp>
          <p:nvSpPr>
            <p:cNvPr id="18452" name="Line 14"/>
            <p:cNvSpPr/>
            <p:nvPr/>
          </p:nvSpPr>
          <p:spPr>
            <a:xfrm flipH="1">
              <a:off x="4487334" y="1531724"/>
              <a:ext cx="313267" cy="1099073"/>
            </a:xfrm>
            <a:prstGeom prst="line">
              <a:avLst/>
            </a:prstGeom>
            <a:ln w="76200" cap="flat" cmpd="sng">
              <a:solidFill>
                <a:srgbClr val="FF0000"/>
              </a:solidFill>
              <a:prstDash val="solid"/>
              <a:headEnd type="none" w="med" len="med"/>
              <a:tailEnd type="triangle" w="med" len="med"/>
            </a:ln>
          </p:spPr>
        </p:sp>
        <p:sp>
          <p:nvSpPr>
            <p:cNvPr id="18453" name="Text Box 13"/>
            <p:cNvSpPr txBox="1"/>
            <p:nvPr/>
          </p:nvSpPr>
          <p:spPr>
            <a:xfrm>
              <a:off x="4233333" y="990600"/>
              <a:ext cx="1905000" cy="375626"/>
            </a:xfrm>
            <a:prstGeom prst="rect">
              <a:avLst/>
            </a:prstGeom>
            <a:noFill/>
            <a:ln w="9525">
              <a:noFill/>
            </a:ln>
          </p:spPr>
          <p:txBody>
            <a:bodyPr>
              <a:spAutoFit/>
            </a:bodyPr>
            <a:lstStyle/>
            <a:p>
              <a:pPr algn="ctr">
                <a:spcBef>
                  <a:spcPct val="50000"/>
                </a:spcBef>
              </a:pPr>
              <a:r>
                <a:rPr lang="zh-CN" altLang="en-US" sz="1600" b="1" dirty="0">
                  <a:solidFill>
                    <a:srgbClr val="002060"/>
                  </a:solidFill>
                  <a:latin typeface="微软雅黑" panose="020B0503020204020204" pitchFamily="34" charset="-122"/>
                  <a:ea typeface="微软雅黑" panose="020B0503020204020204" pitchFamily="34" charset="-122"/>
                </a:rPr>
                <a:t>密封胶条（黑色）</a:t>
              </a:r>
            </a:p>
          </p:txBody>
        </p:sp>
        <p:sp>
          <p:nvSpPr>
            <p:cNvPr id="18454" name="Line 14"/>
            <p:cNvSpPr/>
            <p:nvPr/>
          </p:nvSpPr>
          <p:spPr>
            <a:xfrm>
              <a:off x="2624667" y="2546253"/>
              <a:ext cx="878947" cy="656819"/>
            </a:xfrm>
            <a:prstGeom prst="line">
              <a:avLst/>
            </a:prstGeom>
            <a:ln w="76200" cap="flat" cmpd="sng">
              <a:solidFill>
                <a:srgbClr val="FF0000"/>
              </a:solidFill>
              <a:prstDash val="solid"/>
              <a:headEnd type="none" w="med" len="med"/>
              <a:tailEnd type="triangle" w="med" len="med"/>
            </a:ln>
          </p:spPr>
        </p:sp>
        <p:sp>
          <p:nvSpPr>
            <p:cNvPr id="18455" name="Text Box 13"/>
            <p:cNvSpPr txBox="1"/>
            <p:nvPr/>
          </p:nvSpPr>
          <p:spPr>
            <a:xfrm>
              <a:off x="1100667" y="2038989"/>
              <a:ext cx="1905000" cy="375626"/>
            </a:xfrm>
            <a:prstGeom prst="rect">
              <a:avLst/>
            </a:prstGeom>
            <a:noFill/>
            <a:ln w="9525">
              <a:noFill/>
            </a:ln>
          </p:spPr>
          <p:txBody>
            <a:bodyPr>
              <a:spAutoFit/>
            </a:bodyPr>
            <a:lstStyle/>
            <a:p>
              <a:pPr algn="ctr">
                <a:spcBef>
                  <a:spcPct val="50000"/>
                </a:spcBef>
              </a:pPr>
              <a:r>
                <a:rPr lang="zh-CN" altLang="en-US" sz="1600" b="1" dirty="0">
                  <a:solidFill>
                    <a:srgbClr val="002060"/>
                  </a:solidFill>
                  <a:latin typeface="微软雅黑" panose="020B0503020204020204" pitchFamily="34" charset="-122"/>
                  <a:ea typeface="微软雅黑" panose="020B0503020204020204" pitchFamily="34" charset="-122"/>
                </a:rPr>
                <a:t>玻璃板夹（红色）</a:t>
              </a:r>
            </a:p>
          </p:txBody>
        </p:sp>
      </p:grpSp>
      <p:sp>
        <p:nvSpPr>
          <p:cNvPr id="18435" name="标题 22"/>
          <p:cNvSpPr>
            <a:spLocks noGrp="1"/>
          </p:cNvSpPr>
          <p:nvPr>
            <p:ph type="title"/>
          </p:nvPr>
        </p:nvSpPr>
        <p:spPr>
          <a:xfrm>
            <a:off x="457200" y="304800"/>
            <a:ext cx="8229600" cy="1143000"/>
          </a:xfrm>
        </p:spPr>
        <p:txBody>
          <a:bodyPr vert="horz" wrap="square" lIns="91440" tIns="45720" rIns="91440" bIns="45720" anchor="ctr"/>
          <a:lstStyle/>
          <a:p>
            <a:pPr>
              <a:buNone/>
            </a:pPr>
            <a:r>
              <a:rPr lang="zh-CN" altLang="en-US" dirty="0"/>
              <a:t>凝胶的制备</a:t>
            </a:r>
            <a:br>
              <a:rPr lang="zh-CN" altLang="en-US" dirty="0"/>
            </a:b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p:nvPr/>
        </p:nvSpPr>
        <p:spPr>
          <a:xfrm>
            <a:off x="4419600" y="1143000"/>
            <a:ext cx="8458200" cy="2438400"/>
          </a:xfrm>
          <a:prstGeom prst="rect">
            <a:avLst/>
          </a:prstGeom>
          <a:noFill/>
          <a:ln w="9525">
            <a:noFill/>
          </a:ln>
        </p:spPr>
        <p:txBody>
          <a:bodyPr/>
          <a:lstStyle/>
          <a:p>
            <a:pPr marL="609600" indent="-609600">
              <a:spcBef>
                <a:spcPct val="20000"/>
              </a:spcBef>
            </a:pPr>
            <a:endParaRPr lang="zh-CN" altLang="en-US" sz="2000" b="1" dirty="0">
              <a:latin typeface="宋体" panose="02010600030101010101" pitchFamily="2" charset="-122"/>
            </a:endParaRPr>
          </a:p>
        </p:txBody>
      </p:sp>
      <p:grpSp>
        <p:nvGrpSpPr>
          <p:cNvPr id="19459" name="组合 10"/>
          <p:cNvGrpSpPr/>
          <p:nvPr/>
        </p:nvGrpSpPr>
        <p:grpSpPr>
          <a:xfrm>
            <a:off x="762000" y="4038600"/>
            <a:ext cx="7502525" cy="2667000"/>
            <a:chOff x="609600" y="3802170"/>
            <a:chExt cx="7654925" cy="2903430"/>
          </a:xfrm>
        </p:grpSpPr>
        <p:pic>
          <p:nvPicPr>
            <p:cNvPr id="19463" name="图片 3" descr="c:\users\yang\appdata\roaming\360se6\User Data\temp\ve180_3.jpg"/>
            <p:cNvPicPr>
              <a:picLocks noChangeAspect="1"/>
            </p:cNvPicPr>
            <p:nvPr/>
          </p:nvPicPr>
          <p:blipFill>
            <a:blip r:embed="rId2"/>
            <a:stretch>
              <a:fillRect/>
            </a:stretch>
          </p:blipFill>
          <p:spPr>
            <a:xfrm>
              <a:off x="4572000" y="3802170"/>
              <a:ext cx="3692525" cy="2903430"/>
            </a:xfrm>
            <a:prstGeom prst="rect">
              <a:avLst/>
            </a:prstGeom>
            <a:noFill/>
            <a:ln w="9525">
              <a:noFill/>
            </a:ln>
          </p:spPr>
        </p:pic>
        <p:pic>
          <p:nvPicPr>
            <p:cNvPr id="19464" name="图片 2" descr="c:\users\yang\appdata\roaming\360se6\User Data\temp\ve180_2.jpg"/>
            <p:cNvPicPr>
              <a:picLocks noChangeAspect="1"/>
            </p:cNvPicPr>
            <p:nvPr/>
          </p:nvPicPr>
          <p:blipFill>
            <a:blip r:embed="rId3"/>
            <a:stretch>
              <a:fillRect/>
            </a:stretch>
          </p:blipFill>
          <p:spPr>
            <a:xfrm>
              <a:off x="609600" y="3802170"/>
              <a:ext cx="3657600" cy="2875968"/>
            </a:xfrm>
            <a:prstGeom prst="rect">
              <a:avLst/>
            </a:prstGeom>
            <a:noFill/>
            <a:ln w="9525">
              <a:noFill/>
            </a:ln>
          </p:spPr>
        </p:pic>
        <p:sp>
          <p:nvSpPr>
            <p:cNvPr id="19465" name="Text Box 9"/>
            <p:cNvSpPr txBox="1"/>
            <p:nvPr/>
          </p:nvSpPr>
          <p:spPr>
            <a:xfrm>
              <a:off x="3733800" y="3810000"/>
              <a:ext cx="354013" cy="457200"/>
            </a:xfrm>
            <a:prstGeom prst="rect">
              <a:avLst/>
            </a:prstGeom>
            <a:noFill/>
            <a:ln w="9525">
              <a:noFill/>
            </a:ln>
          </p:spPr>
          <p:txBody>
            <a:bodyPr wrap="none">
              <a:spAutoFit/>
            </a:bodyPr>
            <a:lstStyle/>
            <a:p>
              <a:r>
                <a:rPr lang="en-US" altLang="zh-CN" sz="2400" b="1" dirty="0">
                  <a:latin typeface="Arial" panose="020B0604020202020204" pitchFamily="34" charset="0"/>
                </a:rPr>
                <a:t>1</a:t>
              </a:r>
            </a:p>
          </p:txBody>
        </p:sp>
        <p:sp>
          <p:nvSpPr>
            <p:cNvPr id="19466" name="Text Box 10"/>
            <p:cNvSpPr txBox="1"/>
            <p:nvPr/>
          </p:nvSpPr>
          <p:spPr>
            <a:xfrm>
              <a:off x="7848600" y="3810000"/>
              <a:ext cx="354013" cy="457200"/>
            </a:xfrm>
            <a:prstGeom prst="rect">
              <a:avLst/>
            </a:prstGeom>
            <a:noFill/>
            <a:ln w="9525">
              <a:noFill/>
            </a:ln>
          </p:spPr>
          <p:txBody>
            <a:bodyPr wrap="none">
              <a:spAutoFit/>
            </a:bodyPr>
            <a:lstStyle/>
            <a:p>
              <a:r>
                <a:rPr lang="en-US" altLang="zh-CN" sz="2400" b="1" dirty="0">
                  <a:latin typeface="Arial" panose="020B0604020202020204" pitchFamily="34" charset="0"/>
                </a:rPr>
                <a:t>2</a:t>
              </a:r>
            </a:p>
          </p:txBody>
        </p:sp>
      </p:grpSp>
      <p:sp>
        <p:nvSpPr>
          <p:cNvPr id="19460" name="Rectangle 12"/>
          <p:cNvSpPr/>
          <p:nvPr/>
        </p:nvSpPr>
        <p:spPr>
          <a:xfrm>
            <a:off x="5500688" y="-74612"/>
            <a:ext cx="3643312" cy="836612"/>
          </a:xfrm>
          <a:prstGeom prst="rect">
            <a:avLst/>
          </a:prstGeom>
          <a:noFill/>
          <a:ln w="9525">
            <a:noFill/>
          </a:ln>
        </p:spPr>
        <p:txBody>
          <a:bodyPr/>
          <a:lstStyle/>
          <a:p>
            <a:pPr marL="609600" indent="-609600">
              <a:lnSpc>
                <a:spcPct val="110000"/>
              </a:lnSpc>
              <a:spcBef>
                <a:spcPct val="20000"/>
              </a:spcBef>
              <a:buClr>
                <a:schemeClr val="tx1"/>
              </a:buClr>
              <a:buFont typeface="Wingdings" panose="05000000000000000000" pitchFamily="2" charset="2"/>
              <a:buAutoNum type="arabicPeriod"/>
            </a:pPr>
            <a:endParaRPr lang="zh-CN" altLang="en-US" sz="4400" b="1" dirty="0">
              <a:latin typeface="Arial" panose="020B0604020202020204" pitchFamily="34" charset="0"/>
              <a:ea typeface="华文新魏" pitchFamily="2" charset="-122"/>
            </a:endParaRPr>
          </a:p>
        </p:txBody>
      </p:sp>
      <p:sp>
        <p:nvSpPr>
          <p:cNvPr id="19461" name="标题 8"/>
          <p:cNvSpPr>
            <a:spLocks noGrp="1"/>
          </p:cNvSpPr>
          <p:nvPr>
            <p:ph type="title"/>
          </p:nvPr>
        </p:nvSpPr>
        <p:spPr>
          <a:xfrm>
            <a:off x="457200" y="304800"/>
            <a:ext cx="8229600" cy="1143000"/>
          </a:xfrm>
        </p:spPr>
        <p:txBody>
          <a:bodyPr vert="horz" wrap="square" lIns="91440" tIns="45720" rIns="91440" bIns="45720" anchor="ctr"/>
          <a:lstStyle/>
          <a:p>
            <a:pPr>
              <a:buNone/>
            </a:pPr>
            <a:r>
              <a:rPr lang="en-US" altLang="zh-CN" dirty="0"/>
              <a:t>1 </a:t>
            </a:r>
            <a:r>
              <a:rPr lang="zh-CN" altLang="en-US" dirty="0"/>
              <a:t>凝胶的制备</a:t>
            </a:r>
            <a:br>
              <a:rPr lang="zh-CN" altLang="en-US" dirty="0"/>
            </a:br>
            <a:endParaRPr lang="zh-CN" altLang="en-US" dirty="0"/>
          </a:p>
        </p:txBody>
      </p:sp>
      <p:sp>
        <p:nvSpPr>
          <p:cNvPr id="10" name="内容占位符 9"/>
          <p:cNvSpPr>
            <a:spLocks noGrp="1"/>
          </p:cNvSpPr>
          <p:nvPr>
            <p:ph idx="1"/>
          </p:nvPr>
        </p:nvSpPr>
        <p:spPr>
          <a:xfrm>
            <a:off x="457200" y="1066800"/>
            <a:ext cx="8001000" cy="1981200"/>
          </a:xfrm>
        </p:spPr>
        <p:txBody>
          <a:bodyPr vert="horz" wrap="square" lIns="91440" tIns="45720" rIns="91440" bIns="45720" numCol="1" anchor="t" anchorCtr="0" compatLnSpc="1"/>
          <a:lstStyle/>
          <a:p>
            <a:pPr marL="0" marR="0" lvl="0" indent="0" algn="l" defTabSz="914400" rtl="0" eaLnBrk="0" fontAlgn="base" latinLnBrk="0" hangingPunct="0">
              <a:lnSpc>
                <a:spcPct val="150000"/>
              </a:lnSpc>
              <a:spcBef>
                <a:spcPts val="0"/>
              </a:spcBef>
              <a:spcAft>
                <a:spcPct val="0"/>
              </a:spcAft>
              <a:buClrTx/>
              <a:buSzTx/>
              <a:buFontTx/>
              <a:buChar char="•"/>
              <a:defRPr/>
            </a:pPr>
            <a:r>
              <a:rPr kumimoji="0" lang="zh-CN" altLang="en-US" sz="2000" b="1" i="0" u="none" strike="noStrike" kern="0" cap="none" spc="0" normalizeH="0" baseline="0" noProof="0" dirty="0" smtClean="0">
                <a:ln>
                  <a:noFill/>
                </a:ln>
                <a:solidFill>
                  <a:srgbClr val="FF0000"/>
                </a:solidFill>
                <a:effectLst/>
                <a:uLnTx/>
                <a:uFillTx/>
                <a:latin typeface="宋体" panose="02010600030101010101" pitchFamily="2" charset="-122"/>
                <a:ea typeface="微软雅黑" panose="020B0503020204020204" pitchFamily="34" charset="-122"/>
                <a:cs typeface="+mn-cs"/>
              </a:rPr>
              <a:t>装配</a:t>
            </a:r>
            <a:endParaRPr kumimoji="0" lang="en-US" altLang="zh-CN" sz="2000" b="1" i="0" u="none" strike="noStrike" kern="0" cap="none" spc="0" normalizeH="0" baseline="0" noProof="0" dirty="0" smtClean="0">
              <a:ln>
                <a:noFill/>
              </a:ln>
              <a:solidFill>
                <a:srgbClr val="FF0000"/>
              </a:solidFill>
              <a:effectLst/>
              <a:uLnTx/>
              <a:uFillTx/>
              <a:latin typeface="宋体" panose="02010600030101010101" pitchFamily="2" charset="-122"/>
              <a:ea typeface="微软雅黑" panose="020B0503020204020204" pitchFamily="34" charset="-122"/>
              <a:cs typeface="+mn-cs"/>
            </a:endParaRPr>
          </a:p>
          <a:p>
            <a:pPr marL="269875" marR="0" lvl="0" indent="-269875" algn="l" defTabSz="914400" rtl="0" eaLnBrk="0" fontAlgn="base" latinLnBrk="0" hangingPunct="0">
              <a:lnSpc>
                <a:spcPct val="150000"/>
              </a:lnSpc>
              <a:spcBef>
                <a:spcPts val="0"/>
              </a:spcBef>
              <a:spcAft>
                <a:spcPct val="0"/>
              </a:spcAft>
              <a:buClrTx/>
              <a:buSzTx/>
              <a:buFontTx/>
              <a:buNone/>
              <a:defRPr/>
            </a:pPr>
            <a:r>
              <a:rPr kumimoji="0" lang="en-US" altLang="zh-CN"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1</a:t>
            </a:r>
            <a:r>
              <a:rPr kumimoji="0" lang="en-US" altLang="zh-CN" sz="18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a:t>
            </a:r>
            <a:r>
              <a:rPr kumimoji="0" lang="zh-CN" altLang="en-US" sz="18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将红色玻璃夹子底座朝下、卡口打开呈直角状，放入厚薄两片玻璃，薄玻璃朝向自己。注意厚玻璃箭头向上，旁边两条小玻璃条与薄玻璃接触，使之形成一个间隙（图</a:t>
            </a:r>
            <a:r>
              <a:rPr kumimoji="0" lang="en-US" altLang="zh-CN" sz="18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1</a:t>
            </a:r>
            <a:r>
              <a:rPr kumimoji="0" lang="zh-CN" altLang="en-US" sz="18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a:t>
            </a:r>
            <a:endParaRPr kumimoji="0" lang="en-US" altLang="zh-CN" sz="18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endParaRPr>
          </a:p>
          <a:p>
            <a:pPr marL="263525" marR="0" lvl="0" indent="-263525" algn="l" defTabSz="914400" rtl="0" eaLnBrk="0" fontAlgn="base" latinLnBrk="0" hangingPunct="0">
              <a:lnSpc>
                <a:spcPct val="150000"/>
              </a:lnSpc>
              <a:spcBef>
                <a:spcPct val="20000"/>
              </a:spcBef>
              <a:spcAft>
                <a:spcPct val="0"/>
              </a:spcAft>
              <a:buClrTx/>
              <a:buSzTx/>
              <a:buFontTx/>
              <a:buNone/>
              <a:defRPr/>
            </a:pPr>
            <a:r>
              <a:rPr kumimoji="0" lang="en-US" altLang="zh-CN" sz="18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2.</a:t>
            </a:r>
            <a:r>
              <a:rPr kumimoji="0" lang="zh-CN" altLang="en-US" sz="18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在平整的桌面上放下玻璃与夹子，使玻璃和夹子的底面完全对齐，向外扳动塑料卡口，关紧夹子 （图</a:t>
            </a:r>
            <a:r>
              <a:rPr kumimoji="0" lang="en-US" altLang="zh-CN" sz="18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2</a:t>
            </a:r>
            <a:r>
              <a:rPr kumimoji="0" lang="zh-CN" altLang="en-US" sz="18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a:t>
            </a:r>
            <a:endParaRPr kumimoji="0" lang="zh-CN" altLang="en-US" sz="1800" b="0" i="0" u="none" strike="noStrike" kern="0" cap="none" spc="0" normalizeH="0" baseline="0" noProof="0" dirty="0">
              <a:ln>
                <a:noFill/>
              </a:ln>
              <a:solidFill>
                <a:srgbClr val="002060"/>
              </a:solidFill>
              <a:effectLst/>
              <a:uLnTx/>
              <a:uFillTx/>
              <a:latin typeface="+mn-lt"/>
              <a:ea typeface="微软雅黑" panose="020B0503020204020204" pitchFamily="34" charset="-12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组合 10"/>
          <p:cNvGrpSpPr/>
          <p:nvPr/>
        </p:nvGrpSpPr>
        <p:grpSpPr>
          <a:xfrm>
            <a:off x="2286000" y="3048000"/>
            <a:ext cx="5105400" cy="3505200"/>
            <a:chOff x="1905000" y="2552700"/>
            <a:chExt cx="5486400" cy="4000500"/>
          </a:xfrm>
        </p:grpSpPr>
        <p:pic>
          <p:nvPicPr>
            <p:cNvPr id="20485" name="图片 1" descr="c:\users\yang\appdata\roaming\360se6\User Data\temp\VE180_1.jpg"/>
            <p:cNvPicPr>
              <a:picLocks noChangeAspect="1"/>
            </p:cNvPicPr>
            <p:nvPr/>
          </p:nvPicPr>
          <p:blipFill>
            <a:blip r:embed="rId2"/>
            <a:stretch>
              <a:fillRect/>
            </a:stretch>
          </p:blipFill>
          <p:spPr>
            <a:xfrm>
              <a:off x="1905000" y="2552700"/>
              <a:ext cx="5334000" cy="4000500"/>
            </a:xfrm>
            <a:prstGeom prst="rect">
              <a:avLst/>
            </a:prstGeom>
            <a:noFill/>
            <a:ln w="9525">
              <a:noFill/>
            </a:ln>
          </p:spPr>
        </p:pic>
        <p:sp>
          <p:nvSpPr>
            <p:cNvPr id="20486" name="Text Box 10"/>
            <p:cNvSpPr txBox="1"/>
            <p:nvPr/>
          </p:nvSpPr>
          <p:spPr>
            <a:xfrm>
              <a:off x="6851650" y="2643188"/>
              <a:ext cx="327334" cy="400110"/>
            </a:xfrm>
            <a:prstGeom prst="rect">
              <a:avLst/>
            </a:prstGeom>
            <a:noFill/>
            <a:ln w="9525">
              <a:noFill/>
            </a:ln>
          </p:spPr>
          <p:txBody>
            <a:bodyPr wrap="none">
              <a:spAutoFit/>
            </a:bodyPr>
            <a:lstStyle/>
            <a:p>
              <a:r>
                <a:rPr lang="en-US" altLang="zh-CN" sz="2000" b="1" dirty="0">
                  <a:latin typeface="Arial" panose="020B0604020202020204" pitchFamily="34" charset="0"/>
                </a:rPr>
                <a:t>3</a:t>
              </a:r>
            </a:p>
          </p:txBody>
        </p:sp>
        <p:sp>
          <p:nvSpPr>
            <p:cNvPr id="10" name="矩形 9"/>
            <p:cNvSpPr/>
            <p:nvPr/>
          </p:nvSpPr>
          <p:spPr>
            <a:xfrm>
              <a:off x="6553200" y="5867400"/>
              <a:ext cx="8382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0483" name="标题 8"/>
          <p:cNvSpPr>
            <a:spLocks noGrp="1"/>
          </p:cNvSpPr>
          <p:nvPr>
            <p:ph type="title"/>
          </p:nvPr>
        </p:nvSpPr>
        <p:spPr/>
        <p:txBody>
          <a:bodyPr vert="horz" wrap="square" lIns="91440" tIns="45720" rIns="91440" bIns="45720" anchor="ctr"/>
          <a:lstStyle/>
          <a:p>
            <a:pPr>
              <a:buNone/>
            </a:pPr>
            <a:endParaRPr lang="zh-CN" altLang="en-US" dirty="0"/>
          </a:p>
        </p:txBody>
      </p:sp>
      <p:sp>
        <p:nvSpPr>
          <p:cNvPr id="20484" name="内容占位符 10"/>
          <p:cNvSpPr>
            <a:spLocks noGrp="1"/>
          </p:cNvSpPr>
          <p:nvPr>
            <p:ph idx="1"/>
          </p:nvPr>
        </p:nvSpPr>
        <p:spPr>
          <a:xfrm>
            <a:off x="457200" y="1371600"/>
            <a:ext cx="7924800" cy="4525963"/>
          </a:xfrm>
        </p:spPr>
        <p:txBody>
          <a:bodyPr vert="horz" wrap="square" lIns="91440" tIns="45720" rIns="91440" bIns="45720" anchor="t"/>
          <a:lstStyle/>
          <a:p>
            <a:pPr>
              <a:buNone/>
            </a:pPr>
            <a:r>
              <a:rPr lang="en-US" altLang="zh-CN" b="1" dirty="0">
                <a:latin typeface="宋体" panose="02010600030101010101" pitchFamily="2" charset="-122"/>
              </a:rPr>
              <a:t>3.</a:t>
            </a:r>
            <a:r>
              <a:rPr lang="zh-CN" altLang="en-US" b="1" dirty="0">
                <a:latin typeface="宋体" panose="02010600030101010101" pitchFamily="2" charset="-122"/>
              </a:rPr>
              <a:t>将做好的玻璃夹放在制胶架上，注意薄玻璃朝向自己，厚玻璃上的箭头向上。按弹簧夹，将玻璃夹卡入制胶架（图</a:t>
            </a:r>
            <a:r>
              <a:rPr lang="en-US" altLang="zh-CN" b="1" dirty="0">
                <a:latin typeface="宋体" panose="02010600030101010101" pitchFamily="2" charset="-122"/>
              </a:rPr>
              <a:t>3</a:t>
            </a:r>
            <a:r>
              <a:rPr lang="zh-CN" altLang="en-US" b="1" dirty="0">
                <a:latin typeface="宋体" panose="02010600030101010101" pitchFamily="2" charset="-122"/>
              </a:rPr>
              <a:t>）。</a:t>
            </a:r>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8"/>
          <p:cNvSpPr/>
          <p:nvPr/>
        </p:nvSpPr>
        <p:spPr>
          <a:xfrm>
            <a:off x="228600" y="838200"/>
            <a:ext cx="8839200" cy="533400"/>
          </a:xfrm>
          <a:prstGeom prst="rect">
            <a:avLst/>
          </a:prstGeom>
          <a:noFill/>
          <a:ln w="9525">
            <a:noFill/>
          </a:ln>
        </p:spPr>
        <p:txBody>
          <a:bodyPr lIns="92075" tIns="46038" rIns="92075" bIns="46038" anchor="ctr"/>
          <a:lstStyle/>
          <a:p>
            <a:endParaRPr lang="en-US" altLang="zh-CN" sz="2800" b="1" dirty="0">
              <a:latin typeface="宋体" panose="02010600030101010101" pitchFamily="2" charset="-122"/>
            </a:endParaRPr>
          </a:p>
        </p:txBody>
      </p:sp>
      <p:sp>
        <p:nvSpPr>
          <p:cNvPr id="21507" name="Rectangle 9"/>
          <p:cNvSpPr/>
          <p:nvPr/>
        </p:nvSpPr>
        <p:spPr>
          <a:xfrm>
            <a:off x="990600" y="1600200"/>
            <a:ext cx="8610600" cy="4191000"/>
          </a:xfrm>
          <a:prstGeom prst="rect">
            <a:avLst/>
          </a:prstGeom>
          <a:noFill/>
          <a:ln w="9525">
            <a:noFill/>
          </a:ln>
        </p:spPr>
        <p:txBody>
          <a:bodyPr/>
          <a:lstStyle/>
          <a:p>
            <a:pPr>
              <a:lnSpc>
                <a:spcPct val="90000"/>
              </a:lnSpc>
              <a:spcBef>
                <a:spcPct val="20000"/>
              </a:spcBef>
            </a:pPr>
            <a:endParaRPr lang="en-US" altLang="zh-CN" sz="2800" b="1" dirty="0">
              <a:latin typeface="宋体" panose="02010600030101010101" pitchFamily="2" charset="-122"/>
            </a:endParaRPr>
          </a:p>
        </p:txBody>
      </p:sp>
      <p:sp>
        <p:nvSpPr>
          <p:cNvPr id="21508" name="标题 5"/>
          <p:cNvSpPr>
            <a:spLocks noGrp="1"/>
          </p:cNvSpPr>
          <p:nvPr>
            <p:ph type="title"/>
          </p:nvPr>
        </p:nvSpPr>
        <p:spPr>
          <a:xfrm>
            <a:off x="457200" y="0"/>
            <a:ext cx="8229600" cy="1143000"/>
          </a:xfrm>
        </p:spPr>
        <p:txBody>
          <a:bodyPr vert="horz" wrap="square" lIns="91440" tIns="45720" rIns="91440" bIns="45720" anchor="ctr"/>
          <a:lstStyle/>
          <a:p>
            <a:pPr>
              <a:buNone/>
            </a:pPr>
            <a:r>
              <a:rPr lang="en-US" altLang="zh-CN" sz="3200" dirty="0">
                <a:latin typeface="微软雅黑" panose="020B0503020204020204" pitchFamily="34" charset="-122"/>
              </a:rPr>
              <a:t>1. </a:t>
            </a:r>
            <a:r>
              <a:rPr lang="zh-CN" altLang="en-US" sz="3200" dirty="0">
                <a:latin typeface="宋体" panose="02010600030101010101" pitchFamily="2" charset="-122"/>
              </a:rPr>
              <a:t>制胶 </a:t>
            </a:r>
            <a:r>
              <a:rPr lang="en-US" altLang="zh-CN" sz="3200" dirty="0">
                <a:latin typeface="微软雅黑" panose="020B0503020204020204" pitchFamily="34" charset="-122"/>
              </a:rPr>
              <a:t>(2</a:t>
            </a:r>
            <a:r>
              <a:rPr lang="zh-CN" altLang="en-US" sz="3200" dirty="0">
                <a:latin typeface="微软雅黑" panose="020B0503020204020204" pitchFamily="34" charset="-122"/>
              </a:rPr>
              <a:t>人</a:t>
            </a:r>
            <a:r>
              <a:rPr lang="en-US" altLang="zh-CN" sz="3200" dirty="0">
                <a:latin typeface="微软雅黑" panose="020B0503020204020204" pitchFamily="34" charset="-122"/>
              </a:rPr>
              <a:t>1</a:t>
            </a:r>
            <a:r>
              <a:rPr lang="zh-CN" altLang="en-US" sz="3200" dirty="0">
                <a:latin typeface="微软雅黑" panose="020B0503020204020204" pitchFamily="34" charset="-122"/>
              </a:rPr>
              <a:t>组） </a:t>
            </a:r>
            <a:endParaRPr lang="zh-CN" altLang="en-US" sz="3200" dirty="0"/>
          </a:p>
        </p:txBody>
      </p:sp>
      <p:sp>
        <p:nvSpPr>
          <p:cNvPr id="21509" name="Rectangle 9"/>
          <p:cNvSpPr/>
          <p:nvPr/>
        </p:nvSpPr>
        <p:spPr>
          <a:xfrm>
            <a:off x="2438400" y="2057400"/>
            <a:ext cx="8610600" cy="4191000"/>
          </a:xfrm>
          <a:prstGeom prst="rect">
            <a:avLst/>
          </a:prstGeom>
          <a:noFill/>
          <a:ln w="9525">
            <a:noFill/>
          </a:ln>
        </p:spPr>
        <p:txBody>
          <a:bodyPr/>
          <a:lstStyle/>
          <a:p>
            <a:pPr>
              <a:lnSpc>
                <a:spcPct val="90000"/>
              </a:lnSpc>
              <a:spcBef>
                <a:spcPct val="20000"/>
              </a:spcBef>
            </a:pP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21510" name="内容占位符 8"/>
          <p:cNvSpPr>
            <a:spLocks noGrp="1"/>
          </p:cNvSpPr>
          <p:nvPr>
            <p:ph idx="1"/>
          </p:nvPr>
        </p:nvSpPr>
        <p:spPr>
          <a:xfrm>
            <a:off x="533400" y="1447800"/>
            <a:ext cx="8229600" cy="4525963"/>
          </a:xfrm>
        </p:spPr>
        <p:txBody>
          <a:bodyPr vert="horz" wrap="square" lIns="91440" tIns="45720" rIns="91440" bIns="45720" anchor="t"/>
          <a:lstStyle/>
          <a:p>
            <a:pPr>
              <a:buNone/>
            </a:pPr>
            <a:endParaRPr lang="zh-CN" altLang="en-US" sz="2000" dirty="0"/>
          </a:p>
        </p:txBody>
      </p:sp>
      <p:graphicFrame>
        <p:nvGraphicFramePr>
          <p:cNvPr id="10" name="表格 9"/>
          <p:cNvGraphicFramePr>
            <a:graphicFrameLocks noGrp="1"/>
          </p:cNvGraphicFramePr>
          <p:nvPr/>
        </p:nvGraphicFramePr>
        <p:xfrm>
          <a:off x="457200" y="1371600"/>
          <a:ext cx="8153400" cy="4934374"/>
        </p:xfrm>
        <a:graphic>
          <a:graphicData uri="http://schemas.openxmlformats.org/drawingml/2006/table">
            <a:tbl>
              <a:tblPr firstRow="1" bandRow="1">
                <a:tableStyleId>{5C22544A-7EE6-4342-B048-85BDC9FD1C3A}</a:tableStyleId>
              </a:tblPr>
              <a:tblGrid>
                <a:gridCol w="2717800"/>
                <a:gridCol w="2717800"/>
                <a:gridCol w="2717800"/>
              </a:tblGrid>
              <a:tr h="546947">
                <a:tc>
                  <a:txBody>
                    <a:bodyPr/>
                    <a:lstStyle/>
                    <a:p>
                      <a:r>
                        <a:rPr lang="zh-CN" altLang="en-US" sz="1800" b="1" dirty="0" smtClean="0">
                          <a:solidFill>
                            <a:srgbClr val="002060"/>
                          </a:solidFill>
                          <a:latin typeface="微软雅黑" panose="020B0503020204020204" pitchFamily="34" charset="-122"/>
                          <a:ea typeface="微软雅黑" panose="020B0503020204020204" pitchFamily="34" charset="-122"/>
                        </a:rPr>
                        <a:t>成分 </a:t>
                      </a:r>
                      <a:endParaRPr lang="zh-CN" altLang="en-US" dirty="0">
                        <a:solidFill>
                          <a:srgbClr val="002060"/>
                        </a:solidFill>
                        <a:latin typeface="微软雅黑" panose="020B0503020204020204" pitchFamily="34" charset="-122"/>
                        <a:ea typeface="微软雅黑" panose="020B0503020204020204" pitchFamily="34" charset="-122"/>
                      </a:endParaRPr>
                    </a:p>
                  </a:txBody>
                  <a:tcPr marT="0" marB="0" anchor="ctr"/>
                </a:tc>
                <a:tc>
                  <a:txBody>
                    <a:bodyPr/>
                    <a:lstStyle/>
                    <a:p>
                      <a:r>
                        <a:rPr lang="zh-CN" altLang="en-US" sz="1800" b="1" dirty="0" smtClean="0">
                          <a:solidFill>
                            <a:srgbClr val="002060"/>
                          </a:solidFill>
                          <a:latin typeface="微软雅黑" panose="020B0503020204020204" pitchFamily="34" charset="-122"/>
                          <a:ea typeface="微软雅黑" panose="020B0503020204020204" pitchFamily="34" charset="-122"/>
                        </a:rPr>
                        <a:t>分离胶 （下） </a:t>
                      </a:r>
                      <a:endParaRPr lang="zh-CN" altLang="en-US" dirty="0">
                        <a:solidFill>
                          <a:srgbClr val="002060"/>
                        </a:solidFill>
                        <a:latin typeface="微软雅黑" panose="020B0503020204020204" pitchFamily="34" charset="-122"/>
                        <a:ea typeface="微软雅黑" panose="020B0503020204020204" pitchFamily="34" charset="-122"/>
                      </a:endParaRPr>
                    </a:p>
                  </a:txBody>
                  <a:tcPr marT="0" marB="0" anchor="ctr"/>
                </a:tc>
                <a:tc>
                  <a:txBody>
                    <a:bodyPr/>
                    <a:lstStyle/>
                    <a:p>
                      <a:r>
                        <a:rPr lang="zh-CN" altLang="en-US" dirty="0" smtClean="0">
                          <a:solidFill>
                            <a:srgbClr val="002060"/>
                          </a:solidFill>
                          <a:latin typeface="微软雅黑" panose="020B0503020204020204" pitchFamily="34" charset="-122"/>
                          <a:ea typeface="微软雅黑" panose="020B0503020204020204" pitchFamily="34" charset="-122"/>
                        </a:rPr>
                        <a:t>  浓缩胶（上）</a:t>
                      </a:r>
                      <a:endParaRPr lang="zh-CN" altLang="en-US" dirty="0">
                        <a:solidFill>
                          <a:srgbClr val="002060"/>
                        </a:solidFill>
                        <a:latin typeface="微软雅黑" panose="020B0503020204020204" pitchFamily="34" charset="-122"/>
                        <a:ea typeface="微软雅黑" panose="020B0503020204020204" pitchFamily="34" charset="-122"/>
                      </a:endParaRPr>
                    </a:p>
                  </a:txBody>
                  <a:tcPr marL="0" marR="0" marT="0" marB="0" anchor="ctr"/>
                </a:tc>
              </a:tr>
              <a:tr h="546947">
                <a:tc>
                  <a:txBody>
                    <a:bodyPr/>
                    <a:lstStyle/>
                    <a:p>
                      <a:r>
                        <a:rPr lang="zh-CN" altLang="en-US" b="1" dirty="0" smtClean="0">
                          <a:solidFill>
                            <a:srgbClr val="002060"/>
                          </a:solidFill>
                          <a:latin typeface="微软雅黑" panose="020B0503020204020204" pitchFamily="34" charset="-122"/>
                          <a:ea typeface="微软雅黑" panose="020B0503020204020204" pitchFamily="34" charset="-122"/>
                        </a:rPr>
                        <a:t>总体积</a:t>
                      </a:r>
                      <a:endParaRPr lang="zh-CN" altLang="en-US" b="1" dirty="0">
                        <a:solidFill>
                          <a:srgbClr val="002060"/>
                        </a:solidFill>
                        <a:latin typeface="微软雅黑" panose="020B0503020204020204" pitchFamily="34" charset="-122"/>
                        <a:ea typeface="微软雅黑" panose="020B0503020204020204" pitchFamily="34" charset="-122"/>
                      </a:endParaRPr>
                    </a:p>
                  </a:txBody>
                  <a:tcPr marT="0" marB="0" anchor="ctr"/>
                </a:tc>
                <a:tc>
                  <a:txBody>
                    <a:bodyPr/>
                    <a:lstStyle/>
                    <a:p>
                      <a:r>
                        <a:rPr lang="en-US" altLang="zh-CN" sz="1800" b="1" dirty="0" smtClean="0">
                          <a:solidFill>
                            <a:srgbClr val="002060"/>
                          </a:solidFill>
                          <a:latin typeface="微软雅黑" panose="020B0503020204020204" pitchFamily="34" charset="-122"/>
                          <a:ea typeface="微软雅黑" panose="020B0503020204020204" pitchFamily="34" charset="-122"/>
                        </a:rPr>
                        <a:t>5 mL</a:t>
                      </a:r>
                      <a:endParaRPr lang="zh-CN" altLang="en-US" dirty="0">
                        <a:solidFill>
                          <a:srgbClr val="002060"/>
                        </a:solidFill>
                        <a:latin typeface="微软雅黑" panose="020B0503020204020204" pitchFamily="34" charset="-122"/>
                        <a:ea typeface="微软雅黑" panose="020B0503020204020204" pitchFamily="34" charset="-122"/>
                      </a:endParaRPr>
                    </a:p>
                  </a:txBody>
                  <a:tcPr marT="0" marB="0" anchor="ctr"/>
                </a:tc>
                <a:tc>
                  <a:txBody>
                    <a:bodyPr/>
                    <a:lstStyle/>
                    <a:p>
                      <a:r>
                        <a:rPr lang="en-US" altLang="zh-CN" sz="1800" b="1" dirty="0" smtClean="0">
                          <a:solidFill>
                            <a:srgbClr val="002060"/>
                          </a:solidFill>
                          <a:latin typeface="微软雅黑" panose="020B0503020204020204" pitchFamily="34" charset="-122"/>
                          <a:ea typeface="微软雅黑" panose="020B0503020204020204" pitchFamily="34" charset="-122"/>
                        </a:rPr>
                        <a:t>3 mL</a:t>
                      </a:r>
                      <a:endParaRPr lang="zh-CN" altLang="en-US" dirty="0">
                        <a:solidFill>
                          <a:srgbClr val="002060"/>
                        </a:solidFill>
                        <a:latin typeface="微软雅黑" panose="020B0503020204020204" pitchFamily="34" charset="-122"/>
                        <a:ea typeface="微软雅黑" panose="020B0503020204020204" pitchFamily="34" charset="-122"/>
                      </a:endParaRPr>
                    </a:p>
                  </a:txBody>
                  <a:tcPr marT="0" marB="0" anchor="ctr"/>
                </a:tc>
              </a:tr>
              <a:tr h="546947">
                <a:tc>
                  <a:txBody>
                    <a:bodyPr/>
                    <a:lstStyle/>
                    <a:p>
                      <a:r>
                        <a:rPr lang="en-US" altLang="zh-CN" sz="1800" b="1" dirty="0" smtClean="0">
                          <a:solidFill>
                            <a:srgbClr val="002060"/>
                          </a:solidFill>
                          <a:latin typeface="微软雅黑" panose="020B0503020204020204" pitchFamily="34" charset="-122"/>
                          <a:ea typeface="微软雅黑" panose="020B0503020204020204" pitchFamily="34" charset="-122"/>
                        </a:rPr>
                        <a:t>30%(</a:t>
                      </a:r>
                      <a:r>
                        <a:rPr lang="zh-CN" altLang="en-US" sz="1800" b="1" dirty="0" smtClean="0">
                          <a:solidFill>
                            <a:srgbClr val="002060"/>
                          </a:solidFill>
                          <a:latin typeface="微软雅黑" panose="020B0503020204020204" pitchFamily="34" charset="-122"/>
                          <a:ea typeface="微软雅黑" panose="020B0503020204020204" pitchFamily="34" charset="-122"/>
                        </a:rPr>
                        <a:t>聚</a:t>
                      </a:r>
                      <a:r>
                        <a:rPr lang="en-US" altLang="zh-CN" sz="1800" b="1" dirty="0" smtClean="0">
                          <a:solidFill>
                            <a:srgbClr val="002060"/>
                          </a:solidFill>
                          <a:latin typeface="微软雅黑" panose="020B0503020204020204" pitchFamily="34" charset="-122"/>
                          <a:ea typeface="微软雅黑" panose="020B0503020204020204" pitchFamily="34" charset="-122"/>
                        </a:rPr>
                        <a:t>)</a:t>
                      </a:r>
                      <a:r>
                        <a:rPr lang="zh-CN" altLang="en-US" sz="1800" b="1" dirty="0" smtClean="0">
                          <a:solidFill>
                            <a:srgbClr val="002060"/>
                          </a:solidFill>
                          <a:latin typeface="微软雅黑" panose="020B0503020204020204" pitchFamily="34" charset="-122"/>
                          <a:ea typeface="微软雅黑" panose="020B0503020204020204" pitchFamily="34" charset="-122"/>
                        </a:rPr>
                        <a:t>丙烯酰胺溶液 </a:t>
                      </a:r>
                      <a:endParaRPr lang="zh-CN" altLang="en-US" dirty="0">
                        <a:solidFill>
                          <a:srgbClr val="002060"/>
                        </a:solidFill>
                        <a:latin typeface="微软雅黑" panose="020B0503020204020204" pitchFamily="34" charset="-122"/>
                        <a:ea typeface="微软雅黑" panose="020B0503020204020204" pitchFamily="34" charset="-122"/>
                      </a:endParaRPr>
                    </a:p>
                  </a:txBody>
                  <a:tcPr marT="0" marB="0" anchor="ctr"/>
                </a:tc>
                <a:tc>
                  <a:txBody>
                    <a:bodyPr/>
                    <a:lstStyle/>
                    <a:p>
                      <a:r>
                        <a:rPr lang="en-US" altLang="zh-CN" sz="1800" b="1" dirty="0" smtClean="0">
                          <a:solidFill>
                            <a:srgbClr val="002060"/>
                          </a:solidFill>
                          <a:latin typeface="微软雅黑" panose="020B0503020204020204" pitchFamily="34" charset="-122"/>
                          <a:ea typeface="微软雅黑" panose="020B0503020204020204" pitchFamily="34" charset="-122"/>
                        </a:rPr>
                        <a:t>2.0 mL </a:t>
                      </a:r>
                      <a:endParaRPr lang="zh-CN" altLang="en-US" dirty="0">
                        <a:solidFill>
                          <a:srgbClr val="002060"/>
                        </a:solidFill>
                        <a:latin typeface="微软雅黑" panose="020B0503020204020204" pitchFamily="34" charset="-122"/>
                        <a:ea typeface="微软雅黑" panose="020B0503020204020204" pitchFamily="34" charset="-122"/>
                      </a:endParaRPr>
                    </a:p>
                  </a:txBody>
                  <a:tcPr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b="1" dirty="0" smtClean="0">
                          <a:solidFill>
                            <a:srgbClr val="002060"/>
                          </a:solidFill>
                          <a:latin typeface="微软雅黑" panose="020B0503020204020204" pitchFamily="34" charset="-122"/>
                          <a:ea typeface="微软雅黑" panose="020B0503020204020204" pitchFamily="34" charset="-122"/>
                        </a:rPr>
                        <a:t>0.5 mL</a:t>
                      </a:r>
                    </a:p>
                    <a:p>
                      <a:endParaRPr lang="zh-CN" altLang="en-US" dirty="0">
                        <a:solidFill>
                          <a:srgbClr val="002060"/>
                        </a:solidFill>
                        <a:latin typeface="微软雅黑" panose="020B0503020204020204" pitchFamily="34" charset="-122"/>
                        <a:ea typeface="微软雅黑" panose="020B0503020204020204" pitchFamily="34" charset="-122"/>
                      </a:endParaRPr>
                    </a:p>
                  </a:txBody>
                  <a:tcPr marT="0" marB="0" anchor="ctr"/>
                </a:tc>
              </a:tr>
              <a:tr h="546947">
                <a:tc>
                  <a:txBody>
                    <a:bodyPr/>
                    <a:lstStyle/>
                    <a:p>
                      <a:r>
                        <a:rPr lang="zh-CN" altLang="en-US" sz="1800" b="1" dirty="0" smtClean="0">
                          <a:solidFill>
                            <a:srgbClr val="002060"/>
                          </a:solidFill>
                          <a:latin typeface="微软雅黑" panose="020B0503020204020204" pitchFamily="34" charset="-122"/>
                          <a:ea typeface="微软雅黑" panose="020B0503020204020204" pitchFamily="34" charset="-122"/>
                        </a:rPr>
                        <a:t>水 </a:t>
                      </a:r>
                      <a:endParaRPr lang="zh-CN" altLang="en-US" dirty="0">
                        <a:solidFill>
                          <a:srgbClr val="002060"/>
                        </a:solidFill>
                        <a:latin typeface="微软雅黑" panose="020B0503020204020204" pitchFamily="34" charset="-122"/>
                        <a:ea typeface="微软雅黑" panose="020B0503020204020204" pitchFamily="34" charset="-122"/>
                      </a:endParaRPr>
                    </a:p>
                  </a:txBody>
                  <a:tcPr marT="0" marB="0" anchor="ctr"/>
                </a:tc>
                <a:tc>
                  <a:txBody>
                    <a:bodyPr/>
                    <a:lstStyle/>
                    <a:p>
                      <a:r>
                        <a:rPr lang="en-US" altLang="zh-CN" sz="1800" b="1" dirty="0" smtClean="0">
                          <a:solidFill>
                            <a:srgbClr val="002060"/>
                          </a:solidFill>
                          <a:latin typeface="微软雅黑" panose="020B0503020204020204" pitchFamily="34" charset="-122"/>
                          <a:ea typeface="微软雅黑" panose="020B0503020204020204" pitchFamily="34" charset="-122"/>
                        </a:rPr>
                        <a:t>1.7 mL </a:t>
                      </a:r>
                      <a:endParaRPr lang="zh-CN" altLang="en-US" dirty="0">
                        <a:solidFill>
                          <a:srgbClr val="002060"/>
                        </a:solidFill>
                        <a:latin typeface="微软雅黑" panose="020B0503020204020204" pitchFamily="34" charset="-122"/>
                        <a:ea typeface="微软雅黑" panose="020B0503020204020204" pitchFamily="34" charset="-122"/>
                      </a:endParaRPr>
                    </a:p>
                  </a:txBody>
                  <a:tcPr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b="1" dirty="0" smtClean="0">
                          <a:solidFill>
                            <a:srgbClr val="002060"/>
                          </a:solidFill>
                          <a:latin typeface="微软雅黑" panose="020B0503020204020204" pitchFamily="34" charset="-122"/>
                          <a:ea typeface="微软雅黑" panose="020B0503020204020204" pitchFamily="34" charset="-122"/>
                        </a:rPr>
                        <a:t>2.1 mL</a:t>
                      </a:r>
                    </a:p>
                    <a:p>
                      <a:endParaRPr lang="zh-CN" altLang="en-US" dirty="0">
                        <a:solidFill>
                          <a:srgbClr val="002060"/>
                        </a:solidFill>
                        <a:latin typeface="微软雅黑" panose="020B0503020204020204" pitchFamily="34" charset="-122"/>
                        <a:ea typeface="微软雅黑" panose="020B0503020204020204" pitchFamily="34" charset="-122"/>
                      </a:endParaRPr>
                    </a:p>
                  </a:txBody>
                  <a:tcPr marT="0" marB="0" anchor="ctr"/>
                </a:tc>
              </a:tr>
              <a:tr h="546947">
                <a:tc>
                  <a:txBody>
                    <a:bodyPr/>
                    <a:lstStyle/>
                    <a:p>
                      <a:r>
                        <a:rPr lang="en-US" altLang="zh-CN" sz="1800" b="1" dirty="0" smtClean="0">
                          <a:solidFill>
                            <a:srgbClr val="002060"/>
                          </a:solidFill>
                          <a:latin typeface="微软雅黑" panose="020B0503020204020204" pitchFamily="34" charset="-122"/>
                          <a:ea typeface="微软雅黑" panose="020B0503020204020204" pitchFamily="34" charset="-122"/>
                        </a:rPr>
                        <a:t>0.5mol/L Tris(pH6.8) </a:t>
                      </a:r>
                      <a:endParaRPr lang="zh-CN" altLang="en-US" dirty="0">
                        <a:solidFill>
                          <a:srgbClr val="002060"/>
                        </a:solidFill>
                        <a:latin typeface="微软雅黑" panose="020B0503020204020204" pitchFamily="34" charset="-122"/>
                        <a:ea typeface="微软雅黑" panose="020B0503020204020204" pitchFamily="34" charset="-122"/>
                      </a:endParaRPr>
                    </a:p>
                  </a:txBody>
                  <a:tcPr marT="0" marB="0" anchor="ctr"/>
                </a:tc>
                <a:tc>
                  <a:txBody>
                    <a:bodyPr/>
                    <a:lstStyle/>
                    <a:p>
                      <a:r>
                        <a:rPr lang="en-US" altLang="zh-CN" sz="1800" b="1" dirty="0" smtClean="0">
                          <a:solidFill>
                            <a:srgbClr val="002060"/>
                          </a:solidFill>
                          <a:latin typeface="微软雅黑" panose="020B0503020204020204" pitchFamily="34" charset="-122"/>
                          <a:ea typeface="微软雅黑" panose="020B0503020204020204" pitchFamily="34" charset="-122"/>
                        </a:rPr>
                        <a:t>---</a:t>
                      </a:r>
                      <a:endParaRPr lang="zh-CN" altLang="en-US" dirty="0">
                        <a:solidFill>
                          <a:srgbClr val="002060"/>
                        </a:solidFill>
                        <a:latin typeface="微软雅黑" panose="020B0503020204020204" pitchFamily="34" charset="-122"/>
                        <a:ea typeface="微软雅黑" panose="020B0503020204020204" pitchFamily="34" charset="-122"/>
                      </a:endParaRPr>
                    </a:p>
                  </a:txBody>
                  <a:tcPr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b="1" dirty="0" smtClean="0">
                          <a:solidFill>
                            <a:srgbClr val="002060"/>
                          </a:solidFill>
                          <a:latin typeface="微软雅黑" panose="020B0503020204020204" pitchFamily="34" charset="-122"/>
                          <a:ea typeface="微软雅黑" panose="020B0503020204020204" pitchFamily="34" charset="-122"/>
                        </a:rPr>
                        <a:t>375 uL</a:t>
                      </a:r>
                    </a:p>
                    <a:p>
                      <a:endParaRPr lang="zh-CN" altLang="en-US" dirty="0">
                        <a:solidFill>
                          <a:srgbClr val="002060"/>
                        </a:solidFill>
                        <a:latin typeface="微软雅黑" panose="020B0503020204020204" pitchFamily="34" charset="-122"/>
                        <a:ea typeface="微软雅黑" panose="020B0503020204020204" pitchFamily="34" charset="-122"/>
                      </a:endParaRPr>
                    </a:p>
                  </a:txBody>
                  <a:tcPr marT="0" marB="0" anchor="ctr"/>
                </a:tc>
              </a:tr>
              <a:tr h="54694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b="1" dirty="0" smtClean="0">
                          <a:solidFill>
                            <a:srgbClr val="002060"/>
                          </a:solidFill>
                          <a:latin typeface="微软雅黑" panose="020B0503020204020204" pitchFamily="34" charset="-122"/>
                          <a:ea typeface="微软雅黑" panose="020B0503020204020204" pitchFamily="34" charset="-122"/>
                        </a:rPr>
                        <a:t>1.5mol/L Tris(pH8.8)</a:t>
                      </a:r>
                    </a:p>
                    <a:p>
                      <a:endParaRPr lang="zh-CN" altLang="en-US" dirty="0">
                        <a:solidFill>
                          <a:srgbClr val="002060"/>
                        </a:solidFill>
                        <a:latin typeface="微软雅黑" panose="020B0503020204020204" pitchFamily="34" charset="-122"/>
                        <a:ea typeface="微软雅黑" panose="020B0503020204020204" pitchFamily="34" charset="-122"/>
                      </a:endParaRPr>
                    </a:p>
                  </a:txBody>
                  <a:tcPr marT="0" marB="0" anchor="ctr"/>
                </a:tc>
                <a:tc>
                  <a:txBody>
                    <a:bodyPr/>
                    <a:lstStyle/>
                    <a:p>
                      <a:r>
                        <a:rPr lang="en-US" altLang="zh-CN" sz="1800" b="1" dirty="0" smtClean="0">
                          <a:solidFill>
                            <a:srgbClr val="002060"/>
                          </a:solidFill>
                          <a:latin typeface="微软雅黑" panose="020B0503020204020204" pitchFamily="34" charset="-122"/>
                          <a:ea typeface="微软雅黑" panose="020B0503020204020204" pitchFamily="34" charset="-122"/>
                        </a:rPr>
                        <a:t>1.3 mL</a:t>
                      </a:r>
                      <a:endParaRPr lang="zh-CN" altLang="en-US" dirty="0">
                        <a:solidFill>
                          <a:srgbClr val="002060"/>
                        </a:solidFill>
                        <a:latin typeface="微软雅黑" panose="020B0503020204020204" pitchFamily="34" charset="-122"/>
                        <a:ea typeface="微软雅黑" panose="020B0503020204020204" pitchFamily="34" charset="-122"/>
                      </a:endParaRPr>
                    </a:p>
                  </a:txBody>
                  <a:tcPr marT="0" marB="0" anchor="ctr"/>
                </a:tc>
                <a:tc>
                  <a:txBody>
                    <a:bodyPr/>
                    <a:lstStyle/>
                    <a:p>
                      <a:r>
                        <a:rPr lang="en-US" altLang="zh-CN" sz="1800" b="1" dirty="0" smtClean="0">
                          <a:solidFill>
                            <a:srgbClr val="002060"/>
                          </a:solidFill>
                          <a:latin typeface="微软雅黑" panose="020B0503020204020204" pitchFamily="34" charset="-122"/>
                          <a:ea typeface="微软雅黑" panose="020B0503020204020204" pitchFamily="34" charset="-122"/>
                        </a:rPr>
                        <a:t>---</a:t>
                      </a:r>
                      <a:endParaRPr lang="zh-CN" altLang="en-US" dirty="0">
                        <a:solidFill>
                          <a:srgbClr val="002060"/>
                        </a:solidFill>
                        <a:latin typeface="微软雅黑" panose="020B0503020204020204" pitchFamily="34" charset="-122"/>
                        <a:ea typeface="微软雅黑" panose="020B0503020204020204" pitchFamily="34" charset="-122"/>
                      </a:endParaRPr>
                    </a:p>
                  </a:txBody>
                  <a:tcPr marT="0" marB="0" anchor="ctr"/>
                </a:tc>
              </a:tr>
              <a:tr h="546947">
                <a:tc>
                  <a:txBody>
                    <a:bodyPr/>
                    <a:lstStyle/>
                    <a:p>
                      <a:r>
                        <a:rPr lang="en-US" altLang="zh-CN" sz="1800" b="1" dirty="0" smtClean="0">
                          <a:solidFill>
                            <a:srgbClr val="002060"/>
                          </a:solidFill>
                          <a:latin typeface="微软雅黑" panose="020B0503020204020204" pitchFamily="34" charset="-122"/>
                          <a:ea typeface="微软雅黑" panose="020B0503020204020204" pitchFamily="34" charset="-122"/>
                        </a:rPr>
                        <a:t>10%SDS</a:t>
                      </a:r>
                      <a:endParaRPr lang="zh-CN" altLang="en-US" dirty="0">
                        <a:solidFill>
                          <a:srgbClr val="002060"/>
                        </a:solidFill>
                        <a:latin typeface="微软雅黑" panose="020B0503020204020204" pitchFamily="34" charset="-122"/>
                        <a:ea typeface="微软雅黑" panose="020B0503020204020204" pitchFamily="34" charset="-122"/>
                      </a:endParaRPr>
                    </a:p>
                  </a:txBody>
                  <a:tcPr marT="0" marB="0" anchor="ctr"/>
                </a:tc>
                <a:tc>
                  <a:txBody>
                    <a:bodyPr/>
                    <a:lstStyle/>
                    <a:p>
                      <a:r>
                        <a:rPr lang="en-US" altLang="zh-CN" sz="1800" b="1" dirty="0" smtClean="0">
                          <a:solidFill>
                            <a:srgbClr val="002060"/>
                          </a:solidFill>
                          <a:latin typeface="微软雅黑" panose="020B0503020204020204" pitchFamily="34" charset="-122"/>
                          <a:ea typeface="微软雅黑" panose="020B0503020204020204" pitchFamily="34" charset="-122"/>
                        </a:rPr>
                        <a:t>50 uL </a:t>
                      </a:r>
                      <a:endParaRPr lang="zh-CN" altLang="en-US" dirty="0">
                        <a:solidFill>
                          <a:srgbClr val="002060"/>
                        </a:solidFill>
                        <a:latin typeface="微软雅黑" panose="020B0503020204020204" pitchFamily="34" charset="-122"/>
                        <a:ea typeface="微软雅黑" panose="020B0503020204020204" pitchFamily="34" charset="-122"/>
                      </a:endParaRPr>
                    </a:p>
                  </a:txBody>
                  <a:tcPr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b="1" dirty="0" smtClean="0">
                          <a:solidFill>
                            <a:srgbClr val="002060"/>
                          </a:solidFill>
                          <a:latin typeface="微软雅黑" panose="020B0503020204020204" pitchFamily="34" charset="-122"/>
                          <a:ea typeface="微软雅黑" panose="020B0503020204020204" pitchFamily="34" charset="-122"/>
                        </a:rPr>
                        <a:t>30 uL</a:t>
                      </a:r>
                    </a:p>
                    <a:p>
                      <a:endParaRPr lang="zh-CN" altLang="en-US" dirty="0">
                        <a:solidFill>
                          <a:srgbClr val="002060"/>
                        </a:solidFill>
                        <a:latin typeface="微软雅黑" panose="020B0503020204020204" pitchFamily="34" charset="-122"/>
                        <a:ea typeface="微软雅黑" panose="020B0503020204020204" pitchFamily="34" charset="-122"/>
                      </a:endParaRPr>
                    </a:p>
                  </a:txBody>
                  <a:tcPr marT="0" marB="0" anchor="ctr"/>
                </a:tc>
              </a:tr>
              <a:tr h="546947">
                <a:tc>
                  <a:txBody>
                    <a:bodyPr/>
                    <a:lstStyle/>
                    <a:p>
                      <a:r>
                        <a:rPr lang="en-US" altLang="zh-CN" sz="1800" b="1" dirty="0" smtClean="0">
                          <a:solidFill>
                            <a:srgbClr val="002060"/>
                          </a:solidFill>
                          <a:latin typeface="微软雅黑" panose="020B0503020204020204" pitchFamily="34" charset="-122"/>
                          <a:ea typeface="微软雅黑" panose="020B0503020204020204" pitchFamily="34" charset="-122"/>
                        </a:rPr>
                        <a:t>10%</a:t>
                      </a:r>
                      <a:r>
                        <a:rPr lang="zh-CN" altLang="en-US" sz="1800" b="1" dirty="0" smtClean="0">
                          <a:solidFill>
                            <a:srgbClr val="002060"/>
                          </a:solidFill>
                          <a:latin typeface="微软雅黑" panose="020B0503020204020204" pitchFamily="34" charset="-122"/>
                          <a:ea typeface="微软雅黑" panose="020B0503020204020204" pitchFamily="34" charset="-122"/>
                        </a:rPr>
                        <a:t>过硫酸铵 </a:t>
                      </a:r>
                      <a:endParaRPr lang="zh-CN" altLang="en-US" dirty="0">
                        <a:solidFill>
                          <a:srgbClr val="002060"/>
                        </a:solidFill>
                        <a:latin typeface="微软雅黑" panose="020B0503020204020204" pitchFamily="34" charset="-122"/>
                        <a:ea typeface="微软雅黑" panose="020B0503020204020204" pitchFamily="34" charset="-122"/>
                      </a:endParaRPr>
                    </a:p>
                  </a:txBody>
                  <a:tcPr marT="0" marB="0" anchor="ctr"/>
                </a:tc>
                <a:tc>
                  <a:txBody>
                    <a:bodyPr/>
                    <a:lstStyle/>
                    <a:p>
                      <a:r>
                        <a:rPr lang="en-US" altLang="zh-CN" sz="1800" b="1" dirty="0" smtClean="0">
                          <a:solidFill>
                            <a:srgbClr val="002060"/>
                          </a:solidFill>
                          <a:latin typeface="微软雅黑" panose="020B0503020204020204" pitchFamily="34" charset="-122"/>
                          <a:ea typeface="微软雅黑" panose="020B0503020204020204" pitchFamily="34" charset="-122"/>
                        </a:rPr>
                        <a:t>50 uL</a:t>
                      </a:r>
                      <a:endParaRPr lang="zh-CN" altLang="en-US" dirty="0">
                        <a:solidFill>
                          <a:srgbClr val="002060"/>
                        </a:solidFill>
                        <a:latin typeface="微软雅黑" panose="020B0503020204020204" pitchFamily="34" charset="-122"/>
                        <a:ea typeface="微软雅黑" panose="020B0503020204020204" pitchFamily="34" charset="-122"/>
                      </a:endParaRPr>
                    </a:p>
                  </a:txBody>
                  <a:tcPr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b="1" dirty="0" smtClean="0">
                          <a:solidFill>
                            <a:srgbClr val="002060"/>
                          </a:solidFill>
                          <a:latin typeface="微软雅黑" panose="020B0503020204020204" pitchFamily="34" charset="-122"/>
                          <a:ea typeface="微软雅黑" panose="020B0503020204020204" pitchFamily="34" charset="-122"/>
                        </a:rPr>
                        <a:t>30 uL </a:t>
                      </a:r>
                    </a:p>
                    <a:p>
                      <a:endParaRPr lang="zh-CN" altLang="en-US" dirty="0">
                        <a:solidFill>
                          <a:srgbClr val="002060"/>
                        </a:solidFill>
                        <a:latin typeface="微软雅黑" panose="020B0503020204020204" pitchFamily="34" charset="-122"/>
                        <a:ea typeface="微软雅黑" panose="020B0503020204020204" pitchFamily="34" charset="-122"/>
                      </a:endParaRPr>
                    </a:p>
                  </a:txBody>
                  <a:tcPr marT="0" marB="0" anchor="ctr"/>
                </a:tc>
              </a:tr>
              <a:tr h="546947">
                <a:tc>
                  <a:txBody>
                    <a:bodyPr/>
                    <a:lstStyle/>
                    <a:p>
                      <a:r>
                        <a:rPr lang="en-US" altLang="zh-CN" sz="1800" b="1" dirty="0" smtClean="0">
                          <a:solidFill>
                            <a:srgbClr val="002060"/>
                          </a:solidFill>
                          <a:latin typeface="微软雅黑" panose="020B0503020204020204" pitchFamily="34" charset="-122"/>
                          <a:ea typeface="微软雅黑" panose="020B0503020204020204" pitchFamily="34" charset="-122"/>
                        </a:rPr>
                        <a:t>TEMED</a:t>
                      </a:r>
                      <a:endParaRPr lang="zh-CN" altLang="en-US" dirty="0">
                        <a:solidFill>
                          <a:srgbClr val="002060"/>
                        </a:solidFill>
                        <a:latin typeface="微软雅黑" panose="020B0503020204020204" pitchFamily="34" charset="-122"/>
                        <a:ea typeface="微软雅黑" panose="020B0503020204020204" pitchFamily="34" charset="-122"/>
                      </a:endParaRPr>
                    </a:p>
                  </a:txBody>
                  <a:tcPr marT="0" marB="0" anchor="ctr"/>
                </a:tc>
                <a:tc>
                  <a:txBody>
                    <a:bodyPr/>
                    <a:lstStyle/>
                    <a:p>
                      <a:r>
                        <a:rPr lang="en-US" altLang="zh-CN" sz="1800" b="1" dirty="0" smtClean="0">
                          <a:solidFill>
                            <a:srgbClr val="002060"/>
                          </a:solidFill>
                          <a:latin typeface="微软雅黑" panose="020B0503020204020204" pitchFamily="34" charset="-122"/>
                          <a:ea typeface="微软雅黑" panose="020B0503020204020204" pitchFamily="34" charset="-122"/>
                        </a:rPr>
                        <a:t>2 uL </a:t>
                      </a:r>
                      <a:endParaRPr lang="zh-CN" altLang="en-US" dirty="0">
                        <a:solidFill>
                          <a:srgbClr val="002060"/>
                        </a:solidFill>
                        <a:latin typeface="微软雅黑" panose="020B0503020204020204" pitchFamily="34" charset="-122"/>
                        <a:ea typeface="微软雅黑" panose="020B0503020204020204" pitchFamily="34" charset="-122"/>
                      </a:endParaRPr>
                    </a:p>
                  </a:txBody>
                  <a:tcPr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b="1" dirty="0" smtClean="0">
                          <a:solidFill>
                            <a:srgbClr val="002060"/>
                          </a:solidFill>
                          <a:latin typeface="微软雅黑" panose="020B0503020204020204" pitchFamily="34" charset="-122"/>
                          <a:ea typeface="微软雅黑" panose="020B0503020204020204" pitchFamily="34" charset="-122"/>
                        </a:rPr>
                        <a:t>2 uL</a:t>
                      </a:r>
                    </a:p>
                    <a:p>
                      <a:endParaRPr lang="zh-CN" altLang="en-US" dirty="0">
                        <a:solidFill>
                          <a:srgbClr val="002060"/>
                        </a:solidFill>
                        <a:latin typeface="微软雅黑" panose="020B0503020204020204" pitchFamily="34" charset="-122"/>
                        <a:ea typeface="微软雅黑" panose="020B0503020204020204" pitchFamily="34" charset="-122"/>
                      </a:endParaRPr>
                    </a:p>
                  </a:txBody>
                  <a:tcPr marT="0" marB="0"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武汉大学校徽"/>
          <p:cNvPicPr>
            <a:picLocks noChangeAspect="1"/>
          </p:cNvPicPr>
          <p:nvPr/>
        </p:nvPicPr>
        <p:blipFill>
          <a:blip r:embed="rId2">
            <a:lum bright="82001" contrast="-70000"/>
          </a:blip>
          <a:srcRect l="12000" t="12000" r="12000" b="12000"/>
          <a:stretch>
            <a:fillRect/>
          </a:stretch>
        </p:blipFill>
        <p:spPr>
          <a:xfrm>
            <a:off x="2286000" y="1371600"/>
            <a:ext cx="4559300" cy="4559300"/>
          </a:xfrm>
          <a:prstGeom prst="rect">
            <a:avLst/>
          </a:prstGeom>
          <a:noFill/>
          <a:ln w="9525">
            <a:noFill/>
          </a:ln>
        </p:spPr>
      </p:pic>
      <p:sp>
        <p:nvSpPr>
          <p:cNvPr id="5123" name="Text Box 3"/>
          <p:cNvSpPr txBox="1"/>
          <p:nvPr/>
        </p:nvSpPr>
        <p:spPr>
          <a:xfrm>
            <a:off x="2743200" y="1143000"/>
            <a:ext cx="5029200" cy="923925"/>
          </a:xfrm>
          <a:prstGeom prst="rect">
            <a:avLst/>
          </a:prstGeom>
          <a:noFill/>
          <a:ln w="9525">
            <a:noFill/>
          </a:ln>
        </p:spPr>
        <p:txBody>
          <a:bodyPr>
            <a:spAutoFit/>
          </a:bodyPr>
          <a:lstStyle/>
          <a:p>
            <a:r>
              <a:rPr lang="zh-CN" altLang="en-US" sz="5400" b="1" dirty="0">
                <a:solidFill>
                  <a:srgbClr val="002060"/>
                </a:solidFill>
                <a:latin typeface="微软雅黑" panose="020B0503020204020204" pitchFamily="34" charset="-122"/>
                <a:ea typeface="微软雅黑" panose="020B0503020204020204" pitchFamily="34" charset="-122"/>
              </a:rPr>
              <a:t>实 验 十一</a:t>
            </a:r>
          </a:p>
        </p:txBody>
      </p:sp>
      <p:sp>
        <p:nvSpPr>
          <p:cNvPr id="5124" name="Rectangle 5"/>
          <p:cNvSpPr/>
          <p:nvPr/>
        </p:nvSpPr>
        <p:spPr>
          <a:xfrm>
            <a:off x="914400" y="2895600"/>
            <a:ext cx="7620000" cy="1600200"/>
          </a:xfrm>
          <a:prstGeom prst="rect">
            <a:avLst/>
          </a:prstGeom>
          <a:noFill/>
          <a:ln w="9525">
            <a:noFill/>
          </a:ln>
        </p:spPr>
        <p:txBody>
          <a:bodyPr lIns="92075" tIns="46038" rIns="92075" bIns="46038" anchor="b"/>
          <a:lstStyle/>
          <a:p>
            <a:pPr algn="ctr">
              <a:lnSpc>
                <a:spcPct val="150000"/>
              </a:lnSpc>
            </a:pPr>
            <a:r>
              <a:rPr lang="zh-CN" altLang="en-US" sz="5400" b="1" dirty="0">
                <a:solidFill>
                  <a:srgbClr val="FF0000"/>
                </a:solidFill>
                <a:latin typeface="微软雅黑" panose="020B0503020204020204" pitchFamily="34" charset="-122"/>
                <a:ea typeface="微软雅黑" panose="020B0503020204020204" pitchFamily="34" charset="-122"/>
              </a:rPr>
              <a:t>诱导表达蛋白的</a:t>
            </a:r>
            <a:br>
              <a:rPr lang="zh-CN" altLang="en-US" sz="5400" b="1" dirty="0">
                <a:solidFill>
                  <a:srgbClr val="FF0000"/>
                </a:solidFill>
                <a:latin typeface="微软雅黑" panose="020B0503020204020204" pitchFamily="34" charset="-122"/>
                <a:ea typeface="微软雅黑" panose="020B0503020204020204" pitchFamily="34" charset="-122"/>
              </a:rPr>
            </a:br>
            <a:r>
              <a:rPr lang="en-US" altLang="zh-CN" sz="5400" b="1" dirty="0">
                <a:solidFill>
                  <a:srgbClr val="FF0000"/>
                </a:solidFill>
                <a:latin typeface="微软雅黑" panose="020B0503020204020204" pitchFamily="34" charset="-122"/>
                <a:ea typeface="微软雅黑" panose="020B0503020204020204" pitchFamily="34" charset="-122"/>
              </a:rPr>
              <a:t>SDS-PAGE</a:t>
            </a:r>
            <a:r>
              <a:rPr lang="zh-CN" altLang="en-US" sz="5400" b="1" dirty="0">
                <a:solidFill>
                  <a:srgbClr val="FF0000"/>
                </a:solidFill>
                <a:latin typeface="微软雅黑" panose="020B0503020204020204" pitchFamily="34" charset="-122"/>
                <a:ea typeface="微软雅黑" panose="020B0503020204020204" pitchFamily="34" charset="-122"/>
              </a:rPr>
              <a:t>电泳检测</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p:nvPr/>
        </p:nvSpPr>
        <p:spPr>
          <a:xfrm>
            <a:off x="304800" y="1447800"/>
            <a:ext cx="8585200" cy="4572000"/>
          </a:xfrm>
          <a:prstGeom prst="rect">
            <a:avLst/>
          </a:prstGeom>
          <a:noFill/>
          <a:ln w="9525">
            <a:noFill/>
          </a:ln>
        </p:spPr>
        <p:txBody>
          <a:bodyPr/>
          <a:lstStyle/>
          <a:p>
            <a:pPr marL="609600" indent="-609600">
              <a:lnSpc>
                <a:spcPct val="150000"/>
              </a:lnSpc>
              <a:spcBef>
                <a:spcPct val="20000"/>
              </a:spcBef>
              <a:buFont typeface="Wingdings" panose="05000000000000000000" pitchFamily="2" charset="2"/>
              <a:buAutoNum type="arabicPeriod"/>
            </a:pPr>
            <a:endParaRPr lang="en-US" altLang="zh-CN" sz="2800" b="1" dirty="0">
              <a:latin typeface="宋体" panose="02010600030101010101" pitchFamily="2" charset="-122"/>
            </a:endParaRPr>
          </a:p>
          <a:p>
            <a:pPr marL="609600" indent="-609600">
              <a:lnSpc>
                <a:spcPct val="150000"/>
              </a:lnSpc>
              <a:spcBef>
                <a:spcPct val="20000"/>
              </a:spcBef>
            </a:pPr>
            <a:endParaRPr lang="en-US" altLang="zh-CN" sz="2800" b="1" dirty="0">
              <a:latin typeface="宋体" panose="02010600030101010101" pitchFamily="2" charset="-122"/>
            </a:endParaRPr>
          </a:p>
        </p:txBody>
      </p:sp>
      <p:sp>
        <p:nvSpPr>
          <p:cNvPr id="22531" name="标题 5"/>
          <p:cNvSpPr>
            <a:spLocks noGrp="1"/>
          </p:cNvSpPr>
          <p:nvPr>
            <p:ph type="title"/>
          </p:nvPr>
        </p:nvSpPr>
        <p:spPr/>
        <p:txBody>
          <a:bodyPr vert="horz" wrap="square" lIns="91440" tIns="45720" rIns="91440" bIns="45720" anchor="ctr"/>
          <a:lstStyle/>
          <a:p>
            <a:pPr>
              <a:buNone/>
            </a:pPr>
            <a:endParaRPr lang="zh-CN" altLang="en-US" dirty="0"/>
          </a:p>
        </p:txBody>
      </p:sp>
      <p:sp>
        <p:nvSpPr>
          <p:cNvPr id="22532" name="内容占位符 6"/>
          <p:cNvSpPr>
            <a:spLocks noGrp="1"/>
          </p:cNvSpPr>
          <p:nvPr>
            <p:ph idx="1"/>
          </p:nvPr>
        </p:nvSpPr>
        <p:spPr>
          <a:xfrm>
            <a:off x="457200" y="1371600"/>
            <a:ext cx="8229600" cy="4525963"/>
          </a:xfrm>
        </p:spPr>
        <p:txBody>
          <a:bodyPr vert="horz" wrap="square" lIns="91440" tIns="45720" rIns="91440" bIns="45720" anchor="t"/>
          <a:lstStyle/>
          <a:p>
            <a:pPr marL="609600" indent="-609600">
              <a:buNone/>
            </a:pPr>
            <a:r>
              <a:rPr lang="zh-CN" altLang="en-US" b="1" dirty="0">
                <a:solidFill>
                  <a:srgbClr val="FF0000"/>
                </a:solidFill>
              </a:rPr>
              <a:t>灌胶</a:t>
            </a:r>
          </a:p>
          <a:p>
            <a:pPr marL="609600" indent="-609600">
              <a:buFont typeface="Wingdings" panose="05000000000000000000" pitchFamily="2" charset="2"/>
              <a:buAutoNum type="arabicPeriod"/>
            </a:pPr>
            <a:r>
              <a:rPr lang="zh-CN" altLang="en-US" b="1" dirty="0">
                <a:latin typeface="宋体" panose="02010600030101010101" pitchFamily="2" charset="-122"/>
              </a:rPr>
              <a:t>取配制好的分离胶</a:t>
            </a:r>
            <a:r>
              <a:rPr lang="en-US" altLang="zh-CN" b="1" dirty="0">
                <a:solidFill>
                  <a:srgbClr val="FF0000"/>
                </a:solidFill>
                <a:latin typeface="微软雅黑" panose="020B0503020204020204" pitchFamily="34" charset="-122"/>
              </a:rPr>
              <a:t>4.5mL </a:t>
            </a:r>
            <a:r>
              <a:rPr lang="en-US" altLang="zh-CN" b="1" dirty="0">
                <a:latin typeface="微软雅黑" panose="020B0503020204020204" pitchFamily="34" charset="-122"/>
              </a:rPr>
              <a:t>(1mm </a:t>
            </a:r>
            <a:r>
              <a:rPr lang="zh-CN" altLang="en-US" b="1" dirty="0">
                <a:latin typeface="宋体" panose="02010600030101010101" pitchFamily="2" charset="-122"/>
              </a:rPr>
              <a:t>玻璃板</a:t>
            </a:r>
            <a:r>
              <a:rPr lang="en-US" altLang="zh-CN" b="1" dirty="0">
                <a:latin typeface="宋体" panose="02010600030101010101" pitchFamily="2" charset="-122"/>
              </a:rPr>
              <a:t>)</a:t>
            </a:r>
            <a:r>
              <a:rPr lang="zh-CN" altLang="en-US" b="1" dirty="0">
                <a:latin typeface="宋体" panose="02010600030101010101" pitchFamily="2" charset="-122"/>
              </a:rPr>
              <a:t>混匀立即灌入两个玻璃板的缝隙中。</a:t>
            </a:r>
          </a:p>
          <a:p>
            <a:pPr marL="609600" indent="-609600">
              <a:buFont typeface="Wingdings" panose="05000000000000000000" pitchFamily="2" charset="2"/>
              <a:buAutoNum type="arabicPeriod"/>
            </a:pPr>
            <a:r>
              <a:rPr lang="zh-CN" altLang="en-US" b="1" dirty="0">
                <a:latin typeface="宋体" panose="02010600030101010101" pitchFamily="2" charset="-122"/>
              </a:rPr>
              <a:t>左右轻轻晃动装置，让分离胶平整，胶内无气泡。</a:t>
            </a:r>
          </a:p>
          <a:p>
            <a:pPr marL="609600" indent="-609600">
              <a:buFont typeface="Wingdings" panose="05000000000000000000" pitchFamily="2" charset="2"/>
              <a:buAutoNum type="arabicPeriod"/>
            </a:pPr>
            <a:r>
              <a:rPr lang="zh-CN" altLang="en-US" b="1" dirty="0">
                <a:latin typeface="宋体" panose="02010600030101010101" pitchFamily="2" charset="-122"/>
              </a:rPr>
              <a:t>缓慢覆盖</a:t>
            </a:r>
            <a:r>
              <a:rPr lang="en-US" altLang="zh-CN" b="1" dirty="0">
                <a:latin typeface="宋体" panose="02010600030101010101" pitchFamily="2" charset="-122"/>
              </a:rPr>
              <a:t>2mL</a:t>
            </a:r>
            <a:r>
              <a:rPr lang="zh-CN" altLang="en-US" b="1" dirty="0">
                <a:latin typeface="宋体" panose="02010600030101010101" pitchFamily="2" charset="-122"/>
              </a:rPr>
              <a:t>水（用</a:t>
            </a:r>
            <a:r>
              <a:rPr lang="en-US" altLang="zh-CN" b="1" dirty="0">
                <a:latin typeface="宋体" panose="02010600030101010101" pitchFamily="2" charset="-122"/>
              </a:rPr>
              <a:t>1mL</a:t>
            </a:r>
            <a:r>
              <a:rPr lang="zh-CN" altLang="en-US" b="1" dirty="0">
                <a:latin typeface="宋体" panose="02010600030101010101" pitchFamily="2" charset="-122"/>
              </a:rPr>
              <a:t>大枪缓慢多点加入）。</a:t>
            </a:r>
          </a:p>
          <a:p>
            <a:pPr marL="609600" indent="-609600">
              <a:buFont typeface="Wingdings" panose="05000000000000000000" pitchFamily="2" charset="2"/>
              <a:buAutoNum type="arabicPeriod"/>
            </a:pPr>
            <a:r>
              <a:rPr lang="zh-CN" altLang="en-US" b="1" dirty="0">
                <a:latin typeface="宋体" panose="02010600030101010101" pitchFamily="2" charset="-122"/>
              </a:rPr>
              <a:t>室温放置</a:t>
            </a:r>
            <a:r>
              <a:rPr lang="en-US" altLang="zh-CN" b="1" dirty="0">
                <a:latin typeface="宋体" panose="02010600030101010101" pitchFamily="2" charset="-122"/>
              </a:rPr>
              <a:t>20</a:t>
            </a:r>
            <a:r>
              <a:rPr lang="zh-CN" altLang="en-US" b="1" dirty="0">
                <a:latin typeface="宋体" panose="02010600030101010101" pitchFamily="2" charset="-122"/>
              </a:rPr>
              <a:t>－</a:t>
            </a:r>
            <a:r>
              <a:rPr lang="en-US" altLang="zh-CN" b="1" dirty="0">
                <a:latin typeface="宋体" panose="02010600030101010101" pitchFamily="2" charset="-122"/>
              </a:rPr>
              <a:t>30</a:t>
            </a:r>
            <a:r>
              <a:rPr lang="zh-CN" altLang="en-US" b="1" dirty="0">
                <a:latin typeface="宋体" panose="02010600030101010101" pitchFamily="2" charset="-122"/>
              </a:rPr>
              <a:t>分钟。</a:t>
            </a:r>
          </a:p>
          <a:p>
            <a:pPr marL="609600" indent="-609600">
              <a:buFont typeface="Wingdings" panose="05000000000000000000" pitchFamily="2" charset="2"/>
              <a:buAutoNum type="arabicPeriod"/>
            </a:pPr>
            <a:r>
              <a:rPr lang="zh-CN" altLang="en-US" b="1" dirty="0">
                <a:latin typeface="宋体" panose="02010600030101010101" pitchFamily="2" charset="-122"/>
              </a:rPr>
              <a:t>凝固好后，倾出水。用滤纸条吸去多余的水分。</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图片 1" descr="c:\users\yang\appdata\roaming\360se6\User Data\temp\VE180_1.jpg"/>
          <p:cNvPicPr>
            <a:picLocks noChangeAspect="1"/>
          </p:cNvPicPr>
          <p:nvPr/>
        </p:nvPicPr>
        <p:blipFill>
          <a:blip r:embed="rId2"/>
          <a:srcRect b="1904"/>
          <a:stretch>
            <a:fillRect/>
          </a:stretch>
        </p:blipFill>
        <p:spPr>
          <a:xfrm>
            <a:off x="1600200" y="2933700"/>
            <a:ext cx="5334000" cy="3924300"/>
          </a:xfrm>
          <a:prstGeom prst="rect">
            <a:avLst/>
          </a:prstGeom>
          <a:noFill/>
          <a:ln w="9525">
            <a:noFill/>
          </a:ln>
        </p:spPr>
      </p:pic>
      <p:sp>
        <p:nvSpPr>
          <p:cNvPr id="23555" name="Text Box 10"/>
          <p:cNvSpPr txBox="1"/>
          <p:nvPr/>
        </p:nvSpPr>
        <p:spPr>
          <a:xfrm>
            <a:off x="6546850" y="3024188"/>
            <a:ext cx="327025" cy="400050"/>
          </a:xfrm>
          <a:prstGeom prst="rect">
            <a:avLst/>
          </a:prstGeom>
          <a:noFill/>
          <a:ln w="9525">
            <a:noFill/>
          </a:ln>
        </p:spPr>
        <p:txBody>
          <a:bodyPr wrap="none">
            <a:spAutoFit/>
          </a:bodyPr>
          <a:lstStyle/>
          <a:p>
            <a:r>
              <a:rPr lang="en-US" altLang="zh-CN" sz="2000" b="1" dirty="0">
                <a:latin typeface="Arial" panose="020B0604020202020204" pitchFamily="34" charset="0"/>
              </a:rPr>
              <a:t>4</a:t>
            </a:r>
          </a:p>
        </p:txBody>
      </p:sp>
      <p:sp>
        <p:nvSpPr>
          <p:cNvPr id="13" name="矩形 12"/>
          <p:cNvSpPr/>
          <p:nvPr/>
        </p:nvSpPr>
        <p:spPr>
          <a:xfrm>
            <a:off x="6248400" y="6248400"/>
            <a:ext cx="762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557" name="Rectangle 4"/>
          <p:cNvSpPr/>
          <p:nvPr/>
        </p:nvSpPr>
        <p:spPr>
          <a:xfrm>
            <a:off x="203200" y="609600"/>
            <a:ext cx="8699500" cy="2819400"/>
          </a:xfrm>
          <a:prstGeom prst="rect">
            <a:avLst/>
          </a:prstGeom>
          <a:noFill/>
          <a:ln w="9525">
            <a:noFill/>
          </a:ln>
        </p:spPr>
        <p:txBody>
          <a:bodyPr/>
          <a:lstStyle/>
          <a:p>
            <a:pPr marL="609600" indent="-609600">
              <a:spcBef>
                <a:spcPct val="20000"/>
              </a:spcBef>
            </a:pPr>
            <a:endParaRPr lang="en-US" altLang="zh-CN" sz="2400" b="1" dirty="0">
              <a:latin typeface="宋体" panose="02010600030101010101" pitchFamily="2" charset="-122"/>
            </a:endParaRPr>
          </a:p>
        </p:txBody>
      </p:sp>
      <p:sp>
        <p:nvSpPr>
          <p:cNvPr id="23558" name="Line 10"/>
          <p:cNvSpPr/>
          <p:nvPr/>
        </p:nvSpPr>
        <p:spPr>
          <a:xfrm flipV="1">
            <a:off x="4068763" y="4876800"/>
            <a:ext cx="1341437" cy="228600"/>
          </a:xfrm>
          <a:prstGeom prst="line">
            <a:avLst/>
          </a:prstGeom>
          <a:ln w="76200" cap="flat" cmpd="sng">
            <a:solidFill>
              <a:schemeClr val="tx1"/>
            </a:solidFill>
            <a:prstDash val="solid"/>
            <a:miter/>
            <a:headEnd type="none" w="med" len="med"/>
            <a:tailEnd type="none" w="med" len="med"/>
          </a:ln>
        </p:spPr>
      </p:sp>
      <p:sp>
        <p:nvSpPr>
          <p:cNvPr id="23559" name="Line 14"/>
          <p:cNvSpPr/>
          <p:nvPr/>
        </p:nvSpPr>
        <p:spPr>
          <a:xfrm>
            <a:off x="1866900" y="4800600"/>
            <a:ext cx="2233613" cy="284163"/>
          </a:xfrm>
          <a:prstGeom prst="line">
            <a:avLst/>
          </a:prstGeom>
          <a:ln w="76200" cap="flat" cmpd="sng">
            <a:solidFill>
              <a:schemeClr val="accent2"/>
            </a:solidFill>
            <a:prstDash val="solid"/>
            <a:headEnd type="none" w="med" len="med"/>
            <a:tailEnd type="triangle" w="med" len="med"/>
          </a:ln>
        </p:spPr>
      </p:sp>
      <p:sp>
        <p:nvSpPr>
          <p:cNvPr id="23560" name="TextBox 14"/>
          <p:cNvSpPr txBox="1"/>
          <p:nvPr/>
        </p:nvSpPr>
        <p:spPr>
          <a:xfrm>
            <a:off x="96838" y="4262438"/>
            <a:ext cx="2032000" cy="646112"/>
          </a:xfrm>
          <a:prstGeom prst="rect">
            <a:avLst/>
          </a:prstGeom>
          <a:noFill/>
          <a:ln w="9525">
            <a:noFill/>
          </a:ln>
        </p:spPr>
        <p:txBody>
          <a:bodyPr wrap="none">
            <a:spAutoFit/>
          </a:bodyPr>
          <a:lstStyle/>
          <a:p>
            <a:r>
              <a:rPr lang="zh-CN" altLang="en-US" b="1" dirty="0">
                <a:solidFill>
                  <a:srgbClr val="002060"/>
                </a:solidFill>
                <a:latin typeface="微软雅黑" panose="020B0503020204020204" pitchFamily="34" charset="-122"/>
                <a:ea typeface="微软雅黑" panose="020B0503020204020204" pitchFamily="34" charset="-122"/>
              </a:rPr>
              <a:t>上、下层胶分界线</a:t>
            </a:r>
            <a:endParaRPr lang="en-US" altLang="zh-CN" b="1" dirty="0">
              <a:solidFill>
                <a:srgbClr val="002060"/>
              </a:solidFill>
              <a:latin typeface="微软雅黑" panose="020B0503020204020204" pitchFamily="34" charset="-122"/>
              <a:ea typeface="微软雅黑" panose="020B0503020204020204" pitchFamily="34" charset="-122"/>
            </a:endParaRPr>
          </a:p>
          <a:p>
            <a:r>
              <a:rPr lang="zh-CN" altLang="en-US" b="1" dirty="0">
                <a:solidFill>
                  <a:srgbClr val="002060"/>
                </a:solidFill>
                <a:latin typeface="微软雅黑" panose="020B0503020204020204" pitchFamily="34" charset="-122"/>
                <a:ea typeface="微软雅黑" panose="020B0503020204020204" pitchFamily="34" charset="-122"/>
              </a:rPr>
              <a:t>（黑色实线）</a:t>
            </a:r>
          </a:p>
        </p:txBody>
      </p:sp>
      <p:sp>
        <p:nvSpPr>
          <p:cNvPr id="23561" name="Line 14"/>
          <p:cNvSpPr/>
          <p:nvPr/>
        </p:nvSpPr>
        <p:spPr>
          <a:xfrm>
            <a:off x="3276600" y="4038600"/>
            <a:ext cx="785813" cy="360363"/>
          </a:xfrm>
          <a:prstGeom prst="line">
            <a:avLst/>
          </a:prstGeom>
          <a:ln w="76200" cap="flat" cmpd="sng">
            <a:solidFill>
              <a:schemeClr val="accent2"/>
            </a:solidFill>
            <a:prstDash val="solid"/>
            <a:headEnd type="none" w="med" len="med"/>
            <a:tailEnd type="triangle" w="med" len="med"/>
          </a:ln>
        </p:spPr>
      </p:sp>
      <p:sp>
        <p:nvSpPr>
          <p:cNvPr id="23562" name="TextBox 16"/>
          <p:cNvSpPr txBox="1"/>
          <p:nvPr/>
        </p:nvSpPr>
        <p:spPr>
          <a:xfrm>
            <a:off x="1600200" y="3581400"/>
            <a:ext cx="2041525" cy="461963"/>
          </a:xfrm>
          <a:prstGeom prst="rect">
            <a:avLst/>
          </a:prstGeom>
          <a:noFill/>
          <a:ln w="9525">
            <a:noFill/>
          </a:ln>
        </p:spPr>
        <p:txBody>
          <a:bodyPr wrap="none">
            <a:spAutoFit/>
          </a:bodyPr>
          <a:lstStyle/>
          <a:p>
            <a:r>
              <a:rPr lang="zh-CN" altLang="en-US" sz="2400" b="1" dirty="0">
                <a:latin typeface="Arial" panose="020B0604020202020204" pitchFamily="34" charset="0"/>
              </a:rPr>
              <a:t>梳子（黄色）</a:t>
            </a:r>
          </a:p>
        </p:txBody>
      </p:sp>
      <p:sp>
        <p:nvSpPr>
          <p:cNvPr id="23563" name="标题 13"/>
          <p:cNvSpPr>
            <a:spLocks noGrp="1"/>
          </p:cNvSpPr>
          <p:nvPr>
            <p:ph type="title"/>
          </p:nvPr>
        </p:nvSpPr>
        <p:spPr/>
        <p:txBody>
          <a:bodyPr vert="horz" wrap="square" lIns="91440" tIns="45720" rIns="91440" bIns="45720" anchor="ctr"/>
          <a:lstStyle/>
          <a:p>
            <a:pPr>
              <a:buNone/>
            </a:pPr>
            <a:endParaRPr lang="zh-CN" altLang="en-US" dirty="0"/>
          </a:p>
        </p:txBody>
      </p:sp>
      <p:sp>
        <p:nvSpPr>
          <p:cNvPr id="15" name="内容占位符 14"/>
          <p:cNvSpPr>
            <a:spLocks noGrp="1"/>
          </p:cNvSpPr>
          <p:nvPr>
            <p:ph idx="1"/>
          </p:nvPr>
        </p:nvSpPr>
        <p:spPr>
          <a:xfrm>
            <a:off x="457200" y="1066800"/>
            <a:ext cx="8229600" cy="4525963"/>
          </a:xfrm>
        </p:spPr>
        <p:txBody>
          <a:bodyPr vert="horz" wrap="square" lIns="91440" tIns="45720" rIns="91440" bIns="45720" numCol="1" anchor="t" anchorCtr="0" compatLnSpc="1"/>
          <a:lstStyle/>
          <a:p>
            <a:pPr marL="609600" marR="0" lvl="0" indent="-609600" algn="l" defTabSz="914400" rtl="0" eaLnBrk="0" fontAlgn="base" latinLnBrk="0" hangingPunct="0">
              <a:lnSpc>
                <a:spcPct val="150000"/>
              </a:lnSpc>
              <a:spcBef>
                <a:spcPct val="20000"/>
              </a:spcBef>
              <a:spcAft>
                <a:spcPct val="0"/>
              </a:spcAft>
              <a:buClrTx/>
              <a:buSzTx/>
              <a:buFontTx/>
              <a:buAutoNum type="arabicPeriod" startAt="6"/>
              <a:defRPr/>
            </a:pPr>
            <a:r>
              <a:rPr kumimoji="0" lang="zh-CN" altLang="en-US" sz="20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取浓缩胶约</a:t>
            </a:r>
            <a:r>
              <a:rPr kumimoji="0" lang="en-US" altLang="zh-CN" sz="20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3mL(5mL for 1.5mm)</a:t>
            </a:r>
            <a:r>
              <a:rPr kumimoji="0" lang="zh-CN" altLang="en-US" sz="20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立即灌入两玻璃板的间隙，</a:t>
            </a:r>
          </a:p>
          <a:p>
            <a:pPr marL="609600" marR="0" lvl="0" indent="-609600" algn="l" defTabSz="914400" rtl="0" eaLnBrk="0" fontAlgn="base" latinLnBrk="0" hangingPunct="0">
              <a:lnSpc>
                <a:spcPct val="150000"/>
              </a:lnSpc>
              <a:spcBef>
                <a:spcPct val="20000"/>
              </a:spcBef>
              <a:spcAft>
                <a:spcPct val="0"/>
              </a:spcAft>
              <a:buClrTx/>
              <a:buSzTx/>
              <a:buFontTx/>
              <a:buAutoNum type="arabicPeriod" startAt="6"/>
              <a:defRPr/>
            </a:pPr>
            <a:r>
              <a:rPr kumimoji="0" lang="zh-CN" altLang="en-US" sz="20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立即插入</a:t>
            </a:r>
            <a:r>
              <a:rPr kumimoji="0" lang="en-US" altLang="zh-CN" sz="2000" b="1" i="0" u="none" strike="noStrike" kern="0" cap="none" spc="0" normalizeH="0" baseline="0" noProof="0" dirty="0" smtClean="0">
                <a:ln>
                  <a:noFill/>
                </a:ln>
                <a:solidFill>
                  <a:srgbClr val="FF0000"/>
                </a:solidFill>
                <a:effectLst/>
                <a:uLnTx/>
                <a:uFillTx/>
                <a:latin typeface="宋体" panose="02010600030101010101" pitchFamily="2" charset="-122"/>
                <a:ea typeface="微软雅黑" panose="020B0503020204020204" pitchFamily="34" charset="-122"/>
                <a:cs typeface="+mn-cs"/>
              </a:rPr>
              <a:t>15</a:t>
            </a:r>
            <a:r>
              <a:rPr kumimoji="0" lang="zh-CN" altLang="en-US" sz="2000" b="1" i="0" u="none" strike="noStrike" kern="0" cap="none" spc="0" normalizeH="0" baseline="0" noProof="0" dirty="0" smtClean="0">
                <a:ln>
                  <a:noFill/>
                </a:ln>
                <a:solidFill>
                  <a:srgbClr val="FF0000"/>
                </a:solidFill>
                <a:effectLst/>
                <a:uLnTx/>
                <a:uFillTx/>
                <a:latin typeface="宋体" panose="02010600030101010101" pitchFamily="2" charset="-122"/>
                <a:ea typeface="微软雅黑" panose="020B0503020204020204" pitchFamily="34" charset="-122"/>
                <a:cs typeface="+mn-cs"/>
              </a:rPr>
              <a:t>孔梳子</a:t>
            </a:r>
            <a:r>
              <a:rPr kumimoji="0" lang="zh-CN" altLang="en-US" sz="20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（图</a:t>
            </a:r>
            <a:r>
              <a:rPr kumimoji="0" lang="en-US" altLang="zh-CN" sz="20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4</a:t>
            </a:r>
            <a:r>
              <a:rPr kumimoji="0" lang="zh-CN" altLang="en-US" sz="20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）。注意，梳子有正反之分。先插入左侧梳子，再慢慢插入右侧梳子，避免产生气泡。如果溢出的胶溶液较多，再补加一些胶溶液。室温放置约</a:t>
            </a:r>
            <a:r>
              <a:rPr kumimoji="0" lang="en-US" altLang="zh-CN" sz="20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30</a:t>
            </a:r>
            <a:r>
              <a:rPr kumimoji="0" lang="zh-CN" altLang="en-US" sz="20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分钟。待胶凝固。</a:t>
            </a:r>
          </a:p>
          <a:p>
            <a:pPr marL="342900" marR="0" lvl="0" indent="-342900" algn="l" defTabSz="914400" rtl="0" eaLnBrk="0" fontAlgn="base" latinLnBrk="0" hangingPunct="0">
              <a:lnSpc>
                <a:spcPct val="150000"/>
              </a:lnSpc>
              <a:spcBef>
                <a:spcPct val="20000"/>
              </a:spcBef>
              <a:spcAft>
                <a:spcPct val="0"/>
              </a:spcAft>
              <a:buClrTx/>
              <a:buSzTx/>
              <a:buFontTx/>
              <a:buChar char="•"/>
              <a:defRPr/>
            </a:pPr>
            <a:endParaRPr kumimoji="0" lang="zh-CN" altLang="en-US" sz="2400" b="0" i="0" u="none" strike="noStrike" kern="0" cap="none" spc="0" normalizeH="0" baseline="0" noProof="0" dirty="0">
              <a:ln>
                <a:noFill/>
              </a:ln>
              <a:solidFill>
                <a:srgbClr val="002060"/>
              </a:solidFill>
              <a:effectLst/>
              <a:uLnTx/>
              <a:uFillTx/>
              <a:latin typeface="+mn-lt"/>
              <a:ea typeface="微软雅黑" panose="020B0503020204020204" pitchFamily="34" charset="-122"/>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14"/>
          <p:cNvSpPr>
            <a:spLocks noChangeArrowheads="1"/>
          </p:cNvSpPr>
          <p:nvPr/>
        </p:nvSpPr>
        <p:spPr bwMode="auto">
          <a:xfrm>
            <a:off x="76200" y="990600"/>
            <a:ext cx="8991600" cy="2057400"/>
          </a:xfrm>
          <a:prstGeom prst="rect">
            <a:avLst/>
          </a:prstGeom>
          <a:noFill/>
          <a:ln w="9525">
            <a:noFill/>
            <a:miter lim="800000"/>
          </a:ln>
        </p:spPr>
        <p:txBody>
          <a:bodyPr/>
          <a:lstStyle/>
          <a:p>
            <a:pPr marL="363855" marR="0" lvl="0" indent="-363855" algn="l" defTabSz="914400" rtl="0" eaLnBrk="1" fontAlgn="base" latinLnBrk="0" hangingPunct="1">
              <a:lnSpc>
                <a:spcPts val="3000"/>
              </a:lnSpc>
              <a:spcBef>
                <a:spcPct val="20000"/>
              </a:spcBef>
              <a:spcAft>
                <a:spcPct val="0"/>
              </a:spcAft>
              <a:buClr>
                <a:schemeClr val="tx1"/>
              </a:buClr>
              <a:buSzTx/>
              <a:buFontTx/>
              <a:buNone/>
              <a:defRPr/>
            </a:pPr>
            <a:endParaRPr kumimoji="0" lang="en-US" altLang="zh-CN" sz="2000" b="1" i="0" u="none" strike="noStrike" kern="1200" cap="none" spc="0" normalizeH="0" baseline="0" noProof="0" dirty="0">
              <a:ln>
                <a:noFill/>
              </a:ln>
              <a:solidFill>
                <a:schemeClr val="tx1"/>
              </a:solidFill>
              <a:effectLst/>
              <a:uLnTx/>
              <a:uFillTx/>
              <a:latin typeface="+mn-ea"/>
              <a:ea typeface="+mn-ea"/>
              <a:cs typeface="+mn-cs"/>
            </a:endParaRPr>
          </a:p>
        </p:txBody>
      </p:sp>
      <p:grpSp>
        <p:nvGrpSpPr>
          <p:cNvPr id="24579" name="组合 14"/>
          <p:cNvGrpSpPr/>
          <p:nvPr/>
        </p:nvGrpSpPr>
        <p:grpSpPr>
          <a:xfrm>
            <a:off x="2057400" y="2895600"/>
            <a:ext cx="5715000" cy="3581400"/>
            <a:chOff x="2133600" y="3429000"/>
            <a:chExt cx="5172800" cy="3048000"/>
          </a:xfrm>
        </p:grpSpPr>
        <p:grpSp>
          <p:nvGrpSpPr>
            <p:cNvPr id="24582" name="组合 10"/>
            <p:cNvGrpSpPr/>
            <p:nvPr/>
          </p:nvGrpSpPr>
          <p:grpSpPr>
            <a:xfrm>
              <a:off x="2133600" y="3429000"/>
              <a:ext cx="5172800" cy="3048000"/>
              <a:chOff x="1868893" y="3429000"/>
              <a:chExt cx="5207000" cy="3204308"/>
            </a:xfrm>
          </p:grpSpPr>
          <p:pic>
            <p:nvPicPr>
              <p:cNvPr id="24586" name="图片 5" descr="c:\users\yang\appdata\roaming\360se6\User Data\temp\ve180_4.jpg"/>
              <p:cNvPicPr>
                <a:picLocks noChangeAspect="1"/>
              </p:cNvPicPr>
              <p:nvPr/>
            </p:nvPicPr>
            <p:blipFill>
              <a:blip r:embed="rId3"/>
              <a:srcRect l="8621" t="13541" r="14532" b="26314"/>
              <a:stretch>
                <a:fillRect/>
              </a:stretch>
            </p:blipFill>
            <p:spPr>
              <a:xfrm>
                <a:off x="1868893" y="3429000"/>
                <a:ext cx="5207000" cy="3204308"/>
              </a:xfrm>
              <a:prstGeom prst="rect">
                <a:avLst/>
              </a:prstGeom>
              <a:noFill/>
              <a:ln w="9525">
                <a:noFill/>
              </a:ln>
            </p:spPr>
          </p:pic>
          <p:sp>
            <p:nvSpPr>
              <p:cNvPr id="24587" name="Line 14"/>
              <p:cNvSpPr/>
              <p:nvPr/>
            </p:nvSpPr>
            <p:spPr>
              <a:xfrm flipH="1">
                <a:off x="5934194" y="3989754"/>
                <a:ext cx="230111" cy="480646"/>
              </a:xfrm>
              <a:prstGeom prst="line">
                <a:avLst/>
              </a:prstGeom>
              <a:ln w="76200" cap="flat" cmpd="sng">
                <a:solidFill>
                  <a:schemeClr val="accent2"/>
                </a:solidFill>
                <a:prstDash val="solid"/>
                <a:headEnd type="none" w="med" len="med"/>
                <a:tailEnd type="triangle" w="med" len="med"/>
              </a:ln>
            </p:spPr>
          </p:sp>
          <p:sp>
            <p:nvSpPr>
              <p:cNvPr id="24588" name="矩形 8"/>
              <p:cNvSpPr/>
              <p:nvPr/>
            </p:nvSpPr>
            <p:spPr>
              <a:xfrm>
                <a:off x="5934194" y="3589215"/>
                <a:ext cx="805510" cy="355916"/>
              </a:xfrm>
              <a:prstGeom prst="rect">
                <a:avLst/>
              </a:prstGeom>
              <a:noFill/>
              <a:ln w="9525">
                <a:noFill/>
              </a:ln>
            </p:spPr>
            <p:txBody>
              <a:bodyPr wrap="none">
                <a:spAutoFit/>
              </a:bodyPr>
              <a:lstStyle/>
              <a:p>
                <a:r>
                  <a:rPr lang="zh-CN" altLang="en-US" sz="1600" b="1" dirty="0">
                    <a:solidFill>
                      <a:srgbClr val="002060"/>
                    </a:solidFill>
                    <a:latin typeface="微软雅黑" panose="020B0503020204020204" pitchFamily="34" charset="-122"/>
                    <a:ea typeface="微软雅黑" panose="020B0503020204020204" pitchFamily="34" charset="-122"/>
                  </a:rPr>
                  <a:t>电极架</a:t>
                </a:r>
              </a:p>
            </p:txBody>
          </p:sp>
          <p:sp>
            <p:nvSpPr>
              <p:cNvPr id="24589" name="TextBox 9"/>
              <p:cNvSpPr txBox="1"/>
              <p:nvPr/>
            </p:nvSpPr>
            <p:spPr>
              <a:xfrm>
                <a:off x="2022301" y="6152662"/>
                <a:ext cx="327334" cy="400110"/>
              </a:xfrm>
              <a:prstGeom prst="rect">
                <a:avLst/>
              </a:prstGeom>
              <a:noFill/>
              <a:ln w="9525">
                <a:noFill/>
              </a:ln>
            </p:spPr>
            <p:txBody>
              <a:bodyPr wrap="none">
                <a:spAutoFit/>
              </a:bodyPr>
              <a:lstStyle/>
              <a:p>
                <a:r>
                  <a:rPr lang="en-US" altLang="zh-CN" sz="2000" dirty="0">
                    <a:latin typeface="Arial" panose="020B0604020202020204" pitchFamily="34" charset="0"/>
                  </a:rPr>
                  <a:t>5</a:t>
                </a:r>
                <a:endParaRPr lang="zh-CN" altLang="en-US" sz="2000" dirty="0">
                  <a:latin typeface="Arial" panose="020B0604020202020204" pitchFamily="34" charset="0"/>
                </a:endParaRPr>
              </a:p>
            </p:txBody>
          </p:sp>
        </p:grpSp>
        <p:grpSp>
          <p:nvGrpSpPr>
            <p:cNvPr id="24583" name="组合 13"/>
            <p:cNvGrpSpPr/>
            <p:nvPr/>
          </p:nvGrpSpPr>
          <p:grpSpPr>
            <a:xfrm>
              <a:off x="4114800" y="3581400"/>
              <a:ext cx="1620957" cy="741363"/>
              <a:chOff x="4114800" y="3581400"/>
              <a:chExt cx="1620957" cy="741363"/>
            </a:xfrm>
          </p:grpSpPr>
          <p:sp>
            <p:nvSpPr>
              <p:cNvPr id="24584" name="Line 14"/>
              <p:cNvSpPr/>
              <p:nvPr/>
            </p:nvSpPr>
            <p:spPr>
              <a:xfrm flipH="1">
                <a:off x="4648200" y="3886200"/>
                <a:ext cx="228600" cy="436563"/>
              </a:xfrm>
              <a:prstGeom prst="line">
                <a:avLst/>
              </a:prstGeom>
              <a:ln w="76200" cap="flat" cmpd="sng">
                <a:solidFill>
                  <a:schemeClr val="accent2"/>
                </a:solidFill>
                <a:prstDash val="solid"/>
                <a:headEnd type="none" w="med" len="med"/>
                <a:tailEnd type="triangle" w="med" len="med"/>
              </a:ln>
            </p:spPr>
          </p:sp>
          <p:sp>
            <p:nvSpPr>
              <p:cNvPr id="24585" name="矩形 12"/>
              <p:cNvSpPr/>
              <p:nvPr/>
            </p:nvSpPr>
            <p:spPr>
              <a:xfrm>
                <a:off x="4114800" y="3581400"/>
                <a:ext cx="1620957" cy="338554"/>
              </a:xfrm>
              <a:prstGeom prst="rect">
                <a:avLst/>
              </a:prstGeom>
              <a:noFill/>
              <a:ln w="9525">
                <a:noFill/>
              </a:ln>
            </p:spPr>
            <p:txBody>
              <a:bodyPr wrap="none">
                <a:spAutoFit/>
              </a:bodyPr>
              <a:lstStyle/>
              <a:p>
                <a:r>
                  <a:rPr lang="zh-CN" altLang="en-US" sz="1600" b="1" dirty="0">
                    <a:solidFill>
                      <a:srgbClr val="002060"/>
                    </a:solidFill>
                    <a:latin typeface="微软雅黑" panose="020B0503020204020204" pitchFamily="34" charset="-122"/>
                    <a:ea typeface="微软雅黑" panose="020B0503020204020204" pitchFamily="34" charset="-122"/>
                  </a:rPr>
                  <a:t>玻璃板（带胶）</a:t>
                </a:r>
              </a:p>
            </p:txBody>
          </p:sp>
        </p:grpSp>
      </p:grpSp>
      <p:sp>
        <p:nvSpPr>
          <p:cNvPr id="2" name="标题 11"/>
          <p:cNvSpPr>
            <a:spLocks noGrp="1"/>
          </p:cNvSpPr>
          <p:nvPr>
            <p:ph type="title"/>
          </p:nvPr>
        </p:nvSpPr>
        <p:spPr/>
        <p:txBody>
          <a:bodyPr vert="horz" wrap="square" lIns="91440" tIns="45720" rIns="91440" bIns="45720" anchor="ctr"/>
          <a:lstStyle/>
          <a:p>
            <a:pPr>
              <a:buNone/>
            </a:pPr>
            <a:endParaRPr lang="zh-CN" altLang="en-US" dirty="0"/>
          </a:p>
        </p:txBody>
      </p:sp>
      <p:sp>
        <p:nvSpPr>
          <p:cNvPr id="24581" name="内容占位符 12"/>
          <p:cNvSpPr>
            <a:spLocks noGrp="1"/>
          </p:cNvSpPr>
          <p:nvPr>
            <p:ph idx="1"/>
          </p:nvPr>
        </p:nvSpPr>
        <p:spPr>
          <a:xfrm>
            <a:off x="457200" y="685800"/>
            <a:ext cx="8382000" cy="2362200"/>
          </a:xfrm>
        </p:spPr>
        <p:txBody>
          <a:bodyPr vert="horz" wrap="square" lIns="91440" tIns="45720" rIns="91440" bIns="45720" anchor="t"/>
          <a:lstStyle/>
          <a:p>
            <a:pPr>
              <a:buNone/>
            </a:pPr>
            <a:r>
              <a:rPr lang="en-US" altLang="zh-CN" sz="2000" b="1" dirty="0">
                <a:latin typeface="微软雅黑" panose="020B0503020204020204" pitchFamily="34" charset="-122"/>
              </a:rPr>
              <a:t>8. </a:t>
            </a:r>
            <a:r>
              <a:rPr lang="zh-CN" altLang="en-US" sz="2000" b="1" dirty="0">
                <a:latin typeface="微软雅黑" panose="020B0503020204020204" pitchFamily="34" charset="-122"/>
              </a:rPr>
              <a:t>取出制好的玻璃</a:t>
            </a:r>
            <a:r>
              <a:rPr lang="en-US" altLang="zh-CN" sz="2000" b="1" dirty="0">
                <a:latin typeface="微软雅黑" panose="020B0503020204020204" pitchFamily="34" charset="-122"/>
              </a:rPr>
              <a:t>(</a:t>
            </a:r>
            <a:r>
              <a:rPr lang="zh-CN" altLang="en-US" sz="2000" b="1" dirty="0">
                <a:latin typeface="微软雅黑" panose="020B0503020204020204" pitchFamily="34" charset="-122"/>
              </a:rPr>
              <a:t>带胶），放入电极架（卡在底面的卡口上），注意薄玻璃朝向电极架，厚玻璃的箭头朝上，玻璃与红色橡胶条必须完全紧贴。（需同时放置两块制好的胶，如只使用一块则另一面须用提供的塑料板代替。）正常安装则会形成一个密闭的容器（图</a:t>
            </a:r>
            <a:r>
              <a:rPr lang="en-US" altLang="zh-CN" sz="2000" b="1" dirty="0">
                <a:latin typeface="微软雅黑" panose="020B0503020204020204" pitchFamily="34" charset="-122"/>
              </a:rPr>
              <a:t>5</a:t>
            </a:r>
            <a:r>
              <a:rPr lang="zh-CN" altLang="en-US" sz="2000" b="1" dirty="0">
                <a:latin typeface="微软雅黑" panose="020B0503020204020204" pitchFamily="34" charset="-122"/>
              </a:rPr>
              <a:t>）。</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5" descr="c:\users\cyu\appdata\roaming\360se6\User Data\temp\ve180_6.jpg"/>
          <p:cNvPicPr>
            <a:picLocks noChangeAspect="1"/>
          </p:cNvPicPr>
          <p:nvPr/>
        </p:nvPicPr>
        <p:blipFill>
          <a:blip r:embed="rId2"/>
          <a:srcRect l="16000" t="5818" r="13142" b="24364"/>
          <a:stretch>
            <a:fillRect/>
          </a:stretch>
        </p:blipFill>
        <p:spPr>
          <a:xfrm>
            <a:off x="4648200" y="2819400"/>
            <a:ext cx="4330700" cy="3352800"/>
          </a:xfrm>
          <a:prstGeom prst="rect">
            <a:avLst/>
          </a:prstGeom>
          <a:noFill/>
          <a:ln w="9525">
            <a:noFill/>
          </a:ln>
        </p:spPr>
      </p:pic>
      <p:sp>
        <p:nvSpPr>
          <p:cNvPr id="24580" name="Rectangle 14"/>
          <p:cNvSpPr>
            <a:spLocks noChangeArrowheads="1"/>
          </p:cNvSpPr>
          <p:nvPr/>
        </p:nvSpPr>
        <p:spPr bwMode="auto">
          <a:xfrm>
            <a:off x="190500" y="914400"/>
            <a:ext cx="8763000" cy="2057400"/>
          </a:xfrm>
          <a:prstGeom prst="rect">
            <a:avLst/>
          </a:prstGeom>
          <a:noFill/>
          <a:ln w="9525">
            <a:noFill/>
            <a:miter lim="800000"/>
          </a:ln>
        </p:spPr>
        <p:txBody>
          <a:bodyPr/>
          <a:lstStyle/>
          <a:p>
            <a:pPr marL="609600" marR="0" lvl="0" indent="-609600" algn="l" defTabSz="914400" rtl="0" eaLnBrk="1" fontAlgn="base" latinLnBrk="0" hangingPunct="1">
              <a:lnSpc>
                <a:spcPct val="100000"/>
              </a:lnSpc>
              <a:spcBef>
                <a:spcPct val="20000"/>
              </a:spcBef>
              <a:spcAft>
                <a:spcPct val="0"/>
              </a:spcAft>
              <a:buClr>
                <a:schemeClr val="tx1"/>
              </a:buClr>
              <a:buSzTx/>
              <a:buFontTx/>
              <a:buNone/>
              <a:defRPr/>
            </a:pPr>
            <a:endParaRPr kumimoji="0" lang="en-US" altLang="zh-CN" sz="2000" b="1" i="0" u="none" strike="noStrike" kern="1200" cap="none" spc="0" normalizeH="0" baseline="0" noProof="0" dirty="0">
              <a:ln>
                <a:noFill/>
              </a:ln>
              <a:solidFill>
                <a:schemeClr val="tx1"/>
              </a:solidFill>
              <a:effectLst/>
              <a:uLnTx/>
              <a:uFillTx/>
              <a:latin typeface="+mn-ea"/>
              <a:ea typeface="+mn-ea"/>
              <a:cs typeface="+mn-cs"/>
            </a:endParaRPr>
          </a:p>
        </p:txBody>
      </p:sp>
      <p:pic>
        <p:nvPicPr>
          <p:cNvPr id="25604" name="图片 6" descr="c:\users\yang\appdata\roaming\360se6\User Data\temp\ve180_5.jpg"/>
          <p:cNvPicPr>
            <a:picLocks noChangeAspect="1"/>
          </p:cNvPicPr>
          <p:nvPr/>
        </p:nvPicPr>
        <p:blipFill>
          <a:blip r:embed="rId3"/>
          <a:srcRect l="12579" t="8000" r="18230" b="20000"/>
          <a:stretch>
            <a:fillRect/>
          </a:stretch>
        </p:blipFill>
        <p:spPr>
          <a:xfrm>
            <a:off x="147638" y="2743200"/>
            <a:ext cx="4348162" cy="3444875"/>
          </a:xfrm>
          <a:prstGeom prst="rect">
            <a:avLst/>
          </a:prstGeom>
          <a:noFill/>
          <a:ln w="9525">
            <a:noFill/>
          </a:ln>
        </p:spPr>
      </p:pic>
      <p:sp>
        <p:nvSpPr>
          <p:cNvPr id="25605" name="Line 14"/>
          <p:cNvSpPr/>
          <p:nvPr/>
        </p:nvSpPr>
        <p:spPr>
          <a:xfrm flipH="1" flipV="1">
            <a:off x="2819400" y="5715000"/>
            <a:ext cx="487363" cy="654050"/>
          </a:xfrm>
          <a:prstGeom prst="line">
            <a:avLst/>
          </a:prstGeom>
          <a:ln w="76200" cap="flat" cmpd="sng">
            <a:solidFill>
              <a:schemeClr val="accent2"/>
            </a:solidFill>
            <a:prstDash val="solid"/>
            <a:headEnd type="none" w="med" len="med"/>
            <a:tailEnd type="triangle" w="med" len="med"/>
          </a:ln>
        </p:spPr>
      </p:sp>
      <p:sp>
        <p:nvSpPr>
          <p:cNvPr id="25608" name="矩形 8"/>
          <p:cNvSpPr>
            <a:spLocks noChangeArrowheads="1"/>
          </p:cNvSpPr>
          <p:nvPr/>
        </p:nvSpPr>
        <p:spPr bwMode="auto">
          <a:xfrm>
            <a:off x="3200400" y="6319838"/>
            <a:ext cx="2743200" cy="40005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smtClean="0">
                <a:ln>
                  <a:noFill/>
                </a:ln>
                <a:solidFill>
                  <a:srgbClr val="002060"/>
                </a:solidFill>
                <a:effectLst/>
                <a:uLnTx/>
                <a:uFillTx/>
                <a:latin typeface="+mn-lt"/>
                <a:ea typeface="微软雅黑" panose="020B0503020204020204" pitchFamily="34" charset="-122"/>
                <a:cs typeface="+mn-cs"/>
              </a:rPr>
              <a:t>底座开关（透明）</a:t>
            </a:r>
          </a:p>
        </p:txBody>
      </p:sp>
      <p:sp>
        <p:nvSpPr>
          <p:cNvPr id="25607" name="Line 14"/>
          <p:cNvSpPr/>
          <p:nvPr/>
        </p:nvSpPr>
        <p:spPr>
          <a:xfrm flipV="1">
            <a:off x="4724400" y="5486400"/>
            <a:ext cx="914400" cy="762000"/>
          </a:xfrm>
          <a:prstGeom prst="line">
            <a:avLst/>
          </a:prstGeom>
          <a:ln w="76200" cap="flat" cmpd="sng">
            <a:solidFill>
              <a:schemeClr val="accent2"/>
            </a:solidFill>
            <a:prstDash val="solid"/>
            <a:headEnd type="none" w="med" len="med"/>
            <a:tailEnd type="triangle" w="med" len="med"/>
          </a:ln>
        </p:spPr>
      </p:sp>
      <p:sp>
        <p:nvSpPr>
          <p:cNvPr id="2" name="TextBox 12"/>
          <p:cNvSpPr txBox="1"/>
          <p:nvPr/>
        </p:nvSpPr>
        <p:spPr>
          <a:xfrm>
            <a:off x="228600" y="5638800"/>
            <a:ext cx="327025" cy="400050"/>
          </a:xfrm>
          <a:prstGeom prst="rect">
            <a:avLst/>
          </a:prstGeom>
          <a:noFill/>
          <a:ln w="9525">
            <a:noFill/>
          </a:ln>
        </p:spPr>
        <p:txBody>
          <a:bodyPr wrap="none">
            <a:spAutoFit/>
          </a:bodyPr>
          <a:lstStyle/>
          <a:p>
            <a:r>
              <a:rPr lang="en-US" altLang="zh-CN" sz="2000" dirty="0">
                <a:latin typeface="Arial" panose="020B0604020202020204" pitchFamily="34" charset="0"/>
              </a:rPr>
              <a:t>6</a:t>
            </a:r>
            <a:endParaRPr lang="zh-CN" altLang="en-US" sz="2000" dirty="0">
              <a:latin typeface="Arial" panose="020B0604020202020204" pitchFamily="34" charset="0"/>
            </a:endParaRPr>
          </a:p>
        </p:txBody>
      </p:sp>
      <p:sp>
        <p:nvSpPr>
          <p:cNvPr id="25609" name="TextBox 13"/>
          <p:cNvSpPr txBox="1"/>
          <p:nvPr/>
        </p:nvSpPr>
        <p:spPr>
          <a:xfrm>
            <a:off x="8610600" y="5715000"/>
            <a:ext cx="327025" cy="400050"/>
          </a:xfrm>
          <a:prstGeom prst="rect">
            <a:avLst/>
          </a:prstGeom>
          <a:noFill/>
          <a:ln w="9525">
            <a:noFill/>
          </a:ln>
        </p:spPr>
        <p:txBody>
          <a:bodyPr wrap="none">
            <a:spAutoFit/>
          </a:bodyPr>
          <a:lstStyle/>
          <a:p>
            <a:r>
              <a:rPr lang="en-US" altLang="zh-CN" sz="2000" dirty="0">
                <a:latin typeface="Arial" panose="020B0604020202020204" pitchFamily="34" charset="0"/>
              </a:rPr>
              <a:t>7</a:t>
            </a:r>
            <a:endParaRPr lang="zh-CN" altLang="en-US" sz="2000" dirty="0">
              <a:latin typeface="Arial" panose="020B0604020202020204" pitchFamily="34" charset="0"/>
            </a:endParaRPr>
          </a:p>
        </p:txBody>
      </p:sp>
      <p:sp>
        <p:nvSpPr>
          <p:cNvPr id="25610" name="标题 11"/>
          <p:cNvSpPr>
            <a:spLocks noGrp="1"/>
          </p:cNvSpPr>
          <p:nvPr>
            <p:ph type="title"/>
          </p:nvPr>
        </p:nvSpPr>
        <p:spPr/>
        <p:txBody>
          <a:bodyPr vert="horz" wrap="square" lIns="91440" tIns="45720" rIns="91440" bIns="45720" anchor="ctr"/>
          <a:lstStyle/>
          <a:p>
            <a:pPr>
              <a:buNone/>
            </a:pPr>
            <a:endParaRPr lang="zh-CN" altLang="en-US" dirty="0"/>
          </a:p>
        </p:txBody>
      </p:sp>
      <p:sp>
        <p:nvSpPr>
          <p:cNvPr id="13" name="内容占位符 12"/>
          <p:cNvSpPr>
            <a:spLocks noGrp="1"/>
          </p:cNvSpPr>
          <p:nvPr>
            <p:ph idx="1"/>
          </p:nvPr>
        </p:nvSpPr>
        <p:spPr>
          <a:xfrm>
            <a:off x="457200" y="1219200"/>
            <a:ext cx="8229600" cy="4525963"/>
          </a:xfrm>
        </p:spPr>
        <p:txBody>
          <a:bodyPr vert="horz" wrap="square" lIns="91440" tIns="45720" rIns="91440" bIns="45720" numCol="1" anchor="t" anchorCtr="0" compatLnSpc="1"/>
          <a:lstStyle/>
          <a:p>
            <a:pPr marL="363855" marR="0" lvl="0" indent="-363855" algn="l" defTabSz="914400" rtl="0" eaLnBrk="0" fontAlgn="base" latinLnBrk="0" hangingPunct="0">
              <a:lnSpc>
                <a:spcPct val="150000"/>
              </a:lnSpc>
              <a:spcBef>
                <a:spcPct val="20000"/>
              </a:spcBef>
              <a:spcAft>
                <a:spcPct val="0"/>
              </a:spcAft>
              <a:buClr>
                <a:schemeClr val="tx1"/>
              </a:buClr>
              <a:buSzTx/>
              <a:buFontTx/>
              <a:buNone/>
              <a:defRPr/>
            </a:pPr>
            <a:r>
              <a:rPr kumimoji="0" lang="en-US" altLang="zh-CN" sz="2000" b="1" i="0" u="none" strike="noStrike" kern="0" cap="none" spc="0" normalizeH="0" baseline="0" noProof="0" dirty="0" smtClean="0">
                <a:ln>
                  <a:noFill/>
                </a:ln>
                <a:solidFill>
                  <a:srgbClr val="002060"/>
                </a:solidFill>
                <a:effectLst/>
                <a:uLnTx/>
                <a:uFillTx/>
                <a:latin typeface="+mn-lt"/>
                <a:ea typeface="微软雅黑" panose="020B0503020204020204" pitchFamily="34" charset="-122"/>
                <a:cs typeface="+mn-cs"/>
              </a:rPr>
              <a:t>9. </a:t>
            </a:r>
            <a:r>
              <a:rPr kumimoji="0" lang="zh-CN" altLang="en-US" sz="2000" b="1" i="0" u="none" strike="noStrike" kern="0" cap="none" spc="0" normalizeH="0" baseline="0" noProof="0" dirty="0" smtClean="0">
                <a:ln>
                  <a:noFill/>
                </a:ln>
                <a:solidFill>
                  <a:srgbClr val="002060"/>
                </a:solidFill>
                <a:effectLst/>
                <a:uLnTx/>
                <a:uFillTx/>
                <a:latin typeface="+mn-lt"/>
                <a:ea typeface="微软雅黑" panose="020B0503020204020204" pitchFamily="34" charset="-122"/>
                <a:cs typeface="+mn-cs"/>
              </a:rPr>
              <a:t>将底座的开关打开，并向外拨动透明的架子，使中间空隙增大，放入电极架。</a:t>
            </a:r>
            <a:endParaRPr kumimoji="0" lang="en-US" altLang="zh-CN" sz="2000" b="1" i="0" u="none" strike="noStrike" kern="0" cap="none" spc="0" normalizeH="0" baseline="0" noProof="0" dirty="0" smtClean="0">
              <a:ln>
                <a:noFill/>
              </a:ln>
              <a:solidFill>
                <a:srgbClr val="002060"/>
              </a:solidFill>
              <a:effectLst/>
              <a:uLnTx/>
              <a:uFillTx/>
              <a:latin typeface="+mn-lt"/>
              <a:ea typeface="微软雅黑" panose="020B0503020204020204" pitchFamily="34" charset="-122"/>
              <a:cs typeface="+mn-cs"/>
            </a:endParaRPr>
          </a:p>
          <a:p>
            <a:pPr marL="363855" marR="0" lvl="0" indent="-363855" algn="l" defTabSz="914400" rtl="0" eaLnBrk="0" fontAlgn="base" latinLnBrk="0" hangingPunct="0">
              <a:lnSpc>
                <a:spcPct val="150000"/>
              </a:lnSpc>
              <a:spcBef>
                <a:spcPct val="20000"/>
              </a:spcBef>
              <a:spcAft>
                <a:spcPct val="0"/>
              </a:spcAft>
              <a:buClr>
                <a:schemeClr val="tx1"/>
              </a:buClr>
              <a:buSzTx/>
              <a:buFontTx/>
              <a:buNone/>
              <a:defRPr/>
            </a:pPr>
            <a:r>
              <a:rPr kumimoji="0" lang="en-US" altLang="zh-CN" sz="2000" b="1" i="0" u="none" strike="noStrike" kern="0" cap="none" spc="0" normalizeH="0" baseline="0" noProof="0" dirty="0" smtClean="0">
                <a:ln>
                  <a:noFill/>
                </a:ln>
                <a:solidFill>
                  <a:srgbClr val="002060"/>
                </a:solidFill>
                <a:effectLst/>
                <a:uLnTx/>
                <a:uFillTx/>
                <a:latin typeface="+mn-lt"/>
                <a:ea typeface="微软雅黑" panose="020B0503020204020204" pitchFamily="34" charset="-122"/>
                <a:cs typeface="+mn-cs"/>
              </a:rPr>
              <a:t>10.</a:t>
            </a:r>
            <a:r>
              <a:rPr kumimoji="0" lang="zh-CN" altLang="en-US" sz="2000" b="1" i="0" u="none" strike="noStrike" kern="0" cap="none" spc="0" normalizeH="0" baseline="0" noProof="0" dirty="0" smtClean="0">
                <a:ln>
                  <a:noFill/>
                </a:ln>
                <a:solidFill>
                  <a:srgbClr val="002060"/>
                </a:solidFill>
                <a:effectLst/>
                <a:uLnTx/>
                <a:uFillTx/>
                <a:latin typeface="+mn-lt"/>
                <a:ea typeface="微软雅黑" panose="020B0503020204020204" pitchFamily="34" charset="-122"/>
                <a:cs typeface="+mn-cs"/>
              </a:rPr>
              <a:t>如图所示将电极架往下压（约</a:t>
            </a:r>
            <a:r>
              <a:rPr kumimoji="0" lang="en-US" altLang="zh-CN" sz="2000" b="1" i="0" u="none" strike="noStrike" kern="0" cap="none" spc="0" normalizeH="0" baseline="0" noProof="0" dirty="0" smtClean="0">
                <a:ln>
                  <a:noFill/>
                </a:ln>
                <a:solidFill>
                  <a:srgbClr val="002060"/>
                </a:solidFill>
                <a:effectLst/>
                <a:uLnTx/>
                <a:uFillTx/>
                <a:latin typeface="+mn-lt"/>
                <a:ea typeface="微软雅黑" panose="020B0503020204020204" pitchFamily="34" charset="-122"/>
                <a:cs typeface="+mn-cs"/>
              </a:rPr>
              <a:t>1~2mm</a:t>
            </a:r>
            <a:r>
              <a:rPr kumimoji="0" lang="zh-CN" altLang="en-US" sz="2000" b="1" i="0" u="none" strike="noStrike" kern="0" cap="none" spc="0" normalizeH="0" baseline="0" noProof="0" dirty="0" smtClean="0">
                <a:ln>
                  <a:noFill/>
                </a:ln>
                <a:solidFill>
                  <a:srgbClr val="002060"/>
                </a:solidFill>
                <a:effectLst/>
                <a:uLnTx/>
                <a:uFillTx/>
                <a:latin typeface="+mn-lt"/>
                <a:ea typeface="微软雅黑" panose="020B0503020204020204" pitchFamily="34" charset="-122"/>
                <a:cs typeface="+mn-cs"/>
              </a:rPr>
              <a:t>），使底面完全接触。</a:t>
            </a:r>
          </a:p>
          <a:p>
            <a:pPr marL="342900" marR="0" lvl="0" indent="-342900" algn="l" defTabSz="914400" rtl="0" eaLnBrk="0" fontAlgn="base" latinLnBrk="0" hangingPunct="0">
              <a:lnSpc>
                <a:spcPct val="150000"/>
              </a:lnSpc>
              <a:spcBef>
                <a:spcPct val="20000"/>
              </a:spcBef>
              <a:spcAft>
                <a:spcPct val="0"/>
              </a:spcAft>
              <a:buClrTx/>
              <a:buSzTx/>
              <a:buFontTx/>
              <a:buChar char="•"/>
              <a:defRPr/>
            </a:pPr>
            <a:endParaRPr kumimoji="0" lang="zh-CN" altLang="en-US" sz="2400" b="0" i="0" u="none" strike="noStrike" kern="0" cap="none" spc="0" normalizeH="0" baseline="0" noProof="0" dirty="0">
              <a:ln>
                <a:noFill/>
              </a:ln>
              <a:solidFill>
                <a:srgbClr val="002060"/>
              </a:solidFill>
              <a:effectLst/>
              <a:uLnTx/>
              <a:uFillTx/>
              <a:latin typeface="+mn-lt"/>
              <a:ea typeface="微软雅黑" panose="020B0503020204020204" pitchFamily="34"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c:\users\cyu\appdata\roaming\360se6\User Data\temp\ve180_7.jpg"/>
          <p:cNvPicPr>
            <a:picLocks noChangeAspect="1"/>
          </p:cNvPicPr>
          <p:nvPr/>
        </p:nvPicPr>
        <p:blipFill>
          <a:blip r:embed="rId2"/>
          <a:srcRect l="22858" t="11636" r="15430" b="21455"/>
          <a:stretch>
            <a:fillRect/>
          </a:stretch>
        </p:blipFill>
        <p:spPr>
          <a:xfrm>
            <a:off x="2000250" y="1919288"/>
            <a:ext cx="4857750" cy="4138612"/>
          </a:xfrm>
          <a:prstGeom prst="rect">
            <a:avLst/>
          </a:prstGeom>
          <a:noFill/>
          <a:ln w="9525">
            <a:noFill/>
          </a:ln>
        </p:spPr>
      </p:pic>
      <p:sp>
        <p:nvSpPr>
          <p:cNvPr id="24580" name="Rectangle 14"/>
          <p:cNvSpPr>
            <a:spLocks noChangeArrowheads="1"/>
          </p:cNvSpPr>
          <p:nvPr/>
        </p:nvSpPr>
        <p:spPr bwMode="auto">
          <a:xfrm>
            <a:off x="685800" y="1066800"/>
            <a:ext cx="4495800" cy="685800"/>
          </a:xfrm>
          <a:prstGeom prst="rect">
            <a:avLst/>
          </a:prstGeom>
          <a:noFill/>
          <a:ln w="9525">
            <a:noFill/>
            <a:miter lim="800000"/>
          </a:ln>
        </p:spPr>
        <p:txBody>
          <a:bodyPr/>
          <a:lstStyle/>
          <a:p>
            <a:pPr marL="609600" marR="0" lvl="0" indent="-609600" algn="l" defTabSz="914400" rtl="0" eaLnBrk="1" fontAlgn="base" latinLnBrk="0" hangingPunct="1">
              <a:lnSpc>
                <a:spcPct val="100000"/>
              </a:lnSpc>
              <a:spcBef>
                <a:spcPct val="20000"/>
              </a:spcBef>
              <a:spcAft>
                <a:spcPct val="0"/>
              </a:spcAft>
              <a:buClr>
                <a:schemeClr val="tx1"/>
              </a:buClr>
              <a:buSzTx/>
              <a:buFontTx/>
              <a:buNone/>
              <a:defRPr/>
            </a:pP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26628" name="Line 14"/>
          <p:cNvSpPr/>
          <p:nvPr/>
        </p:nvSpPr>
        <p:spPr>
          <a:xfrm flipV="1">
            <a:off x="3352800" y="4953000"/>
            <a:ext cx="76200" cy="1219200"/>
          </a:xfrm>
          <a:prstGeom prst="line">
            <a:avLst/>
          </a:prstGeom>
          <a:ln w="76200" cap="flat" cmpd="sng">
            <a:solidFill>
              <a:schemeClr val="accent2"/>
            </a:solidFill>
            <a:prstDash val="solid"/>
            <a:headEnd type="none" w="med" len="med"/>
            <a:tailEnd type="triangle" w="med" len="med"/>
          </a:ln>
        </p:spPr>
      </p:sp>
      <p:sp>
        <p:nvSpPr>
          <p:cNvPr id="26629" name="Line 14"/>
          <p:cNvSpPr/>
          <p:nvPr/>
        </p:nvSpPr>
        <p:spPr>
          <a:xfrm flipV="1">
            <a:off x="3581400" y="5105400"/>
            <a:ext cx="990600" cy="1066800"/>
          </a:xfrm>
          <a:prstGeom prst="line">
            <a:avLst/>
          </a:prstGeom>
          <a:ln w="76200" cap="flat" cmpd="sng">
            <a:solidFill>
              <a:schemeClr val="accent2"/>
            </a:solidFill>
            <a:prstDash val="solid"/>
            <a:headEnd type="none" w="med" len="med"/>
            <a:tailEnd type="triangle" w="med" len="med"/>
          </a:ln>
        </p:spPr>
      </p:sp>
      <p:sp>
        <p:nvSpPr>
          <p:cNvPr id="26630" name="矩形 8"/>
          <p:cNvSpPr/>
          <p:nvPr/>
        </p:nvSpPr>
        <p:spPr>
          <a:xfrm>
            <a:off x="2462213" y="6229350"/>
            <a:ext cx="2441575" cy="338138"/>
          </a:xfrm>
          <a:prstGeom prst="rect">
            <a:avLst/>
          </a:prstGeom>
          <a:noFill/>
          <a:ln w="9525">
            <a:noFill/>
          </a:ln>
        </p:spPr>
        <p:txBody>
          <a:bodyPr wrap="none">
            <a:spAutoFit/>
          </a:bodyPr>
          <a:lstStyle/>
          <a:p>
            <a:r>
              <a:rPr lang="zh-CN" altLang="en-US" sz="1600" b="1" dirty="0">
                <a:solidFill>
                  <a:srgbClr val="002060"/>
                </a:solidFill>
                <a:latin typeface="微软雅黑" panose="020B0503020204020204" pitchFamily="34" charset="-122"/>
                <a:ea typeface="微软雅黑" panose="020B0503020204020204" pitchFamily="34" charset="-122"/>
              </a:rPr>
              <a:t>拇指推回，关上底座开关</a:t>
            </a:r>
            <a:endParaRPr lang="zh-CN" altLang="en-US" sz="1600" dirty="0">
              <a:solidFill>
                <a:srgbClr val="002060"/>
              </a:solidFill>
              <a:latin typeface="微软雅黑" panose="020B0503020204020204" pitchFamily="34" charset="-122"/>
              <a:ea typeface="微软雅黑" panose="020B0503020204020204" pitchFamily="34" charset="-122"/>
            </a:endParaRPr>
          </a:p>
        </p:txBody>
      </p:sp>
      <p:sp>
        <p:nvSpPr>
          <p:cNvPr id="26631" name="标题 9"/>
          <p:cNvSpPr>
            <a:spLocks noGrp="1"/>
          </p:cNvSpPr>
          <p:nvPr>
            <p:ph type="title"/>
          </p:nvPr>
        </p:nvSpPr>
        <p:spPr/>
        <p:txBody>
          <a:bodyPr vert="horz" wrap="square" lIns="91440" tIns="45720" rIns="91440" bIns="45720" anchor="ctr"/>
          <a:lstStyle/>
          <a:p>
            <a:pPr>
              <a:buNone/>
            </a:pPr>
            <a:endParaRPr lang="zh-CN" altLang="en-US" dirty="0"/>
          </a:p>
        </p:txBody>
      </p:sp>
      <p:sp>
        <p:nvSpPr>
          <p:cNvPr id="11" name="内容占位符 10"/>
          <p:cNvSpPr>
            <a:spLocks noGrp="1"/>
          </p:cNvSpPr>
          <p:nvPr>
            <p:ph idx="1"/>
          </p:nvPr>
        </p:nvSpPr>
        <p:spPr>
          <a:xfrm>
            <a:off x="533400" y="12954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Tx/>
              <a:buSzTx/>
              <a:buFontTx/>
              <a:buNone/>
              <a:defRPr/>
            </a:pPr>
            <a:r>
              <a:rPr kumimoji="0" lang="en-US" altLang="zh-CN" sz="2400" b="1" i="0" u="none" strike="noStrike" kern="0" cap="none" spc="0" normalizeH="0" baseline="0" noProof="0" dirty="0" smtClean="0">
                <a:ln>
                  <a:noFill/>
                </a:ln>
                <a:solidFill>
                  <a:srgbClr val="002060"/>
                </a:solidFill>
                <a:effectLst/>
                <a:uLnTx/>
                <a:uFillTx/>
                <a:latin typeface="+mn-ea"/>
                <a:ea typeface="+mn-ea"/>
                <a:cs typeface="+mn-cs"/>
              </a:rPr>
              <a:t>11.</a:t>
            </a:r>
            <a:r>
              <a:rPr kumimoji="0" lang="zh-CN" altLang="en-US" sz="2400" b="1" i="0" u="none" strike="noStrike" kern="0" cap="none" spc="0" normalizeH="0" baseline="0" noProof="0" dirty="0" smtClean="0">
                <a:ln>
                  <a:noFill/>
                </a:ln>
                <a:solidFill>
                  <a:srgbClr val="002060"/>
                </a:solidFill>
                <a:effectLst/>
                <a:uLnTx/>
                <a:uFillTx/>
                <a:latin typeface="+mn-ea"/>
                <a:ea typeface="微软雅黑" panose="020B0503020204020204" pitchFamily="34" charset="-122"/>
                <a:cs typeface="+mn-cs"/>
              </a:rPr>
              <a:t>关上底座开关（图</a:t>
            </a:r>
            <a:r>
              <a:rPr kumimoji="0" lang="en-US" altLang="zh-CN" sz="2400" b="1" i="0" u="none" strike="noStrike" kern="0" cap="none" spc="0" normalizeH="0" baseline="0" noProof="0" dirty="0" smtClean="0">
                <a:ln>
                  <a:noFill/>
                </a:ln>
                <a:solidFill>
                  <a:srgbClr val="002060"/>
                </a:solidFill>
                <a:effectLst/>
                <a:uLnTx/>
                <a:uFillTx/>
                <a:latin typeface="+mn-ea"/>
                <a:ea typeface="微软雅黑" panose="020B0503020204020204" pitchFamily="34" charset="-122"/>
                <a:cs typeface="+mn-cs"/>
              </a:rPr>
              <a:t>8</a:t>
            </a:r>
            <a:r>
              <a:rPr kumimoji="0" lang="zh-CN" altLang="en-US" sz="2400" b="1" i="0" u="none" strike="noStrike" kern="0" cap="none" spc="0" normalizeH="0" baseline="0" noProof="0" dirty="0" smtClean="0">
                <a:ln>
                  <a:noFill/>
                </a:ln>
                <a:solidFill>
                  <a:srgbClr val="002060"/>
                </a:solidFill>
                <a:effectLst/>
                <a:uLnTx/>
                <a:uFillTx/>
                <a:latin typeface="+mn-ea"/>
                <a:ea typeface="微软雅黑" panose="020B0503020204020204" pitchFamily="34" charset="-122"/>
                <a:cs typeface="+mn-cs"/>
              </a:rPr>
              <a:t>）</a:t>
            </a:r>
            <a:r>
              <a:rPr kumimoji="0" lang="zh-CN" altLang="en-US" sz="2400" b="1" i="0" u="none" strike="noStrike" kern="0" cap="none" spc="0" normalizeH="0" baseline="0" noProof="0" dirty="0" smtClean="0">
                <a:ln>
                  <a:noFill/>
                </a:ln>
                <a:solidFill>
                  <a:srgbClr val="002060"/>
                </a:solidFill>
                <a:effectLst/>
                <a:uLnTx/>
                <a:uFillTx/>
                <a:latin typeface="+mn-ea"/>
                <a:ea typeface="+mn-ea"/>
                <a:cs typeface="+mn-cs"/>
              </a:rPr>
              <a:t>。</a:t>
            </a:r>
            <a:endParaRPr kumimoji="0" lang="en-US" altLang="zh-CN" sz="2400" b="1" i="0" u="none" strike="noStrike" kern="0" cap="none" spc="0" normalizeH="0" baseline="0" noProof="0" dirty="0" smtClean="0">
              <a:ln>
                <a:noFill/>
              </a:ln>
              <a:solidFill>
                <a:srgbClr val="002060"/>
              </a:solidFill>
              <a:effectLst/>
              <a:uLnTx/>
              <a:uFillTx/>
              <a:latin typeface="+mn-ea"/>
              <a:ea typeface="+mn-ea"/>
              <a:cs typeface="+mn-cs"/>
            </a:endParaRPr>
          </a:p>
          <a:p>
            <a:pPr marL="342900" marR="0" lvl="0" indent="-342900" algn="l" defTabSz="914400" rtl="0" eaLnBrk="0" fontAlgn="base" latinLnBrk="0" hangingPunct="0">
              <a:lnSpc>
                <a:spcPct val="150000"/>
              </a:lnSpc>
              <a:spcBef>
                <a:spcPct val="20000"/>
              </a:spcBef>
              <a:spcAft>
                <a:spcPct val="0"/>
              </a:spcAft>
              <a:buClrTx/>
              <a:buSzTx/>
              <a:buFontTx/>
              <a:buChar char="•"/>
              <a:defRPr/>
            </a:pPr>
            <a:endParaRPr kumimoji="0" lang="zh-CN" altLang="en-US" sz="2400" b="0" i="0" u="none" strike="noStrike" kern="0" cap="none" spc="0" normalizeH="0" baseline="0" noProof="0" dirty="0">
              <a:ln>
                <a:noFill/>
              </a:ln>
              <a:solidFill>
                <a:srgbClr val="002060"/>
              </a:solidFill>
              <a:effectLst/>
              <a:uLnTx/>
              <a:uFillTx/>
              <a:latin typeface="+mn-lt"/>
              <a:ea typeface="微软雅黑" panose="020B0503020204020204" pitchFamily="34" charset="-122"/>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14"/>
          <p:cNvSpPr>
            <a:spLocks noChangeArrowheads="1"/>
          </p:cNvSpPr>
          <p:nvPr/>
        </p:nvSpPr>
        <p:spPr bwMode="auto">
          <a:xfrm>
            <a:off x="76200" y="1676400"/>
            <a:ext cx="4495800" cy="2057400"/>
          </a:xfrm>
          <a:prstGeom prst="rect">
            <a:avLst/>
          </a:prstGeom>
          <a:noFill/>
          <a:ln w="9525">
            <a:noFill/>
            <a:miter lim="800000"/>
          </a:ln>
        </p:spPr>
        <p:txBody>
          <a:bodyPr/>
          <a:lstStyle/>
          <a:p>
            <a:pPr marL="609600" marR="0" lvl="0" indent="-609600" algn="l" defTabSz="914400" rtl="0" eaLnBrk="1" fontAlgn="base" latinLnBrk="0" hangingPunct="1">
              <a:lnSpc>
                <a:spcPct val="100000"/>
              </a:lnSpc>
              <a:spcBef>
                <a:spcPct val="20000"/>
              </a:spcBef>
              <a:spcAft>
                <a:spcPct val="0"/>
              </a:spcAft>
              <a:buClr>
                <a:schemeClr val="tx1"/>
              </a:buClr>
              <a:buSzTx/>
              <a:buFontTx/>
              <a:buNone/>
              <a:defRPr/>
            </a:pPr>
            <a:endParaRPr kumimoji="0" lang="en-US" altLang="zh-CN" sz="2000" b="1" i="0" u="none" strike="noStrike" kern="1200" cap="none" spc="0" normalizeH="0" baseline="0" noProof="0" dirty="0">
              <a:ln>
                <a:noFill/>
              </a:ln>
              <a:solidFill>
                <a:schemeClr val="tx1"/>
              </a:solidFill>
              <a:effectLst/>
              <a:uLnTx/>
              <a:uFillTx/>
              <a:latin typeface="+mn-ea"/>
              <a:ea typeface="+mn-ea"/>
              <a:cs typeface="+mn-cs"/>
            </a:endParaRPr>
          </a:p>
        </p:txBody>
      </p:sp>
      <p:pic>
        <p:nvPicPr>
          <p:cNvPr id="27651" name="图片 9" descr="c:\users\yang\appdata\roaming\360se6\User Data\temp\ve180_8.jpg"/>
          <p:cNvPicPr>
            <a:picLocks noChangeAspect="1"/>
          </p:cNvPicPr>
          <p:nvPr/>
        </p:nvPicPr>
        <p:blipFill>
          <a:blip r:embed="rId2"/>
          <a:srcRect l="27481" r="17557" b="3883"/>
          <a:stretch>
            <a:fillRect/>
          </a:stretch>
        </p:blipFill>
        <p:spPr>
          <a:xfrm>
            <a:off x="5105400" y="1371600"/>
            <a:ext cx="3608388" cy="4962525"/>
          </a:xfrm>
          <a:prstGeom prst="rect">
            <a:avLst/>
          </a:prstGeom>
          <a:noFill/>
          <a:ln w="9525">
            <a:noFill/>
          </a:ln>
        </p:spPr>
      </p:pic>
      <p:sp>
        <p:nvSpPr>
          <p:cNvPr id="27652" name="TextBox 7"/>
          <p:cNvSpPr txBox="1"/>
          <p:nvPr/>
        </p:nvSpPr>
        <p:spPr>
          <a:xfrm>
            <a:off x="8382000" y="1352550"/>
            <a:ext cx="327025" cy="400050"/>
          </a:xfrm>
          <a:prstGeom prst="rect">
            <a:avLst/>
          </a:prstGeom>
          <a:noFill/>
          <a:ln w="9525">
            <a:noFill/>
          </a:ln>
        </p:spPr>
        <p:txBody>
          <a:bodyPr wrap="none">
            <a:spAutoFit/>
          </a:bodyPr>
          <a:lstStyle/>
          <a:p>
            <a:r>
              <a:rPr lang="en-US" altLang="zh-CN" sz="2000" dirty="0">
                <a:latin typeface="Arial" panose="020B0604020202020204" pitchFamily="34" charset="0"/>
              </a:rPr>
              <a:t>8</a:t>
            </a:r>
            <a:endParaRPr lang="zh-CN" altLang="en-US" sz="2000" dirty="0">
              <a:latin typeface="Arial" panose="020B0604020202020204" pitchFamily="34" charset="0"/>
            </a:endParaRPr>
          </a:p>
        </p:txBody>
      </p:sp>
      <p:sp>
        <p:nvSpPr>
          <p:cNvPr id="27653" name="Line 14"/>
          <p:cNvSpPr/>
          <p:nvPr/>
        </p:nvSpPr>
        <p:spPr>
          <a:xfrm flipV="1">
            <a:off x="5029200" y="4953000"/>
            <a:ext cx="1143000" cy="609600"/>
          </a:xfrm>
          <a:prstGeom prst="line">
            <a:avLst/>
          </a:prstGeom>
          <a:ln w="76200" cap="flat" cmpd="sng">
            <a:solidFill>
              <a:schemeClr val="accent2"/>
            </a:solidFill>
            <a:prstDash val="solid"/>
            <a:headEnd type="none" w="med" len="med"/>
            <a:tailEnd type="triangle" w="med" len="med"/>
          </a:ln>
        </p:spPr>
      </p:sp>
      <p:sp>
        <p:nvSpPr>
          <p:cNvPr id="27654" name="矩形 9"/>
          <p:cNvSpPr/>
          <p:nvPr/>
        </p:nvSpPr>
        <p:spPr>
          <a:xfrm>
            <a:off x="2590800" y="5410200"/>
            <a:ext cx="2441575" cy="338138"/>
          </a:xfrm>
          <a:prstGeom prst="rect">
            <a:avLst/>
          </a:prstGeom>
          <a:noFill/>
          <a:ln w="9525">
            <a:noFill/>
          </a:ln>
        </p:spPr>
        <p:txBody>
          <a:bodyPr wrap="none">
            <a:spAutoFit/>
          </a:bodyPr>
          <a:lstStyle/>
          <a:p>
            <a:r>
              <a:rPr lang="zh-CN" altLang="en-US" sz="1600" b="1" dirty="0">
                <a:solidFill>
                  <a:srgbClr val="002060"/>
                </a:solidFill>
                <a:latin typeface="微软雅黑" panose="020B0503020204020204" pitchFamily="34" charset="-122"/>
                <a:ea typeface="微软雅黑" panose="020B0503020204020204" pitchFamily="34" charset="-122"/>
              </a:rPr>
              <a:t>外侧缓冲液加到此处深度</a:t>
            </a:r>
          </a:p>
        </p:txBody>
      </p:sp>
      <p:sp>
        <p:nvSpPr>
          <p:cNvPr id="27655" name="标题 8"/>
          <p:cNvSpPr>
            <a:spLocks noGrp="1"/>
          </p:cNvSpPr>
          <p:nvPr>
            <p:ph type="title"/>
          </p:nvPr>
        </p:nvSpPr>
        <p:spPr/>
        <p:txBody>
          <a:bodyPr vert="horz" wrap="square" lIns="91440" tIns="45720" rIns="91440" bIns="45720" anchor="ctr"/>
          <a:lstStyle/>
          <a:p>
            <a:pPr>
              <a:buNone/>
            </a:pPr>
            <a:endParaRPr lang="zh-CN" altLang="en-US" dirty="0"/>
          </a:p>
        </p:txBody>
      </p:sp>
      <p:sp>
        <p:nvSpPr>
          <p:cNvPr id="10" name="内容占位符 9"/>
          <p:cNvSpPr>
            <a:spLocks noGrp="1"/>
          </p:cNvSpPr>
          <p:nvPr>
            <p:ph idx="1"/>
          </p:nvPr>
        </p:nvSpPr>
        <p:spPr>
          <a:xfrm>
            <a:off x="381000" y="1600200"/>
            <a:ext cx="4419600" cy="4525963"/>
          </a:xfrm>
        </p:spPr>
        <p:txBody>
          <a:bodyPr vert="horz" wrap="square" lIns="91440" tIns="45720" rIns="91440" bIns="45720" numCol="1" anchor="t" anchorCtr="0" compatLnSpc="1"/>
          <a:lstStyle/>
          <a:p>
            <a:pPr marL="0" marR="0" lvl="0" indent="0" algn="l" defTabSz="914400" rtl="0" eaLnBrk="0" fontAlgn="base" latinLnBrk="0" hangingPunct="0">
              <a:lnSpc>
                <a:spcPct val="150000"/>
              </a:lnSpc>
              <a:spcBef>
                <a:spcPct val="20000"/>
              </a:spcBef>
              <a:spcAft>
                <a:spcPct val="0"/>
              </a:spcAft>
              <a:buClr>
                <a:schemeClr val="tx1"/>
              </a:buClr>
              <a:buSzTx/>
              <a:buFontTx/>
              <a:buNone/>
              <a:defRPr/>
            </a:pPr>
            <a:r>
              <a:rPr kumimoji="0" lang="en-US" altLang="zh-CN" sz="2000" b="1" i="0" u="none" strike="noStrike" kern="0" cap="none" spc="0" normalizeH="0" baseline="0" noProof="0" dirty="0" smtClean="0">
                <a:ln>
                  <a:noFill/>
                </a:ln>
                <a:solidFill>
                  <a:srgbClr val="002060"/>
                </a:solidFill>
                <a:effectLst/>
                <a:uLnTx/>
                <a:uFillTx/>
                <a:latin typeface="+mn-lt"/>
                <a:ea typeface="微软雅黑" panose="020B0503020204020204" pitchFamily="34" charset="-122"/>
                <a:cs typeface="+mn-cs"/>
              </a:rPr>
              <a:t>12. </a:t>
            </a:r>
            <a:r>
              <a:rPr kumimoji="0" lang="zh-CN" altLang="en-US" sz="2000" b="1" i="0" u="none" strike="noStrike" kern="0" cap="none" spc="0" normalizeH="0" baseline="0" noProof="0" dirty="0" smtClean="0">
                <a:ln>
                  <a:noFill/>
                </a:ln>
                <a:solidFill>
                  <a:srgbClr val="002060"/>
                </a:solidFill>
                <a:effectLst/>
                <a:uLnTx/>
                <a:uFillTx/>
                <a:latin typeface="+mn-lt"/>
                <a:ea typeface="微软雅黑" panose="020B0503020204020204" pitchFamily="34" charset="-122"/>
                <a:cs typeface="+mn-cs"/>
              </a:rPr>
              <a:t>用</a:t>
            </a:r>
            <a:r>
              <a:rPr kumimoji="0" lang="en-US" altLang="zh-CN" sz="2000" b="1" i="0" u="none" strike="noStrike" kern="0" cap="none" spc="0" normalizeH="0" baseline="0" noProof="0" dirty="0" smtClean="0">
                <a:ln>
                  <a:noFill/>
                </a:ln>
                <a:solidFill>
                  <a:srgbClr val="002060"/>
                </a:solidFill>
                <a:effectLst/>
                <a:uLnTx/>
                <a:uFillTx/>
                <a:latin typeface="+mn-lt"/>
                <a:ea typeface="微软雅黑" panose="020B0503020204020204" pitchFamily="34" charset="-122"/>
                <a:cs typeface="+mn-cs"/>
              </a:rPr>
              <a:t>1mL</a:t>
            </a:r>
            <a:r>
              <a:rPr kumimoji="0" lang="zh-CN" altLang="en-US" sz="2000" b="1" i="0" u="none" strike="noStrike" kern="0" cap="none" spc="0" normalizeH="0" baseline="0" noProof="0" dirty="0" smtClean="0">
                <a:ln>
                  <a:noFill/>
                </a:ln>
                <a:solidFill>
                  <a:srgbClr val="002060"/>
                </a:solidFill>
                <a:effectLst/>
                <a:uLnTx/>
                <a:uFillTx/>
                <a:latin typeface="+mn-lt"/>
                <a:ea typeface="微软雅黑" panose="020B0503020204020204" pitchFamily="34" charset="-122"/>
                <a:cs typeface="+mn-cs"/>
              </a:rPr>
              <a:t>枪吸水冲洗加样孔，去除凝胶碎片。如有必要整理加样孔。</a:t>
            </a:r>
            <a:endParaRPr kumimoji="0" lang="en-US" altLang="zh-CN" sz="2000" b="1" i="0" u="none" strike="noStrike" kern="0" cap="none" spc="0" normalizeH="0" baseline="0" noProof="0" dirty="0" smtClean="0">
              <a:ln>
                <a:noFill/>
              </a:ln>
              <a:solidFill>
                <a:srgbClr val="002060"/>
              </a:solidFill>
              <a:effectLst/>
              <a:uLnTx/>
              <a:uFillTx/>
              <a:latin typeface="+mn-lt"/>
              <a:ea typeface="微软雅黑" panose="020B0503020204020204" pitchFamily="34" charset="-122"/>
              <a:cs typeface="+mn-cs"/>
            </a:endParaRPr>
          </a:p>
          <a:p>
            <a:pPr marL="0" marR="0" lvl="0" indent="0" algn="l" defTabSz="914400" rtl="0" eaLnBrk="0" fontAlgn="base" latinLnBrk="0" hangingPunct="0">
              <a:lnSpc>
                <a:spcPct val="150000"/>
              </a:lnSpc>
              <a:spcBef>
                <a:spcPct val="20000"/>
              </a:spcBef>
              <a:spcAft>
                <a:spcPct val="0"/>
              </a:spcAft>
              <a:buClr>
                <a:schemeClr val="tx1"/>
              </a:buClr>
              <a:buSzTx/>
              <a:buFontTx/>
              <a:buNone/>
              <a:defRPr/>
            </a:pPr>
            <a:r>
              <a:rPr kumimoji="0" lang="en-US" altLang="zh-CN" sz="2000" b="1" i="0" u="none" strike="noStrike" kern="0" cap="none" spc="0" normalizeH="0" baseline="0" noProof="0" dirty="0" smtClean="0">
                <a:ln>
                  <a:noFill/>
                </a:ln>
                <a:solidFill>
                  <a:srgbClr val="002060"/>
                </a:solidFill>
                <a:effectLst/>
                <a:uLnTx/>
                <a:uFillTx/>
                <a:latin typeface="+mn-lt"/>
                <a:ea typeface="微软雅黑" panose="020B0503020204020204" pitchFamily="34" charset="-122"/>
                <a:cs typeface="+mn-cs"/>
              </a:rPr>
              <a:t>13. </a:t>
            </a:r>
            <a:r>
              <a:rPr kumimoji="0" lang="zh-CN" altLang="en-US" sz="2000" b="1" i="0" u="none" strike="noStrike" kern="0" cap="none" spc="0" normalizeH="0" baseline="0" noProof="0" dirty="0" smtClean="0">
                <a:ln>
                  <a:noFill/>
                </a:ln>
                <a:solidFill>
                  <a:srgbClr val="002060"/>
                </a:solidFill>
                <a:effectLst/>
                <a:uLnTx/>
                <a:uFillTx/>
                <a:latin typeface="+mn-lt"/>
                <a:ea typeface="微软雅黑" panose="020B0503020204020204" pitchFamily="34" charset="-122"/>
                <a:cs typeface="+mn-cs"/>
              </a:rPr>
              <a:t>将电泳槽与电泳仪连接好</a:t>
            </a:r>
            <a:r>
              <a:rPr kumimoji="0" lang="en-US" altLang="zh-CN" sz="2000" b="1" i="0" u="none" strike="noStrike" kern="0" cap="none" spc="0" normalizeH="0" baseline="0" noProof="0" dirty="0" smtClean="0">
                <a:ln>
                  <a:noFill/>
                </a:ln>
                <a:solidFill>
                  <a:srgbClr val="002060"/>
                </a:solidFill>
                <a:effectLst/>
                <a:uLnTx/>
                <a:uFillTx/>
                <a:latin typeface="+mn-lt"/>
                <a:ea typeface="微软雅黑" panose="020B0503020204020204" pitchFamily="34" charset="-122"/>
                <a:cs typeface="+mn-cs"/>
              </a:rPr>
              <a:t>(</a:t>
            </a:r>
            <a:r>
              <a:rPr kumimoji="0" lang="zh-CN" altLang="en-US" sz="2000" b="1" i="0" u="none" strike="noStrike" kern="0" cap="none" spc="0" normalizeH="0" baseline="0" noProof="0" dirty="0" smtClean="0">
                <a:ln>
                  <a:noFill/>
                </a:ln>
                <a:solidFill>
                  <a:srgbClr val="002060"/>
                </a:solidFill>
                <a:effectLst/>
                <a:uLnTx/>
                <a:uFillTx/>
                <a:latin typeface="+mn-lt"/>
                <a:ea typeface="微软雅黑" panose="020B0503020204020204" pitchFamily="34" charset="-122"/>
                <a:cs typeface="+mn-cs"/>
              </a:rPr>
              <a:t>注意正负极</a:t>
            </a:r>
            <a:r>
              <a:rPr kumimoji="0" lang="en-US" altLang="zh-CN" sz="2000" b="1" i="0" u="none" strike="noStrike" kern="0" cap="none" spc="0" normalizeH="0" baseline="0" noProof="0" dirty="0" smtClean="0">
                <a:ln>
                  <a:noFill/>
                </a:ln>
                <a:solidFill>
                  <a:srgbClr val="002060"/>
                </a:solidFill>
                <a:effectLst/>
                <a:uLnTx/>
                <a:uFillTx/>
                <a:latin typeface="+mn-lt"/>
                <a:ea typeface="微软雅黑" panose="020B0503020204020204" pitchFamily="34" charset="-122"/>
                <a:cs typeface="+mn-cs"/>
              </a:rPr>
              <a:t>)</a:t>
            </a:r>
            <a:r>
              <a:rPr kumimoji="0" lang="zh-CN" altLang="en-US" sz="2000" b="1" i="0" u="none" strike="noStrike" kern="0" cap="none" spc="0" normalizeH="0" baseline="0" noProof="0" dirty="0" smtClean="0">
                <a:ln>
                  <a:noFill/>
                </a:ln>
                <a:solidFill>
                  <a:srgbClr val="002060"/>
                </a:solidFill>
                <a:effectLst/>
                <a:uLnTx/>
                <a:uFillTx/>
                <a:latin typeface="+mn-lt"/>
                <a:ea typeface="微软雅黑" panose="020B0503020204020204" pitchFamily="34" charset="-122"/>
                <a:cs typeface="+mn-cs"/>
              </a:rPr>
              <a:t>，加入</a:t>
            </a:r>
            <a:r>
              <a:rPr kumimoji="0" lang="en-US" altLang="zh-CN" sz="2000" b="1" i="0" u="none" strike="noStrike" kern="0" cap="none" spc="0" normalizeH="0" baseline="0" noProof="0" dirty="0" smtClean="0">
                <a:ln>
                  <a:noFill/>
                </a:ln>
                <a:solidFill>
                  <a:srgbClr val="002060"/>
                </a:solidFill>
                <a:effectLst/>
                <a:uLnTx/>
                <a:uFillTx/>
                <a:latin typeface="+mn-lt"/>
                <a:ea typeface="微软雅黑" panose="020B0503020204020204" pitchFamily="34" charset="-122"/>
                <a:cs typeface="+mn-cs"/>
              </a:rPr>
              <a:t>Tris-</a:t>
            </a:r>
            <a:r>
              <a:rPr kumimoji="0" lang="zh-CN" altLang="en-US" sz="2000" b="1" i="0" u="none" strike="noStrike" kern="0" cap="none" spc="0" normalizeH="0" baseline="0" noProof="0" dirty="0" smtClean="0">
                <a:ln>
                  <a:noFill/>
                </a:ln>
                <a:solidFill>
                  <a:srgbClr val="002060"/>
                </a:solidFill>
                <a:effectLst/>
                <a:uLnTx/>
                <a:uFillTx/>
                <a:latin typeface="+mn-lt"/>
                <a:ea typeface="微软雅黑" panose="020B0503020204020204" pitchFamily="34" charset="-122"/>
                <a:cs typeface="+mn-cs"/>
              </a:rPr>
              <a:t>甘氨酸电泳缓冲液：</a:t>
            </a:r>
            <a:endParaRPr kumimoji="0" lang="en-US" altLang="zh-CN" sz="2000" b="1" i="0" u="none" strike="noStrike" kern="0" cap="none" spc="0" normalizeH="0" baseline="0" noProof="0" dirty="0" smtClean="0">
              <a:ln>
                <a:noFill/>
              </a:ln>
              <a:solidFill>
                <a:srgbClr val="002060"/>
              </a:solidFill>
              <a:effectLst/>
              <a:uLnTx/>
              <a:uFillTx/>
              <a:latin typeface="+mn-lt"/>
              <a:ea typeface="微软雅黑" panose="020B0503020204020204" pitchFamily="34" charset="-122"/>
              <a:cs typeface="+mn-cs"/>
            </a:endParaRPr>
          </a:p>
          <a:p>
            <a:pPr marL="0" marR="0" lvl="0" indent="0" algn="l" defTabSz="914400" rtl="0" eaLnBrk="0" fontAlgn="base" latinLnBrk="0" hangingPunct="0">
              <a:lnSpc>
                <a:spcPct val="150000"/>
              </a:lnSpc>
              <a:spcBef>
                <a:spcPct val="20000"/>
              </a:spcBef>
              <a:spcAft>
                <a:spcPct val="0"/>
              </a:spcAft>
              <a:buClr>
                <a:schemeClr val="tx1"/>
              </a:buClr>
              <a:buSzTx/>
              <a:buFontTx/>
              <a:buNone/>
              <a:defRPr/>
            </a:pPr>
            <a:r>
              <a:rPr kumimoji="0" lang="zh-CN" altLang="en-US" sz="2000" b="1" i="0" u="none" strike="noStrike" kern="0" cap="none" spc="0" normalizeH="0" baseline="0" noProof="0" dirty="0" smtClean="0">
                <a:ln>
                  <a:noFill/>
                </a:ln>
                <a:solidFill>
                  <a:srgbClr val="002060"/>
                </a:solidFill>
                <a:effectLst/>
                <a:uLnTx/>
                <a:uFillTx/>
                <a:latin typeface="+mn-lt"/>
                <a:ea typeface="微软雅黑" panose="020B0503020204020204" pitchFamily="34" charset="-122"/>
                <a:cs typeface="+mn-cs"/>
              </a:rPr>
              <a:t>负极</a:t>
            </a:r>
            <a:r>
              <a:rPr kumimoji="0" lang="en-US" altLang="zh-CN" sz="2000" b="1" i="0" u="none" strike="noStrike" kern="0" cap="none" spc="0" normalizeH="0" baseline="0" noProof="0" dirty="0" smtClean="0">
                <a:ln>
                  <a:noFill/>
                </a:ln>
                <a:solidFill>
                  <a:srgbClr val="002060"/>
                </a:solidFill>
                <a:effectLst/>
                <a:uLnTx/>
                <a:uFillTx/>
                <a:latin typeface="+mn-lt"/>
                <a:ea typeface="微软雅黑" panose="020B0503020204020204" pitchFamily="34" charset="-122"/>
                <a:cs typeface="+mn-cs"/>
              </a:rPr>
              <a:t>(</a:t>
            </a:r>
            <a:r>
              <a:rPr kumimoji="0" lang="zh-CN" altLang="en-US" sz="2000" b="1" i="0" u="none" strike="noStrike" kern="0" cap="none" spc="0" normalizeH="0" baseline="0" noProof="0" dirty="0" smtClean="0">
                <a:ln>
                  <a:noFill/>
                </a:ln>
                <a:solidFill>
                  <a:srgbClr val="002060"/>
                </a:solidFill>
                <a:effectLst/>
                <a:uLnTx/>
                <a:uFillTx/>
                <a:latin typeface="+mn-lt"/>
                <a:ea typeface="微软雅黑" panose="020B0503020204020204" pitchFamily="34" charset="-122"/>
                <a:cs typeface="+mn-cs"/>
              </a:rPr>
              <a:t>内</a:t>
            </a:r>
            <a:r>
              <a:rPr kumimoji="0" lang="en-US" altLang="zh-CN" sz="2000" b="1" i="0" u="none" strike="noStrike" kern="0" cap="none" spc="0" normalizeH="0" baseline="0" noProof="0" dirty="0" smtClean="0">
                <a:ln>
                  <a:noFill/>
                </a:ln>
                <a:solidFill>
                  <a:srgbClr val="002060"/>
                </a:solidFill>
                <a:effectLst/>
                <a:uLnTx/>
                <a:uFillTx/>
                <a:latin typeface="+mn-lt"/>
                <a:ea typeface="微软雅黑" panose="020B0503020204020204" pitchFamily="34" charset="-122"/>
                <a:cs typeface="+mn-cs"/>
              </a:rPr>
              <a:t>)</a:t>
            </a:r>
            <a:r>
              <a:rPr kumimoji="0" lang="zh-CN" altLang="en-US" sz="2000" b="1" i="0" u="none" strike="noStrike" kern="0" cap="none" spc="0" normalizeH="0" baseline="0" noProof="0" dirty="0" smtClean="0">
                <a:ln>
                  <a:noFill/>
                </a:ln>
                <a:solidFill>
                  <a:srgbClr val="002060"/>
                </a:solidFill>
                <a:effectLst/>
                <a:uLnTx/>
                <a:uFillTx/>
                <a:latin typeface="+mn-lt"/>
                <a:ea typeface="微软雅黑" panose="020B0503020204020204" pitchFamily="34" charset="-122"/>
                <a:cs typeface="+mn-cs"/>
              </a:rPr>
              <a:t>一侧要超过玻璃板顶部，使缓冲液溢出来。</a:t>
            </a:r>
            <a:endParaRPr kumimoji="0" lang="en-US" altLang="zh-CN" sz="2000" b="1" i="0" u="none" strike="noStrike" kern="0" cap="none" spc="0" normalizeH="0" baseline="0" noProof="0" dirty="0" smtClean="0">
              <a:ln>
                <a:noFill/>
              </a:ln>
              <a:solidFill>
                <a:srgbClr val="002060"/>
              </a:solidFill>
              <a:effectLst/>
              <a:uLnTx/>
              <a:uFillTx/>
              <a:latin typeface="+mn-lt"/>
              <a:ea typeface="微软雅黑" panose="020B0503020204020204" pitchFamily="34" charset="-122"/>
              <a:cs typeface="+mn-cs"/>
            </a:endParaRPr>
          </a:p>
          <a:p>
            <a:pPr marL="0" marR="0" lvl="0" indent="0" algn="l" defTabSz="914400" rtl="0" eaLnBrk="0" fontAlgn="base" latinLnBrk="0" hangingPunct="0">
              <a:lnSpc>
                <a:spcPct val="150000"/>
              </a:lnSpc>
              <a:spcBef>
                <a:spcPct val="20000"/>
              </a:spcBef>
              <a:spcAft>
                <a:spcPct val="0"/>
              </a:spcAft>
              <a:buClr>
                <a:schemeClr val="tx1"/>
              </a:buClr>
              <a:buSzTx/>
              <a:buFontTx/>
              <a:buNone/>
              <a:defRPr/>
            </a:pPr>
            <a:r>
              <a:rPr kumimoji="0" lang="zh-CN" altLang="en-US" sz="2000" b="1" i="0" u="none" strike="noStrike" kern="0" cap="none" spc="0" normalizeH="0" baseline="0" noProof="0" dirty="0" smtClean="0">
                <a:ln>
                  <a:noFill/>
                </a:ln>
                <a:solidFill>
                  <a:srgbClr val="002060"/>
                </a:solidFill>
                <a:effectLst/>
                <a:uLnTx/>
                <a:uFillTx/>
                <a:latin typeface="+mn-lt"/>
                <a:ea typeface="微软雅黑" panose="020B0503020204020204" pitchFamily="34" charset="-122"/>
                <a:cs typeface="+mn-cs"/>
              </a:rPr>
              <a:t>正极（外）一侧加</a:t>
            </a:r>
            <a:r>
              <a:rPr kumimoji="0" lang="en-US" altLang="zh-CN" sz="2000" b="1" i="0" u="none" strike="noStrike" kern="0" cap="none" spc="0" normalizeH="0" baseline="0" noProof="0" dirty="0" smtClean="0">
                <a:ln>
                  <a:noFill/>
                </a:ln>
                <a:solidFill>
                  <a:srgbClr val="002060"/>
                </a:solidFill>
                <a:effectLst/>
                <a:uLnTx/>
                <a:uFillTx/>
                <a:latin typeface="+mn-lt"/>
                <a:ea typeface="微软雅黑" panose="020B0503020204020204" pitchFamily="34" charset="-122"/>
                <a:cs typeface="+mn-cs"/>
              </a:rPr>
              <a:t>4 cm</a:t>
            </a:r>
            <a:r>
              <a:rPr kumimoji="0" lang="zh-CN" altLang="en-US" sz="2000" b="1" i="0" u="none" strike="noStrike" kern="0" cap="none" spc="0" normalizeH="0" baseline="0" noProof="0" dirty="0" smtClean="0">
                <a:ln>
                  <a:noFill/>
                </a:ln>
                <a:solidFill>
                  <a:srgbClr val="002060"/>
                </a:solidFill>
                <a:effectLst/>
                <a:uLnTx/>
                <a:uFillTx/>
                <a:latin typeface="+mn-lt"/>
                <a:ea typeface="微软雅黑" panose="020B0503020204020204" pitchFamily="34" charset="-122"/>
                <a:cs typeface="+mn-cs"/>
              </a:rPr>
              <a:t>深即可</a:t>
            </a:r>
            <a:r>
              <a:rPr kumimoji="0" lang="en-US" altLang="zh-CN" sz="2000" b="1" i="0" u="none" strike="noStrike" kern="0" cap="none" spc="0" normalizeH="0" baseline="0" noProof="0" dirty="0" smtClean="0">
                <a:ln>
                  <a:noFill/>
                </a:ln>
                <a:solidFill>
                  <a:srgbClr val="002060"/>
                </a:solidFill>
                <a:effectLst/>
                <a:uLnTx/>
                <a:uFillTx/>
                <a:latin typeface="+mn-lt"/>
                <a:ea typeface="微软雅黑" panose="020B0503020204020204" pitchFamily="34" charset="-122"/>
                <a:cs typeface="+mn-cs"/>
              </a:rPr>
              <a:t>(</a:t>
            </a:r>
            <a:r>
              <a:rPr kumimoji="0" lang="zh-CN" altLang="en-US" sz="2000" b="1" i="0" u="none" strike="noStrike" kern="0" cap="none" spc="0" normalizeH="0" baseline="0" noProof="0" dirty="0" smtClean="0">
                <a:ln>
                  <a:noFill/>
                </a:ln>
                <a:solidFill>
                  <a:srgbClr val="002060"/>
                </a:solidFill>
                <a:effectLst/>
                <a:uLnTx/>
                <a:uFillTx/>
                <a:latin typeface="+mn-lt"/>
                <a:ea typeface="微软雅黑" panose="020B0503020204020204" pitchFamily="34" charset="-122"/>
                <a:cs typeface="+mn-cs"/>
              </a:rPr>
              <a:t>图</a:t>
            </a:r>
            <a:r>
              <a:rPr kumimoji="0" lang="en-US" altLang="zh-CN" sz="2000" b="1" i="0" u="none" strike="noStrike" kern="0" cap="none" spc="0" normalizeH="0" baseline="0" noProof="0" dirty="0" smtClean="0">
                <a:ln>
                  <a:noFill/>
                </a:ln>
                <a:solidFill>
                  <a:srgbClr val="002060"/>
                </a:solidFill>
                <a:effectLst/>
                <a:uLnTx/>
                <a:uFillTx/>
                <a:latin typeface="+mn-lt"/>
                <a:ea typeface="微软雅黑" panose="020B0503020204020204" pitchFamily="34" charset="-122"/>
                <a:cs typeface="+mn-cs"/>
              </a:rPr>
              <a:t>8)</a:t>
            </a:r>
            <a:r>
              <a:rPr kumimoji="0" lang="zh-CN" altLang="en-US" sz="2000" b="1" i="0" u="none" strike="noStrike" kern="0" cap="none" spc="0" normalizeH="0" baseline="0" noProof="0" dirty="0" smtClean="0">
                <a:ln>
                  <a:noFill/>
                </a:ln>
                <a:solidFill>
                  <a:srgbClr val="002060"/>
                </a:solidFill>
                <a:effectLst/>
                <a:uLnTx/>
                <a:uFillTx/>
                <a:latin typeface="+mn-lt"/>
                <a:ea typeface="微软雅黑" panose="020B0503020204020204" pitchFamily="34" charset="-122"/>
                <a:cs typeface="+mn-cs"/>
              </a:rPr>
              <a:t>。</a:t>
            </a:r>
            <a:endParaRPr kumimoji="0" lang="en-US" altLang="zh-CN" sz="2000" b="1" i="0" u="none" strike="noStrike" kern="0" cap="none" spc="0" normalizeH="0" baseline="0" noProof="0" dirty="0" smtClean="0">
              <a:ln>
                <a:noFill/>
              </a:ln>
              <a:solidFill>
                <a:srgbClr val="002060"/>
              </a:solidFill>
              <a:effectLst/>
              <a:uLnTx/>
              <a:uFillTx/>
              <a:latin typeface="+mn-lt"/>
              <a:ea typeface="微软雅黑" panose="020B0503020204020204" pitchFamily="34" charset="-122"/>
              <a:cs typeface="+mn-cs"/>
            </a:endParaRPr>
          </a:p>
          <a:p>
            <a:pPr marL="609600" marR="0" lvl="0" indent="-609600" algn="l" defTabSz="914400" rtl="0" eaLnBrk="0" fontAlgn="base" latinLnBrk="0" hangingPunct="0">
              <a:lnSpc>
                <a:spcPct val="150000"/>
              </a:lnSpc>
              <a:spcBef>
                <a:spcPct val="20000"/>
              </a:spcBef>
              <a:spcAft>
                <a:spcPct val="0"/>
              </a:spcAft>
              <a:buClr>
                <a:schemeClr val="tx1"/>
              </a:buClr>
              <a:buSzTx/>
              <a:buFontTx/>
              <a:buChar char="•"/>
              <a:defRPr/>
            </a:pPr>
            <a:endParaRPr kumimoji="0" lang="zh-CN" altLang="en-US" sz="2000" b="1" i="0" u="none" strike="noStrike" kern="0" cap="none" spc="0" normalizeH="0" baseline="0" noProof="0" dirty="0" smtClean="0">
              <a:ln>
                <a:noFill/>
              </a:ln>
              <a:solidFill>
                <a:srgbClr val="002060"/>
              </a:solidFill>
              <a:effectLst/>
              <a:uLnTx/>
              <a:uFillTx/>
              <a:latin typeface="+mn-lt"/>
              <a:ea typeface="微软雅黑" panose="020B0503020204020204" pitchFamily="34" charset="-122"/>
              <a:cs typeface="+mn-cs"/>
            </a:endParaRPr>
          </a:p>
          <a:p>
            <a:pPr marL="342900" marR="0" lvl="0" indent="-342900" algn="l" defTabSz="914400" rtl="0" eaLnBrk="0" fontAlgn="base" latinLnBrk="0" hangingPunct="0">
              <a:lnSpc>
                <a:spcPct val="150000"/>
              </a:lnSpc>
              <a:spcBef>
                <a:spcPct val="20000"/>
              </a:spcBef>
              <a:spcAft>
                <a:spcPct val="0"/>
              </a:spcAft>
              <a:buClrTx/>
              <a:buSzTx/>
              <a:buFontTx/>
              <a:buChar char="•"/>
              <a:defRPr/>
            </a:pPr>
            <a:endParaRPr kumimoji="0" lang="zh-CN" altLang="en-US" sz="2400" b="1" i="0" u="none" strike="noStrike" kern="0" cap="none" spc="0" normalizeH="0" baseline="0" noProof="0" dirty="0">
              <a:ln>
                <a:noFill/>
              </a:ln>
              <a:solidFill>
                <a:srgbClr val="002060"/>
              </a:solidFill>
              <a:effectLst/>
              <a:uLnTx/>
              <a:uFillTx/>
              <a:latin typeface="+mn-lt"/>
              <a:ea typeface="微软雅黑" panose="020B0503020204020204" pitchFamily="34" charset="-122"/>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p:nvPr/>
        </p:nvSpPr>
        <p:spPr>
          <a:xfrm>
            <a:off x="5645150" y="0"/>
            <a:ext cx="3498850" cy="792163"/>
          </a:xfrm>
          <a:prstGeom prst="rect">
            <a:avLst/>
          </a:prstGeom>
          <a:noFill/>
          <a:ln w="9525">
            <a:noFill/>
          </a:ln>
        </p:spPr>
        <p:txBody>
          <a:bodyPr/>
          <a:lstStyle/>
          <a:p>
            <a:pPr marL="609600" indent="-609600">
              <a:lnSpc>
                <a:spcPct val="110000"/>
              </a:lnSpc>
              <a:spcBef>
                <a:spcPct val="20000"/>
              </a:spcBef>
              <a:buClr>
                <a:srgbClr val="FF3300"/>
              </a:buClr>
              <a:buFont typeface="Wingdings" panose="05000000000000000000" pitchFamily="2" charset="2"/>
            </a:pPr>
            <a:endParaRPr lang="zh-CN" altLang="en-US" sz="4400" b="1" dirty="0">
              <a:latin typeface="Arial" panose="020B0604020202020204" pitchFamily="34" charset="0"/>
              <a:ea typeface="华文新魏" pitchFamily="2" charset="-122"/>
            </a:endParaRPr>
          </a:p>
        </p:txBody>
      </p:sp>
      <p:sp>
        <p:nvSpPr>
          <p:cNvPr id="28675" name="Text Box 8"/>
          <p:cNvSpPr txBox="1"/>
          <p:nvPr/>
        </p:nvSpPr>
        <p:spPr>
          <a:xfrm>
            <a:off x="838200" y="1219200"/>
            <a:ext cx="8153400" cy="1200150"/>
          </a:xfrm>
          <a:prstGeom prst="rect">
            <a:avLst/>
          </a:prstGeom>
          <a:noFill/>
          <a:ln w="9525">
            <a:noFill/>
          </a:ln>
        </p:spPr>
        <p:txBody>
          <a:bodyPr>
            <a:spAutoFit/>
          </a:bodyPr>
          <a:lstStyle/>
          <a:p>
            <a:pPr>
              <a:lnSpc>
                <a:spcPct val="150000"/>
              </a:lnSpc>
              <a:spcBef>
                <a:spcPct val="50000"/>
              </a:spcBef>
            </a:pPr>
            <a:endParaRPr lang="zh-CN" altLang="en-US" sz="2400" b="1" dirty="0">
              <a:latin typeface="宋体" panose="02010600030101010101" pitchFamily="2" charset="-122"/>
            </a:endParaRPr>
          </a:p>
          <a:p>
            <a:pPr>
              <a:spcBef>
                <a:spcPct val="50000"/>
              </a:spcBef>
            </a:pPr>
            <a:endParaRPr lang="en-US" altLang="zh-CN" sz="2400" b="1" dirty="0">
              <a:latin typeface="宋体" panose="02010600030101010101" pitchFamily="2" charset="-122"/>
            </a:endParaRPr>
          </a:p>
        </p:txBody>
      </p:sp>
      <p:sp>
        <p:nvSpPr>
          <p:cNvPr id="28676" name="标题 4"/>
          <p:cNvSpPr>
            <a:spLocks noGrp="1"/>
          </p:cNvSpPr>
          <p:nvPr>
            <p:ph type="title"/>
          </p:nvPr>
        </p:nvSpPr>
        <p:spPr>
          <a:xfrm>
            <a:off x="838200" y="228600"/>
            <a:ext cx="6400800" cy="1295400"/>
          </a:xfrm>
        </p:spPr>
        <p:txBody>
          <a:bodyPr vert="horz" wrap="square" lIns="91440" tIns="45720" rIns="91440" bIns="45720" anchor="ctr"/>
          <a:lstStyle/>
          <a:p>
            <a:pPr>
              <a:buNone/>
            </a:pPr>
            <a:r>
              <a:rPr lang="en-US" altLang="zh-CN" dirty="0"/>
              <a:t>2.</a:t>
            </a:r>
            <a:r>
              <a:rPr lang="zh-CN" altLang="en-US" dirty="0"/>
              <a:t>样品制备</a:t>
            </a:r>
            <a:br>
              <a:rPr lang="zh-CN" altLang="en-US" dirty="0"/>
            </a:br>
            <a:endParaRPr lang="zh-CN" altLang="en-US" dirty="0"/>
          </a:p>
        </p:txBody>
      </p:sp>
      <p:sp>
        <p:nvSpPr>
          <p:cNvPr id="28677" name="内容占位符 5"/>
          <p:cNvSpPr>
            <a:spLocks noGrp="1"/>
          </p:cNvSpPr>
          <p:nvPr>
            <p:ph idx="1"/>
          </p:nvPr>
        </p:nvSpPr>
        <p:spPr>
          <a:xfrm>
            <a:off x="533400" y="1295400"/>
            <a:ext cx="8229600" cy="4525963"/>
          </a:xfrm>
        </p:spPr>
        <p:txBody>
          <a:bodyPr vert="horz" wrap="square" lIns="91440" tIns="45720" rIns="91440" bIns="45720" anchor="t"/>
          <a:lstStyle/>
          <a:p>
            <a:pPr>
              <a:spcBef>
                <a:spcPct val="50000"/>
              </a:spcBef>
              <a:buNone/>
            </a:pPr>
            <a:r>
              <a:rPr lang="en-US" altLang="zh-CN" sz="2800" b="1" dirty="0">
                <a:solidFill>
                  <a:srgbClr val="FF0000"/>
                </a:solidFill>
                <a:latin typeface="微软雅黑" panose="020B0503020204020204" pitchFamily="34" charset="-122"/>
              </a:rPr>
              <a:t>Ni</a:t>
            </a:r>
            <a:r>
              <a:rPr lang="zh-CN" altLang="en-US" sz="2800" b="1" dirty="0">
                <a:solidFill>
                  <a:srgbClr val="FF0000"/>
                </a:solidFill>
                <a:latin typeface="微软雅黑" panose="020B0503020204020204" pitchFamily="34" charset="-122"/>
              </a:rPr>
              <a:t>柱纯化后的</a:t>
            </a:r>
            <a:r>
              <a:rPr lang="en-US" altLang="zh-CN" sz="2800" b="1" dirty="0">
                <a:solidFill>
                  <a:srgbClr val="FF0000"/>
                </a:solidFill>
                <a:latin typeface="微软雅黑" panose="020B0503020204020204" pitchFamily="34" charset="-122"/>
              </a:rPr>
              <a:t>GFP</a:t>
            </a:r>
            <a:r>
              <a:rPr lang="zh-CN" altLang="en-US" sz="2800" b="1" dirty="0">
                <a:solidFill>
                  <a:srgbClr val="FF0000"/>
                </a:solidFill>
                <a:latin typeface="微软雅黑" panose="020B0503020204020204" pitchFamily="34" charset="-122"/>
              </a:rPr>
              <a:t>蛋白制样</a:t>
            </a:r>
            <a:r>
              <a:rPr lang="zh-CN" altLang="en-US" sz="3200" b="1" dirty="0">
                <a:solidFill>
                  <a:srgbClr val="FF0000"/>
                </a:solidFill>
                <a:latin typeface="宋体" panose="02010600030101010101" pitchFamily="2" charset="-122"/>
              </a:rPr>
              <a:t>：</a:t>
            </a:r>
          </a:p>
          <a:p>
            <a:pPr>
              <a:spcBef>
                <a:spcPct val="50000"/>
              </a:spcBef>
              <a:buNone/>
            </a:pPr>
            <a:r>
              <a:rPr lang="en-US" altLang="zh-CN" sz="2000" b="1" dirty="0">
                <a:latin typeface="宋体" panose="02010600030101010101" pitchFamily="2" charset="-122"/>
              </a:rPr>
              <a:t>1. </a:t>
            </a:r>
            <a:r>
              <a:rPr lang="zh-CN" altLang="en-US" sz="2000" b="1" dirty="0">
                <a:latin typeface="宋体" panose="02010600030101010101" pitchFamily="2" charset="-122"/>
              </a:rPr>
              <a:t>在冰上或者室温解冻</a:t>
            </a:r>
            <a:r>
              <a:rPr lang="en-US" altLang="zh-CN" sz="2000" b="1" dirty="0">
                <a:latin typeface="宋体" panose="02010600030101010101" pitchFamily="2" charset="-122"/>
              </a:rPr>
              <a:t>GFP</a:t>
            </a:r>
            <a:r>
              <a:rPr lang="zh-CN" altLang="en-US" sz="2000" b="1" dirty="0">
                <a:latin typeface="宋体" panose="02010600030101010101" pitchFamily="2" charset="-122"/>
              </a:rPr>
              <a:t>蛋白样品，</a:t>
            </a:r>
          </a:p>
          <a:p>
            <a:pPr>
              <a:spcBef>
                <a:spcPct val="50000"/>
              </a:spcBef>
              <a:buNone/>
            </a:pPr>
            <a:r>
              <a:rPr lang="en-US" altLang="zh-CN" sz="2000" b="1" dirty="0">
                <a:latin typeface="宋体" panose="02010600030101010101" pitchFamily="2" charset="-122"/>
              </a:rPr>
              <a:t>2. </a:t>
            </a:r>
            <a:r>
              <a:rPr lang="zh-CN" altLang="en-US" sz="2000" b="1" dirty="0">
                <a:latin typeface="宋体" panose="02010600030101010101" pitchFamily="2" charset="-122"/>
              </a:rPr>
              <a:t>取</a:t>
            </a:r>
            <a:r>
              <a:rPr lang="en-US" altLang="zh-CN" sz="2000" b="1" dirty="0">
                <a:latin typeface="宋体" panose="02010600030101010101" pitchFamily="2" charset="-122"/>
              </a:rPr>
              <a:t>15uL GFP</a:t>
            </a:r>
            <a:r>
              <a:rPr lang="zh-CN" altLang="en-US" sz="2000" b="1" dirty="0">
                <a:latin typeface="宋体" panose="02010600030101010101" pitchFamily="2" charset="-122"/>
              </a:rPr>
              <a:t>蛋白样品加入</a:t>
            </a:r>
            <a:r>
              <a:rPr lang="en-US" altLang="zh-CN" sz="2000" b="1" dirty="0">
                <a:latin typeface="宋体" panose="02010600030101010101" pitchFamily="2" charset="-122"/>
              </a:rPr>
              <a:t>1.5mL</a:t>
            </a:r>
            <a:r>
              <a:rPr lang="zh-CN" altLang="en-US" sz="2000" b="1" dirty="0">
                <a:latin typeface="宋体" panose="02010600030101010101" pitchFamily="2" charset="-122"/>
              </a:rPr>
              <a:t>新的</a:t>
            </a:r>
            <a:r>
              <a:rPr lang="en-US" altLang="zh-CN" sz="2000" b="1" dirty="0">
                <a:latin typeface="宋体" panose="02010600030101010101" pitchFamily="2" charset="-122"/>
              </a:rPr>
              <a:t>EP</a:t>
            </a:r>
            <a:r>
              <a:rPr lang="zh-CN" altLang="en-US" sz="2000" b="1" dirty="0">
                <a:latin typeface="宋体" panose="02010600030101010101" pitchFamily="2" charset="-122"/>
              </a:rPr>
              <a:t>管中，</a:t>
            </a:r>
          </a:p>
          <a:p>
            <a:pPr>
              <a:buNone/>
            </a:pPr>
            <a:r>
              <a:rPr lang="en-US" altLang="zh-CN" sz="2000" b="1" dirty="0">
                <a:latin typeface="宋体" panose="02010600030101010101" pitchFamily="2" charset="-122"/>
              </a:rPr>
              <a:t>3. </a:t>
            </a:r>
            <a:r>
              <a:rPr lang="zh-CN" altLang="en-US" sz="2000" b="1" dirty="0">
                <a:latin typeface="宋体" panose="02010600030101010101" pitchFamily="2" charset="-122"/>
              </a:rPr>
              <a:t>加入</a:t>
            </a:r>
            <a:r>
              <a:rPr lang="en-US" altLang="zh-CN" sz="2000" b="1" dirty="0">
                <a:latin typeface="宋体" panose="02010600030101010101" pitchFamily="2" charset="-122"/>
              </a:rPr>
              <a:t>15uL 2×SDS</a:t>
            </a:r>
            <a:r>
              <a:rPr lang="zh-CN" altLang="en-US" sz="2000" b="1" dirty="0">
                <a:latin typeface="宋体" panose="02010600030101010101" pitchFamily="2" charset="-122"/>
              </a:rPr>
              <a:t>凝胶加样缓冲液，混匀，</a:t>
            </a:r>
          </a:p>
          <a:p>
            <a:pPr>
              <a:buNone/>
            </a:pPr>
            <a:r>
              <a:rPr lang="en-US" altLang="zh-CN" sz="2000" b="1" dirty="0">
                <a:latin typeface="宋体" panose="02010600030101010101" pitchFamily="2" charset="-122"/>
              </a:rPr>
              <a:t>4. </a:t>
            </a:r>
            <a:r>
              <a:rPr lang="zh-CN" altLang="en-US" sz="2000" b="1" dirty="0">
                <a:latin typeface="宋体" panose="02010600030101010101" pitchFamily="2" charset="-122"/>
              </a:rPr>
              <a:t>金属浴</a:t>
            </a:r>
            <a:r>
              <a:rPr lang="en-US" altLang="zh-CN" sz="2000" b="1" dirty="0">
                <a:latin typeface="宋体" panose="02010600030101010101" pitchFamily="2" charset="-122"/>
              </a:rPr>
              <a:t>100</a:t>
            </a:r>
            <a:r>
              <a:rPr lang="en-US" altLang="zh-CN" sz="2000" b="1" baseline="30000" dirty="0">
                <a:latin typeface="宋体" panose="02010600030101010101" pitchFamily="2" charset="-122"/>
              </a:rPr>
              <a:t>o</a:t>
            </a:r>
            <a:r>
              <a:rPr lang="en-US" altLang="zh-CN" sz="2000" b="1" dirty="0">
                <a:latin typeface="宋体" panose="02010600030101010101" pitchFamily="2" charset="-122"/>
              </a:rPr>
              <a:t>C 5min(</a:t>
            </a:r>
            <a:r>
              <a:rPr lang="zh-CN" altLang="en-US" sz="2000" b="1" dirty="0">
                <a:latin typeface="宋体" panose="02010600030101010101" pitchFamily="2" charset="-122"/>
              </a:rPr>
              <a:t>蛋白质变性</a:t>
            </a:r>
            <a:r>
              <a:rPr lang="en-US" altLang="zh-CN" sz="2000" b="1" dirty="0">
                <a:latin typeface="宋体" panose="02010600030101010101" pitchFamily="2" charset="-122"/>
              </a:rPr>
              <a:t>)</a:t>
            </a:r>
            <a:r>
              <a:rPr lang="zh-CN" altLang="en-US" sz="2000" b="1" dirty="0">
                <a:latin typeface="宋体" panose="02010600030101010101" pitchFamily="2" charset="-122"/>
              </a:rPr>
              <a:t>，取出后立即置于冰上。</a:t>
            </a:r>
          </a:p>
          <a:p>
            <a:pPr>
              <a:buNone/>
            </a:pPr>
            <a:r>
              <a:rPr lang="en-US" altLang="zh-CN" sz="2000" b="1" dirty="0">
                <a:latin typeface="宋体" panose="02010600030101010101" pitchFamily="2" charset="-122"/>
              </a:rPr>
              <a:t>NOTE</a:t>
            </a:r>
            <a:r>
              <a:rPr lang="zh-CN" altLang="en-US" sz="2000" b="1" dirty="0">
                <a:latin typeface="宋体" panose="02010600030101010101" pitchFamily="2" charset="-122"/>
              </a:rPr>
              <a:t>：其他已经制备好的样品（未诱导，</a:t>
            </a:r>
            <a:r>
              <a:rPr lang="en-US" altLang="zh-CN" sz="2000" b="1" dirty="0">
                <a:latin typeface="宋体" panose="02010600030101010101" pitchFamily="2" charset="-122"/>
              </a:rPr>
              <a:t>30min</a:t>
            </a:r>
            <a:r>
              <a:rPr lang="zh-CN" altLang="en-US" sz="2000" b="1" dirty="0">
                <a:latin typeface="宋体" panose="02010600030101010101" pitchFamily="2" charset="-122"/>
              </a:rPr>
              <a:t>，</a:t>
            </a:r>
            <a:r>
              <a:rPr lang="en-US" altLang="zh-CN" sz="2000" b="1" dirty="0">
                <a:latin typeface="宋体" panose="02010600030101010101" pitchFamily="2" charset="-122"/>
              </a:rPr>
              <a:t>150min</a:t>
            </a:r>
            <a:r>
              <a:rPr lang="zh-CN" altLang="en-US" sz="2000" b="1" dirty="0">
                <a:latin typeface="宋体" panose="02010600030101010101" pitchFamily="2" charset="-122"/>
              </a:rPr>
              <a:t>）放在冰上或者 </a:t>
            </a:r>
            <a:endParaRPr lang="en-US" altLang="zh-CN" sz="2000" b="1" dirty="0">
              <a:latin typeface="宋体" panose="02010600030101010101" pitchFamily="2" charset="-122"/>
            </a:endParaRPr>
          </a:p>
          <a:p>
            <a:pPr>
              <a:buNone/>
            </a:pPr>
            <a:r>
              <a:rPr lang="en-US" altLang="zh-CN" sz="2000" b="1" dirty="0">
                <a:latin typeface="宋体" panose="02010600030101010101" pitchFamily="2" charset="-122"/>
              </a:rPr>
              <a:t>      </a:t>
            </a:r>
            <a:r>
              <a:rPr lang="zh-CN" altLang="en-US" sz="2000" b="1" dirty="0">
                <a:latin typeface="宋体" panose="02010600030101010101" pitchFamily="2" charset="-122"/>
              </a:rPr>
              <a:t>室温解冻待用。</a:t>
            </a:r>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p:nvPr/>
        </p:nvSpPr>
        <p:spPr>
          <a:xfrm>
            <a:off x="5645150" y="0"/>
            <a:ext cx="3498850" cy="792163"/>
          </a:xfrm>
          <a:prstGeom prst="rect">
            <a:avLst/>
          </a:prstGeom>
          <a:noFill/>
          <a:ln w="9525">
            <a:noFill/>
          </a:ln>
        </p:spPr>
        <p:txBody>
          <a:bodyPr/>
          <a:lstStyle/>
          <a:p>
            <a:pPr marL="609600" indent="-609600">
              <a:lnSpc>
                <a:spcPct val="110000"/>
              </a:lnSpc>
              <a:spcBef>
                <a:spcPct val="20000"/>
              </a:spcBef>
              <a:buClr>
                <a:srgbClr val="FF3300"/>
              </a:buClr>
              <a:buFont typeface="Wingdings" panose="05000000000000000000" pitchFamily="2" charset="2"/>
            </a:pPr>
            <a:endParaRPr lang="zh-CN" altLang="en-US" sz="4400" b="1" dirty="0">
              <a:latin typeface="Arial" panose="020B0604020202020204" pitchFamily="34" charset="0"/>
              <a:ea typeface="华文新魏" pitchFamily="2" charset="-122"/>
            </a:endParaRPr>
          </a:p>
        </p:txBody>
      </p:sp>
      <p:sp>
        <p:nvSpPr>
          <p:cNvPr id="29699" name="Rectangle 5"/>
          <p:cNvSpPr/>
          <p:nvPr/>
        </p:nvSpPr>
        <p:spPr>
          <a:xfrm>
            <a:off x="4419600" y="2286000"/>
            <a:ext cx="8064500" cy="3886200"/>
          </a:xfrm>
          <a:prstGeom prst="rect">
            <a:avLst/>
          </a:prstGeom>
          <a:noFill/>
          <a:ln w="9525">
            <a:noFill/>
          </a:ln>
        </p:spPr>
        <p:txBody>
          <a:bodyPr/>
          <a:lstStyle/>
          <a:p>
            <a:pPr marL="609600" indent="-609600">
              <a:lnSpc>
                <a:spcPct val="130000"/>
              </a:lnSpc>
              <a:spcBef>
                <a:spcPct val="20000"/>
              </a:spcBef>
              <a:buClr>
                <a:schemeClr val="tx1"/>
              </a:buClr>
              <a:buSzPct val="110000"/>
              <a:buFont typeface="Wingdings" panose="05000000000000000000" pitchFamily="2" charset="2"/>
              <a:buAutoNum type="arabicPeriod"/>
            </a:pPr>
            <a:endParaRPr lang="en-US" altLang="zh-CN" sz="2800" b="1" dirty="0">
              <a:latin typeface="宋体" panose="02010600030101010101" pitchFamily="2" charset="-122"/>
            </a:endParaRPr>
          </a:p>
        </p:txBody>
      </p:sp>
      <p:sp>
        <p:nvSpPr>
          <p:cNvPr id="29700" name="标题 5"/>
          <p:cNvSpPr>
            <a:spLocks noGrp="1"/>
          </p:cNvSpPr>
          <p:nvPr>
            <p:ph type="title"/>
          </p:nvPr>
        </p:nvSpPr>
        <p:spPr>
          <a:xfrm>
            <a:off x="457200" y="304800"/>
            <a:ext cx="8229600" cy="1143000"/>
          </a:xfrm>
        </p:spPr>
        <p:txBody>
          <a:bodyPr vert="horz" wrap="square" lIns="91440" tIns="45720" rIns="91440" bIns="45720" anchor="ctr"/>
          <a:lstStyle/>
          <a:p>
            <a:pPr>
              <a:buNone/>
            </a:pPr>
            <a:r>
              <a:rPr lang="en-US" altLang="zh-CN" dirty="0"/>
              <a:t>3.</a:t>
            </a:r>
            <a:r>
              <a:rPr lang="zh-CN" altLang="en-US" dirty="0"/>
              <a:t>点样及电泳</a:t>
            </a:r>
            <a:br>
              <a:rPr lang="zh-CN" altLang="en-US" dirty="0"/>
            </a:br>
            <a:endParaRPr lang="zh-CN" altLang="en-US" dirty="0"/>
          </a:p>
        </p:txBody>
      </p:sp>
      <p:sp>
        <p:nvSpPr>
          <p:cNvPr id="7" name="内容占位符 6"/>
          <p:cNvSpPr>
            <a:spLocks noGrp="1"/>
          </p:cNvSpPr>
          <p:nvPr>
            <p:ph idx="1"/>
          </p:nvPr>
        </p:nvSpPr>
        <p:spPr>
          <a:xfrm>
            <a:off x="457200" y="1600200"/>
            <a:ext cx="8229600" cy="3581400"/>
          </a:xfrm>
        </p:spPr>
        <p:txBody>
          <a:bodyPr vert="horz" wrap="square" lIns="91440" tIns="45720" rIns="91440" bIns="45720" numCol="1" anchor="t" anchorCtr="0" compatLnSpc="1"/>
          <a:lstStyle/>
          <a:p>
            <a:pPr marL="609600" marR="0" lvl="0" indent="-609600" algn="l" defTabSz="914400" rtl="0" eaLnBrk="0" fontAlgn="base" latinLnBrk="0" hangingPunct="0">
              <a:lnSpc>
                <a:spcPct val="130000"/>
              </a:lnSpc>
              <a:spcBef>
                <a:spcPct val="20000"/>
              </a:spcBef>
              <a:spcAft>
                <a:spcPct val="0"/>
              </a:spcAft>
              <a:buClr>
                <a:schemeClr val="tx1"/>
              </a:buClr>
              <a:buSzPct val="110000"/>
              <a:buFont typeface="Wingdings" panose="05000000000000000000" pitchFamily="2" charset="2"/>
              <a:buAutoNum type="arabicPeriod"/>
              <a:defRPr/>
            </a:pPr>
            <a:r>
              <a:rPr kumimoji="1" lang="zh-CN" altLang="en-US"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每人</a:t>
            </a:r>
            <a:r>
              <a:rPr kumimoji="1" lang="en-US" altLang="zh-CN"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6</a:t>
            </a:r>
            <a:r>
              <a:rPr kumimoji="1" lang="zh-CN" altLang="en-US"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个样品（每</a:t>
            </a:r>
            <a:r>
              <a:rPr kumimoji="1" lang="en-US" altLang="zh-CN"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2</a:t>
            </a:r>
            <a:r>
              <a:rPr kumimoji="1" lang="zh-CN" altLang="en-US"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人一组）</a:t>
            </a:r>
            <a:r>
              <a:rPr kumimoji="1" lang="en-US" altLang="zh-CN"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10000 rpm</a:t>
            </a:r>
            <a:r>
              <a:rPr kumimoji="1" lang="zh-CN" altLang="en-US"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离心</a:t>
            </a:r>
            <a:r>
              <a:rPr kumimoji="1" lang="en-US" altLang="zh-CN"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3</a:t>
            </a:r>
            <a:r>
              <a:rPr kumimoji="1" lang="zh-CN" altLang="en-US"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分钟</a:t>
            </a:r>
            <a:r>
              <a:rPr kumimoji="1" lang="en-US" altLang="zh-CN"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a:t>
            </a:r>
            <a:r>
              <a:rPr kumimoji="1" lang="zh-CN" altLang="en-US"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注意对称</a:t>
            </a:r>
            <a:r>
              <a:rPr kumimoji="1" lang="en-US" altLang="zh-CN"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a:t>
            </a:r>
            <a:r>
              <a:rPr kumimoji="1" lang="zh-CN" altLang="en-US"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a:t>
            </a:r>
          </a:p>
          <a:p>
            <a:pPr marL="609600" marR="0" lvl="0" indent="-609600" algn="l" defTabSz="914400" rtl="0" eaLnBrk="0" fontAlgn="base" latinLnBrk="0" hangingPunct="0">
              <a:lnSpc>
                <a:spcPct val="130000"/>
              </a:lnSpc>
              <a:spcBef>
                <a:spcPct val="20000"/>
              </a:spcBef>
              <a:spcAft>
                <a:spcPct val="0"/>
              </a:spcAft>
              <a:buClr>
                <a:schemeClr val="tx1"/>
              </a:buClr>
              <a:buSzPct val="110000"/>
              <a:buFont typeface="Wingdings" panose="05000000000000000000" pitchFamily="2" charset="2"/>
              <a:buAutoNum type="arabicPeriod"/>
              <a:defRPr/>
            </a:pPr>
            <a:r>
              <a:rPr kumimoji="1" lang="zh-CN" altLang="en-US"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按预定顺序加样</a:t>
            </a:r>
            <a:r>
              <a:rPr kumimoji="1" lang="en-US" altLang="zh-CN"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a:t>
            </a:r>
            <a:r>
              <a:rPr kumimoji="1" lang="zh-CN" altLang="en-US"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每个样品</a:t>
            </a:r>
            <a:r>
              <a:rPr kumimoji="1" lang="en-US" altLang="zh-CN"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10 </a:t>
            </a:r>
            <a:r>
              <a:rPr kumimoji="1" lang="en-US" altLang="zh-CN"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Times New Roman" panose="02020603050405020304" pitchFamily="18" charset="0"/>
              </a:rPr>
              <a:t>µL</a:t>
            </a:r>
            <a:r>
              <a:rPr kumimoji="1" lang="en-US" altLang="zh-CN"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a:t>
            </a:r>
          </a:p>
          <a:p>
            <a:pPr marL="609600" marR="0" lvl="0" indent="-609600" algn="l" defTabSz="914400" rtl="0" eaLnBrk="0" fontAlgn="base" latinLnBrk="0" hangingPunct="0">
              <a:lnSpc>
                <a:spcPct val="130000"/>
              </a:lnSpc>
              <a:spcBef>
                <a:spcPct val="20000"/>
              </a:spcBef>
              <a:spcAft>
                <a:spcPct val="0"/>
              </a:spcAft>
              <a:buClr>
                <a:schemeClr val="tx1"/>
              </a:buClr>
              <a:buSzPct val="110000"/>
              <a:buFont typeface="Wingdings" panose="05000000000000000000" pitchFamily="2" charset="2"/>
              <a:buAutoNum type="arabicPeriod"/>
              <a:defRPr/>
            </a:pPr>
            <a:r>
              <a:rPr kumimoji="1" lang="zh-CN" altLang="en-US"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每一块胶上一个蛋白质</a:t>
            </a:r>
            <a:r>
              <a:rPr kumimoji="1" lang="en-US" altLang="zh-CN"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Times New Roman" panose="02020603050405020304" pitchFamily="18" charset="0"/>
              </a:rPr>
              <a:t>Marker( 5 µL)</a:t>
            </a:r>
          </a:p>
          <a:p>
            <a:pPr marL="609600" marR="0" lvl="0" indent="-609600" algn="l" defTabSz="914400" rtl="0" eaLnBrk="0" fontAlgn="base" latinLnBrk="0" hangingPunct="0">
              <a:lnSpc>
                <a:spcPct val="130000"/>
              </a:lnSpc>
              <a:spcBef>
                <a:spcPct val="20000"/>
              </a:spcBef>
              <a:spcAft>
                <a:spcPct val="0"/>
              </a:spcAft>
              <a:buClr>
                <a:schemeClr val="tx1"/>
              </a:buClr>
              <a:buSzPct val="110000"/>
              <a:buFont typeface="Wingdings" panose="05000000000000000000" pitchFamily="2" charset="2"/>
              <a:buAutoNum type="arabicPeriod"/>
              <a:defRPr/>
            </a:pPr>
            <a:r>
              <a:rPr kumimoji="1" lang="en-US" altLang="zh-CN"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90V</a:t>
            </a:r>
            <a:r>
              <a:rPr kumimoji="1" lang="zh-CN" altLang="en-US"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进胶</a:t>
            </a:r>
            <a:r>
              <a:rPr kumimoji="1" lang="en-US" altLang="zh-CN"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,120V</a:t>
            </a:r>
            <a:r>
              <a:rPr kumimoji="1" lang="zh-CN" altLang="en-US"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电泳</a:t>
            </a:r>
            <a:r>
              <a:rPr kumimoji="1" lang="en-US" altLang="zh-CN"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a:t>
            </a:r>
            <a:r>
              <a:rPr kumimoji="1" lang="zh-CN" altLang="en-US"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当染料指示到达分离胶底部时</a:t>
            </a:r>
            <a:r>
              <a:rPr kumimoji="1" lang="en-US" altLang="zh-CN"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a:t>
            </a:r>
            <a:r>
              <a:rPr kumimoji="1" lang="zh-CN" altLang="en-US"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关闭电源停止电泳</a:t>
            </a:r>
            <a:r>
              <a:rPr kumimoji="1" lang="en-US" altLang="zh-CN"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a:t>
            </a:r>
            <a:r>
              <a:rPr kumimoji="1" lang="zh-CN" altLang="en-US"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约</a:t>
            </a:r>
            <a:r>
              <a:rPr kumimoji="1" lang="en-US" altLang="zh-CN"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1.5</a:t>
            </a:r>
            <a:r>
              <a:rPr kumimoji="1" lang="zh-CN" altLang="en-US"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小时</a:t>
            </a:r>
            <a:r>
              <a:rPr kumimoji="1" lang="en-US" altLang="zh-CN"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a:t>
            </a:r>
          </a:p>
          <a:p>
            <a:pPr marL="609600" marR="0" lvl="0" indent="-609600" algn="l" defTabSz="914400" rtl="0" eaLnBrk="0" fontAlgn="base" latinLnBrk="0" hangingPunct="0">
              <a:lnSpc>
                <a:spcPct val="130000"/>
              </a:lnSpc>
              <a:spcBef>
                <a:spcPct val="20000"/>
              </a:spcBef>
              <a:spcAft>
                <a:spcPct val="0"/>
              </a:spcAft>
              <a:buClr>
                <a:schemeClr val="tx1"/>
              </a:buClr>
              <a:buSzPct val="110000"/>
              <a:buFont typeface="Wingdings" panose="05000000000000000000" pitchFamily="2" charset="2"/>
              <a:buAutoNum type="arabicPeriod"/>
              <a:defRPr/>
            </a:pPr>
            <a:endParaRPr kumimoji="1" lang="en-US" altLang="zh-CN"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endParaRPr>
          </a:p>
          <a:p>
            <a:pPr marL="609600" marR="0" lvl="0" indent="-609600" algn="l" defTabSz="914400" rtl="0" eaLnBrk="0" fontAlgn="base" latinLnBrk="0" hangingPunct="0">
              <a:lnSpc>
                <a:spcPct val="130000"/>
              </a:lnSpc>
              <a:spcBef>
                <a:spcPct val="20000"/>
              </a:spcBef>
              <a:spcAft>
                <a:spcPct val="0"/>
              </a:spcAft>
              <a:buClr>
                <a:schemeClr val="tx1"/>
              </a:buClr>
              <a:buSzPct val="110000"/>
              <a:buFontTx/>
              <a:buNone/>
              <a:defRPr/>
            </a:pPr>
            <a:r>
              <a:rPr kumimoji="0" lang="zh-CN" altLang="en-US" sz="2400" b="1" i="0" u="none" strike="noStrike" kern="0" cap="none" spc="0" normalizeH="0" baseline="0" noProof="0" dirty="0" smtClean="0">
                <a:ln>
                  <a:noFill/>
                </a:ln>
                <a:solidFill>
                  <a:srgbClr val="FF0000"/>
                </a:solidFill>
                <a:effectLst/>
                <a:uLnTx/>
                <a:uFillTx/>
                <a:latin typeface="+mn-lt"/>
                <a:ea typeface="微软雅黑" panose="020B0503020204020204" pitchFamily="34" charset="-122"/>
                <a:cs typeface="+mn-cs"/>
              </a:rPr>
              <a:t>注意：无样品孔加入</a:t>
            </a:r>
            <a:r>
              <a:rPr kumimoji="0" lang="en-US" altLang="zh-CN" sz="2400" b="1" i="0" u="none" strike="noStrike" kern="0" cap="none" spc="0" normalizeH="0" baseline="0" noProof="0" dirty="0" smtClean="0">
                <a:ln>
                  <a:noFill/>
                </a:ln>
                <a:solidFill>
                  <a:srgbClr val="FF0000"/>
                </a:solidFill>
                <a:effectLst/>
                <a:uLnTx/>
                <a:uFillTx/>
                <a:latin typeface="+mn-lt"/>
                <a:ea typeface="微软雅黑" panose="020B0503020204020204" pitchFamily="34" charset="-122"/>
                <a:cs typeface="+mn-cs"/>
              </a:rPr>
              <a:t>1×</a:t>
            </a:r>
            <a:r>
              <a:rPr kumimoji="0" lang="zh-CN" altLang="en-US" sz="2400" b="1" i="0" u="none" strike="noStrike" kern="0" cap="none" spc="0" normalizeH="0" baseline="0" noProof="0" dirty="0" smtClean="0">
                <a:ln>
                  <a:noFill/>
                </a:ln>
                <a:solidFill>
                  <a:srgbClr val="FF0000"/>
                </a:solidFill>
                <a:effectLst/>
                <a:uLnTx/>
                <a:uFillTx/>
                <a:latin typeface="+mn-lt"/>
                <a:ea typeface="微软雅黑" panose="020B0503020204020204" pitchFamily="34" charset="-122"/>
                <a:cs typeface="+mn-cs"/>
              </a:rPr>
              <a:t>上样缓冲液</a:t>
            </a:r>
            <a:r>
              <a:rPr kumimoji="0" lang="en-US" altLang="zh-CN" sz="2400" b="1" i="0" u="none" strike="noStrike" kern="0" cap="none" spc="0" normalizeH="0" baseline="0" noProof="0" dirty="0" smtClean="0">
                <a:ln>
                  <a:noFill/>
                </a:ln>
                <a:solidFill>
                  <a:srgbClr val="FF0000"/>
                </a:solidFill>
                <a:effectLst/>
                <a:uLnTx/>
                <a:uFillTx/>
                <a:latin typeface="+mn-lt"/>
                <a:ea typeface="微软雅黑" panose="020B0503020204020204" pitchFamily="34" charset="-122"/>
                <a:cs typeface="+mn-cs"/>
              </a:rPr>
              <a:t>10</a:t>
            </a:r>
            <a:r>
              <a:rPr kumimoji="1" lang="en-US" altLang="zh-CN" sz="2400" b="1" i="0" u="none" strike="noStrike" kern="0" cap="none" spc="0" normalizeH="0" baseline="0" noProof="0" dirty="0" smtClean="0">
                <a:ln>
                  <a:noFill/>
                </a:ln>
                <a:solidFill>
                  <a:srgbClr val="FF0000"/>
                </a:solidFill>
                <a:effectLst/>
                <a:uLnTx/>
                <a:uFillTx/>
                <a:latin typeface="宋体" panose="02010600030101010101" pitchFamily="2" charset="-122"/>
                <a:ea typeface="微软雅黑" panose="020B0503020204020204" pitchFamily="34" charset="-122"/>
                <a:cs typeface="Times New Roman" panose="02020603050405020304" pitchFamily="18" charset="0"/>
              </a:rPr>
              <a:t> µL</a:t>
            </a:r>
            <a:endParaRPr kumimoji="0" lang="zh-CN" altLang="en-US" sz="2400" b="1" i="0" u="none" strike="noStrike" kern="0" cap="none" spc="0" normalizeH="0" baseline="0" noProof="0" dirty="0" smtClean="0">
              <a:ln>
                <a:noFill/>
              </a:ln>
              <a:solidFill>
                <a:srgbClr val="FF0000"/>
              </a:solidFill>
              <a:effectLst/>
              <a:uLnTx/>
              <a:uFillTx/>
              <a:latin typeface="+mn-lt"/>
              <a:ea typeface="微软雅黑" panose="020B0503020204020204" pitchFamily="34" charset="-122"/>
              <a:cs typeface="+mn-cs"/>
            </a:endParaRPr>
          </a:p>
          <a:p>
            <a:pPr marL="609600" marR="0" lvl="0" indent="-609600" algn="l" defTabSz="914400" rtl="0" eaLnBrk="0" fontAlgn="base" latinLnBrk="0" hangingPunct="0">
              <a:lnSpc>
                <a:spcPct val="130000"/>
              </a:lnSpc>
              <a:spcBef>
                <a:spcPct val="20000"/>
              </a:spcBef>
              <a:spcAft>
                <a:spcPct val="0"/>
              </a:spcAft>
              <a:buClr>
                <a:schemeClr val="tx1"/>
              </a:buClr>
              <a:buSzPct val="110000"/>
              <a:buFont typeface="Wingdings" panose="05000000000000000000" pitchFamily="2" charset="2"/>
              <a:buAutoNum type="arabicPeriod"/>
              <a:defRPr/>
            </a:pPr>
            <a:endParaRPr kumimoji="1" lang="en-US" altLang="zh-CN"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endParaRPr>
          </a:p>
          <a:p>
            <a:pPr marL="342900" marR="0" lvl="0" indent="-342900" algn="l" defTabSz="914400" rtl="0" eaLnBrk="0" fontAlgn="base" latinLnBrk="0" hangingPunct="0">
              <a:lnSpc>
                <a:spcPct val="150000"/>
              </a:lnSpc>
              <a:spcBef>
                <a:spcPct val="20000"/>
              </a:spcBef>
              <a:spcAft>
                <a:spcPct val="0"/>
              </a:spcAft>
              <a:buClrTx/>
              <a:buSzTx/>
              <a:buFontTx/>
              <a:buChar char="•"/>
              <a:defRPr/>
            </a:pPr>
            <a:endParaRPr kumimoji="0" lang="zh-CN" altLang="en-US" sz="2400" b="0" i="0" u="none" strike="noStrike" kern="0" cap="none" spc="0" normalizeH="0" baseline="0" noProof="0" dirty="0">
              <a:ln>
                <a:noFill/>
              </a:ln>
              <a:solidFill>
                <a:srgbClr val="002060"/>
              </a:solidFill>
              <a:effectLst/>
              <a:uLnTx/>
              <a:uFillTx/>
              <a:latin typeface="+mn-lt"/>
              <a:ea typeface="微软雅黑" panose="020B0503020204020204" pitchFamily="34" charset="-122"/>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6"/>
          <p:cNvPicPr>
            <a:picLocks noChangeAspect="1"/>
          </p:cNvPicPr>
          <p:nvPr/>
        </p:nvPicPr>
        <p:blipFill>
          <a:blip r:embed="rId2"/>
          <a:stretch>
            <a:fillRect/>
          </a:stretch>
        </p:blipFill>
        <p:spPr>
          <a:xfrm>
            <a:off x="1371600" y="914400"/>
            <a:ext cx="6103938" cy="3381375"/>
          </a:xfrm>
          <a:prstGeom prst="rect">
            <a:avLst/>
          </a:prstGeom>
          <a:noFill/>
          <a:ln w="9525">
            <a:noFill/>
          </a:ln>
        </p:spPr>
      </p:pic>
      <p:sp>
        <p:nvSpPr>
          <p:cNvPr id="30723" name="标题 3"/>
          <p:cNvSpPr>
            <a:spLocks noGrp="1"/>
          </p:cNvSpPr>
          <p:nvPr>
            <p:ph type="title"/>
          </p:nvPr>
        </p:nvSpPr>
        <p:spPr/>
        <p:txBody>
          <a:bodyPr vert="horz" wrap="square" lIns="91440" tIns="45720" rIns="91440" bIns="45720" anchor="ctr"/>
          <a:lstStyle/>
          <a:p>
            <a:pPr>
              <a:buNone/>
            </a:pPr>
            <a:endParaRPr lang="zh-CN" altLang="en-US" dirty="0"/>
          </a:p>
        </p:txBody>
      </p:sp>
      <p:sp>
        <p:nvSpPr>
          <p:cNvPr id="5" name="内容占位符 4"/>
          <p:cNvSpPr>
            <a:spLocks noGrp="1"/>
          </p:cNvSpPr>
          <p:nvPr>
            <p:ph idx="1"/>
          </p:nvPr>
        </p:nvSpPr>
        <p:spPr>
          <a:xfrm>
            <a:off x="457200" y="4191000"/>
            <a:ext cx="8229600" cy="3200400"/>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50000"/>
              </a:spcBef>
              <a:spcAft>
                <a:spcPct val="0"/>
              </a:spcAft>
              <a:buClrTx/>
              <a:buSzTx/>
              <a:buFontTx/>
              <a:buNone/>
              <a:defRPr/>
            </a:pPr>
            <a:r>
              <a:rPr kumimoji="1" lang="zh-CN" altLang="en-US" sz="2000" b="1" i="0" u="none" strike="noStrike" kern="0" cap="none" spc="0" normalizeH="0" baseline="0" noProof="0" dirty="0" smtClean="0">
                <a:ln>
                  <a:noFill/>
                </a:ln>
                <a:solidFill>
                  <a:srgbClr val="002060"/>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n-cs"/>
              </a:rPr>
              <a:t>上样顺序</a:t>
            </a:r>
            <a:r>
              <a:rPr kumimoji="1" lang="zh-CN" altLang="en-US" sz="2000" b="1" i="0" u="none" strike="noStrike" kern="0" cap="none" spc="0" normalizeH="0" baseline="0" noProof="0" dirty="0" smtClean="0">
                <a:ln>
                  <a:noFill/>
                </a:ln>
                <a:solidFill>
                  <a:srgbClr val="002060"/>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n-cs"/>
                <a:sym typeface="Wingdings" panose="05000000000000000000" pitchFamily="2" charset="2"/>
              </a:rPr>
              <a:t>（例如）</a:t>
            </a:r>
            <a:endParaRPr kumimoji="1" lang="zh-CN" altLang="en-US" sz="2000" b="1" i="0" u="none" strike="noStrike" kern="0" cap="none" spc="0" normalizeH="0" baseline="0" noProof="0" dirty="0" smtClean="0">
              <a:ln>
                <a:noFill/>
              </a:ln>
              <a:solidFill>
                <a:srgbClr val="002060"/>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n-cs"/>
            </a:endParaRPr>
          </a:p>
          <a:p>
            <a:pPr marL="342900" marR="0" lvl="0" indent="-342900" algn="l" defTabSz="914400" rtl="0" eaLnBrk="0" fontAlgn="base" latinLnBrk="0" hangingPunct="0">
              <a:lnSpc>
                <a:spcPct val="150000"/>
              </a:lnSpc>
              <a:spcBef>
                <a:spcPct val="50000"/>
              </a:spcBef>
              <a:spcAft>
                <a:spcPct val="0"/>
              </a:spcAft>
              <a:buClrTx/>
              <a:buSzTx/>
              <a:buFontTx/>
              <a:buNone/>
              <a:defRPr/>
            </a:pPr>
            <a:r>
              <a:rPr kumimoji="1" lang="en-US" altLang="zh-CN" sz="1600" b="1" i="0" u="none" strike="noStrike" kern="0" cap="none" spc="0" normalizeH="0" baseline="0" noProof="0" dirty="0" smtClean="0">
                <a:ln>
                  <a:noFill/>
                </a:ln>
                <a:solidFill>
                  <a:schemeClr val="tx1">
                    <a:lumMod val="65000"/>
                    <a:lumOff val="35000"/>
                  </a:schemeClr>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n-cs"/>
              </a:rPr>
              <a:t>1</a:t>
            </a:r>
            <a:r>
              <a:rPr kumimoji="1" lang="zh-CN" altLang="en-US" sz="1600" b="1" i="0" u="none" strike="noStrike" kern="0" cap="none" spc="0" normalizeH="0" baseline="0" noProof="0" dirty="0" smtClean="0">
                <a:ln>
                  <a:noFill/>
                </a:ln>
                <a:solidFill>
                  <a:schemeClr val="tx1">
                    <a:lumMod val="65000"/>
                    <a:lumOff val="35000"/>
                  </a:schemeClr>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n-cs"/>
              </a:rPr>
              <a:t>、</a:t>
            </a:r>
            <a:r>
              <a:rPr kumimoji="1" lang="en-US" altLang="zh-CN" sz="1600" b="1" i="0" u="none" strike="noStrike" kern="0" cap="none" spc="0" normalizeH="0" baseline="0" noProof="0" dirty="0" smtClean="0">
                <a:ln>
                  <a:noFill/>
                </a:ln>
                <a:solidFill>
                  <a:schemeClr val="tx1">
                    <a:lumMod val="65000"/>
                    <a:lumOff val="35000"/>
                  </a:schemeClr>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n-cs"/>
              </a:rPr>
              <a:t> 1×</a:t>
            </a:r>
            <a:r>
              <a:rPr kumimoji="1" lang="zh-CN" altLang="en-US" sz="1600" b="1" i="0" u="none" strike="noStrike" kern="0" cap="none" spc="0" normalizeH="0" baseline="0" noProof="0" dirty="0" smtClean="0">
                <a:ln>
                  <a:noFill/>
                </a:ln>
                <a:solidFill>
                  <a:schemeClr val="tx1">
                    <a:lumMod val="65000"/>
                    <a:lumOff val="35000"/>
                  </a:schemeClr>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n-cs"/>
              </a:rPr>
              <a:t>上样缓冲液 </a:t>
            </a:r>
            <a:r>
              <a:rPr kumimoji="1" lang="en-US" altLang="zh-CN" sz="1600" b="1" i="0" u="none" strike="noStrike" kern="0" cap="none" spc="0" normalizeH="0" baseline="0" noProof="0" dirty="0" smtClean="0">
                <a:ln>
                  <a:noFill/>
                </a:ln>
                <a:solidFill>
                  <a:schemeClr val="tx1">
                    <a:lumMod val="65000"/>
                    <a:lumOff val="35000"/>
                  </a:schemeClr>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n-cs"/>
              </a:rPr>
              <a:t> 2</a:t>
            </a:r>
            <a:r>
              <a:rPr kumimoji="1" lang="zh-CN" altLang="en-US" sz="1600" b="1" i="0" u="none" strike="noStrike" kern="0" cap="none" spc="0" normalizeH="0" baseline="0" noProof="0" dirty="0" smtClean="0">
                <a:ln>
                  <a:noFill/>
                </a:ln>
                <a:solidFill>
                  <a:schemeClr val="tx1">
                    <a:lumMod val="65000"/>
                    <a:lumOff val="35000"/>
                  </a:schemeClr>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n-cs"/>
              </a:rPr>
              <a:t>、未诱导   </a:t>
            </a:r>
            <a:r>
              <a:rPr kumimoji="1" lang="en-US" altLang="zh-CN" sz="1600" b="1" i="0" u="none" strike="noStrike" kern="0" cap="none" spc="0" normalizeH="0" baseline="0" noProof="0" dirty="0" smtClean="0">
                <a:ln>
                  <a:noFill/>
                </a:ln>
                <a:solidFill>
                  <a:schemeClr val="tx1">
                    <a:lumMod val="65000"/>
                    <a:lumOff val="35000"/>
                  </a:schemeClr>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n-cs"/>
              </a:rPr>
              <a:t>3</a:t>
            </a:r>
            <a:r>
              <a:rPr kumimoji="1" lang="zh-CN" altLang="en-US" sz="1600" b="1" i="0" u="none" strike="noStrike" kern="0" cap="none" spc="0" normalizeH="0" baseline="0" noProof="0" dirty="0" smtClean="0">
                <a:ln>
                  <a:noFill/>
                </a:ln>
                <a:solidFill>
                  <a:schemeClr val="tx1">
                    <a:lumMod val="65000"/>
                    <a:lumOff val="35000"/>
                  </a:schemeClr>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n-cs"/>
              </a:rPr>
              <a:t>、诱导</a:t>
            </a:r>
            <a:r>
              <a:rPr kumimoji="1" lang="en-US" altLang="zh-CN" sz="1600" b="1" i="0" u="none" strike="noStrike" kern="0" cap="none" spc="0" normalizeH="0" baseline="0" noProof="0" dirty="0" smtClean="0">
                <a:ln>
                  <a:noFill/>
                </a:ln>
                <a:solidFill>
                  <a:schemeClr val="tx1">
                    <a:lumMod val="65000"/>
                    <a:lumOff val="35000"/>
                  </a:schemeClr>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n-cs"/>
              </a:rPr>
              <a:t>30min  4</a:t>
            </a:r>
            <a:r>
              <a:rPr kumimoji="1" lang="zh-CN" altLang="en-US" sz="1600" b="1" i="0" u="none" strike="noStrike" kern="0" cap="none" spc="0" normalizeH="0" baseline="0" noProof="0" dirty="0" smtClean="0">
                <a:ln>
                  <a:noFill/>
                </a:ln>
                <a:solidFill>
                  <a:schemeClr val="tx1">
                    <a:lumMod val="65000"/>
                    <a:lumOff val="35000"/>
                  </a:schemeClr>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n-cs"/>
              </a:rPr>
              <a:t>、诱导</a:t>
            </a:r>
            <a:r>
              <a:rPr kumimoji="1" lang="en-US" altLang="zh-CN" sz="1600" b="1" i="0" u="none" strike="noStrike" kern="0" cap="none" spc="0" normalizeH="0" baseline="0" noProof="0" dirty="0" smtClean="0">
                <a:ln>
                  <a:noFill/>
                </a:ln>
                <a:solidFill>
                  <a:schemeClr val="tx1">
                    <a:lumMod val="65000"/>
                    <a:lumOff val="35000"/>
                  </a:schemeClr>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n-cs"/>
              </a:rPr>
              <a:t>60min</a:t>
            </a:r>
            <a:r>
              <a:rPr kumimoji="1" lang="zh-CN" altLang="en-US" sz="1600" b="1" i="0" u="none" strike="noStrike" kern="0" cap="none" spc="0" normalizeH="0" baseline="0" noProof="0" dirty="0" smtClean="0">
                <a:ln>
                  <a:noFill/>
                </a:ln>
                <a:solidFill>
                  <a:schemeClr val="tx1">
                    <a:lumMod val="65000"/>
                    <a:lumOff val="35000"/>
                  </a:schemeClr>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n-cs"/>
              </a:rPr>
              <a:t>，</a:t>
            </a:r>
            <a:r>
              <a:rPr kumimoji="1" lang="en-US" altLang="zh-CN" sz="1600" b="1" i="0" u="none" strike="noStrike" kern="0" cap="none" spc="0" normalizeH="0" baseline="0" noProof="0" dirty="0" smtClean="0">
                <a:ln>
                  <a:noFill/>
                </a:ln>
                <a:solidFill>
                  <a:schemeClr val="tx1">
                    <a:lumMod val="65000"/>
                    <a:lumOff val="35000"/>
                  </a:schemeClr>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n-cs"/>
              </a:rPr>
              <a:t>5</a:t>
            </a:r>
            <a:r>
              <a:rPr kumimoji="1" lang="zh-CN" altLang="en-US" sz="1600" b="1" i="0" u="none" strike="noStrike" kern="0" cap="none" spc="0" normalizeH="0" baseline="0" noProof="0" dirty="0" smtClean="0">
                <a:ln>
                  <a:noFill/>
                </a:ln>
                <a:solidFill>
                  <a:schemeClr val="tx1">
                    <a:lumMod val="65000"/>
                    <a:lumOff val="35000"/>
                  </a:schemeClr>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n-cs"/>
              </a:rPr>
              <a:t>、诱导</a:t>
            </a:r>
            <a:r>
              <a:rPr kumimoji="1" lang="en-US" altLang="zh-CN" sz="1600" b="1" i="0" u="none" strike="noStrike" kern="0" cap="none" spc="0" normalizeH="0" baseline="0" noProof="0" dirty="0" smtClean="0">
                <a:ln>
                  <a:noFill/>
                </a:ln>
                <a:solidFill>
                  <a:schemeClr val="tx1">
                    <a:lumMod val="65000"/>
                    <a:lumOff val="35000"/>
                  </a:schemeClr>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n-cs"/>
              </a:rPr>
              <a:t>90min</a:t>
            </a:r>
            <a:r>
              <a:rPr kumimoji="1" lang="zh-CN" altLang="en-US" sz="1600" b="1" i="0" u="none" strike="noStrike" kern="0" cap="none" spc="0" normalizeH="0" baseline="0" noProof="0" dirty="0" smtClean="0">
                <a:ln>
                  <a:noFill/>
                </a:ln>
                <a:solidFill>
                  <a:schemeClr val="tx1">
                    <a:lumMod val="65000"/>
                    <a:lumOff val="35000"/>
                  </a:schemeClr>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n-cs"/>
              </a:rPr>
              <a:t>，</a:t>
            </a:r>
            <a:r>
              <a:rPr kumimoji="1" lang="en-US" altLang="zh-CN" sz="1600" b="1" i="0" u="none" strike="noStrike" kern="0" cap="none" spc="0" normalizeH="0" baseline="0" noProof="0" dirty="0" smtClean="0">
                <a:ln>
                  <a:noFill/>
                </a:ln>
                <a:solidFill>
                  <a:schemeClr val="tx1">
                    <a:lumMod val="65000"/>
                    <a:lumOff val="35000"/>
                  </a:schemeClr>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n-cs"/>
              </a:rPr>
              <a:t>6</a:t>
            </a:r>
            <a:r>
              <a:rPr kumimoji="1" lang="zh-CN" altLang="en-US" sz="1600" b="1" i="0" u="none" strike="noStrike" kern="0" cap="none" spc="0" normalizeH="0" baseline="0" noProof="0" dirty="0" smtClean="0">
                <a:ln>
                  <a:noFill/>
                </a:ln>
                <a:solidFill>
                  <a:schemeClr val="tx1">
                    <a:lumMod val="65000"/>
                    <a:lumOff val="35000"/>
                  </a:schemeClr>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n-cs"/>
              </a:rPr>
              <a:t>、诱导</a:t>
            </a:r>
            <a:r>
              <a:rPr kumimoji="1" lang="en-US" altLang="zh-CN" sz="1600" b="1" i="0" u="none" strike="noStrike" kern="0" cap="none" spc="0" normalizeH="0" baseline="0" noProof="0" dirty="0" smtClean="0">
                <a:ln>
                  <a:noFill/>
                </a:ln>
                <a:solidFill>
                  <a:schemeClr val="tx1">
                    <a:lumMod val="65000"/>
                    <a:lumOff val="35000"/>
                  </a:schemeClr>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n-cs"/>
              </a:rPr>
              <a:t>120min  7</a:t>
            </a:r>
            <a:r>
              <a:rPr kumimoji="1" lang="zh-CN" altLang="en-US" sz="1600" b="1" i="0" u="none" strike="noStrike" kern="0" cap="none" spc="0" normalizeH="0" baseline="0" noProof="0" dirty="0" smtClean="0">
                <a:ln>
                  <a:noFill/>
                </a:ln>
                <a:solidFill>
                  <a:schemeClr val="tx1">
                    <a:lumMod val="65000"/>
                    <a:lumOff val="35000"/>
                  </a:schemeClr>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n-cs"/>
              </a:rPr>
              <a:t>、纯化的</a:t>
            </a:r>
            <a:r>
              <a:rPr kumimoji="1" lang="en-US" altLang="zh-CN" sz="1600" b="1" i="0" u="none" strike="noStrike" kern="0" cap="none" spc="0" normalizeH="0" baseline="0" noProof="0" dirty="0" smtClean="0">
                <a:ln>
                  <a:noFill/>
                </a:ln>
                <a:solidFill>
                  <a:schemeClr val="tx1">
                    <a:lumMod val="65000"/>
                    <a:lumOff val="35000"/>
                  </a:schemeClr>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n-cs"/>
              </a:rPr>
              <a:t>GFP</a:t>
            </a:r>
            <a:r>
              <a:rPr kumimoji="1" lang="zh-CN" altLang="en-US" sz="1600" b="1" i="0" u="none" strike="noStrike" kern="0" cap="none" spc="0" normalizeH="0" baseline="0" noProof="0" dirty="0" smtClean="0">
                <a:ln>
                  <a:noFill/>
                </a:ln>
                <a:solidFill>
                  <a:schemeClr val="tx1">
                    <a:lumMod val="65000"/>
                    <a:lumOff val="35000"/>
                  </a:schemeClr>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n-cs"/>
              </a:rPr>
              <a:t>，</a:t>
            </a:r>
            <a:r>
              <a:rPr kumimoji="1" lang="en-US" altLang="zh-CN" sz="1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n-cs"/>
              </a:rPr>
              <a:t>8</a:t>
            </a:r>
            <a:r>
              <a:rPr kumimoji="1" lang="zh-CN" altLang="en-US" sz="1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n-cs"/>
              </a:rPr>
              <a:t>、蛋白</a:t>
            </a:r>
            <a:r>
              <a:rPr kumimoji="1" lang="en-US" altLang="zh-CN" sz="1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n-cs"/>
              </a:rPr>
              <a:t>Marker</a:t>
            </a:r>
            <a:r>
              <a:rPr kumimoji="1" lang="zh-CN" altLang="en-US" sz="1600" b="1" i="0" u="none" strike="noStrike" kern="0" cap="none" spc="0" normalizeH="0" baseline="0" noProof="0" dirty="0" smtClean="0">
                <a:ln>
                  <a:noFill/>
                </a:ln>
                <a:solidFill>
                  <a:srgbClr val="002060"/>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n-cs"/>
              </a:rPr>
              <a:t>，</a:t>
            </a:r>
            <a:r>
              <a:rPr kumimoji="1" lang="en-US" altLang="zh-CN" sz="1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n-cs"/>
              </a:rPr>
              <a:t> </a:t>
            </a:r>
            <a:r>
              <a:rPr kumimoji="1" lang="en-US" altLang="zh-CN" sz="1600" b="1" i="0" u="none" strike="noStrike" kern="0" cap="none" spc="0" normalizeH="0" baseline="0" noProof="0" dirty="0" smtClean="0">
                <a:ln>
                  <a:noFill/>
                </a:ln>
                <a:solidFill>
                  <a:schemeClr val="tx1">
                    <a:lumMod val="65000"/>
                    <a:lumOff val="35000"/>
                  </a:schemeClr>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n-cs"/>
              </a:rPr>
              <a:t>9</a:t>
            </a:r>
            <a:r>
              <a:rPr kumimoji="1" lang="zh-CN" altLang="en-US" sz="1600" b="1" i="0" u="none" strike="noStrike" kern="0" cap="none" spc="0" normalizeH="0" baseline="0" noProof="0" dirty="0" smtClean="0">
                <a:ln>
                  <a:noFill/>
                </a:ln>
                <a:solidFill>
                  <a:schemeClr val="tx1">
                    <a:lumMod val="65000"/>
                    <a:lumOff val="35000"/>
                  </a:schemeClr>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n-cs"/>
              </a:rPr>
              <a:t>、未诱导   </a:t>
            </a:r>
            <a:r>
              <a:rPr kumimoji="1" lang="en-US" altLang="zh-CN" sz="1600" b="1" i="0" u="none" strike="noStrike" kern="0" cap="none" spc="0" normalizeH="0" baseline="0" noProof="0" dirty="0" smtClean="0">
                <a:ln>
                  <a:noFill/>
                </a:ln>
                <a:solidFill>
                  <a:schemeClr val="tx1">
                    <a:lumMod val="65000"/>
                    <a:lumOff val="35000"/>
                  </a:schemeClr>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n-cs"/>
              </a:rPr>
              <a:t>10</a:t>
            </a:r>
            <a:r>
              <a:rPr kumimoji="1" lang="zh-CN" altLang="en-US" sz="1600" b="1" i="0" u="none" strike="noStrike" kern="0" cap="none" spc="0" normalizeH="0" baseline="0" noProof="0" dirty="0" smtClean="0">
                <a:ln>
                  <a:noFill/>
                </a:ln>
                <a:solidFill>
                  <a:schemeClr val="tx1">
                    <a:lumMod val="65000"/>
                    <a:lumOff val="35000"/>
                  </a:schemeClr>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n-cs"/>
              </a:rPr>
              <a:t>、诱导</a:t>
            </a:r>
            <a:r>
              <a:rPr kumimoji="1" lang="en-US" altLang="zh-CN" sz="1600" b="1" i="0" u="none" strike="noStrike" kern="0" cap="none" spc="0" normalizeH="0" baseline="0" noProof="0" dirty="0" smtClean="0">
                <a:ln>
                  <a:noFill/>
                </a:ln>
                <a:solidFill>
                  <a:schemeClr val="tx1">
                    <a:lumMod val="65000"/>
                    <a:lumOff val="35000"/>
                  </a:schemeClr>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n-cs"/>
              </a:rPr>
              <a:t>30min  11</a:t>
            </a:r>
            <a:r>
              <a:rPr kumimoji="1" lang="zh-CN" altLang="en-US" sz="1600" b="1" i="0" u="none" strike="noStrike" kern="0" cap="none" spc="0" normalizeH="0" baseline="0" noProof="0" dirty="0" smtClean="0">
                <a:ln>
                  <a:noFill/>
                </a:ln>
                <a:solidFill>
                  <a:schemeClr val="tx1">
                    <a:lumMod val="65000"/>
                    <a:lumOff val="35000"/>
                  </a:schemeClr>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n-cs"/>
              </a:rPr>
              <a:t>、诱导</a:t>
            </a:r>
            <a:r>
              <a:rPr kumimoji="1" lang="en-US" altLang="zh-CN" sz="1600" b="1" i="0" u="none" strike="noStrike" kern="0" cap="none" spc="0" normalizeH="0" baseline="0" noProof="0" dirty="0" smtClean="0">
                <a:ln>
                  <a:noFill/>
                </a:ln>
                <a:solidFill>
                  <a:schemeClr val="tx1">
                    <a:lumMod val="65000"/>
                    <a:lumOff val="35000"/>
                  </a:schemeClr>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n-cs"/>
              </a:rPr>
              <a:t>60min</a:t>
            </a:r>
            <a:r>
              <a:rPr kumimoji="1" lang="zh-CN" altLang="en-US" sz="1600" b="1" i="0" u="none" strike="noStrike" kern="0" cap="none" spc="0" normalizeH="0" baseline="0" noProof="0" dirty="0" smtClean="0">
                <a:ln>
                  <a:noFill/>
                </a:ln>
                <a:solidFill>
                  <a:schemeClr val="tx1">
                    <a:lumMod val="65000"/>
                    <a:lumOff val="35000"/>
                  </a:schemeClr>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n-cs"/>
              </a:rPr>
              <a:t>，</a:t>
            </a:r>
            <a:r>
              <a:rPr kumimoji="1" lang="en-US" altLang="zh-CN" sz="1600" b="1" i="0" u="none" strike="noStrike" kern="0" cap="none" spc="0" normalizeH="0" baseline="0" noProof="0" dirty="0" smtClean="0">
                <a:ln>
                  <a:noFill/>
                </a:ln>
                <a:solidFill>
                  <a:schemeClr val="tx1">
                    <a:lumMod val="65000"/>
                    <a:lumOff val="35000"/>
                  </a:schemeClr>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n-cs"/>
              </a:rPr>
              <a:t>12</a:t>
            </a:r>
            <a:r>
              <a:rPr kumimoji="1" lang="zh-CN" altLang="en-US" sz="1600" b="1" i="0" u="none" strike="noStrike" kern="0" cap="none" spc="0" normalizeH="0" baseline="0" noProof="0" dirty="0" smtClean="0">
                <a:ln>
                  <a:noFill/>
                </a:ln>
                <a:solidFill>
                  <a:schemeClr val="tx1">
                    <a:lumMod val="65000"/>
                    <a:lumOff val="35000"/>
                  </a:schemeClr>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n-cs"/>
              </a:rPr>
              <a:t>、诱导</a:t>
            </a:r>
            <a:r>
              <a:rPr kumimoji="1" lang="en-US" altLang="zh-CN" sz="1600" b="1" i="0" u="none" strike="noStrike" kern="0" cap="none" spc="0" normalizeH="0" baseline="0" noProof="0" dirty="0" smtClean="0">
                <a:ln>
                  <a:noFill/>
                </a:ln>
                <a:solidFill>
                  <a:schemeClr val="tx1">
                    <a:lumMod val="65000"/>
                    <a:lumOff val="35000"/>
                  </a:schemeClr>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n-cs"/>
              </a:rPr>
              <a:t>90min</a:t>
            </a:r>
            <a:r>
              <a:rPr kumimoji="1" lang="zh-CN" altLang="en-US" sz="1600" b="1" i="0" u="none" strike="noStrike" kern="0" cap="none" spc="0" normalizeH="0" baseline="0" noProof="0" dirty="0" smtClean="0">
                <a:ln>
                  <a:noFill/>
                </a:ln>
                <a:solidFill>
                  <a:schemeClr val="tx1">
                    <a:lumMod val="65000"/>
                    <a:lumOff val="35000"/>
                  </a:schemeClr>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n-cs"/>
              </a:rPr>
              <a:t>，</a:t>
            </a:r>
            <a:r>
              <a:rPr kumimoji="1" lang="en-US" altLang="zh-CN" sz="1600" b="1" i="0" u="none" strike="noStrike" kern="0" cap="none" spc="0" normalizeH="0" baseline="0" noProof="0" dirty="0" smtClean="0">
                <a:ln>
                  <a:noFill/>
                </a:ln>
                <a:solidFill>
                  <a:schemeClr val="tx1">
                    <a:lumMod val="65000"/>
                    <a:lumOff val="35000"/>
                  </a:schemeClr>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n-cs"/>
              </a:rPr>
              <a:t>13</a:t>
            </a:r>
            <a:r>
              <a:rPr kumimoji="1" lang="zh-CN" altLang="en-US" sz="1600" b="1" i="0" u="none" strike="noStrike" kern="0" cap="none" spc="0" normalizeH="0" baseline="0" noProof="0" dirty="0" smtClean="0">
                <a:ln>
                  <a:noFill/>
                </a:ln>
                <a:solidFill>
                  <a:schemeClr val="tx1">
                    <a:lumMod val="65000"/>
                    <a:lumOff val="35000"/>
                  </a:schemeClr>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n-cs"/>
              </a:rPr>
              <a:t>、诱导</a:t>
            </a:r>
            <a:r>
              <a:rPr kumimoji="1" lang="en-US" altLang="zh-CN" sz="1600" b="1" i="0" u="none" strike="noStrike" kern="0" cap="none" spc="0" normalizeH="0" baseline="0" noProof="0" dirty="0" smtClean="0">
                <a:ln>
                  <a:noFill/>
                </a:ln>
                <a:solidFill>
                  <a:schemeClr val="tx1">
                    <a:lumMod val="65000"/>
                    <a:lumOff val="35000"/>
                  </a:schemeClr>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n-cs"/>
              </a:rPr>
              <a:t>120min  14</a:t>
            </a:r>
            <a:r>
              <a:rPr kumimoji="1" lang="zh-CN" altLang="en-US" sz="1600" b="1" i="0" u="none" strike="noStrike" kern="0" cap="none" spc="0" normalizeH="0" baseline="0" noProof="0" dirty="0" smtClean="0">
                <a:ln>
                  <a:noFill/>
                </a:ln>
                <a:solidFill>
                  <a:schemeClr val="tx1">
                    <a:lumMod val="65000"/>
                    <a:lumOff val="35000"/>
                  </a:schemeClr>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n-cs"/>
              </a:rPr>
              <a:t>、纯化的</a:t>
            </a:r>
            <a:r>
              <a:rPr kumimoji="1" lang="en-US" altLang="zh-CN" sz="1600" b="1" i="0" u="none" strike="noStrike" kern="0" cap="none" spc="0" normalizeH="0" baseline="0" noProof="0" dirty="0" smtClean="0">
                <a:ln>
                  <a:noFill/>
                </a:ln>
                <a:solidFill>
                  <a:schemeClr val="tx1">
                    <a:lumMod val="65000"/>
                    <a:lumOff val="35000"/>
                  </a:schemeClr>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n-cs"/>
              </a:rPr>
              <a:t>GFP  15</a:t>
            </a:r>
            <a:r>
              <a:rPr kumimoji="1" lang="zh-CN" altLang="en-US" sz="1600" b="1" i="0" u="none" strike="noStrike" kern="0" cap="none" spc="0" normalizeH="0" baseline="0" noProof="0" dirty="0" smtClean="0">
                <a:ln>
                  <a:noFill/>
                </a:ln>
                <a:solidFill>
                  <a:schemeClr val="tx1">
                    <a:lumMod val="65000"/>
                    <a:lumOff val="35000"/>
                  </a:schemeClr>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n-cs"/>
              </a:rPr>
              <a:t>、</a:t>
            </a:r>
            <a:r>
              <a:rPr kumimoji="1" lang="en-US" altLang="zh-CN" sz="1600" b="1" i="0" u="none" strike="noStrike" kern="0" cap="none" spc="0" normalizeH="0" baseline="0" noProof="0" dirty="0" smtClean="0">
                <a:ln>
                  <a:noFill/>
                </a:ln>
                <a:solidFill>
                  <a:schemeClr val="tx1">
                    <a:lumMod val="65000"/>
                    <a:lumOff val="35000"/>
                  </a:schemeClr>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n-cs"/>
              </a:rPr>
              <a:t>1×</a:t>
            </a:r>
            <a:r>
              <a:rPr kumimoji="1" lang="zh-CN" altLang="en-US" sz="1600" b="1" i="0" u="none" strike="noStrike" kern="0" cap="none" spc="0" normalizeH="0" baseline="0" noProof="0" dirty="0" smtClean="0">
                <a:ln>
                  <a:noFill/>
                </a:ln>
                <a:solidFill>
                  <a:schemeClr val="tx1">
                    <a:lumMod val="65000"/>
                    <a:lumOff val="35000"/>
                  </a:schemeClr>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n-cs"/>
              </a:rPr>
              <a:t>上样缓冲液</a:t>
            </a:r>
          </a:p>
          <a:p>
            <a:pPr marL="342900" marR="0" lvl="0" indent="-342900" algn="l" defTabSz="914400" rtl="0" eaLnBrk="0" fontAlgn="base" latinLnBrk="0" hangingPunct="0">
              <a:lnSpc>
                <a:spcPct val="150000"/>
              </a:lnSpc>
              <a:spcBef>
                <a:spcPct val="20000"/>
              </a:spcBef>
              <a:spcAft>
                <a:spcPct val="0"/>
              </a:spcAft>
              <a:buClrTx/>
              <a:buSzTx/>
              <a:buFontTx/>
              <a:buNone/>
              <a:defRPr/>
            </a:pPr>
            <a:endParaRPr kumimoji="0" lang="zh-CN" altLang="en-US" sz="2000" b="0" i="0" u="none" strike="noStrike" kern="0" cap="none" spc="0" normalizeH="0" baseline="0" noProof="0" dirty="0">
              <a:ln>
                <a:noFill/>
              </a:ln>
              <a:solidFill>
                <a:srgbClr val="002060"/>
              </a:solidFill>
              <a:effectLst/>
              <a:uLnTx/>
              <a:uFillTx/>
              <a:latin typeface="+mn-lt"/>
              <a:ea typeface="微软雅黑" panose="020B0503020204020204" pitchFamily="34" charset="-122"/>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p:nvPr/>
        </p:nvSpPr>
        <p:spPr>
          <a:xfrm>
            <a:off x="5645150" y="0"/>
            <a:ext cx="3498850" cy="792163"/>
          </a:xfrm>
          <a:prstGeom prst="rect">
            <a:avLst/>
          </a:prstGeom>
          <a:noFill/>
          <a:ln w="9525">
            <a:noFill/>
          </a:ln>
        </p:spPr>
        <p:txBody>
          <a:bodyPr/>
          <a:lstStyle/>
          <a:p>
            <a:pPr marL="609600" indent="-609600">
              <a:lnSpc>
                <a:spcPct val="110000"/>
              </a:lnSpc>
              <a:spcBef>
                <a:spcPct val="20000"/>
              </a:spcBef>
              <a:buClr>
                <a:srgbClr val="FF3300"/>
              </a:buClr>
              <a:buFont typeface="Wingdings" panose="05000000000000000000" pitchFamily="2" charset="2"/>
            </a:pPr>
            <a:endParaRPr lang="zh-CN" altLang="en-US" sz="4400" b="1" dirty="0">
              <a:latin typeface="Arial" panose="020B0604020202020204" pitchFamily="34" charset="0"/>
              <a:ea typeface="华文新魏" pitchFamily="2" charset="-122"/>
            </a:endParaRPr>
          </a:p>
        </p:txBody>
      </p:sp>
      <p:sp>
        <p:nvSpPr>
          <p:cNvPr id="31747" name="Rectangle 8"/>
          <p:cNvSpPr/>
          <p:nvPr/>
        </p:nvSpPr>
        <p:spPr>
          <a:xfrm>
            <a:off x="2144395" y="1905000"/>
            <a:ext cx="8458200" cy="4953000"/>
          </a:xfrm>
          <a:prstGeom prst="rect">
            <a:avLst/>
          </a:prstGeom>
          <a:noFill/>
          <a:ln w="9525">
            <a:noFill/>
          </a:ln>
        </p:spPr>
        <p:txBody>
          <a:bodyPr/>
          <a:lstStyle/>
          <a:p>
            <a:pPr marL="609600" indent="-609600">
              <a:spcBef>
                <a:spcPct val="20000"/>
              </a:spcBef>
              <a:buAutoNum type="arabicPeriod"/>
            </a:pPr>
            <a:endParaRPr lang="zh-CN" altLang="en-US" sz="2800" b="1" dirty="0">
              <a:latin typeface="宋体" panose="02010600030101010101" pitchFamily="2" charset="-122"/>
            </a:endParaRPr>
          </a:p>
        </p:txBody>
      </p:sp>
      <p:sp>
        <p:nvSpPr>
          <p:cNvPr id="31748" name="标题 4"/>
          <p:cNvSpPr>
            <a:spLocks noGrp="1"/>
          </p:cNvSpPr>
          <p:nvPr>
            <p:ph type="title"/>
          </p:nvPr>
        </p:nvSpPr>
        <p:spPr>
          <a:xfrm>
            <a:off x="457200" y="304800"/>
            <a:ext cx="8229600" cy="1143000"/>
          </a:xfrm>
        </p:spPr>
        <p:txBody>
          <a:bodyPr vert="horz" wrap="square" lIns="91440" tIns="45720" rIns="91440" bIns="45720" anchor="ctr"/>
          <a:lstStyle/>
          <a:p>
            <a:pPr>
              <a:buNone/>
            </a:pPr>
            <a:r>
              <a:rPr lang="en-US" altLang="zh-CN" dirty="0"/>
              <a:t>4.</a:t>
            </a:r>
            <a:r>
              <a:rPr lang="zh-CN" altLang="en-US" dirty="0"/>
              <a:t>染色</a:t>
            </a:r>
            <a:br>
              <a:rPr lang="zh-CN" altLang="en-US" dirty="0"/>
            </a:br>
            <a:endParaRPr lang="zh-CN" altLang="en-US" dirty="0"/>
          </a:p>
        </p:txBody>
      </p:sp>
      <p:sp>
        <p:nvSpPr>
          <p:cNvPr id="6" name="内容占位符 5"/>
          <p:cNvSpPr>
            <a:spLocks noGrp="1"/>
          </p:cNvSpPr>
          <p:nvPr>
            <p:ph idx="1"/>
          </p:nvPr>
        </p:nvSpPr>
        <p:spPr/>
        <p:txBody>
          <a:bodyPr vert="horz" wrap="square" lIns="91440" tIns="45720" rIns="91440" bIns="45720" numCol="1" anchor="t" anchorCtr="0" compatLnSpc="1"/>
          <a:lstStyle/>
          <a:p>
            <a:pPr marL="609600" marR="0" lvl="0" indent="-609600" algn="l" defTabSz="914400" rtl="0" eaLnBrk="0" fontAlgn="base" latinLnBrk="0" hangingPunct="0">
              <a:lnSpc>
                <a:spcPct val="150000"/>
              </a:lnSpc>
              <a:spcBef>
                <a:spcPct val="20000"/>
              </a:spcBef>
              <a:spcAft>
                <a:spcPct val="0"/>
              </a:spcAft>
              <a:buClrTx/>
              <a:buSzTx/>
              <a:buFontTx/>
              <a:buAutoNum type="arabicPeriod"/>
              <a:defRPr/>
            </a:pPr>
            <a:r>
              <a:rPr kumimoji="0" lang="zh-CN" altLang="en-US"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将</a:t>
            </a:r>
            <a:r>
              <a:rPr kumimoji="0" lang="en-US" altLang="zh-CN"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Tris-</a:t>
            </a:r>
            <a:r>
              <a:rPr kumimoji="0" lang="zh-CN" altLang="en-US"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甘氨酸电泳缓冲液回收到指定的地方。</a:t>
            </a:r>
          </a:p>
          <a:p>
            <a:pPr marL="609600" marR="0" lvl="0" indent="-609600" algn="l" defTabSz="914400" rtl="0" eaLnBrk="0" fontAlgn="base" latinLnBrk="0" hangingPunct="0">
              <a:lnSpc>
                <a:spcPct val="150000"/>
              </a:lnSpc>
              <a:spcBef>
                <a:spcPct val="20000"/>
              </a:spcBef>
              <a:spcAft>
                <a:spcPct val="0"/>
              </a:spcAft>
              <a:buClrTx/>
              <a:buSzTx/>
              <a:buFontTx/>
              <a:buAutoNum type="arabicPeriod"/>
              <a:defRPr/>
            </a:pPr>
            <a:r>
              <a:rPr kumimoji="0" lang="zh-CN" altLang="en-US"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取出胶板。撬开玻璃板</a:t>
            </a:r>
            <a:r>
              <a:rPr kumimoji="0" lang="en-US" altLang="zh-CN"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a:t>
            </a:r>
            <a:r>
              <a:rPr kumimoji="0" lang="zh-CN" altLang="en-US"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刀片</a:t>
            </a:r>
            <a:r>
              <a:rPr kumimoji="0" lang="en-US" altLang="zh-CN"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a:t>
            </a:r>
            <a:r>
              <a:rPr kumimoji="0" lang="zh-CN" altLang="en-US"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，将凝胶移入大平皿中。</a:t>
            </a:r>
          </a:p>
          <a:p>
            <a:pPr marL="609600" marR="0" lvl="0" indent="-609600" algn="l" defTabSz="914400" rtl="0" eaLnBrk="0" fontAlgn="base" latinLnBrk="0" hangingPunct="0">
              <a:lnSpc>
                <a:spcPct val="150000"/>
              </a:lnSpc>
              <a:spcBef>
                <a:spcPct val="20000"/>
              </a:spcBef>
              <a:spcAft>
                <a:spcPct val="0"/>
              </a:spcAft>
              <a:buClrTx/>
              <a:buSzTx/>
              <a:buFontTx/>
              <a:buAutoNum type="arabicPeriod"/>
              <a:defRPr/>
            </a:pPr>
            <a:r>
              <a:rPr kumimoji="0" lang="zh-CN" altLang="en-US"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向平皿中加入考马斯亮蓝染液，覆盖凝胶即可。摇床上染色</a:t>
            </a:r>
            <a:r>
              <a:rPr kumimoji="0" lang="en-US" altLang="zh-CN"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15 min</a:t>
            </a:r>
            <a:r>
              <a:rPr kumimoji="0" lang="zh-CN" altLang="en-US"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a:t>
            </a:r>
            <a:endParaRPr kumimoji="0" lang="zh-CN" altLang="en-US" sz="2400" b="1" i="0" u="none" strike="noStrike" kern="0" cap="none" spc="0" normalizeH="0" baseline="0" noProof="0" dirty="0" smtClean="0">
              <a:ln>
                <a:noFill/>
              </a:ln>
              <a:solidFill>
                <a:srgbClr val="FF0000"/>
              </a:solidFill>
              <a:effectLst/>
              <a:uLnTx/>
              <a:uFillTx/>
              <a:latin typeface="宋体" panose="02010600030101010101" pitchFamily="2" charset="-122"/>
              <a:ea typeface="微软雅黑" panose="020B0503020204020204" pitchFamily="34" charset="-122"/>
              <a:cs typeface="+mn-cs"/>
            </a:endParaRPr>
          </a:p>
          <a:p>
            <a:pPr marL="609600" marR="0" lvl="0" indent="-609600" algn="l" defTabSz="914400" rtl="0" eaLnBrk="0" fontAlgn="base" latinLnBrk="0" hangingPunct="0">
              <a:lnSpc>
                <a:spcPct val="150000"/>
              </a:lnSpc>
              <a:spcBef>
                <a:spcPct val="20000"/>
              </a:spcBef>
              <a:spcAft>
                <a:spcPct val="0"/>
              </a:spcAft>
              <a:buClrTx/>
              <a:buSzTx/>
              <a:buFontTx/>
              <a:buAutoNum type="arabicPeriod"/>
              <a:defRPr/>
            </a:pPr>
            <a:r>
              <a:rPr kumimoji="0" lang="zh-CN" altLang="en-US"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将染液回收到指定容器中，</a:t>
            </a:r>
            <a:r>
              <a:rPr kumimoji="0" lang="en-US" altLang="zh-CN"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PAGE</a:t>
            </a:r>
            <a:r>
              <a:rPr kumimoji="0" lang="zh-CN" altLang="en-US"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胶置于清水中观察结果并照相。</a:t>
            </a:r>
          </a:p>
          <a:p>
            <a:pPr marL="342900" marR="0" lvl="0" indent="-342900" algn="l" defTabSz="914400" rtl="0" eaLnBrk="0" fontAlgn="base" latinLnBrk="0" hangingPunct="0">
              <a:lnSpc>
                <a:spcPct val="150000"/>
              </a:lnSpc>
              <a:spcBef>
                <a:spcPct val="20000"/>
              </a:spcBef>
              <a:spcAft>
                <a:spcPct val="0"/>
              </a:spcAft>
              <a:buClrTx/>
              <a:buSzTx/>
              <a:buFontTx/>
              <a:buChar char="•"/>
              <a:defRPr/>
            </a:pPr>
            <a:endParaRPr kumimoji="0" lang="zh-CN" altLang="en-US" sz="2400" b="0" i="0" u="none" strike="noStrike" kern="0" cap="none" spc="0" normalizeH="0" baseline="0" noProof="0" dirty="0">
              <a:ln>
                <a:noFill/>
              </a:ln>
              <a:solidFill>
                <a:srgbClr val="002060"/>
              </a:solidFill>
              <a:effectLst/>
              <a:uLnTx/>
              <a:uFillTx/>
              <a:latin typeface="+mn-lt"/>
              <a:ea typeface="微软雅黑" panose="020B0503020204020204" pitchFamily="34"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p:nvPr/>
        </p:nvSpPr>
        <p:spPr>
          <a:xfrm>
            <a:off x="749300" y="838200"/>
            <a:ext cx="7620000" cy="3124200"/>
          </a:xfrm>
          <a:prstGeom prst="rect">
            <a:avLst/>
          </a:prstGeom>
          <a:noFill/>
          <a:ln w="9525">
            <a:noFill/>
          </a:ln>
        </p:spPr>
        <p:txBody>
          <a:bodyPr/>
          <a:lstStyle/>
          <a:p>
            <a:pPr marL="342900" indent="-342900" algn="just">
              <a:lnSpc>
                <a:spcPct val="130000"/>
              </a:lnSpc>
              <a:spcBef>
                <a:spcPct val="20000"/>
              </a:spcBef>
            </a:pPr>
            <a:endParaRPr lang="en-US" altLang="zh-CN" sz="3200" b="1" dirty="0">
              <a:latin typeface="宋体" panose="02010600030101010101" pitchFamily="2" charset="-122"/>
            </a:endParaRPr>
          </a:p>
        </p:txBody>
      </p:sp>
      <p:sp>
        <p:nvSpPr>
          <p:cNvPr id="7" name="标题 6"/>
          <p:cNvSpPr>
            <a:spLocks noGrp="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Arial" panose="020B0604020202020204" pitchFamily="34" charset="0"/>
                <a:ea typeface="微软雅黑" panose="020B0503020204020204" pitchFamily="34" charset="-122"/>
                <a:cs typeface="+mj-cs"/>
              </a:rPr>
              <a:t>实 验 目 的</a:t>
            </a:r>
            <a:endParaRPr kumimoji="0" lang="zh-CN" altLang="en-US" sz="4400" b="1" i="0" u="none" strike="noStrike" kern="0" cap="none" spc="0" normalizeH="0" baseline="0" noProof="0" dirty="0">
              <a:ln>
                <a:noFill/>
              </a:ln>
              <a:solidFill>
                <a:srgbClr val="FF0000"/>
              </a:solidFill>
              <a:effectLst/>
              <a:uLnTx/>
              <a:uFillTx/>
              <a:latin typeface="+mj-lt"/>
              <a:ea typeface="微软雅黑" panose="020B0503020204020204" pitchFamily="34" charset="-122"/>
              <a:cs typeface="+mj-cs"/>
            </a:endParaRPr>
          </a:p>
        </p:txBody>
      </p:sp>
      <p:sp>
        <p:nvSpPr>
          <p:cNvPr id="6148" name="内容占位符 7"/>
          <p:cNvSpPr>
            <a:spLocks noGrp="1"/>
          </p:cNvSpPr>
          <p:nvPr>
            <p:ph idx="1"/>
          </p:nvPr>
        </p:nvSpPr>
        <p:spPr>
          <a:xfrm>
            <a:off x="685800" y="1524000"/>
            <a:ext cx="8229600" cy="4525963"/>
          </a:xfrm>
        </p:spPr>
        <p:txBody>
          <a:bodyPr vert="horz" wrap="square" lIns="91440" tIns="45720" rIns="91440" bIns="45720" anchor="t"/>
          <a:lstStyle/>
          <a:p>
            <a:pPr marL="457200" indent="-457200">
              <a:lnSpc>
                <a:spcPct val="130000"/>
              </a:lnSpc>
              <a:buFont typeface="Arial" panose="020B0604020202020204" pitchFamily="34" charset="0"/>
              <a:buAutoNum type="arabicPeriod"/>
            </a:pPr>
            <a:r>
              <a:rPr lang="zh-CN" altLang="en-US" sz="3200" b="1" dirty="0">
                <a:latin typeface="宋体" panose="02010600030101010101" pitchFamily="2" charset="-122"/>
              </a:rPr>
              <a:t>了解</a:t>
            </a:r>
            <a:r>
              <a:rPr lang="en-US" altLang="zh-CN" sz="3200" b="1" dirty="0">
                <a:latin typeface="宋体" panose="02010600030101010101" pitchFamily="2" charset="-122"/>
              </a:rPr>
              <a:t>SDS-PAGE</a:t>
            </a:r>
            <a:r>
              <a:rPr lang="zh-CN" altLang="en-US" sz="3200" b="1" dirty="0">
                <a:latin typeface="宋体" panose="02010600030101010101" pitchFamily="2" charset="-122"/>
              </a:rPr>
              <a:t>电泳实验原理</a:t>
            </a:r>
          </a:p>
          <a:p>
            <a:pPr marL="457200" indent="-457200">
              <a:lnSpc>
                <a:spcPct val="130000"/>
              </a:lnSpc>
              <a:buFont typeface="Arial" panose="020B0604020202020204" pitchFamily="34" charset="0"/>
              <a:buAutoNum type="arabicPeriod"/>
            </a:pPr>
            <a:r>
              <a:rPr lang="zh-CN" altLang="en-US" sz="3200" b="1" dirty="0">
                <a:latin typeface="宋体" panose="02010600030101010101" pitchFamily="2" charset="-122"/>
              </a:rPr>
              <a:t>掌握</a:t>
            </a:r>
            <a:r>
              <a:rPr lang="en-US" altLang="zh-CN" sz="3200" b="1" dirty="0">
                <a:latin typeface="宋体" panose="02010600030101010101" pitchFamily="2" charset="-122"/>
              </a:rPr>
              <a:t>SDS-PAGE</a:t>
            </a:r>
            <a:r>
              <a:rPr lang="zh-CN" altLang="en-US" sz="3200" b="1" dirty="0">
                <a:latin typeface="宋体" panose="02010600030101010101" pitchFamily="2" charset="-122"/>
              </a:rPr>
              <a:t>电泳实验操作</a:t>
            </a:r>
          </a:p>
          <a:p>
            <a:pPr marL="457200" indent="-457200">
              <a:lnSpc>
                <a:spcPct val="130000"/>
              </a:lnSpc>
              <a:buFont typeface="Arial" panose="020B0604020202020204" pitchFamily="34" charset="0"/>
              <a:buAutoNum type="arabicPeriod"/>
            </a:pPr>
            <a:r>
              <a:rPr lang="zh-CN" altLang="en-US" sz="3200" b="1" dirty="0">
                <a:latin typeface="宋体" panose="02010600030101010101" pitchFamily="2" charset="-122"/>
              </a:rPr>
              <a:t>灵活运用</a:t>
            </a:r>
            <a:r>
              <a:rPr lang="en-US" altLang="zh-CN" sz="3200" b="1" dirty="0">
                <a:latin typeface="宋体" panose="02010600030101010101" pitchFamily="2" charset="-122"/>
              </a:rPr>
              <a:t>SDS-PAGE</a:t>
            </a:r>
            <a:r>
              <a:rPr lang="zh-CN" altLang="en-US" sz="3200" b="1" dirty="0">
                <a:latin typeface="宋体" panose="02010600030101010101" pitchFamily="2" charset="-122"/>
              </a:rPr>
              <a:t>电泳方法检测蛋白质</a:t>
            </a:r>
          </a:p>
          <a:p>
            <a:pPr marL="457200" indent="-457200">
              <a:buFont typeface="Arial" panose="020B0604020202020204" pitchFamily="34" charset="0"/>
              <a:buAutoNum type="arabicPeriod"/>
            </a:pPr>
            <a:endParaRPr lang="zh-CN" altLang="en-US" sz="3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图片 3" descr="微信图片_20220504102301"/>
          <p:cNvPicPr>
            <a:picLocks noChangeAspect="1"/>
          </p:cNvPicPr>
          <p:nvPr>
            <p:custDataLst>
              <p:tags r:id="rId1"/>
            </p:custDataLst>
          </p:nvPr>
        </p:nvPicPr>
        <p:blipFill>
          <a:blip r:embed="rId3"/>
          <a:stretch>
            <a:fillRect/>
          </a:stretch>
        </p:blipFill>
        <p:spPr>
          <a:xfrm>
            <a:off x="2590800" y="211251"/>
            <a:ext cx="4343400" cy="6521859"/>
          </a:xfrm>
          <a:prstGeom prst="rect">
            <a:avLst/>
          </a:prstGeom>
        </p:spPr>
      </p:pic>
    </p:spTree>
    <p:extLst>
      <p:ext uri="{BB962C8B-B14F-4D97-AF65-F5344CB8AC3E}">
        <p14:creationId xmlns:p14="http://schemas.microsoft.com/office/powerpoint/2010/main" val="23235638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组合 7"/>
          <p:cNvGrpSpPr/>
          <p:nvPr/>
        </p:nvGrpSpPr>
        <p:grpSpPr>
          <a:xfrm>
            <a:off x="1524000" y="1676400"/>
            <a:ext cx="6934200" cy="4545013"/>
            <a:chOff x="1600200" y="1322387"/>
            <a:chExt cx="6934200" cy="4545013"/>
          </a:xfrm>
        </p:grpSpPr>
        <p:sp>
          <p:nvSpPr>
            <p:cNvPr id="32773" name="Text Box 4"/>
            <p:cNvSpPr txBox="1"/>
            <p:nvPr/>
          </p:nvSpPr>
          <p:spPr>
            <a:xfrm>
              <a:off x="1619250" y="5528846"/>
              <a:ext cx="6915150" cy="338554"/>
            </a:xfrm>
            <a:prstGeom prst="rect">
              <a:avLst/>
            </a:prstGeom>
            <a:noFill/>
            <a:ln w="9525">
              <a:noFill/>
            </a:ln>
          </p:spPr>
          <p:txBody>
            <a:bodyPr>
              <a:spAutoFit/>
            </a:bodyPr>
            <a:lstStyle/>
            <a:p>
              <a:pPr>
                <a:spcBef>
                  <a:spcPct val="50000"/>
                </a:spcBef>
              </a:pPr>
              <a:r>
                <a:rPr lang="zh-CN" altLang="en-US" sz="1600" b="1" dirty="0">
                  <a:solidFill>
                    <a:schemeClr val="bg2"/>
                  </a:solidFill>
                  <a:latin typeface="Times New Roman" panose="02020603050405020304" pitchFamily="18" charset="0"/>
                </a:rPr>
                <a:t> </a:t>
              </a:r>
              <a:r>
                <a:rPr lang="zh-CN" altLang="en-US" sz="1400" b="1" dirty="0">
                  <a:solidFill>
                    <a:srgbClr val="002060"/>
                  </a:solidFill>
                  <a:latin typeface="微软雅黑" panose="020B0503020204020204" pitchFamily="34" charset="-122"/>
                  <a:ea typeface="微软雅黑" panose="020B0503020204020204" pitchFamily="34" charset="-122"/>
                </a:rPr>
                <a:t>未诱导       </a:t>
              </a:r>
              <a:r>
                <a:rPr lang="en-US" altLang="zh-CN" sz="1600" b="1" dirty="0">
                  <a:solidFill>
                    <a:srgbClr val="002060"/>
                  </a:solidFill>
                  <a:latin typeface="微软雅黑" panose="020B0503020204020204" pitchFamily="34" charset="-122"/>
                  <a:ea typeface="微软雅黑" panose="020B0503020204020204" pitchFamily="34" charset="-122"/>
                </a:rPr>
                <a:t>0.5h        1h          1.5h       2.0h      </a:t>
              </a:r>
              <a:r>
                <a:rPr lang="en-US" altLang="zh-CN" sz="1400" b="1" dirty="0">
                  <a:solidFill>
                    <a:srgbClr val="002060"/>
                  </a:solidFill>
                  <a:latin typeface="微软雅黑" panose="020B0503020204020204" pitchFamily="34" charset="-122"/>
                  <a:ea typeface="微软雅黑" panose="020B0503020204020204" pitchFamily="34" charset="-122"/>
                </a:rPr>
                <a:t>M       GFP</a:t>
              </a:r>
              <a:r>
                <a:rPr lang="zh-CN" altLang="en-US" sz="1400" b="1" dirty="0">
                  <a:solidFill>
                    <a:srgbClr val="002060"/>
                  </a:solidFill>
                  <a:latin typeface="微软雅黑" panose="020B0503020204020204" pitchFamily="34" charset="-122"/>
                  <a:ea typeface="微软雅黑" panose="020B0503020204020204" pitchFamily="34" charset="-122"/>
                </a:rPr>
                <a:t>    </a:t>
              </a:r>
              <a:r>
                <a:rPr lang="en-US" altLang="zh-CN" sz="1400" b="1" dirty="0">
                  <a:solidFill>
                    <a:srgbClr val="002060"/>
                  </a:solidFill>
                  <a:latin typeface="微软雅黑" panose="020B0503020204020204" pitchFamily="34" charset="-122"/>
                  <a:ea typeface="微软雅黑" panose="020B0503020204020204" pitchFamily="34" charset="-122"/>
                </a:rPr>
                <a:t> GFP</a:t>
              </a:r>
            </a:p>
          </p:txBody>
        </p:sp>
        <p:pic>
          <p:nvPicPr>
            <p:cNvPr id="32774" name="图片 68"/>
            <p:cNvPicPr>
              <a:picLocks noChangeAspect="1"/>
            </p:cNvPicPr>
            <p:nvPr/>
          </p:nvPicPr>
          <p:blipFill>
            <a:blip r:embed="rId3"/>
            <a:srcRect r="23863" b="3181"/>
            <a:stretch>
              <a:fillRect/>
            </a:stretch>
          </p:blipFill>
          <p:spPr>
            <a:xfrm>
              <a:off x="1600200" y="1322387"/>
              <a:ext cx="6172200" cy="4240213"/>
            </a:xfrm>
            <a:prstGeom prst="rect">
              <a:avLst/>
            </a:prstGeom>
            <a:noFill/>
            <a:ln w="9525">
              <a:noFill/>
            </a:ln>
          </p:spPr>
        </p:pic>
      </p:grpSp>
      <p:sp>
        <p:nvSpPr>
          <p:cNvPr id="32771" name="标题 5"/>
          <p:cNvSpPr>
            <a:spLocks noGrp="1"/>
          </p:cNvSpPr>
          <p:nvPr>
            <p:ph type="title"/>
          </p:nvPr>
        </p:nvSpPr>
        <p:spPr>
          <a:xfrm>
            <a:off x="1143000" y="304800"/>
            <a:ext cx="6629400" cy="990600"/>
          </a:xfrm>
        </p:spPr>
        <p:txBody>
          <a:bodyPr vert="horz" wrap="square" lIns="91440" tIns="45720" rIns="91440" bIns="45720" anchor="ctr"/>
          <a:lstStyle/>
          <a:p>
            <a:pPr>
              <a:buNone/>
            </a:pPr>
            <a:r>
              <a:rPr lang="zh-CN" altLang="en-US" dirty="0">
                <a:latin typeface="Times New Roman" panose="02020603050405020304" pitchFamily="18" charset="0"/>
              </a:rPr>
              <a:t>结果展示</a:t>
            </a:r>
            <a:br>
              <a:rPr lang="zh-CN" altLang="en-US" dirty="0">
                <a:latin typeface="Times New Roman" panose="02020603050405020304" pitchFamily="18" charset="0"/>
              </a:rPr>
            </a:br>
            <a:endParaRPr lang="zh-CN" altLang="en-US" dirty="0"/>
          </a:p>
        </p:txBody>
      </p:sp>
      <p:sp>
        <p:nvSpPr>
          <p:cNvPr id="32772" name="内容占位符 6"/>
          <p:cNvSpPr>
            <a:spLocks noGrp="1"/>
          </p:cNvSpPr>
          <p:nvPr>
            <p:ph idx="1"/>
          </p:nvPr>
        </p:nvSpPr>
        <p:spPr>
          <a:xfrm>
            <a:off x="457200" y="1755775"/>
            <a:ext cx="8229600" cy="3733800"/>
          </a:xfrm>
        </p:spPr>
        <p:txBody>
          <a:bodyPr vert="horz" wrap="square" lIns="91440" tIns="45720" rIns="91440" bIns="45720" anchor="t"/>
          <a:lstStyle/>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武汉大学校徽"/>
          <p:cNvPicPr>
            <a:picLocks noChangeAspect="1"/>
          </p:cNvPicPr>
          <p:nvPr/>
        </p:nvPicPr>
        <p:blipFill>
          <a:blip r:embed="rId2">
            <a:lum bright="82001" contrast="-70000"/>
          </a:blip>
          <a:srcRect l="12000" t="12000" r="12000" b="12000"/>
          <a:stretch>
            <a:fillRect/>
          </a:stretch>
        </p:blipFill>
        <p:spPr>
          <a:xfrm>
            <a:off x="2286000" y="1219200"/>
            <a:ext cx="4559300" cy="4559300"/>
          </a:xfrm>
          <a:prstGeom prst="rect">
            <a:avLst/>
          </a:prstGeom>
          <a:noFill/>
          <a:ln w="9525">
            <a:noFill/>
          </a:ln>
        </p:spPr>
      </p:pic>
      <p:sp>
        <p:nvSpPr>
          <p:cNvPr id="8195" name="Rectangle 3"/>
          <p:cNvSpPr>
            <a:spLocks noChangeArrowheads="1"/>
          </p:cNvSpPr>
          <p:nvPr/>
        </p:nvSpPr>
        <p:spPr bwMode="auto">
          <a:xfrm>
            <a:off x="2501900" y="228600"/>
            <a:ext cx="4114800" cy="857250"/>
          </a:xfrm>
          <a:prstGeom prst="rect">
            <a:avLst/>
          </a:prstGeom>
          <a:noFill/>
          <a:ln w="9525">
            <a:noFill/>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6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标题 4"/>
          <p:cNvSpPr>
            <a:spLocks noGrp="1"/>
          </p:cNvSpPr>
          <p:nvPr>
            <p:ph type="title"/>
          </p:nvPr>
        </p:nvSpPr>
        <p:spPr>
          <a:xfrm>
            <a:off x="228600"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Arial" panose="020B0604020202020204" pitchFamily="34" charset="0"/>
                <a:ea typeface="微软雅黑" panose="020B0503020204020204" pitchFamily="34" charset="-122"/>
                <a:cs typeface="+mj-cs"/>
              </a:rPr>
              <a:t>实验关键点</a:t>
            </a:r>
            <a:endParaRPr kumimoji="0" lang="zh-CN" altLang="en-US" sz="4400" b="1" i="0" u="none" strike="noStrike" kern="0" cap="none" spc="0" normalizeH="0" baseline="0" noProof="0" dirty="0">
              <a:ln>
                <a:noFill/>
              </a:ln>
              <a:solidFill>
                <a:srgbClr val="FF0000"/>
              </a:solidFill>
              <a:effectLst/>
              <a:uLnTx/>
              <a:uFillTx/>
              <a:latin typeface="+mj-lt"/>
              <a:ea typeface="微软雅黑" panose="020B0503020204020204" pitchFamily="34" charset="-122"/>
              <a:cs typeface="+mj-cs"/>
            </a:endParaRPr>
          </a:p>
        </p:txBody>
      </p:sp>
      <p:sp>
        <p:nvSpPr>
          <p:cNvPr id="6" name="内容占位符 5"/>
          <p:cNvSpPr>
            <a:spLocks noGrp="1"/>
          </p:cNvSpPr>
          <p:nvPr>
            <p:ph idx="1"/>
          </p:nvPr>
        </p:nvSpPr>
        <p:spPr>
          <a:xfrm>
            <a:off x="685800" y="1752600"/>
            <a:ext cx="8229600" cy="4525963"/>
          </a:xfrm>
        </p:spPr>
        <p:txBody>
          <a:bodyPr vert="horz" wrap="square" lIns="91440" tIns="45720" rIns="91440" bIns="45720" numCol="1" anchor="t" anchorCtr="0" compatLnSpc="1"/>
          <a:lstStyle/>
          <a:p>
            <a:pPr marL="457200" marR="0" lvl="0" indent="-457200" algn="l" defTabSz="914400" rtl="0" eaLnBrk="0" fontAlgn="base" latinLnBrk="0" hangingPunct="0">
              <a:lnSpc>
                <a:spcPct val="110000"/>
              </a:lnSpc>
              <a:spcBef>
                <a:spcPct val="20000"/>
              </a:spcBef>
              <a:spcAft>
                <a:spcPct val="0"/>
              </a:spcAft>
              <a:buClrTx/>
              <a:buSzPct val="60000"/>
              <a:buFont typeface="Wingdings" panose="05000000000000000000" pitchFamily="2" charset="2"/>
              <a:buChar char="n"/>
              <a:defRPr/>
            </a:pPr>
            <a:r>
              <a:rPr kumimoji="1" lang="zh-CN" altLang="en-US" sz="32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丙烯酰胺有毒，带手套操作。</a:t>
            </a:r>
          </a:p>
          <a:p>
            <a:pPr marL="457200" marR="0" lvl="0" indent="-457200" algn="l" defTabSz="914400" rtl="0" eaLnBrk="0" fontAlgn="base" latinLnBrk="0" hangingPunct="0">
              <a:lnSpc>
                <a:spcPct val="110000"/>
              </a:lnSpc>
              <a:spcBef>
                <a:spcPct val="20000"/>
              </a:spcBef>
              <a:spcAft>
                <a:spcPct val="0"/>
              </a:spcAft>
              <a:buClrTx/>
              <a:buSzPct val="60000"/>
              <a:buFont typeface="Wingdings" panose="05000000000000000000" pitchFamily="2" charset="2"/>
              <a:buChar char="n"/>
              <a:defRPr/>
            </a:pPr>
            <a:r>
              <a:rPr kumimoji="1" lang="zh-CN" altLang="en-US" sz="32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样品上样前一定要离心，取上清上样。</a:t>
            </a:r>
          </a:p>
          <a:p>
            <a:pPr marL="457200" marR="0" lvl="0" indent="-457200" algn="l" defTabSz="914400" rtl="0" eaLnBrk="0" fontAlgn="base" latinLnBrk="0" hangingPunct="0">
              <a:lnSpc>
                <a:spcPct val="110000"/>
              </a:lnSpc>
              <a:spcBef>
                <a:spcPct val="20000"/>
              </a:spcBef>
              <a:spcAft>
                <a:spcPct val="0"/>
              </a:spcAft>
              <a:buClrTx/>
              <a:buSzPct val="60000"/>
              <a:buFont typeface="Wingdings" panose="05000000000000000000" pitchFamily="2" charset="2"/>
              <a:buChar char="n"/>
              <a:defRPr/>
            </a:pPr>
            <a:r>
              <a:rPr kumimoji="1" lang="zh-CN" altLang="en-US" sz="32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制胶时注意检查装置是否漏液。</a:t>
            </a:r>
          </a:p>
          <a:p>
            <a:pPr marL="342900" marR="0" lvl="0" indent="-342900" algn="l" defTabSz="914400" rtl="0" eaLnBrk="0" fontAlgn="base" latinLnBrk="0" hangingPunct="0">
              <a:lnSpc>
                <a:spcPct val="150000"/>
              </a:lnSpc>
              <a:spcBef>
                <a:spcPct val="20000"/>
              </a:spcBef>
              <a:spcAft>
                <a:spcPct val="0"/>
              </a:spcAft>
              <a:buClrTx/>
              <a:buSzTx/>
              <a:buFontTx/>
              <a:buChar char="•"/>
              <a:defRPr/>
            </a:pPr>
            <a:endParaRPr kumimoji="0" lang="zh-CN" altLang="en-US" sz="2400" b="0" i="0" u="none" strike="noStrike" kern="0" cap="none" spc="0" normalizeH="0" baseline="0" noProof="0" dirty="0">
              <a:ln>
                <a:noFill/>
              </a:ln>
              <a:solidFill>
                <a:srgbClr val="002060"/>
              </a:solidFill>
              <a:effectLst/>
              <a:uLnTx/>
              <a:uFillTx/>
              <a:latin typeface="+mn-lt"/>
              <a:ea typeface="微软雅黑" panose="020B0503020204020204" pitchFamily="34" charset="-122"/>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p:nvPr/>
        </p:nvSpPr>
        <p:spPr>
          <a:xfrm>
            <a:off x="1384300" y="1752600"/>
            <a:ext cx="6337300" cy="1800225"/>
          </a:xfrm>
          <a:prstGeom prst="rect">
            <a:avLst/>
          </a:prstGeom>
          <a:noFill/>
          <a:ln w="9525">
            <a:noFill/>
          </a:ln>
        </p:spPr>
        <p:txBody>
          <a:bodyPr/>
          <a:lstStyle/>
          <a:p>
            <a:pPr marL="342900" indent="-342900">
              <a:lnSpc>
                <a:spcPct val="140000"/>
              </a:lnSpc>
              <a:spcBef>
                <a:spcPct val="20000"/>
              </a:spcBef>
            </a:pPr>
            <a:endParaRPr lang="zh-CN" altLang="en-US" sz="3600" b="1" dirty="0">
              <a:latin typeface="宋体" panose="02010600030101010101" pitchFamily="2" charset="-122"/>
            </a:endParaRPr>
          </a:p>
        </p:txBody>
      </p:sp>
      <p:sp>
        <p:nvSpPr>
          <p:cNvPr id="5" name="标题 4"/>
          <p:cNvSpPr>
            <a:spLocks noGrp="1"/>
          </p:cNvSpPr>
          <p:nvPr>
            <p:ph type="title"/>
          </p:nvPr>
        </p:nvSpPr>
        <p:spPr>
          <a:xfrm>
            <a:off x="457200" y="45720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48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j-cs"/>
              </a:rPr>
              <a:t>思 考 题</a:t>
            </a:r>
            <a:br>
              <a:rPr kumimoji="1" lang="zh-CN" altLang="en-US" sz="48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宋体" panose="02010600030101010101" pitchFamily="2" charset="-122"/>
                <a:ea typeface="微软雅黑" panose="020B0503020204020204" pitchFamily="34" charset="-122"/>
                <a:cs typeface="+mj-cs"/>
              </a:rPr>
            </a:br>
            <a:endParaRPr kumimoji="0" lang="zh-CN" altLang="en-US" sz="4800" b="1" i="0" u="none" strike="noStrike" kern="0" cap="none" spc="0" normalizeH="0" baseline="0" noProof="0" dirty="0">
              <a:ln>
                <a:noFill/>
              </a:ln>
              <a:solidFill>
                <a:srgbClr val="FF0000"/>
              </a:solidFill>
              <a:effectLst/>
              <a:uLnTx/>
              <a:uFillTx/>
              <a:latin typeface="+mj-lt"/>
              <a:ea typeface="微软雅黑" panose="020B0503020204020204" pitchFamily="34" charset="-122"/>
              <a:cs typeface="+mj-cs"/>
            </a:endParaRPr>
          </a:p>
        </p:txBody>
      </p:sp>
      <p:sp>
        <p:nvSpPr>
          <p:cNvPr id="34820" name="内容占位符 5"/>
          <p:cNvSpPr>
            <a:spLocks noGrp="1"/>
          </p:cNvSpPr>
          <p:nvPr>
            <p:ph idx="1"/>
          </p:nvPr>
        </p:nvSpPr>
        <p:spPr>
          <a:xfrm>
            <a:off x="914400" y="1600200"/>
            <a:ext cx="8229600" cy="4525963"/>
          </a:xfrm>
        </p:spPr>
        <p:txBody>
          <a:bodyPr vert="horz" wrap="square" lIns="91440" tIns="45720" rIns="91440" bIns="45720" anchor="t"/>
          <a:lstStyle/>
          <a:p>
            <a:pPr>
              <a:lnSpc>
                <a:spcPct val="140000"/>
              </a:lnSpc>
              <a:buNone/>
            </a:pPr>
            <a:r>
              <a:rPr lang="en-US" altLang="zh-CN" sz="3600" dirty="0"/>
              <a:t>1.SDS-PAGE</a:t>
            </a:r>
            <a:r>
              <a:rPr lang="zh-CN" altLang="en-US" sz="3600" dirty="0"/>
              <a:t>电泳的原理？</a:t>
            </a:r>
          </a:p>
          <a:p>
            <a:pPr>
              <a:lnSpc>
                <a:spcPct val="140000"/>
              </a:lnSpc>
              <a:buNone/>
            </a:pPr>
            <a:r>
              <a:rPr lang="en-US" altLang="zh-CN" sz="3600" dirty="0"/>
              <a:t>2. SDS-PAGE</a:t>
            </a:r>
            <a:r>
              <a:rPr lang="zh-CN" altLang="en-US" sz="3600" dirty="0"/>
              <a:t>的应用有哪些？</a:t>
            </a:r>
          </a:p>
          <a:p>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武汉大学校徽"/>
          <p:cNvPicPr>
            <a:picLocks noChangeAspect="1"/>
          </p:cNvPicPr>
          <p:nvPr/>
        </p:nvPicPr>
        <p:blipFill>
          <a:blip r:embed="rId2">
            <a:lum bright="82001" contrast="-70000"/>
          </a:blip>
          <a:srcRect l="12000" t="12000" r="12000" b="12000"/>
          <a:stretch>
            <a:fillRect/>
          </a:stretch>
        </p:blipFill>
        <p:spPr>
          <a:xfrm>
            <a:off x="2273300" y="1143000"/>
            <a:ext cx="4559300" cy="4559300"/>
          </a:xfrm>
          <a:prstGeom prst="rect">
            <a:avLst/>
          </a:prstGeom>
          <a:noFill/>
          <a:ln w="9525">
            <a:noFill/>
          </a:ln>
        </p:spPr>
      </p:pic>
      <p:sp>
        <p:nvSpPr>
          <p:cNvPr id="35843" name="标题 3"/>
          <p:cNvSpPr>
            <a:spLocks noGrp="1"/>
          </p:cNvSpPr>
          <p:nvPr>
            <p:ph type="title"/>
          </p:nvPr>
        </p:nvSpPr>
        <p:spPr>
          <a:xfrm>
            <a:off x="304800" y="2667000"/>
            <a:ext cx="8229600" cy="1143000"/>
          </a:xfrm>
        </p:spPr>
        <p:txBody>
          <a:bodyPr vert="horz" wrap="square" lIns="91440" tIns="45720" rIns="91440" bIns="45720" anchor="ctr"/>
          <a:lstStyle/>
          <a:p>
            <a:pPr>
              <a:buNone/>
            </a:pPr>
            <a:r>
              <a:rPr lang="zh-CN" altLang="en-US" sz="6000" dirty="0"/>
              <a:t>祝同学们学业有成</a:t>
            </a:r>
            <a:r>
              <a:rPr lang="en-US" altLang="zh-CN" sz="6000" dirty="0"/>
              <a:t>!</a:t>
            </a:r>
            <a:r>
              <a:rPr lang="zh-CN" altLang="en-US" sz="6000" dirty="0"/>
              <a:t/>
            </a:r>
            <a:br>
              <a:rPr lang="zh-CN" altLang="en-US" sz="6000" dirty="0"/>
            </a:br>
            <a:endParaRPr lang="zh-CN" altLang="en-US" sz="6000" dirty="0"/>
          </a:p>
        </p:txBody>
      </p:sp>
      <p:sp>
        <p:nvSpPr>
          <p:cNvPr id="35844" name="内容占位符 4"/>
          <p:cNvSpPr>
            <a:spLocks noGrp="1"/>
          </p:cNvSpPr>
          <p:nvPr>
            <p:ph idx="1"/>
          </p:nvPr>
        </p:nvSpPr>
        <p:spPr>
          <a:xfrm>
            <a:off x="1066800" y="3276600"/>
            <a:ext cx="8229600" cy="4525963"/>
          </a:xfrm>
        </p:spPr>
        <p:txBody>
          <a:bodyPr vert="horz" wrap="square" lIns="91440" tIns="45720" rIns="91440" bIns="45720" anchor="t"/>
          <a:lstStyle/>
          <a:p>
            <a:endParaRPr lang="zh-CN" altLang="en-US"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8"/>
          <p:cNvSpPr txBox="1"/>
          <p:nvPr/>
        </p:nvSpPr>
        <p:spPr>
          <a:xfrm>
            <a:off x="2781300" y="5105400"/>
            <a:ext cx="3554413" cy="457200"/>
          </a:xfrm>
          <a:prstGeom prst="rect">
            <a:avLst/>
          </a:prstGeom>
          <a:noFill/>
          <a:ln w="9525">
            <a:noFill/>
          </a:ln>
        </p:spPr>
        <p:txBody>
          <a:bodyPr wrap="none">
            <a:spAutoFit/>
          </a:bodyPr>
          <a:lstStyle/>
          <a:p>
            <a:r>
              <a:rPr lang="zh-CN" altLang="en-US" sz="2400" b="1" dirty="0">
                <a:latin typeface="宋体" panose="02010600030101010101" pitchFamily="2" charset="-122"/>
              </a:rPr>
              <a:t>聚丙烯酰胺凝胶三维结构</a:t>
            </a:r>
          </a:p>
        </p:txBody>
      </p:sp>
      <p:graphicFrame>
        <p:nvGraphicFramePr>
          <p:cNvPr id="2050" name="Object 11"/>
          <p:cNvGraphicFramePr/>
          <p:nvPr/>
        </p:nvGraphicFramePr>
        <p:xfrm>
          <a:off x="1828800" y="1219200"/>
          <a:ext cx="5429250" cy="3748088"/>
        </p:xfrm>
        <a:graphic>
          <a:graphicData uri="http://schemas.openxmlformats.org/presentationml/2006/ole">
            <mc:AlternateContent xmlns:mc="http://schemas.openxmlformats.org/markup-compatibility/2006">
              <mc:Choice xmlns:v="urn:schemas-microsoft-com:vml" Requires="v">
                <p:oleObj spid="_x0000_s4099" r:id="rId3" imgW="4480560" imgH="3209290" progId="Word.Document.8">
                  <p:embed/>
                </p:oleObj>
              </mc:Choice>
              <mc:Fallback>
                <p:oleObj r:id="rId3" imgW="4480560" imgH="3209290" progId="Word.Document.8">
                  <p:embed/>
                  <p:pic>
                    <p:nvPicPr>
                      <p:cNvPr id="0" name="图片 3075"/>
                      <p:cNvPicPr/>
                      <p:nvPr/>
                    </p:nvPicPr>
                    <p:blipFill>
                      <a:blip r:embed="rId4"/>
                      <a:stretch>
                        <a:fillRect/>
                      </a:stretch>
                    </p:blipFill>
                    <p:spPr>
                      <a:xfrm>
                        <a:off x="1828800" y="1219200"/>
                        <a:ext cx="5429250" cy="3748088"/>
                      </a:xfrm>
                      <a:prstGeom prst="rect">
                        <a:avLst/>
                      </a:prstGeom>
                      <a:solidFill>
                        <a:schemeClr val="bg1"/>
                      </a:solidFill>
                      <a:ln w="38100">
                        <a:noFill/>
                        <a:miter/>
                      </a:ln>
                    </p:spPr>
                  </p:pic>
                </p:oleObj>
              </mc:Fallback>
            </mc:AlternateContent>
          </a:graphicData>
        </a:graphic>
      </p:graphicFrame>
      <p:sp>
        <p:nvSpPr>
          <p:cNvPr id="2052" name="标题 5"/>
          <p:cNvSpPr>
            <a:spLocks noGrp="1"/>
          </p:cNvSpPr>
          <p:nvPr>
            <p:ph type="title"/>
          </p:nvPr>
        </p:nvSpPr>
        <p:spPr>
          <a:xfrm>
            <a:off x="0" y="685800"/>
            <a:ext cx="8229600" cy="1143000"/>
          </a:xfrm>
        </p:spPr>
        <p:txBody>
          <a:bodyPr vert="horz" wrap="square" lIns="91440" tIns="45720" rIns="91440" bIns="45720" anchor="ctr"/>
          <a:lstStyle/>
          <a:p>
            <a:pPr>
              <a:buNone/>
            </a:pPr>
            <a:endParaRPr lang="zh-CN" altLang="en-US" dirty="0"/>
          </a:p>
        </p:txBody>
      </p:sp>
      <p:sp>
        <p:nvSpPr>
          <p:cNvPr id="2053" name="内容占位符 6"/>
          <p:cNvSpPr>
            <a:spLocks noGrp="1"/>
          </p:cNvSpPr>
          <p:nvPr>
            <p:ph idx="1"/>
          </p:nvPr>
        </p:nvSpPr>
        <p:spPr/>
        <p:txBody>
          <a:bodyPr vert="horz" wrap="square" lIns="91440" tIns="45720" rIns="91440" bIns="45720" anchor="t"/>
          <a:lstStyle/>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p:nvPr/>
        </p:nvSpPr>
        <p:spPr>
          <a:xfrm>
            <a:off x="4483100" y="1905000"/>
            <a:ext cx="4432300" cy="1682750"/>
          </a:xfrm>
          <a:prstGeom prst="rect">
            <a:avLst/>
          </a:prstGeom>
          <a:solidFill>
            <a:schemeClr val="bg1"/>
          </a:solidFill>
          <a:ln w="9525">
            <a:noFill/>
          </a:ln>
        </p:spPr>
        <p:txBody>
          <a:bodyPr anchor="ctr"/>
          <a:lstStyle/>
          <a:p>
            <a:pPr algn="r"/>
            <a:endParaRPr lang="zh-CN" altLang="en-US" sz="5400" b="1" dirty="0">
              <a:solidFill>
                <a:schemeClr val="tx2"/>
              </a:solidFill>
              <a:latin typeface="Arial" panose="020B0604020202020204" pitchFamily="34" charset="0"/>
            </a:endParaRPr>
          </a:p>
        </p:txBody>
      </p:sp>
      <p:sp>
        <p:nvSpPr>
          <p:cNvPr id="7171" name="Text Box 5"/>
          <p:cNvSpPr txBox="1"/>
          <p:nvPr/>
        </p:nvSpPr>
        <p:spPr>
          <a:xfrm>
            <a:off x="0" y="3313113"/>
            <a:ext cx="1987550" cy="579437"/>
          </a:xfrm>
          <a:prstGeom prst="rect">
            <a:avLst/>
          </a:prstGeom>
          <a:noFill/>
          <a:ln w="19050">
            <a:noFill/>
          </a:ln>
        </p:spPr>
        <p:txBody>
          <a:bodyPr wrap="none">
            <a:spAutoFit/>
          </a:bodyPr>
          <a:lstStyle/>
          <a:p>
            <a:r>
              <a:rPr lang="en-US" altLang="zh-CN" sz="3200" b="1" dirty="0">
                <a:latin typeface="Arial" panose="020B0604020202020204" pitchFamily="34" charset="0"/>
                <a:ea typeface="黑体" panose="02010609060101010101" pitchFamily="49" charset="-122"/>
              </a:rPr>
              <a:t>Section 1</a:t>
            </a:r>
          </a:p>
        </p:txBody>
      </p:sp>
      <p:sp>
        <p:nvSpPr>
          <p:cNvPr id="7172" name="标题 5"/>
          <p:cNvSpPr>
            <a:spLocks noGrp="1"/>
          </p:cNvSpPr>
          <p:nvPr>
            <p:ph type="title"/>
          </p:nvPr>
        </p:nvSpPr>
        <p:spPr>
          <a:xfrm>
            <a:off x="457200" y="457200"/>
            <a:ext cx="8229600" cy="1143000"/>
          </a:xfrm>
        </p:spPr>
        <p:txBody>
          <a:bodyPr vert="horz" wrap="square" lIns="91440" tIns="45720" rIns="91440" bIns="45720" anchor="ctr"/>
          <a:lstStyle/>
          <a:p>
            <a:pPr>
              <a:buNone/>
            </a:pPr>
            <a:r>
              <a:rPr lang="zh-CN" altLang="en-US" dirty="0"/>
              <a:t>背景理论知识</a:t>
            </a:r>
            <a:br>
              <a:rPr lang="zh-CN" altLang="en-US" dirty="0"/>
            </a:br>
            <a:endParaRPr lang="zh-CN" altLang="en-US" dirty="0"/>
          </a:p>
        </p:txBody>
      </p:sp>
      <p:sp>
        <p:nvSpPr>
          <p:cNvPr id="7173" name="内容占位符 6"/>
          <p:cNvSpPr>
            <a:spLocks noGrp="1"/>
          </p:cNvSpPr>
          <p:nvPr>
            <p:ph idx="1"/>
          </p:nvPr>
        </p:nvSpPr>
        <p:spPr/>
        <p:txBody>
          <a:bodyPr vert="horz" wrap="square" lIns="91440" tIns="45720" rIns="91440" bIns="45720" anchor="t"/>
          <a:lstStyle/>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p:nvPr/>
        </p:nvSpPr>
        <p:spPr>
          <a:xfrm>
            <a:off x="1785938" y="609600"/>
            <a:ext cx="5545137" cy="865188"/>
          </a:xfrm>
          <a:prstGeom prst="rect">
            <a:avLst/>
          </a:prstGeom>
          <a:noFill/>
          <a:ln w="9525">
            <a:noFill/>
          </a:ln>
        </p:spPr>
        <p:txBody>
          <a:bodyPr/>
          <a:lstStyle/>
          <a:p>
            <a:pPr marL="342900" indent="-342900" algn="ctr">
              <a:spcBef>
                <a:spcPct val="20000"/>
              </a:spcBef>
            </a:pPr>
            <a:endParaRPr lang="en-US" altLang="zh-CN" sz="4000" dirty="0">
              <a:latin typeface="Arial" panose="020B0604020202020204" pitchFamily="34" charset="0"/>
            </a:endParaRPr>
          </a:p>
        </p:txBody>
      </p:sp>
      <p:sp>
        <p:nvSpPr>
          <p:cNvPr id="8195" name="标题 4"/>
          <p:cNvSpPr>
            <a:spLocks noGrp="1"/>
          </p:cNvSpPr>
          <p:nvPr>
            <p:ph type="title"/>
          </p:nvPr>
        </p:nvSpPr>
        <p:spPr>
          <a:xfrm>
            <a:off x="304800" y="0"/>
            <a:ext cx="8229600" cy="1143000"/>
          </a:xfrm>
        </p:spPr>
        <p:txBody>
          <a:bodyPr vert="horz" wrap="square" lIns="91440" tIns="45720" rIns="91440" bIns="45720" anchor="ctr"/>
          <a:lstStyle/>
          <a:p>
            <a:pPr>
              <a:buNone/>
            </a:pPr>
            <a:r>
              <a:rPr lang="zh-CN" altLang="en-US" dirty="0"/>
              <a:t>实验原理</a:t>
            </a:r>
          </a:p>
        </p:txBody>
      </p:sp>
      <p:sp>
        <p:nvSpPr>
          <p:cNvPr id="6" name="内容占位符 5"/>
          <p:cNvSpPr>
            <a:spLocks noGrp="1"/>
          </p:cNvSpPr>
          <p:nvPr>
            <p:ph idx="1"/>
          </p:nvPr>
        </p:nvSpPr>
        <p:spPr>
          <a:xfrm>
            <a:off x="685800" y="1676400"/>
            <a:ext cx="7543800" cy="4525963"/>
          </a:xfrm>
        </p:spPr>
        <p:txBody>
          <a:bodyPr vert="horz" wrap="square" lIns="91440" tIns="45720" rIns="91440" bIns="45720" numCol="1" anchor="t" anchorCtr="0" compatLnSpc="1"/>
          <a:lstStyle/>
          <a:p>
            <a:pPr marL="457200" marR="0" lvl="0" indent="-457200" algn="l" defTabSz="914400" rtl="0" eaLnBrk="0" fontAlgn="base" latinLnBrk="0" hangingPunct="0">
              <a:lnSpc>
                <a:spcPct val="150000"/>
              </a:lnSpc>
              <a:spcBef>
                <a:spcPct val="20000"/>
              </a:spcBef>
              <a:spcAft>
                <a:spcPct val="0"/>
              </a:spcAft>
              <a:buClrTx/>
              <a:buSzTx/>
              <a:buFontTx/>
              <a:buAutoNum type="arabicPeriod"/>
              <a:defRPr/>
            </a:pPr>
            <a:r>
              <a:rPr kumimoji="1" lang="zh-CN" altLang="en-US"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带电颗粒在电场中泳动的速度与电场强度和带电颗粒的净</a:t>
            </a:r>
            <a:r>
              <a:rPr kumimoji="1" lang="zh-CN" altLang="en-US" sz="2400" b="1" i="0" u="sng" strike="noStrike" kern="0" cap="none" spc="0" normalizeH="0" baseline="0" noProof="0" dirty="0" smtClean="0">
                <a:ln>
                  <a:noFill/>
                </a:ln>
                <a:solidFill>
                  <a:srgbClr val="FF0000"/>
                </a:solidFill>
                <a:effectLst/>
                <a:uLnTx/>
                <a:uFillTx/>
                <a:latin typeface="宋体" panose="02010600030101010101" pitchFamily="2" charset="-122"/>
                <a:ea typeface="微软雅黑" panose="020B0503020204020204" pitchFamily="34" charset="-122"/>
                <a:cs typeface="+mn-cs"/>
              </a:rPr>
              <a:t>电荷量</a:t>
            </a:r>
            <a:r>
              <a:rPr kumimoji="1" lang="zh-CN" altLang="en-US"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成正比</a:t>
            </a:r>
            <a:r>
              <a:rPr kumimoji="1" lang="en-US" altLang="zh-CN"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a:t>
            </a:r>
            <a:r>
              <a:rPr kumimoji="1" lang="zh-CN" altLang="en-US"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而与</a:t>
            </a:r>
            <a:r>
              <a:rPr kumimoji="1" lang="zh-CN" altLang="en-US" sz="2400" b="1" i="0" u="none" strike="noStrike" kern="0" cap="none" spc="0" normalizeH="0" baseline="0" noProof="0" dirty="0" smtClean="0">
                <a:ln>
                  <a:noFill/>
                </a:ln>
                <a:solidFill>
                  <a:srgbClr val="FF0000"/>
                </a:solidFill>
                <a:effectLst/>
                <a:uLnTx/>
                <a:uFillTx/>
                <a:latin typeface="宋体" panose="02010600030101010101" pitchFamily="2" charset="-122"/>
                <a:ea typeface="微软雅黑" panose="020B0503020204020204" pitchFamily="34" charset="-122"/>
                <a:cs typeface="+mn-cs"/>
              </a:rPr>
              <a:t>颗粒半径</a:t>
            </a:r>
            <a:r>
              <a:rPr kumimoji="1" lang="en-US" altLang="zh-CN" sz="2400" b="1" i="0" u="none" strike="noStrike" kern="0" cap="none" spc="0" normalizeH="0" baseline="0" noProof="0" dirty="0" smtClean="0">
                <a:ln>
                  <a:noFill/>
                </a:ln>
                <a:solidFill>
                  <a:srgbClr val="FF0000"/>
                </a:solidFill>
                <a:effectLst/>
                <a:uLnTx/>
                <a:uFillTx/>
                <a:latin typeface="宋体" panose="02010600030101010101" pitchFamily="2" charset="-122"/>
                <a:ea typeface="微软雅黑" panose="020B0503020204020204" pitchFamily="34" charset="-122"/>
                <a:cs typeface="+mn-cs"/>
              </a:rPr>
              <a:t>(</a:t>
            </a:r>
            <a:r>
              <a:rPr kumimoji="1" lang="zh-CN" altLang="en-US" sz="2400" b="1" i="0" u="none" strike="noStrike" kern="0" cap="none" spc="0" normalizeH="0" baseline="0" noProof="0" dirty="0" smtClean="0">
                <a:ln>
                  <a:noFill/>
                </a:ln>
                <a:solidFill>
                  <a:srgbClr val="FF0000"/>
                </a:solidFill>
                <a:effectLst/>
                <a:uLnTx/>
                <a:uFillTx/>
                <a:latin typeface="宋体" panose="02010600030101010101" pitchFamily="2" charset="-122"/>
                <a:ea typeface="微软雅黑" panose="020B0503020204020204" pitchFamily="34" charset="-122"/>
                <a:cs typeface="+mn-cs"/>
              </a:rPr>
              <a:t>分子量和结构</a:t>
            </a:r>
            <a:r>
              <a:rPr kumimoji="1" lang="en-US" altLang="zh-CN" sz="2400" b="1" i="0" u="none" strike="noStrike" kern="0" cap="none" spc="0" normalizeH="0" baseline="0" noProof="0" dirty="0" smtClean="0">
                <a:ln>
                  <a:noFill/>
                </a:ln>
                <a:solidFill>
                  <a:srgbClr val="FF0000"/>
                </a:solidFill>
                <a:effectLst/>
                <a:uLnTx/>
                <a:uFillTx/>
                <a:latin typeface="宋体" panose="02010600030101010101" pitchFamily="2" charset="-122"/>
                <a:ea typeface="微软雅黑" panose="020B0503020204020204" pitchFamily="34" charset="-122"/>
                <a:cs typeface="+mn-cs"/>
              </a:rPr>
              <a:t>)</a:t>
            </a:r>
            <a:r>
              <a:rPr kumimoji="1" lang="zh-CN" altLang="en-US"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和</a:t>
            </a:r>
            <a:r>
              <a:rPr kumimoji="1" lang="zh-CN" altLang="en-US" sz="2400" b="1" i="0" u="none" strike="noStrike" kern="0" cap="none" spc="0" normalizeH="0" baseline="0" noProof="0" dirty="0" smtClean="0">
                <a:ln>
                  <a:noFill/>
                </a:ln>
                <a:solidFill>
                  <a:srgbClr val="0000FF"/>
                </a:solidFill>
                <a:effectLst/>
                <a:uLnTx/>
                <a:uFillTx/>
                <a:latin typeface="宋体" panose="02010600030101010101" pitchFamily="2" charset="-122"/>
                <a:ea typeface="微软雅黑" panose="020B0503020204020204" pitchFamily="34" charset="-122"/>
                <a:cs typeface="+mn-cs"/>
              </a:rPr>
              <a:t>介质粘度</a:t>
            </a:r>
            <a:r>
              <a:rPr kumimoji="1" lang="zh-CN" altLang="en-US"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成反比</a:t>
            </a:r>
          </a:p>
          <a:p>
            <a:pPr marL="457200" marR="0" lvl="0" indent="-457200" algn="l" defTabSz="914400" rtl="0" eaLnBrk="0" fontAlgn="base" latinLnBrk="0" hangingPunct="0">
              <a:lnSpc>
                <a:spcPct val="150000"/>
              </a:lnSpc>
              <a:spcBef>
                <a:spcPct val="20000"/>
              </a:spcBef>
              <a:spcAft>
                <a:spcPct val="0"/>
              </a:spcAft>
              <a:buClrTx/>
              <a:buSzTx/>
              <a:buFontTx/>
              <a:buAutoNum type="arabicPeriod"/>
              <a:defRPr/>
            </a:pPr>
            <a:r>
              <a:rPr kumimoji="1" lang="zh-CN" altLang="en-US"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若样品为混合的蛋白质溶液时</a:t>
            </a:r>
            <a:r>
              <a:rPr kumimoji="1" lang="en-US" altLang="zh-CN"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a:t>
            </a:r>
            <a:r>
              <a:rPr kumimoji="1" lang="zh-CN" altLang="en-US"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由于不同蛋白质的等电点和分子量是不同的</a:t>
            </a:r>
            <a:r>
              <a:rPr kumimoji="1" lang="en-US" altLang="zh-CN"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a:t>
            </a:r>
            <a:r>
              <a:rPr kumimoji="1" lang="zh-CN" altLang="en-US"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因此经电泳后</a:t>
            </a:r>
            <a:r>
              <a:rPr kumimoji="1" lang="en-US" altLang="zh-CN"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a:t>
            </a:r>
            <a:r>
              <a:rPr kumimoji="1" lang="zh-CN" altLang="en-US" sz="24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就形成了泳动度不同的区带</a:t>
            </a:r>
          </a:p>
          <a:p>
            <a:pPr marL="342900" marR="0" lvl="0" indent="-342900" algn="l" defTabSz="914400" rtl="0" eaLnBrk="0" fontAlgn="base" latinLnBrk="0" hangingPunct="0">
              <a:lnSpc>
                <a:spcPct val="150000"/>
              </a:lnSpc>
              <a:spcBef>
                <a:spcPct val="20000"/>
              </a:spcBef>
              <a:spcAft>
                <a:spcPct val="0"/>
              </a:spcAft>
              <a:buClrTx/>
              <a:buSzTx/>
              <a:buFontTx/>
              <a:buChar char="•"/>
              <a:defRPr/>
            </a:pPr>
            <a:endParaRPr kumimoji="0" lang="zh-CN" altLang="en-US" sz="2400" b="0" i="0" u="none" strike="noStrike" kern="0" cap="none" spc="0" normalizeH="0" baseline="0" noProof="0" dirty="0">
              <a:ln>
                <a:noFill/>
              </a:ln>
              <a:solidFill>
                <a:srgbClr val="002060"/>
              </a:solidFill>
              <a:effectLst/>
              <a:uLnTx/>
              <a:uFillTx/>
              <a:latin typeface="+mn-lt"/>
              <a:ea typeface="微软雅黑" panose="020B0503020204020204" pitchFamily="34" charset="-122"/>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4"/>
          <p:cNvSpPr>
            <a:spLocks noGrp="1"/>
          </p:cNvSpPr>
          <p:nvPr>
            <p:ph type="title"/>
          </p:nvPr>
        </p:nvSpPr>
        <p:spPr>
          <a:xfrm>
            <a:off x="304800" y="152400"/>
            <a:ext cx="8229600" cy="1143000"/>
          </a:xfrm>
        </p:spPr>
        <p:txBody>
          <a:bodyPr vert="horz" wrap="square" lIns="91440" tIns="45720" rIns="91440" bIns="45720" anchor="ctr"/>
          <a:lstStyle/>
          <a:p>
            <a:pPr>
              <a:buNone/>
            </a:pPr>
            <a:endParaRPr lang="zh-CN" altLang="en-US" dirty="0"/>
          </a:p>
        </p:txBody>
      </p:sp>
      <p:sp>
        <p:nvSpPr>
          <p:cNvPr id="9219" name="内容占位符 5"/>
          <p:cNvSpPr>
            <a:spLocks noGrp="1"/>
          </p:cNvSpPr>
          <p:nvPr>
            <p:ph idx="1"/>
          </p:nvPr>
        </p:nvSpPr>
        <p:spPr>
          <a:xfrm>
            <a:off x="838200" y="1447800"/>
            <a:ext cx="8229600" cy="4525963"/>
          </a:xfrm>
        </p:spPr>
        <p:txBody>
          <a:bodyPr vert="horz" wrap="square" lIns="91440" tIns="45720" rIns="91440" bIns="45720" anchor="t"/>
          <a:lstStyle/>
          <a:p>
            <a:pPr>
              <a:lnSpc>
                <a:spcPct val="130000"/>
              </a:lnSpc>
              <a:buClr>
                <a:srgbClr val="FF0000"/>
              </a:buClr>
              <a:buNone/>
            </a:pPr>
            <a:r>
              <a:rPr lang="zh-CN" altLang="en-US" b="1" dirty="0">
                <a:solidFill>
                  <a:srgbClr val="FF0000"/>
                </a:solidFill>
                <a:latin typeface="宋体" panose="02010600030101010101" pitchFamily="2" charset="-122"/>
              </a:rPr>
              <a:t>结构因素</a:t>
            </a:r>
            <a:r>
              <a:rPr lang="en-US" altLang="zh-CN" b="1" dirty="0">
                <a:solidFill>
                  <a:srgbClr val="FF0000"/>
                </a:solidFill>
                <a:latin typeface="宋体" panose="02010600030101010101" pitchFamily="2" charset="-122"/>
              </a:rPr>
              <a:t>——</a:t>
            </a:r>
            <a:r>
              <a:rPr lang="zh-CN" altLang="en-US" b="1" dirty="0">
                <a:solidFill>
                  <a:srgbClr val="FF0000"/>
                </a:solidFill>
                <a:latin typeface="宋体" panose="02010600030101010101" pitchFamily="2" charset="-122"/>
              </a:rPr>
              <a:t>蛋白质的变性消除</a:t>
            </a:r>
          </a:p>
          <a:p>
            <a:pPr>
              <a:lnSpc>
                <a:spcPct val="130000"/>
              </a:lnSpc>
              <a:buNone/>
            </a:pPr>
            <a:r>
              <a:rPr lang="zh-CN" altLang="en-US" b="1" dirty="0">
                <a:latin typeface="宋体" panose="02010600030101010101" pitchFamily="2" charset="-122"/>
              </a:rPr>
              <a:t>    </a:t>
            </a:r>
            <a:r>
              <a:rPr lang="en-US" altLang="zh-CN" b="1" dirty="0">
                <a:latin typeface="宋体" panose="02010600030101010101" pitchFamily="2" charset="-122"/>
              </a:rPr>
              <a:t>(1)</a:t>
            </a:r>
            <a:r>
              <a:rPr lang="zh-CN" altLang="en-US" b="1" dirty="0">
                <a:latin typeface="宋体" panose="02010600030101010101" pitchFamily="2" charset="-122"/>
              </a:rPr>
              <a:t>强阴离子去污剂</a:t>
            </a:r>
            <a:r>
              <a:rPr lang="en-US" altLang="zh-CN" b="1" dirty="0">
                <a:latin typeface="宋体" panose="02010600030101010101" pitchFamily="2" charset="-122"/>
              </a:rPr>
              <a:t>:</a:t>
            </a:r>
            <a:r>
              <a:rPr lang="zh-CN" altLang="en-US" b="1" dirty="0">
                <a:latin typeface="宋体" panose="02010600030101010101" pitchFamily="2" charset="-122"/>
              </a:rPr>
              <a:t>十二烷基磺酸钠</a:t>
            </a:r>
            <a:r>
              <a:rPr lang="en-US" altLang="zh-CN" b="1" dirty="0">
                <a:latin typeface="宋体" panose="02010600030101010101" pitchFamily="2" charset="-122"/>
              </a:rPr>
              <a:t>(SDS)</a:t>
            </a:r>
          </a:p>
          <a:p>
            <a:pPr>
              <a:lnSpc>
                <a:spcPct val="130000"/>
              </a:lnSpc>
              <a:buNone/>
            </a:pPr>
            <a:r>
              <a:rPr lang="en-US" altLang="zh-CN" b="1" dirty="0">
                <a:latin typeface="宋体" panose="02010600030101010101" pitchFamily="2" charset="-122"/>
              </a:rPr>
              <a:t>    (2)</a:t>
            </a:r>
            <a:r>
              <a:rPr lang="zh-CN" altLang="en-US" b="1" dirty="0">
                <a:latin typeface="宋体" panose="02010600030101010101" pitchFamily="2" charset="-122"/>
              </a:rPr>
              <a:t>还原剂</a:t>
            </a:r>
            <a:r>
              <a:rPr lang="en-US" altLang="zh-CN" b="1" dirty="0">
                <a:latin typeface="宋体" panose="02010600030101010101" pitchFamily="2" charset="-122"/>
              </a:rPr>
              <a:t>:</a:t>
            </a:r>
            <a:r>
              <a:rPr lang="zh-CN" altLang="en-US" b="1" dirty="0">
                <a:latin typeface="宋体" panose="02010600030101010101" pitchFamily="2" charset="-122"/>
              </a:rPr>
              <a:t>二硫苏糖醇</a:t>
            </a:r>
            <a:r>
              <a:rPr lang="en-US" altLang="zh-CN" b="1" dirty="0">
                <a:latin typeface="宋体" panose="02010600030101010101" pitchFamily="2" charset="-122"/>
              </a:rPr>
              <a:t>(DTT)</a:t>
            </a:r>
          </a:p>
          <a:p>
            <a:pPr>
              <a:lnSpc>
                <a:spcPct val="130000"/>
              </a:lnSpc>
              <a:buNone/>
            </a:pPr>
            <a:r>
              <a:rPr lang="en-US" altLang="zh-CN" b="1" dirty="0">
                <a:latin typeface="宋体" panose="02010600030101010101" pitchFamily="2" charset="-122"/>
              </a:rPr>
              <a:t>    (3)</a:t>
            </a:r>
            <a:r>
              <a:rPr lang="zh-CN" altLang="en-US" b="1" dirty="0">
                <a:latin typeface="宋体" panose="02010600030101010101" pitchFamily="2" charset="-122"/>
              </a:rPr>
              <a:t>物理作用</a:t>
            </a:r>
            <a:r>
              <a:rPr lang="en-US" altLang="zh-CN" b="1" dirty="0">
                <a:latin typeface="宋体" panose="02010600030101010101" pitchFamily="2" charset="-122"/>
              </a:rPr>
              <a:t>:</a:t>
            </a:r>
            <a:r>
              <a:rPr lang="zh-CN" altLang="en-US" b="1" dirty="0">
                <a:latin typeface="宋体" panose="02010600030101010101" pitchFamily="2" charset="-122"/>
              </a:rPr>
              <a:t>加热</a:t>
            </a:r>
            <a:endParaRPr lang="zh-CN" altLang="en-US" b="1" dirty="0">
              <a:solidFill>
                <a:schemeClr val="folHlink"/>
              </a:solidFill>
              <a:latin typeface="宋体" panose="02010600030101010101" pitchFamily="2" charset="-122"/>
            </a:endParaRPr>
          </a:p>
          <a:p>
            <a:pPr>
              <a:lnSpc>
                <a:spcPct val="130000"/>
              </a:lnSpc>
              <a:buClr>
                <a:srgbClr val="FF0000"/>
              </a:buClr>
              <a:buNone/>
            </a:pPr>
            <a:r>
              <a:rPr lang="zh-CN" altLang="en-US" b="1" dirty="0">
                <a:solidFill>
                  <a:srgbClr val="FF0000"/>
                </a:solidFill>
                <a:latin typeface="宋体" panose="02010600030101010101" pitchFamily="2" charset="-122"/>
              </a:rPr>
              <a:t>电荷因素</a:t>
            </a:r>
            <a:r>
              <a:rPr lang="en-US" altLang="zh-CN" b="1" dirty="0">
                <a:solidFill>
                  <a:srgbClr val="FF0000"/>
                </a:solidFill>
                <a:latin typeface="宋体" panose="02010600030101010101" pitchFamily="2" charset="-122"/>
              </a:rPr>
              <a:t>——SDS</a:t>
            </a:r>
            <a:r>
              <a:rPr lang="zh-CN" altLang="en-US" b="1" dirty="0">
                <a:solidFill>
                  <a:srgbClr val="FF0000"/>
                </a:solidFill>
                <a:latin typeface="宋体" panose="02010600030101010101" pitchFamily="2" charset="-122"/>
              </a:rPr>
              <a:t>结合消除</a:t>
            </a:r>
          </a:p>
          <a:p>
            <a:pPr>
              <a:lnSpc>
                <a:spcPct val="130000"/>
              </a:lnSpc>
              <a:buNone/>
            </a:pPr>
            <a:r>
              <a:rPr lang="zh-CN" altLang="en-US" b="1" dirty="0">
                <a:latin typeface="宋体" panose="02010600030101010101" pitchFamily="2" charset="-122"/>
              </a:rPr>
              <a:t>    </a:t>
            </a:r>
            <a:r>
              <a:rPr lang="en-US" altLang="zh-CN" b="1" dirty="0">
                <a:latin typeface="宋体" panose="02010600030101010101" pitchFamily="2" charset="-122"/>
              </a:rPr>
              <a:t>(1)</a:t>
            </a:r>
            <a:r>
              <a:rPr lang="zh-CN" altLang="en-US" b="1" dirty="0">
                <a:latin typeface="宋体" panose="02010600030101010101" pitchFamily="2" charset="-122"/>
              </a:rPr>
              <a:t>变性的多肽与</a:t>
            </a:r>
            <a:r>
              <a:rPr lang="en-US" altLang="zh-CN" b="1" dirty="0">
                <a:latin typeface="宋体" panose="02010600030101010101" pitchFamily="2" charset="-122"/>
              </a:rPr>
              <a:t>SDS</a:t>
            </a:r>
            <a:r>
              <a:rPr lang="zh-CN" altLang="en-US" b="1" dirty="0">
                <a:latin typeface="宋体" panose="02010600030101010101" pitchFamily="2" charset="-122"/>
              </a:rPr>
              <a:t>结合因而带</a:t>
            </a:r>
            <a:r>
              <a:rPr lang="zh-CN" altLang="en-US" b="1" u="sng" dirty="0">
                <a:solidFill>
                  <a:srgbClr val="FF0000"/>
                </a:solidFill>
                <a:latin typeface="宋体" panose="02010600030101010101" pitchFamily="2" charset="-122"/>
              </a:rPr>
              <a:t>负电荷</a:t>
            </a:r>
          </a:p>
          <a:p>
            <a:pPr>
              <a:lnSpc>
                <a:spcPct val="130000"/>
              </a:lnSpc>
              <a:buNone/>
            </a:pPr>
            <a:r>
              <a:rPr lang="zh-CN" altLang="en-US" b="1" dirty="0">
                <a:latin typeface="宋体" panose="02010600030101010101" pitchFamily="2" charset="-122"/>
              </a:rPr>
              <a:t>    </a:t>
            </a:r>
            <a:r>
              <a:rPr lang="en-US" altLang="zh-CN" b="1" dirty="0">
                <a:latin typeface="宋体" panose="02010600030101010101" pitchFamily="2" charset="-122"/>
              </a:rPr>
              <a:t>(2)</a:t>
            </a:r>
            <a:r>
              <a:rPr lang="zh-CN" altLang="en-US" b="1" dirty="0">
                <a:latin typeface="宋体" panose="02010600030101010101" pitchFamily="2" charset="-122"/>
              </a:rPr>
              <a:t>多肽与</a:t>
            </a:r>
            <a:r>
              <a:rPr lang="en-US" altLang="zh-CN" b="1" dirty="0">
                <a:latin typeface="宋体" panose="02010600030101010101" pitchFamily="2" charset="-122"/>
              </a:rPr>
              <a:t>SDS</a:t>
            </a:r>
            <a:r>
              <a:rPr lang="zh-CN" altLang="en-US" b="1" dirty="0">
                <a:latin typeface="宋体" panose="02010600030101010101" pitchFamily="2" charset="-122"/>
              </a:rPr>
              <a:t>结合的量与多肽的分子量成正比</a:t>
            </a:r>
          </a:p>
          <a:p>
            <a:pPr>
              <a:lnSpc>
                <a:spcPct val="130000"/>
              </a:lnSpc>
              <a:buNone/>
            </a:pPr>
            <a:r>
              <a:rPr lang="zh-CN" altLang="en-US" b="1" dirty="0">
                <a:latin typeface="宋体" panose="02010600030101010101" pitchFamily="2" charset="-122"/>
              </a:rPr>
              <a:t>    </a:t>
            </a:r>
            <a:r>
              <a:rPr lang="en-US" altLang="zh-CN" b="1" dirty="0">
                <a:latin typeface="宋体" panose="02010600030101010101" pitchFamily="2" charset="-122"/>
              </a:rPr>
              <a:t>(3) SDS</a:t>
            </a:r>
            <a:r>
              <a:rPr lang="zh-CN" altLang="en-US" b="1" dirty="0">
                <a:latin typeface="宋体" panose="02010600030101010101" pitchFamily="2" charset="-122"/>
              </a:rPr>
              <a:t>多肽复合物的迁移率只与分子量相关</a:t>
            </a:r>
          </a:p>
          <a:p>
            <a:pPr>
              <a:buNone/>
            </a:pP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8"/>
          <p:cNvSpPr/>
          <p:nvPr/>
        </p:nvSpPr>
        <p:spPr>
          <a:xfrm>
            <a:off x="3581400" y="2133600"/>
            <a:ext cx="720725" cy="762000"/>
          </a:xfrm>
          <a:prstGeom prst="downArrow">
            <a:avLst>
              <a:gd name="adj1" fmla="val 50000"/>
              <a:gd name="adj2" fmla="val 26431"/>
            </a:avLst>
          </a:prstGeom>
          <a:solidFill>
            <a:srgbClr val="00FFFF"/>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10243" name="标题 5"/>
          <p:cNvSpPr>
            <a:spLocks noGrp="1"/>
          </p:cNvSpPr>
          <p:nvPr>
            <p:ph type="title"/>
          </p:nvPr>
        </p:nvSpPr>
        <p:spPr>
          <a:xfrm>
            <a:off x="0" y="1371600"/>
            <a:ext cx="8229600" cy="1143000"/>
          </a:xfrm>
        </p:spPr>
        <p:txBody>
          <a:bodyPr vert="horz" wrap="square" lIns="91440" tIns="45720" rIns="91440" bIns="45720" anchor="ctr"/>
          <a:lstStyle/>
          <a:p>
            <a:pPr>
              <a:buNone/>
            </a:pPr>
            <a:r>
              <a:rPr lang="en-US" altLang="zh-CN" dirty="0">
                <a:solidFill>
                  <a:srgbClr val="002060"/>
                </a:solidFill>
              </a:rPr>
              <a:t>SDS-PAGE</a:t>
            </a:r>
            <a:r>
              <a:rPr lang="zh-CN" altLang="en-US" dirty="0">
                <a:solidFill>
                  <a:srgbClr val="002060"/>
                </a:solidFill>
              </a:rPr>
              <a:t>电泳</a:t>
            </a:r>
            <a:br>
              <a:rPr lang="zh-CN" altLang="en-US" dirty="0">
                <a:solidFill>
                  <a:srgbClr val="002060"/>
                </a:solidFill>
              </a:rPr>
            </a:br>
            <a:endParaRPr lang="zh-CN" altLang="en-US" dirty="0">
              <a:solidFill>
                <a:srgbClr val="002060"/>
              </a:solidFill>
            </a:endParaRPr>
          </a:p>
        </p:txBody>
      </p:sp>
      <p:sp>
        <p:nvSpPr>
          <p:cNvPr id="7" name="内容占位符 6"/>
          <p:cNvSpPr>
            <a:spLocks noGrp="1"/>
          </p:cNvSpPr>
          <p:nvPr>
            <p:ph idx="1"/>
          </p:nvPr>
        </p:nvSpPr>
        <p:spPr>
          <a:xfrm>
            <a:off x="533400" y="2971800"/>
            <a:ext cx="8229600" cy="3048000"/>
          </a:xfrm>
          <a:ln w="57150">
            <a:solidFill>
              <a:srgbClr val="FF0000"/>
            </a:solidFill>
          </a:ln>
        </p:spPr>
        <p:txBody>
          <a:bodyPr vert="horz" wrap="square" lIns="91440" tIns="45720" rIns="91440" bIns="45720" numCol="1" anchor="t" anchorCtr="0" compatLnSpc="1"/>
          <a:lstStyle/>
          <a:p>
            <a:pPr marL="0" marR="0" lvl="0" indent="0" algn="l" defTabSz="914400" rtl="0" eaLnBrk="0" fontAlgn="base" latinLnBrk="0" hangingPunct="0">
              <a:lnSpc>
                <a:spcPct val="150000"/>
              </a:lnSpc>
              <a:spcBef>
                <a:spcPts val="0"/>
              </a:spcBef>
              <a:spcAft>
                <a:spcPct val="0"/>
              </a:spcAft>
              <a:buClrTx/>
              <a:buSzTx/>
              <a:buFontTx/>
              <a:buNone/>
              <a:defRPr/>
            </a:pPr>
            <a:r>
              <a:rPr kumimoji="1" lang="zh-CN" altLang="en-US" sz="40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        分子筛作用</a:t>
            </a:r>
          </a:p>
          <a:p>
            <a:pPr marL="342900" marR="0" lvl="0" indent="-342900" algn="ctr" defTabSz="914400" rtl="0" eaLnBrk="0" fontAlgn="base" latinLnBrk="0" hangingPunct="0">
              <a:lnSpc>
                <a:spcPct val="150000"/>
              </a:lnSpc>
              <a:spcBef>
                <a:spcPct val="20000"/>
              </a:spcBef>
              <a:spcAft>
                <a:spcPct val="0"/>
              </a:spcAft>
              <a:buClrTx/>
              <a:buSzTx/>
              <a:buFontTx/>
              <a:buNone/>
              <a:defRPr/>
            </a:pPr>
            <a:r>
              <a:rPr kumimoji="1" lang="zh-CN" altLang="en-US" sz="40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分子量大的蛋白质泳动的速度慢</a:t>
            </a:r>
            <a:r>
              <a:rPr kumimoji="1" lang="en-US" altLang="zh-CN" sz="40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a:t>
            </a:r>
          </a:p>
          <a:p>
            <a:pPr marL="342900" marR="0" lvl="0" indent="-342900" algn="ctr" defTabSz="914400" rtl="0" eaLnBrk="0" fontAlgn="base" latinLnBrk="0" hangingPunct="0">
              <a:lnSpc>
                <a:spcPct val="150000"/>
              </a:lnSpc>
              <a:spcBef>
                <a:spcPct val="20000"/>
              </a:spcBef>
              <a:spcAft>
                <a:spcPct val="0"/>
              </a:spcAft>
              <a:buClrTx/>
              <a:buSzTx/>
              <a:buFontTx/>
              <a:buNone/>
              <a:defRPr/>
            </a:pPr>
            <a:r>
              <a:rPr kumimoji="1" lang="zh-CN" altLang="en-US" sz="4000" b="1" i="0" u="none" strike="noStrike" kern="0" cap="none" spc="0" normalizeH="0" baseline="0" noProof="0" dirty="0" smtClean="0">
                <a:ln>
                  <a:noFill/>
                </a:ln>
                <a:solidFill>
                  <a:srgbClr val="002060"/>
                </a:solidFill>
                <a:effectLst/>
                <a:uLnTx/>
                <a:uFillTx/>
                <a:latin typeface="宋体" panose="02010600030101010101" pitchFamily="2" charset="-122"/>
                <a:ea typeface="微软雅黑" panose="020B0503020204020204" pitchFamily="34" charset="-122"/>
                <a:cs typeface="+mn-cs"/>
              </a:rPr>
              <a:t>分子量小的蛋白质泳动的速度快</a:t>
            </a:r>
            <a:endParaRPr kumimoji="0" lang="zh-CN" altLang="en-US" sz="2400" b="0" i="0" u="none" strike="noStrike" kern="0" cap="none" spc="0" normalizeH="0" baseline="0" noProof="0" dirty="0">
              <a:ln>
                <a:noFill/>
              </a:ln>
              <a:solidFill>
                <a:srgbClr val="002060"/>
              </a:solidFill>
              <a:effectLst/>
              <a:uLnTx/>
              <a:uFillTx/>
              <a:latin typeface="+mn-lt"/>
              <a:ea typeface="微软雅黑" panose="020B0503020204020204" pitchFamily="34" charset="-122"/>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4"/>
          <p:cNvSpPr/>
          <p:nvPr/>
        </p:nvSpPr>
        <p:spPr>
          <a:xfrm>
            <a:off x="0" y="838200"/>
            <a:ext cx="9144000" cy="5472113"/>
          </a:xfrm>
          <a:prstGeom prst="rect">
            <a:avLst/>
          </a:prstGeom>
          <a:noFill/>
          <a:ln w="9525">
            <a:noFill/>
          </a:ln>
        </p:spPr>
        <p:txBody>
          <a:bodyPr/>
          <a:lstStyle/>
          <a:p>
            <a:pPr marL="342900" indent="-342900">
              <a:spcBef>
                <a:spcPct val="20000"/>
              </a:spcBef>
            </a:pPr>
            <a:r>
              <a:rPr lang="zh-CN" altLang="en-US" sz="2400" b="1" dirty="0">
                <a:latin typeface="宋体" panose="02010600030101010101" pitchFamily="2" charset="-122"/>
              </a:rPr>
              <a:t> </a:t>
            </a:r>
          </a:p>
        </p:txBody>
      </p:sp>
      <p:grpSp>
        <p:nvGrpSpPr>
          <p:cNvPr id="1028" name="组合 9"/>
          <p:cNvGrpSpPr/>
          <p:nvPr/>
        </p:nvGrpSpPr>
        <p:grpSpPr>
          <a:xfrm>
            <a:off x="2667000" y="4953000"/>
            <a:ext cx="3614738" cy="1752600"/>
            <a:chOff x="2667000" y="4953000"/>
            <a:chExt cx="3614866" cy="1752600"/>
          </a:xfrm>
        </p:grpSpPr>
        <p:graphicFrame>
          <p:nvGraphicFramePr>
            <p:cNvPr id="1026" name="Object 5"/>
            <p:cNvGraphicFramePr/>
            <p:nvPr/>
          </p:nvGraphicFramePr>
          <p:xfrm>
            <a:off x="2667000" y="4953000"/>
            <a:ext cx="3094110" cy="1752600"/>
          </p:xfrm>
          <a:graphic>
            <a:graphicData uri="http://schemas.openxmlformats.org/presentationml/2006/ole">
              <mc:AlternateContent xmlns:mc="http://schemas.openxmlformats.org/markup-compatibility/2006">
                <mc:Choice xmlns:v="urn:schemas-microsoft-com:vml" Requires="v">
                  <p:oleObj spid="_x0000_s3080" r:id="rId4" imgW="3364865" imgH="1915795" progId="Word.Document.8">
                    <p:embed/>
                  </p:oleObj>
                </mc:Choice>
                <mc:Fallback>
                  <p:oleObj r:id="rId4" imgW="3364865" imgH="1915795" progId="Word.Document.8">
                    <p:embed/>
                    <p:pic>
                      <p:nvPicPr>
                        <p:cNvPr id="0" name="图片 3075"/>
                        <p:cNvPicPr/>
                        <p:nvPr/>
                      </p:nvPicPr>
                      <p:blipFill>
                        <a:blip r:embed="rId5"/>
                        <a:stretch>
                          <a:fillRect/>
                        </a:stretch>
                      </p:blipFill>
                      <p:spPr>
                        <a:xfrm>
                          <a:off x="2667000" y="4953000"/>
                          <a:ext cx="3094110" cy="1752600"/>
                        </a:xfrm>
                        <a:prstGeom prst="rect">
                          <a:avLst/>
                        </a:prstGeom>
                        <a:noFill/>
                        <a:ln w="38100">
                          <a:noFill/>
                          <a:miter/>
                        </a:ln>
                      </p:spPr>
                    </p:pic>
                  </p:oleObj>
                </mc:Fallback>
              </mc:AlternateContent>
            </a:graphicData>
          </a:graphic>
        </p:graphicFrame>
        <p:sp>
          <p:nvSpPr>
            <p:cNvPr id="1031" name="Text Box 6"/>
            <p:cNvSpPr txBox="1"/>
            <p:nvPr/>
          </p:nvSpPr>
          <p:spPr>
            <a:xfrm>
              <a:off x="2895600" y="6248400"/>
              <a:ext cx="800219" cy="276999"/>
            </a:xfrm>
            <a:prstGeom prst="rect">
              <a:avLst/>
            </a:prstGeom>
            <a:noFill/>
            <a:ln w="9525">
              <a:noFill/>
            </a:ln>
          </p:spPr>
          <p:txBody>
            <a:bodyPr wrap="none">
              <a:spAutoFit/>
            </a:bodyPr>
            <a:lstStyle/>
            <a:p>
              <a:r>
                <a:rPr lang="zh-CN" altLang="en-US" sz="1200" b="1" dirty="0">
                  <a:solidFill>
                    <a:srgbClr val="002060"/>
                  </a:solidFill>
                  <a:latin typeface="微软雅黑" panose="020B0503020204020204" pitchFamily="34" charset="-122"/>
                  <a:ea typeface="微软雅黑" panose="020B0503020204020204" pitchFamily="34" charset="-122"/>
                </a:rPr>
                <a:t>丙烯酰胺</a:t>
              </a:r>
            </a:p>
          </p:txBody>
        </p:sp>
        <p:sp>
          <p:nvSpPr>
            <p:cNvPr id="1032" name="Text Box 7"/>
            <p:cNvSpPr txBox="1"/>
            <p:nvPr/>
          </p:nvSpPr>
          <p:spPr>
            <a:xfrm>
              <a:off x="4495800" y="6248400"/>
              <a:ext cx="1786066" cy="276999"/>
            </a:xfrm>
            <a:prstGeom prst="rect">
              <a:avLst/>
            </a:prstGeom>
            <a:noFill/>
            <a:ln w="9525">
              <a:noFill/>
            </a:ln>
          </p:spPr>
          <p:txBody>
            <a:bodyPr wrap="none">
              <a:spAutoFit/>
            </a:bodyPr>
            <a:lstStyle/>
            <a:p>
              <a:r>
                <a:rPr lang="en-US" altLang="zh-CN" sz="1200" b="1" i="1" dirty="0">
                  <a:solidFill>
                    <a:srgbClr val="002060"/>
                  </a:solidFill>
                  <a:latin typeface="微软雅黑" panose="020B0503020204020204" pitchFamily="34" charset="-122"/>
                  <a:ea typeface="微软雅黑" panose="020B0503020204020204" pitchFamily="34" charset="-122"/>
                </a:rPr>
                <a:t>N,N’</a:t>
              </a:r>
              <a:r>
                <a:rPr lang="en-US" altLang="zh-CN" sz="1200" b="1" dirty="0">
                  <a:solidFill>
                    <a:srgbClr val="002060"/>
                  </a:solidFill>
                  <a:latin typeface="微软雅黑" panose="020B0503020204020204" pitchFamily="34" charset="-122"/>
                  <a:ea typeface="微软雅黑" panose="020B0503020204020204" pitchFamily="34" charset="-122"/>
                </a:rPr>
                <a:t>-</a:t>
              </a:r>
              <a:r>
                <a:rPr lang="zh-CN" altLang="en-US" sz="1200" b="1" dirty="0">
                  <a:solidFill>
                    <a:srgbClr val="002060"/>
                  </a:solidFill>
                  <a:latin typeface="微软雅黑" panose="020B0503020204020204" pitchFamily="34" charset="-122"/>
                  <a:ea typeface="微软雅黑" panose="020B0503020204020204" pitchFamily="34" charset="-122"/>
                </a:rPr>
                <a:t>甲叉双丙烯酰胺</a:t>
              </a:r>
            </a:p>
          </p:txBody>
        </p:sp>
      </p:grpSp>
      <p:sp>
        <p:nvSpPr>
          <p:cNvPr id="1029" name="标题 7"/>
          <p:cNvSpPr>
            <a:spLocks noGrp="1"/>
          </p:cNvSpPr>
          <p:nvPr>
            <p:ph type="title"/>
          </p:nvPr>
        </p:nvSpPr>
        <p:spPr>
          <a:xfrm>
            <a:off x="1447800" y="0"/>
            <a:ext cx="5867400" cy="1143000"/>
          </a:xfrm>
        </p:spPr>
        <p:txBody>
          <a:bodyPr vert="horz" wrap="square" lIns="91440" tIns="45720" rIns="91440" bIns="45720" anchor="ctr"/>
          <a:lstStyle/>
          <a:p>
            <a:pPr>
              <a:buNone/>
            </a:pPr>
            <a:r>
              <a:rPr lang="en-US" altLang="zh-CN" dirty="0"/>
              <a:t>PAGE</a:t>
            </a:r>
            <a:r>
              <a:rPr lang="zh-CN" altLang="en-US" dirty="0"/>
              <a:t>原理</a:t>
            </a:r>
          </a:p>
        </p:txBody>
      </p:sp>
      <p:sp>
        <p:nvSpPr>
          <p:cNvPr id="1030" name="内容占位符 8"/>
          <p:cNvSpPr>
            <a:spLocks noGrp="1"/>
          </p:cNvSpPr>
          <p:nvPr>
            <p:ph idx="1"/>
          </p:nvPr>
        </p:nvSpPr>
        <p:spPr>
          <a:xfrm>
            <a:off x="381000" y="1371600"/>
            <a:ext cx="8382000" cy="3505200"/>
          </a:xfrm>
        </p:spPr>
        <p:txBody>
          <a:bodyPr vert="horz" wrap="square" lIns="91440" tIns="45720" rIns="91440" bIns="45720" anchor="t"/>
          <a:lstStyle/>
          <a:p>
            <a:r>
              <a:rPr lang="zh-CN" altLang="en-US" b="1" dirty="0">
                <a:latin typeface="宋体" panose="02010600030101010101" pitchFamily="2" charset="-122"/>
              </a:rPr>
              <a:t>聚丙烯酰胺凝胶是由</a:t>
            </a:r>
            <a:r>
              <a:rPr lang="zh-CN" altLang="en-US" b="1" dirty="0">
                <a:solidFill>
                  <a:srgbClr val="0070C0"/>
                </a:solidFill>
                <a:latin typeface="宋体" panose="02010600030101010101" pitchFamily="2" charset="-122"/>
              </a:rPr>
              <a:t>丙烯酰胺</a:t>
            </a:r>
            <a:r>
              <a:rPr lang="zh-CN" altLang="en-US" b="1" dirty="0">
                <a:latin typeface="宋体" panose="02010600030101010101" pitchFamily="2" charset="-122"/>
              </a:rPr>
              <a:t>和交联试剂</a:t>
            </a:r>
            <a:r>
              <a:rPr lang="en-US" altLang="zh-CN" b="1" i="1" dirty="0">
                <a:solidFill>
                  <a:srgbClr val="0070C0"/>
                </a:solidFill>
                <a:latin typeface="宋体" panose="02010600030101010101" pitchFamily="2" charset="-122"/>
              </a:rPr>
              <a:t>N,N’</a:t>
            </a:r>
            <a:r>
              <a:rPr lang="en-US" altLang="zh-CN" b="1" dirty="0">
                <a:solidFill>
                  <a:srgbClr val="0070C0"/>
                </a:solidFill>
                <a:latin typeface="宋体" panose="02010600030101010101" pitchFamily="2" charset="-122"/>
              </a:rPr>
              <a:t>-</a:t>
            </a:r>
            <a:r>
              <a:rPr lang="zh-CN" altLang="en-US" b="1" dirty="0">
                <a:solidFill>
                  <a:srgbClr val="0070C0"/>
                </a:solidFill>
                <a:latin typeface="宋体" panose="02010600030101010101" pitchFamily="2" charset="-122"/>
              </a:rPr>
              <a:t>甲叉双丙烯酰胺</a:t>
            </a:r>
            <a:r>
              <a:rPr lang="zh-CN" altLang="en-US" b="1" dirty="0">
                <a:latin typeface="宋体" panose="02010600030101010101" pitchFamily="2" charset="-122"/>
              </a:rPr>
              <a:t>在有引发剂和增速剂的情况下聚合而成的。</a:t>
            </a:r>
            <a:endParaRPr lang="en-US" altLang="zh-CN" b="1" dirty="0">
              <a:latin typeface="宋体" panose="02010600030101010101" pitchFamily="2" charset="-122"/>
            </a:endParaRPr>
          </a:p>
          <a:p>
            <a:r>
              <a:rPr lang="zh-CN" altLang="en-US" b="1" dirty="0">
                <a:latin typeface="宋体" panose="02010600030101010101" pitchFamily="2" charset="-122"/>
              </a:rPr>
              <a:t>丙稀酰胺的聚合通常是由化学催化或光化学过程完成的</a:t>
            </a:r>
            <a:r>
              <a:rPr lang="en-US" altLang="zh-CN" b="1" dirty="0">
                <a:latin typeface="宋体" panose="02010600030101010101" pitchFamily="2" charset="-122"/>
              </a:rPr>
              <a:t>,</a:t>
            </a:r>
          </a:p>
          <a:p>
            <a:r>
              <a:rPr lang="zh-CN" altLang="en-US" b="1" dirty="0">
                <a:latin typeface="宋体" panose="02010600030101010101" pitchFamily="2" charset="-122"/>
              </a:rPr>
              <a:t>常用</a:t>
            </a:r>
            <a:r>
              <a:rPr lang="zh-CN" altLang="en-US" b="1" dirty="0">
                <a:solidFill>
                  <a:srgbClr val="0070C0"/>
                </a:solidFill>
                <a:latin typeface="宋体" panose="02010600030101010101" pitchFamily="2" charset="-122"/>
              </a:rPr>
              <a:t>过硫酸铵</a:t>
            </a:r>
            <a:r>
              <a:rPr lang="zh-CN" altLang="en-US" b="1" dirty="0">
                <a:latin typeface="宋体" panose="02010600030101010101" pitchFamily="2" charset="-122"/>
              </a:rPr>
              <a:t>（</a:t>
            </a:r>
            <a:r>
              <a:rPr lang="en-US" altLang="zh-CN" b="1" dirty="0">
                <a:latin typeface="宋体" panose="02010600030101010101" pitchFamily="2" charset="-122"/>
              </a:rPr>
              <a:t>AP</a:t>
            </a:r>
            <a:r>
              <a:rPr lang="zh-CN" altLang="en-US" b="1" dirty="0">
                <a:latin typeface="宋体" panose="02010600030101010101" pitchFamily="2" charset="-122"/>
              </a:rPr>
              <a:t>）引发这个过程，用</a:t>
            </a:r>
            <a:r>
              <a:rPr lang="en-US" altLang="zh-CN" b="1" dirty="0">
                <a:solidFill>
                  <a:srgbClr val="0070C0"/>
                </a:solidFill>
                <a:latin typeface="宋体" panose="02010600030101010101" pitchFamily="2" charset="-122"/>
              </a:rPr>
              <a:t>TEMED</a:t>
            </a:r>
            <a:r>
              <a:rPr lang="zh-CN" altLang="en-US" b="1" dirty="0">
                <a:latin typeface="宋体" panose="02010600030101010101" pitchFamily="2" charset="-122"/>
              </a:rPr>
              <a:t>等作为聚合过程中的增速剂。</a:t>
            </a: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p:nvPr/>
        </p:nvSpPr>
        <p:spPr>
          <a:xfrm>
            <a:off x="673100" y="228600"/>
            <a:ext cx="7772400" cy="5562600"/>
          </a:xfrm>
          <a:prstGeom prst="rect">
            <a:avLst/>
          </a:prstGeom>
          <a:noFill/>
          <a:ln w="9525">
            <a:noFill/>
          </a:ln>
        </p:spPr>
        <p:txBody>
          <a:bodyPr/>
          <a:lstStyle/>
          <a:p>
            <a:pPr marL="342900" indent="-342900">
              <a:spcBef>
                <a:spcPct val="20000"/>
              </a:spcBef>
              <a:buChar char="•"/>
            </a:pPr>
            <a:endParaRPr lang="en-US" altLang="zh-CN" sz="3200" b="1" dirty="0">
              <a:latin typeface="Arial" panose="020B0604020202020204" pitchFamily="34" charset="0"/>
            </a:endParaRPr>
          </a:p>
        </p:txBody>
      </p:sp>
      <p:sp>
        <p:nvSpPr>
          <p:cNvPr id="11267" name="标题 3"/>
          <p:cNvSpPr>
            <a:spLocks noGrp="1"/>
          </p:cNvSpPr>
          <p:nvPr>
            <p:ph type="title"/>
          </p:nvPr>
        </p:nvSpPr>
        <p:spPr>
          <a:xfrm>
            <a:off x="381000" y="0"/>
            <a:ext cx="8229600" cy="1143000"/>
          </a:xfrm>
        </p:spPr>
        <p:txBody>
          <a:bodyPr vert="horz" wrap="square" lIns="91440" tIns="45720" rIns="91440" bIns="45720" anchor="ctr"/>
          <a:lstStyle/>
          <a:p>
            <a:r>
              <a:rPr lang="en-US" altLang="zh-CN" sz="4000" dirty="0"/>
              <a:t>SDS-PAGE</a:t>
            </a:r>
            <a:r>
              <a:rPr lang="zh-CN" altLang="en-US" sz="4000" dirty="0"/>
              <a:t>凝胶的分离范围</a:t>
            </a:r>
          </a:p>
        </p:txBody>
      </p:sp>
      <p:sp>
        <p:nvSpPr>
          <p:cNvPr id="11268" name="内容占位符 4"/>
          <p:cNvSpPr>
            <a:spLocks noGrp="1"/>
          </p:cNvSpPr>
          <p:nvPr>
            <p:ph idx="1"/>
          </p:nvPr>
        </p:nvSpPr>
        <p:spPr>
          <a:xfrm>
            <a:off x="533400" y="1295400"/>
            <a:ext cx="7696200" cy="4525963"/>
          </a:xfrm>
        </p:spPr>
        <p:txBody>
          <a:bodyPr vert="horz" wrap="square" lIns="91440" tIns="45720" rIns="91440" bIns="45720" anchor="t"/>
          <a:lstStyle/>
          <a:p>
            <a:pPr>
              <a:buFont typeface="Wingdings" panose="05000000000000000000" pitchFamily="2" charset="2"/>
              <a:buChar char="Ø"/>
            </a:pPr>
            <a:r>
              <a:rPr lang="zh-CN" altLang="en-US" b="1" dirty="0"/>
              <a:t>聚丙烯酰胺凝胶的孔径随双丙烯酰胺：丙烯酰胺比率的增加而变小。当比率为</a:t>
            </a:r>
            <a:r>
              <a:rPr lang="en-US" altLang="zh-CN" b="1" dirty="0"/>
              <a:t>1</a:t>
            </a:r>
            <a:r>
              <a:rPr lang="zh-CN" altLang="en-US" b="1" dirty="0"/>
              <a:t>：</a:t>
            </a:r>
            <a:r>
              <a:rPr lang="en-US" altLang="zh-CN" b="1" dirty="0"/>
              <a:t>29</a:t>
            </a:r>
            <a:r>
              <a:rPr lang="zh-CN" altLang="en-US" b="1" dirty="0"/>
              <a:t>时，可分离大小相差只有</a:t>
            </a:r>
            <a:r>
              <a:rPr lang="en-US" altLang="zh-CN" b="1" dirty="0"/>
              <a:t>3%</a:t>
            </a:r>
            <a:r>
              <a:rPr lang="zh-CN" altLang="en-US" b="1" dirty="0"/>
              <a:t>的多肽。</a:t>
            </a:r>
          </a:p>
          <a:p>
            <a:pPr>
              <a:buFont typeface="Wingdings" panose="05000000000000000000" pitchFamily="2" charset="2"/>
              <a:buChar char="Ø"/>
            </a:pPr>
            <a:r>
              <a:rPr lang="en-US" altLang="zh-CN" b="1" dirty="0"/>
              <a:t>SDS</a:t>
            </a:r>
            <a:r>
              <a:rPr lang="zh-CN" altLang="en-US" b="1" dirty="0"/>
              <a:t>聚丙烯酰胺凝胶的有效分离范围</a:t>
            </a:r>
          </a:p>
          <a:p>
            <a:pPr>
              <a:buNone/>
            </a:pPr>
            <a:r>
              <a:rPr lang="zh-CN" altLang="en-US" b="1" dirty="0"/>
              <a:t>         </a:t>
            </a:r>
            <a:r>
              <a:rPr lang="zh-CN" altLang="en-US" sz="1800" b="1" dirty="0"/>
              <a:t>（聚）丙烯酰胺</a:t>
            </a:r>
            <a:r>
              <a:rPr lang="en-US" altLang="zh-CN" sz="1800" b="1" dirty="0"/>
              <a:t>%            </a:t>
            </a:r>
            <a:r>
              <a:rPr lang="zh-CN" altLang="en-US" sz="1800" b="1" dirty="0"/>
              <a:t>线性分离范围（</a:t>
            </a:r>
            <a:r>
              <a:rPr lang="en-US" altLang="zh-CN" sz="1800" b="1" dirty="0"/>
              <a:t>KDa</a:t>
            </a:r>
            <a:r>
              <a:rPr lang="zh-CN" altLang="en-US" sz="1800" b="1" dirty="0"/>
              <a:t>）</a:t>
            </a:r>
          </a:p>
          <a:p>
            <a:pPr>
              <a:buNone/>
            </a:pPr>
            <a:r>
              <a:rPr lang="zh-CN" altLang="en-US" sz="1800" b="1" dirty="0"/>
              <a:t>                       </a:t>
            </a:r>
            <a:r>
              <a:rPr lang="en-US" altLang="zh-CN" sz="1800" b="1" dirty="0"/>
              <a:t>15                                      12-43</a:t>
            </a:r>
          </a:p>
          <a:p>
            <a:pPr>
              <a:buNone/>
            </a:pPr>
            <a:r>
              <a:rPr lang="en-US" altLang="zh-CN" sz="1800" b="1" dirty="0"/>
              <a:t>                       10                                      16-68</a:t>
            </a:r>
          </a:p>
          <a:p>
            <a:pPr>
              <a:buNone/>
            </a:pPr>
            <a:r>
              <a:rPr lang="en-US" altLang="zh-CN" sz="1800" b="1" dirty="0"/>
              <a:t>                       7.5                                     36-94</a:t>
            </a:r>
          </a:p>
          <a:p>
            <a:pPr>
              <a:buNone/>
            </a:pPr>
            <a:r>
              <a:rPr lang="en-US" altLang="zh-CN" sz="1800" b="1" dirty="0"/>
              <a:t>                       5.0                                     57-212</a:t>
            </a:r>
            <a:endParaRPr lang="en-US" altLang="zh-CN" b="1" dirty="0"/>
          </a:p>
          <a:p>
            <a:endParaRPr lang="zh-CN" alt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195,&quot;width&quot;:10125}"/>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2186</Words>
  <Application>Microsoft Office PowerPoint</Application>
  <PresentationFormat>全屏显示(4:3)</PresentationFormat>
  <Paragraphs>206</Paragraphs>
  <Slides>35</Slides>
  <Notes>6</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37" baseType="lpstr">
      <vt:lpstr>默认设计模板</vt:lpstr>
      <vt:lpstr>Microsoft Word 97 - 2003 文档</vt:lpstr>
      <vt:lpstr>1. 制胶 (2人1组） </vt:lpstr>
      <vt:lpstr>PowerPoint 演示文稿</vt:lpstr>
      <vt:lpstr>实 验 目 的</vt:lpstr>
      <vt:lpstr>背景理论知识 </vt:lpstr>
      <vt:lpstr>实验原理</vt:lpstr>
      <vt:lpstr>PowerPoint 演示文稿</vt:lpstr>
      <vt:lpstr>SDS-PAGE电泳 </vt:lpstr>
      <vt:lpstr>PAGE原理</vt:lpstr>
      <vt:lpstr>SDS-PAGE凝胶的分离范围</vt:lpstr>
      <vt:lpstr>不连续PAGE电泳 </vt:lpstr>
      <vt:lpstr>Tris-甘氨酸不连续缓冲系统 </vt:lpstr>
      <vt:lpstr>PowerPoint 演示文稿</vt:lpstr>
      <vt:lpstr>实验材料</vt:lpstr>
      <vt:lpstr>实验步骤</vt:lpstr>
      <vt:lpstr>实验操作 </vt:lpstr>
      <vt:lpstr>凝胶的制备 </vt:lpstr>
      <vt:lpstr>1 凝胶的制备 </vt:lpstr>
      <vt:lpstr>PowerPoint 演示文稿</vt:lpstr>
      <vt:lpstr>1. 制胶 (2人1组） </vt:lpstr>
      <vt:lpstr>PowerPoint 演示文稿</vt:lpstr>
      <vt:lpstr>PowerPoint 演示文稿</vt:lpstr>
      <vt:lpstr>PowerPoint 演示文稿</vt:lpstr>
      <vt:lpstr>PowerPoint 演示文稿</vt:lpstr>
      <vt:lpstr>PowerPoint 演示文稿</vt:lpstr>
      <vt:lpstr>PowerPoint 演示文稿</vt:lpstr>
      <vt:lpstr>2.样品制备 </vt:lpstr>
      <vt:lpstr>3.点样及电泳 </vt:lpstr>
      <vt:lpstr>PowerPoint 演示文稿</vt:lpstr>
      <vt:lpstr>4.染色 </vt:lpstr>
      <vt:lpstr>PowerPoint 演示文稿</vt:lpstr>
      <vt:lpstr>结果展示 </vt:lpstr>
      <vt:lpstr>实验关键点</vt:lpstr>
      <vt:lpstr>思 考 题 </vt:lpstr>
      <vt:lpstr>祝同学们学业有成!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Windows 用户</cp:lastModifiedBy>
  <cp:revision>128</cp:revision>
  <dcterms:created xsi:type="dcterms:W3CDTF">2022-05-04T01:54:00Z</dcterms:created>
  <dcterms:modified xsi:type="dcterms:W3CDTF">2023-05-07T16:03:30Z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2052-11.1.0.10132</vt:lpwstr>
  </property>
</Properties>
</file>