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8"/>
  </p:handoutMasterIdLst>
  <p:sldIdLst>
    <p:sldId id="256" r:id="rId3"/>
    <p:sldId id="258" r:id="rId4"/>
    <p:sldId id="526" r:id="rId5"/>
    <p:sldId id="461" r:id="rId7"/>
    <p:sldId id="462" r:id="rId8"/>
    <p:sldId id="463" r:id="rId9"/>
    <p:sldId id="464" r:id="rId10"/>
    <p:sldId id="465" r:id="rId11"/>
    <p:sldId id="527" r:id="rId12"/>
    <p:sldId id="528" r:id="rId13"/>
    <p:sldId id="456" r:id="rId14"/>
    <p:sldId id="457" r:id="rId15"/>
    <p:sldId id="361" r:id="rId16"/>
    <p:sldId id="263" r:id="rId17"/>
    <p:sldId id="359" r:id="rId18"/>
    <p:sldId id="360" r:id="rId19"/>
    <p:sldId id="355" r:id="rId20"/>
    <p:sldId id="352" r:id="rId21"/>
    <p:sldId id="283" r:id="rId22"/>
    <p:sldId id="357" r:id="rId23"/>
    <p:sldId id="285" r:id="rId24"/>
    <p:sldId id="334" r:id="rId25"/>
    <p:sldId id="262" r:id="rId26"/>
    <p:sldId id="286" r:id="rId27"/>
    <p:sldId id="261" r:id="rId28"/>
    <p:sldId id="421" r:id="rId29"/>
    <p:sldId id="422" r:id="rId30"/>
    <p:sldId id="423" r:id="rId31"/>
    <p:sldId id="424" r:id="rId32"/>
    <p:sldId id="425" r:id="rId33"/>
    <p:sldId id="426" r:id="rId34"/>
    <p:sldId id="427" r:id="rId35"/>
    <p:sldId id="428" r:id="rId36"/>
    <p:sldId id="434" r:id="rId37"/>
    <p:sldId id="435" r:id="rId38"/>
    <p:sldId id="591"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449" r:id="rId52"/>
    <p:sldId id="451" r:id="rId53"/>
    <p:sldId id="452" r:id="rId54"/>
    <p:sldId id="450" r:id="rId55"/>
    <p:sldId id="529" r:id="rId56"/>
    <p:sldId id="453" r:id="rId57"/>
  </p:sldIdLst>
  <p:sldSz cx="9144000" cy="6858000" type="screen4x3"/>
  <p:notesSz cx="6858000" cy="9144000"/>
  <p:custDataLst>
    <p:tags r:id="rId62"/>
  </p:custDataLst>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2" autoAdjust="0"/>
    <p:restoredTop sz="94660"/>
  </p:normalViewPr>
  <p:slideViewPr>
    <p:cSldViewPr>
      <p:cViewPr varScale="1">
        <p:scale>
          <a:sx n="104" d="100"/>
          <a:sy n="104" d="100"/>
        </p:scale>
        <p:origin x="-1740" y="-84"/>
      </p:cViewPr>
      <p:guideLst>
        <p:guide orient="horz" pos="215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notesMaster" Target="notesMasters/notesMaster1.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vl1pPr>
          </a:lstStyle>
          <a:p>
            <a:pPr>
              <a:defRPr/>
            </a:pPr>
            <a:endParaRPr lang="en-US" altLang="zh-CN"/>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vl1pPr>
          </a:lstStyle>
          <a:p>
            <a:pPr>
              <a:defRPr/>
            </a:pPr>
            <a:endParaRPr lang="en-US" altLang="zh-CN"/>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vl1pPr>
          </a:lstStyle>
          <a:p>
            <a:pPr>
              <a:defRPr/>
            </a:pPr>
            <a:endParaRPr lang="en-US" altLang="zh-CN"/>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fld id="{21C5FA73-DB6F-48E7-976C-82E1AC391B2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so.com/doc/5234939-5467765.html" TargetMode="External"/><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view/3736.htm" TargetMode="External"/><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4" Type="http://schemas.openxmlformats.org/officeDocument/2006/relationships/hyperlink" Target="http://baike.so.com/doc/3057290-3222710.html" TargetMode="External"/><Relationship Id="rId3" Type="http://schemas.openxmlformats.org/officeDocument/2006/relationships/hyperlink" Target="http://baike.so.com/doc/5234939-5467765.html"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黑体" panose="02010609060101010101" pitchFamily="49" charset="-122"/>
                <a:ea typeface="黑体" panose="02010609060101010101" pitchFamily="49" charset="-122"/>
                <a:sym typeface="+mn-ea"/>
              </a:rPr>
              <a:t>本学期实验以大肠杆菌为宿主菌进行</a:t>
            </a:r>
            <a:r>
              <a:rPr lang="en-US" altLang="zh-CN" dirty="0">
                <a:latin typeface="黑体" panose="02010609060101010101" pitchFamily="49" charset="-122"/>
                <a:ea typeface="黑体" panose="02010609060101010101" pitchFamily="49" charset="-122"/>
                <a:sym typeface="+mn-ea"/>
              </a:rPr>
              <a:t>GFP</a:t>
            </a:r>
            <a:r>
              <a:rPr lang="zh-CN" altLang="en-US" dirty="0">
                <a:latin typeface="黑体" panose="02010609060101010101" pitchFamily="49" charset="-122"/>
                <a:ea typeface="黑体" panose="02010609060101010101" pitchFamily="49" charset="-122"/>
                <a:sym typeface="+mn-ea"/>
              </a:rPr>
              <a:t>基因的克隆、鉴定、表达。</a:t>
            </a:r>
            <a:endParaRPr lang="zh-CN" altLang="en-US" dirty="0">
              <a:latin typeface="黑体" panose="02010609060101010101" pitchFamily="49" charset="-122"/>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AD61A0F-5480-44A3-8E62-6ACC632EDAC7}" type="slidenum">
              <a:rPr lang="en-US" altLang="zh-CN" sz="1200" b="0"/>
            </a:fld>
            <a:endParaRPr lang="en-US" altLang="zh-CN" sz="1200" b="0"/>
          </a:p>
        </p:txBody>
      </p:sp>
      <p:sp>
        <p:nvSpPr>
          <p:cNvPr id="15363" name="Rectangle 2"/>
          <p:cNvSpPr>
            <a:spLocks noRot="1" noChangeArrowheads="1" noTextEdit="1"/>
          </p:cNvSpPr>
          <p:nvPr>
            <p:ph type="sldImg" idx="4294967295"/>
          </p:nvPr>
        </p:nvSpPr>
        <p:spPr/>
      </p:sp>
      <p:sp>
        <p:nvSpPr>
          <p:cNvPr id="15364" name="Rectangle 3"/>
          <p:cNvSpPr>
            <a:spLocks noGrp="1" noChangeArrowheads="1"/>
          </p:cNvSpPr>
          <p:nvPr>
            <p:ph type="body" idx="4294967295"/>
          </p:nvPr>
        </p:nvSpPr>
        <p:spPr>
          <a:noFill/>
        </p:spPr>
        <p:txBody>
          <a:bodyPr/>
          <a:lstStyle/>
          <a:p>
            <a:pPr eaLnBrk="1" hangingPunct="1"/>
            <a:r>
              <a:rPr lang="zh-CN" altLang="en-US" smtClean="0"/>
              <a:t>复制子是含有</a:t>
            </a:r>
            <a:r>
              <a:rPr lang="en-US" altLang="zh-CN" smtClean="0"/>
              <a:t>DNA</a:t>
            </a:r>
            <a:r>
              <a:rPr lang="zh-CN" altLang="en-US" smtClean="0"/>
              <a:t>复制起始位点的一段</a:t>
            </a:r>
            <a:r>
              <a:rPr lang="en-US" altLang="zh-CN" smtClean="0"/>
              <a:t>DNA(ori)</a:t>
            </a:r>
            <a:r>
              <a:rPr lang="zh-CN" altLang="en-US" smtClean="0"/>
              <a:t>，也包括表达由质粒编码的复制必需的</a:t>
            </a:r>
            <a:r>
              <a:rPr lang="en-US" altLang="zh-CN" smtClean="0"/>
              <a:t>RNA</a:t>
            </a:r>
            <a:r>
              <a:rPr lang="zh-CN" altLang="en-US" smtClean="0"/>
              <a:t>和蛋白质的基因。选择性标志对于质粒在细胞内持续存在时必不可少的。克隆位点是</a:t>
            </a:r>
            <a:r>
              <a:rPr lang="zh-CN" altLang="en-US" smtClean="0">
                <a:hlinkClick r:id="rId3"/>
              </a:rPr>
              <a:t>限制性内切酶</a:t>
            </a:r>
            <a:r>
              <a:rPr lang="zh-CN" altLang="en-US" smtClean="0"/>
              <a:t>切割位点，外源性</a:t>
            </a:r>
            <a:r>
              <a:rPr lang="en-US" altLang="zh-CN" smtClean="0"/>
              <a:t>DNA</a:t>
            </a:r>
            <a:r>
              <a:rPr lang="zh-CN" altLang="en-US" smtClean="0"/>
              <a:t>可由此插入质粒内，而且并不影响质粒的复制能力，或为宿主提供选择性表型。</a:t>
            </a:r>
            <a:endParaRPr lang="zh-CN" altLang="en-US" smtClean="0"/>
          </a:p>
          <a:p>
            <a:pPr eaLnBrk="1" hangingPunct="1"/>
            <a:r>
              <a:rPr lang="zh-CN" altLang="en-US" smtClean="0"/>
              <a:t>复制子是质粒</a:t>
            </a:r>
            <a:r>
              <a:rPr lang="en-US" altLang="zh-CN" smtClean="0"/>
              <a:t>DNA</a:t>
            </a:r>
            <a:r>
              <a:rPr lang="zh-CN" altLang="en-US" smtClean="0"/>
              <a:t>中能自主复制并维持正常拷贝数的一段最小的核酸序列单位。一个遗传单位，是一段特殊结构的</a:t>
            </a:r>
            <a:r>
              <a:rPr lang="en-US" altLang="zh-CN" smtClean="0"/>
              <a:t>DNA</a:t>
            </a:r>
            <a:r>
              <a:rPr lang="zh-CN" altLang="en-US" smtClean="0"/>
              <a:t>序列， 包括</a:t>
            </a:r>
            <a:r>
              <a:rPr lang="en-US" altLang="zh-CN" smtClean="0"/>
              <a:t>DNA</a:t>
            </a:r>
            <a:r>
              <a:rPr lang="zh-CN" altLang="en-US" smtClean="0"/>
              <a:t>复制（合成起始）起点及其相关调控元件。几百</a:t>
            </a:r>
            <a:r>
              <a:rPr lang="en-US" altLang="zh-CN" smtClean="0"/>
              <a:t>bp</a:t>
            </a:r>
            <a:r>
              <a:rPr lang="zh-CN" altLang="en-US" smtClean="0"/>
              <a:t>， </a:t>
            </a:r>
            <a:r>
              <a:rPr lang="en-US" altLang="zh-CN" smtClean="0"/>
              <a:t>15-20 copies</a:t>
            </a:r>
            <a:r>
              <a:rPr lang="zh-CN" altLang="en-US" smtClean="0"/>
              <a:t>， </a:t>
            </a:r>
            <a:r>
              <a:rPr lang="en-US" altLang="zh-CN" smtClean="0"/>
              <a:t>pMB</a:t>
            </a:r>
            <a:r>
              <a:rPr lang="zh-CN" altLang="en-US" smtClean="0"/>
              <a:t>、</a:t>
            </a:r>
            <a:r>
              <a:rPr lang="en-US" altLang="zh-CN" smtClean="0"/>
              <a:t>ColE1</a:t>
            </a:r>
            <a:r>
              <a:rPr lang="zh-CN" altLang="en-US" smtClean="0"/>
              <a:t>。</a:t>
            </a:r>
            <a:endParaRPr lang="zh-CN" altLang="en-US" smtClean="0"/>
          </a:p>
          <a:p>
            <a:pPr eaLnBrk="1" hangingPunct="1"/>
            <a:r>
              <a:rPr lang="zh-CN" altLang="en-US" smtClean="0"/>
              <a:t>遗传标记：赋予带有质粒的细菌在选择条件下以较强的生长优势。选择带有质粒的细菌克隆。  转化率低</a:t>
            </a:r>
            <a:r>
              <a:rPr lang="en-US" altLang="zh-CN" smtClean="0"/>
              <a:t>—</a:t>
            </a:r>
            <a:r>
              <a:rPr lang="zh-CN" altLang="en-US" smtClean="0"/>
              <a:t>仅在少数细菌中稳定存在致使稀少转化子容易被选择。从而获得特殊抗性， </a:t>
            </a:r>
            <a:r>
              <a:rPr lang="en-US" altLang="zh-CN" smtClean="0"/>
              <a:t>AP</a:t>
            </a:r>
            <a:r>
              <a:rPr lang="zh-CN" altLang="en-US" smtClean="0"/>
              <a:t>， </a:t>
            </a:r>
            <a:r>
              <a:rPr lang="en-US" altLang="zh-CN" smtClean="0"/>
              <a:t>Tet</a:t>
            </a:r>
            <a:r>
              <a:rPr lang="zh-CN" altLang="en-US" smtClean="0"/>
              <a:t>， </a:t>
            </a:r>
            <a:r>
              <a:rPr lang="en-US" altLang="zh-CN" smtClean="0"/>
              <a:t>Kar </a:t>
            </a:r>
            <a:endParaRPr lang="en-US" altLang="zh-CN" smtClean="0"/>
          </a:p>
          <a:p>
            <a:pPr eaLnBrk="1" hangingPunct="1"/>
            <a:r>
              <a:rPr lang="en-US" altLang="zh-CN" smtClean="0"/>
              <a:t>MCS</a:t>
            </a:r>
            <a:r>
              <a:rPr lang="zh-CN" altLang="en-US" smtClean="0"/>
              <a:t>： 密集排列的一系列克隆位点， 组成能被限制性内切酶识别的序列库，单一性，由串联排列的限制性内切酶位点组成。多识别序列的这种排列方式提供了各种各样可供单独或联合使用的克隆靶位点， 以便克隆用各种限制酶切割后产生的 </a:t>
            </a:r>
            <a:r>
              <a:rPr lang="en-US" altLang="zh-CN" smtClean="0"/>
              <a:t>DNA</a:t>
            </a:r>
            <a:r>
              <a:rPr lang="zh-CN" altLang="en-US" smtClean="0"/>
              <a:t>片段。</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r>
              <a:rPr lang="zh-CN" altLang="en-US" b="1" smtClean="0">
                <a:solidFill>
                  <a:srgbClr val="000000"/>
                </a:solidFill>
                <a:latin typeface="宋体" panose="02010600030101010101" pitchFamily="2" charset="-122"/>
              </a:rPr>
              <a:t>类型：大肠杆菌中的质粒、</a:t>
            </a:r>
            <a:r>
              <a:rPr lang="zh-CN" altLang="en-US" b="1" smtClean="0">
                <a:solidFill>
                  <a:srgbClr val="000000"/>
                </a:solidFill>
                <a:latin typeface="宋体" panose="02010600030101010101" pitchFamily="2" charset="-122"/>
                <a:sym typeface="Symbol" panose="05050102010706020507" pitchFamily="18" charset="2"/>
              </a:rPr>
              <a:t></a:t>
            </a:r>
            <a:r>
              <a:rPr lang="zh-CN" altLang="en-US" b="1" smtClean="0">
                <a:solidFill>
                  <a:srgbClr val="000000"/>
                </a:solidFill>
                <a:latin typeface="宋体" panose="02010600030101010101" pitchFamily="2" charset="-122"/>
              </a:rPr>
              <a:t>噬菌体、</a:t>
            </a:r>
            <a:r>
              <a:rPr lang="en-US" altLang="zh-CN" b="1" smtClean="0">
                <a:solidFill>
                  <a:srgbClr val="000000"/>
                </a:solidFill>
                <a:latin typeface="宋体" panose="02010600030101010101" pitchFamily="2" charset="-122"/>
              </a:rPr>
              <a:t>M13</a:t>
            </a:r>
            <a:r>
              <a:rPr lang="zh-CN" altLang="en-US" b="1" smtClean="0">
                <a:solidFill>
                  <a:srgbClr val="000000"/>
                </a:solidFill>
                <a:latin typeface="宋体" panose="02010600030101010101" pitchFamily="2" charset="-122"/>
              </a:rPr>
              <a:t>噬菌体、噬菌粒外，还有酵母人工染色体载体及动、植物病毒载体等。</a:t>
            </a:r>
            <a:endParaRPr lang="zh-CN" altLang="en-US" b="1" smtClean="0">
              <a:solidFill>
                <a:srgbClr val="000000"/>
              </a:solidFill>
              <a:latin typeface="宋体" panose="02010600030101010101" pitchFamily="2" charset="-122"/>
            </a:endParaRPr>
          </a:p>
          <a:p>
            <a:endParaRPr lang="zh-CN" altLang="en-US" smtClean="0"/>
          </a:p>
        </p:txBody>
      </p:sp>
      <p:sp>
        <p:nvSpPr>
          <p:cNvPr id="1741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1" hangingPunct="1"/>
            <a:fld id="{1ACA31A6-731E-4B4A-892C-F8563EEDF9D3}" type="slidenum">
              <a:rPr lang="en-US" altLang="zh-CN" sz="1200" b="0"/>
            </a:fld>
            <a:endParaRPr lang="en-US" altLang="zh-CN"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ChangeArrowheads="1" noTextEdit="1"/>
          </p:cNvSpPr>
          <p:nvPr>
            <p:ph type="sldImg" idx="4294967295"/>
          </p:nvPr>
        </p:nvSpPr>
        <p:spPr/>
      </p:sp>
      <p:sp>
        <p:nvSpPr>
          <p:cNvPr id="19459" name="文本占位符 2"/>
          <p:cNvSpPr>
            <a:spLocks noChangeArrowheads="1"/>
          </p:cNvSpPr>
          <p:nvPr>
            <p:ph type="body" idx="4294967295"/>
          </p:nvPr>
        </p:nvSpPr>
        <p:spPr>
          <a:noFill/>
        </p:spPr>
        <p:txBody>
          <a:bodyPr/>
          <a:lstStyle/>
          <a:p>
            <a:r>
              <a:rPr lang="zh-CN" altLang="en-US" b="1" smtClean="0">
                <a:ea typeface="黑体" panose="02010609060101010101" pitchFamily="49" charset="-122"/>
                <a:sym typeface="宋体" panose="02010600030101010101" pitchFamily="2" charset="-122"/>
              </a:rPr>
              <a:t>现行通用的基因克隆载体，绝大多数就是以质粒为基础改建而成的。一般说来，一种理想的用作克隆载体的质粒必须满足如下几个方面的条件：</a:t>
            </a:r>
            <a:endParaRPr lang="zh-CN" altLang="en-US" b="1" smtClean="0">
              <a:ea typeface="黑体" panose="02010609060101010101" pitchFamily="49" charset="-122"/>
            </a:endParaRPr>
          </a:p>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p:spPr>
        <p:txBody>
          <a:bodyPr/>
          <a:lstStyle/>
          <a:p>
            <a:r>
              <a:rPr lang="zh-CN" altLang="en-US" b="1" smtClean="0">
                <a:solidFill>
                  <a:srgbClr val="3C8C93"/>
                </a:solidFill>
              </a:rPr>
              <a:t>克隆载体：对目的基因克隆，其上有复制子即可。建立</a:t>
            </a:r>
            <a:r>
              <a:rPr lang="en-US" altLang="zh-CN" b="1" smtClean="0">
                <a:solidFill>
                  <a:srgbClr val="3C8C93"/>
                </a:solidFill>
              </a:rPr>
              <a:t>DNA</a:t>
            </a:r>
            <a:r>
              <a:rPr lang="zh-CN" altLang="en-US" b="1" smtClean="0">
                <a:solidFill>
                  <a:srgbClr val="3C8C93"/>
                </a:solidFill>
              </a:rPr>
              <a:t>文库和</a:t>
            </a:r>
            <a:r>
              <a:rPr lang="en-US" altLang="zh-CN" b="1" smtClean="0">
                <a:solidFill>
                  <a:srgbClr val="3C8C93"/>
                </a:solidFill>
              </a:rPr>
              <a:t>cDNA</a:t>
            </a:r>
            <a:r>
              <a:rPr lang="zh-CN" altLang="en-US" b="1" smtClean="0">
                <a:solidFill>
                  <a:srgbClr val="3C8C93"/>
                </a:solidFill>
              </a:rPr>
              <a:t>文库。表达载体：</a:t>
            </a:r>
            <a:r>
              <a:rPr kumimoji="1" lang="zh-CN" altLang="en-US" b="1" smtClean="0">
                <a:solidFill>
                  <a:srgbClr val="3C8C93"/>
                </a:solidFill>
              </a:rPr>
              <a:t>使目的基因在宿主细胞中表达，既有复制子，又有强启动子。穿梭载体：可以在原核细胞中复制，也可在真核细胞中扩增和表达。</a:t>
            </a:r>
            <a:endParaRPr kumimoji="1" lang="zh-CN" altLang="en-US" b="1" smtClean="0">
              <a:solidFill>
                <a:srgbClr val="3C8C93"/>
              </a:solidFill>
            </a:endParaRPr>
          </a:p>
          <a:p>
            <a:endParaRPr kumimoji="1" lang="zh-CN" altLang="en-US" b="1" smtClean="0">
              <a:solidFill>
                <a:srgbClr val="3C8C93"/>
              </a:solidFill>
            </a:endParaRPr>
          </a:p>
          <a:p>
            <a:endParaRPr lang="zh-CN" altLang="en-US" b="1" smtClean="0">
              <a:solidFill>
                <a:srgbClr val="3C8C93"/>
              </a:solidFill>
            </a:endParaRPr>
          </a:p>
          <a:p>
            <a:endParaRPr lang="zh-CN" altLang="en-US" smtClean="0"/>
          </a:p>
        </p:txBody>
      </p:sp>
      <p:sp>
        <p:nvSpPr>
          <p:cNvPr id="2150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1" hangingPunct="1"/>
            <a:fld id="{4097D5E0-F18E-420F-BAC5-49C359388EE5}" type="slidenum">
              <a:rPr lang="en-US" altLang="zh-CN" sz="1200" b="0"/>
            </a:fld>
            <a:endParaRPr lang="en-US" altLang="zh-CN"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eaLnBrk="1" latinLnBrk="0" hangingPunct="1">
              <a:lnSpc>
                <a:spcPct val="150000"/>
              </a:lnSpc>
              <a:buFont typeface="Arial" panose="020B0604020202020204" pitchFamily="34" charset="0"/>
              <a:buNone/>
              <a:defRPr/>
            </a:pPr>
            <a:r>
              <a:rPr kumimoji="1" lang="en-US" altLang="zh-CN" i="1" dirty="0" err="1">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amp</a:t>
            </a:r>
            <a:r>
              <a:rPr kumimoji="1" lang="en-US" altLang="zh-CN" baseline="30000" dirty="0" err="1">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r</a:t>
            </a:r>
            <a:r>
              <a:rPr lang="zh-CN" altLang="en-US"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基因操作中使用最广泛的选择标记，绝大多数在大肠杆菌中克隆的质粒载体带有该基因。</a:t>
            </a:r>
            <a:endParaRPr lang="en-US" altLang="zh-CN"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indent="0" eaLnBrk="1" latinLnBrk="0" hangingPunct="1">
              <a:lnSpc>
                <a:spcPct val="150000"/>
              </a:lnSpc>
              <a:buFont typeface="Arial" panose="020B0604020202020204" pitchFamily="34" charset="0"/>
              <a:buNone/>
              <a:defRPr/>
            </a:pPr>
            <a:r>
              <a:rPr lang="zh-CN" altLang="en-US"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青霉素可抑制细胞壁肽聚糖的合成，与有关的酶结合并抑制其活性，抑制转肽反应。</a:t>
            </a:r>
            <a:r>
              <a:rPr lang="zh-CN" altLang="en-US" dirty="0">
                <a:solidFill>
                  <a:srgbClr val="0070C0"/>
                </a:solidFill>
                <a:sym typeface="+mn-ea"/>
              </a:rPr>
              <a:t>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41CF76-D094-4590-925E-55318E302E80}" type="slidenum">
              <a:rPr lang="en-US" altLang="zh-CN"/>
            </a:fld>
            <a:endParaRPr lang="en-US" altLang="zh-CN"/>
          </a:p>
        </p:txBody>
      </p:sp>
      <p:sp>
        <p:nvSpPr>
          <p:cNvPr id="86019" name="Rectangle 2"/>
          <p:cNvSpPr>
            <a:spLocks noRo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r>
              <a:rPr lang="zh-CN" altLang="en-US" b="1" smtClean="0"/>
              <a:t>限制性核酸内切酶的命名；一般是以</a:t>
            </a:r>
            <a:r>
              <a:rPr lang="zh-CN" altLang="en-US" b="1" smtClean="0">
                <a:hlinkClick r:id="rId3"/>
              </a:rPr>
              <a:t>微生物</a:t>
            </a:r>
            <a:r>
              <a:rPr lang="zh-CN" altLang="en-US" b="1" smtClean="0"/>
              <a:t>属名的第一个字母和种名的前两个字母组成，第四个字母表示菌株</a:t>
            </a:r>
            <a:r>
              <a:rPr lang="en-US" altLang="zh-CN" b="1" smtClean="0"/>
              <a:t>(</a:t>
            </a:r>
            <a:r>
              <a:rPr lang="zh-CN" altLang="en-US" b="1" smtClean="0"/>
              <a:t>品系</a:t>
            </a:r>
            <a:r>
              <a:rPr lang="en-US" altLang="zh-CN" b="1" smtClean="0"/>
              <a:t>)</a:t>
            </a:r>
            <a:r>
              <a:rPr lang="zh-CN" altLang="en-US" b="1" smtClean="0"/>
              <a:t>。例如，从</a:t>
            </a:r>
            <a:r>
              <a:rPr lang="en-US" altLang="zh-CN" b="1" smtClean="0"/>
              <a:t>Bacillus amylolique faciens H</a:t>
            </a:r>
            <a:r>
              <a:rPr lang="zh-CN" altLang="en-US" b="1" smtClean="0"/>
              <a:t>中提取的限制性内切酶称为</a:t>
            </a:r>
            <a:r>
              <a:rPr lang="en-US" altLang="zh-CN" b="1" smtClean="0"/>
              <a:t>Bam H</a:t>
            </a:r>
            <a:r>
              <a:rPr lang="zh-CN" altLang="en-US" b="1" smtClean="0"/>
              <a:t>，在同一品系细菌中得到的识别不同碱基顺序的几种不同特异性的酶，可以编成不同的号，如</a:t>
            </a:r>
            <a:r>
              <a:rPr lang="en-US" altLang="zh-CN" b="1" smtClean="0"/>
              <a:t>HindII</a:t>
            </a:r>
            <a:r>
              <a:rPr lang="zh-CN" altLang="en-US" b="1" smtClean="0"/>
              <a:t>、</a:t>
            </a:r>
            <a:r>
              <a:rPr lang="en-US" altLang="zh-CN" b="1" smtClean="0"/>
              <a:t>HindIII</a:t>
            </a:r>
            <a:r>
              <a:rPr lang="zh-CN" altLang="en-US" b="1" smtClean="0"/>
              <a:t>，</a:t>
            </a:r>
            <a:r>
              <a:rPr lang="en-US" altLang="zh-CN" b="1" smtClean="0"/>
              <a:t>HpaI</a:t>
            </a:r>
            <a:r>
              <a:rPr lang="zh-CN" altLang="en-US" b="1" smtClean="0"/>
              <a:t>、</a:t>
            </a:r>
            <a:r>
              <a:rPr lang="en-US" altLang="zh-CN" b="1" smtClean="0"/>
              <a:t>HpaII</a:t>
            </a:r>
            <a:r>
              <a:rPr lang="zh-CN" altLang="en-US" b="1" smtClean="0"/>
              <a:t>，</a:t>
            </a:r>
            <a:r>
              <a:rPr lang="en-US" altLang="zh-CN" b="1" smtClean="0"/>
              <a:t>MboI</a:t>
            </a:r>
            <a:r>
              <a:rPr lang="zh-CN" altLang="en-US" b="1" smtClean="0"/>
              <a:t>、</a:t>
            </a:r>
            <a:r>
              <a:rPr lang="en-US" altLang="zh-CN" b="1" smtClean="0"/>
              <a:t>MboI</a:t>
            </a:r>
            <a:r>
              <a:rPr lang="zh-CN" altLang="en-US" b="1" smtClean="0"/>
              <a:t>等。</a:t>
            </a:r>
            <a:endParaRPr lang="zh-CN" altLang="en-US"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rgbClr val="7030A0"/>
                </a:solidFill>
                <a:sym typeface="+mn-ea"/>
              </a:rPr>
              <a:t>第一个核酸内切酶</a:t>
            </a:r>
            <a:r>
              <a:rPr lang="en-US" altLang="zh-CN">
                <a:solidFill>
                  <a:srgbClr val="7030A0"/>
                </a:solidFill>
                <a:sym typeface="+mn-ea"/>
              </a:rPr>
              <a:t>EcoRI</a:t>
            </a:r>
            <a:r>
              <a:rPr lang="zh-CN" altLang="en-US">
                <a:solidFill>
                  <a:srgbClr val="7030A0"/>
                </a:solidFill>
                <a:sym typeface="+mn-ea"/>
              </a:rPr>
              <a:t>是</a:t>
            </a:r>
            <a:r>
              <a:rPr lang="en-US" altLang="zh-CN">
                <a:solidFill>
                  <a:srgbClr val="7030A0"/>
                </a:solidFill>
                <a:sym typeface="+mn-ea"/>
              </a:rPr>
              <a:t>Boyer</a:t>
            </a:r>
            <a:r>
              <a:rPr lang="zh-CN" altLang="en-US">
                <a:solidFill>
                  <a:srgbClr val="7030A0"/>
                </a:solidFill>
                <a:sym typeface="+mn-ea"/>
              </a:rPr>
              <a:t>实验室在</a:t>
            </a:r>
            <a:r>
              <a:rPr lang="en-US" altLang="zh-CN">
                <a:solidFill>
                  <a:srgbClr val="7030A0"/>
                </a:solidFill>
                <a:sym typeface="+mn-ea"/>
              </a:rPr>
              <a:t>1972</a:t>
            </a:r>
            <a:r>
              <a:rPr lang="zh-CN" altLang="en-US">
                <a:solidFill>
                  <a:srgbClr val="7030A0"/>
                </a:solidFill>
                <a:sym typeface="+mn-ea"/>
              </a:rPr>
              <a:t>年发现的。</a:t>
            </a:r>
            <a:endParaRPr lang="zh-CN" altLang="en-US">
              <a:solidFill>
                <a:srgbClr val="7030A0"/>
              </a:solidFill>
            </a:endParaRPr>
          </a:p>
          <a:p>
            <a:endParaRPr lang="zh-CN" altLang="en-US">
              <a:solidFill>
                <a:srgbClr val="7030A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lstStyle/>
          <a:p>
            <a:pPr eaLnBrk="1" hangingPunct="1"/>
            <a:r>
              <a:rPr lang="en-US" altLang="zh-CN" smtClean="0"/>
              <a:t>1</a:t>
            </a:r>
            <a:r>
              <a:rPr lang="zh-CN" altLang="en-US" smtClean="0"/>
              <a:t>）、</a:t>
            </a:r>
            <a:r>
              <a:rPr lang="en-US" altLang="zh-CN" smtClean="0"/>
              <a:t>DNA</a:t>
            </a:r>
            <a:r>
              <a:rPr lang="zh-CN" altLang="en-US" smtClean="0"/>
              <a:t>纯度</a:t>
            </a:r>
            <a:endParaRPr lang="zh-CN" altLang="en-US" smtClean="0"/>
          </a:p>
          <a:p>
            <a:pPr eaLnBrk="1" hangingPunct="1"/>
            <a:r>
              <a:rPr lang="zh-CN" altLang="en-US" smtClean="0"/>
              <a:t>    ①混有</a:t>
            </a:r>
            <a:r>
              <a:rPr lang="en-US" altLang="zh-CN" smtClean="0"/>
              <a:t>RNA</a:t>
            </a:r>
            <a:r>
              <a:rPr lang="zh-CN" altLang="en-US" smtClean="0"/>
              <a:t>，不影响酶的反应速率，但可减少酶的有效浓度，并在电泳中干扰</a:t>
            </a:r>
            <a:r>
              <a:rPr lang="en-US" altLang="zh-CN" smtClean="0"/>
              <a:t>DNA</a:t>
            </a:r>
            <a:r>
              <a:rPr lang="zh-CN" altLang="en-US" smtClean="0"/>
              <a:t>的观察。</a:t>
            </a:r>
            <a:endParaRPr lang="zh-CN" altLang="en-US" smtClean="0"/>
          </a:p>
          <a:p>
            <a:pPr eaLnBrk="1" hangingPunct="1"/>
            <a:r>
              <a:rPr lang="en-US" altLang="zh-CN" smtClean="0"/>
              <a:t>    ②</a:t>
            </a:r>
            <a:r>
              <a:rPr lang="zh-CN" altLang="en-US" smtClean="0"/>
              <a:t>杂有核酸酶等蛋白质，会干扰酶切反应，并影响酶解产物，影响</a:t>
            </a:r>
            <a:r>
              <a:rPr lang="en-US" altLang="zh-CN" smtClean="0"/>
              <a:t>DNA</a:t>
            </a:r>
            <a:r>
              <a:rPr lang="zh-CN" altLang="en-US" smtClean="0"/>
              <a:t>片段的定性分析。</a:t>
            </a:r>
            <a:endParaRPr lang="zh-CN" altLang="en-US" smtClean="0"/>
          </a:p>
          <a:p>
            <a:pPr eaLnBrk="1" hangingPunct="1"/>
            <a:r>
              <a:rPr lang="zh-CN" altLang="en-US" smtClean="0"/>
              <a:t>    ③混有其他</a:t>
            </a:r>
            <a:r>
              <a:rPr lang="en-US" altLang="zh-CN" smtClean="0"/>
              <a:t>DNA</a:t>
            </a:r>
            <a:r>
              <a:rPr lang="zh-CN" altLang="en-US" smtClean="0"/>
              <a:t>，不影响酶解反应，但干扰酶解产物电泳图谱。</a:t>
            </a:r>
            <a:endParaRPr lang="zh-CN" altLang="en-US" smtClean="0"/>
          </a:p>
          <a:p>
            <a:pPr eaLnBrk="1" hangingPunct="1"/>
            <a:r>
              <a:rPr lang="zh-CN" altLang="en-US" smtClean="0"/>
              <a:t>    ④混有其他杂质，如汞离子、酚、氯仿、乙醇等，会影响酶切速度，甚至改变酶切特异性，出现酶的第二活性。</a:t>
            </a:r>
            <a:endParaRPr lang="en-US" altLang="zh-CN" smtClean="0"/>
          </a:p>
          <a:p>
            <a:pPr eaLnBrk="1" hangingPunct="1"/>
            <a:r>
              <a:rPr lang="zh-CN" altLang="en-US" smtClean="0"/>
              <a:t>（</a:t>
            </a:r>
            <a:r>
              <a:rPr lang="en-US" altLang="zh-CN" smtClean="0"/>
              <a:t>2</a:t>
            </a:r>
            <a:r>
              <a:rPr lang="zh-CN" altLang="en-US" smtClean="0"/>
              <a:t>）、</a:t>
            </a:r>
            <a:r>
              <a:rPr lang="en-US" altLang="zh-CN" smtClean="0"/>
              <a:t>DNA</a:t>
            </a:r>
            <a:r>
              <a:rPr lang="zh-CN" altLang="en-US" smtClean="0"/>
              <a:t>甲基化</a:t>
            </a:r>
            <a:endParaRPr lang="zh-CN" altLang="en-US" smtClean="0"/>
          </a:p>
          <a:p>
            <a:pPr eaLnBrk="1" hangingPunct="1"/>
            <a:r>
              <a:rPr lang="zh-CN" altLang="en-US" smtClean="0"/>
              <a:t>     若</a:t>
            </a:r>
            <a:r>
              <a:rPr lang="en-US" altLang="zh-CN" smtClean="0"/>
              <a:t>DNA</a:t>
            </a:r>
            <a:r>
              <a:rPr lang="zh-CN" altLang="en-US" smtClean="0"/>
              <a:t>上的识别序列被甲基化，则</a:t>
            </a:r>
            <a:r>
              <a:rPr lang="en-US" altLang="zh-CN" smtClean="0"/>
              <a:t>DNA</a:t>
            </a:r>
            <a:r>
              <a:rPr lang="zh-CN" altLang="en-US" smtClean="0"/>
              <a:t>不能被限制性内切核酸酶所识别切割。</a:t>
            </a:r>
            <a:endParaRPr lang="zh-CN" altLang="en-US" smtClean="0"/>
          </a:p>
          <a:p>
            <a:pPr eaLnBrk="1" hangingPunct="1"/>
            <a:r>
              <a:rPr lang="zh-CN" altLang="en-US" smtClean="0"/>
              <a:t>      为解决此问题，应使用甲基化酶缺失的大肠杆菌或使用不受甲基化酶影响的限制性内切核酸酶。</a:t>
            </a:r>
            <a:endParaRPr lang="zh-CN" altLang="en-US" smtClean="0"/>
          </a:p>
          <a:p>
            <a:pPr eaLnBrk="1" hangingPunct="1"/>
            <a:endParaRPr lang="zh-CN" altLang="en-US" smtClean="0"/>
          </a:p>
        </p:txBody>
      </p:sp>
      <p:sp>
        <p:nvSpPr>
          <p:cNvPr id="39940" name="灯片编号占位符 3"/>
          <p:cNvSpPr>
            <a:spLocks noGrp="1"/>
          </p:cNvSpPr>
          <p:nvPr>
            <p:ph type="sldNum" sz="quarter" idx="5"/>
          </p:nvPr>
        </p:nvSpPr>
        <p:spPr>
          <a:noFill/>
        </p:spPr>
        <p:txBody>
          <a:bodyPr/>
          <a:lstStyle/>
          <a:p>
            <a:fld id="{B5D0860D-9129-44F9-B874-36DE2FCD31F1}" type="slidenum">
              <a:rPr lang="en-US" altLang="zh-CN"/>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r>
              <a:rPr lang="zh-CN" altLang="en-US" smtClean="0">
                <a:solidFill>
                  <a:srgbClr val="000000"/>
                </a:solidFill>
                <a:latin typeface="宋体" panose="02010600030101010101" pitchFamily="2" charset="-122"/>
              </a:rPr>
              <a:t>改变酶切条件时酶的</a:t>
            </a:r>
            <a:r>
              <a:rPr lang="zh-CN" altLang="en-US" smtClean="0">
                <a:latin typeface="宋体" panose="02010600030101010101" pitchFamily="2" charset="-122"/>
              </a:rPr>
              <a:t>识别特异性放宽，</a:t>
            </a:r>
            <a:r>
              <a:rPr lang="zh-CN" altLang="en-US" smtClean="0">
                <a:solidFill>
                  <a:srgbClr val="000000"/>
                </a:solidFill>
                <a:latin typeface="宋体" panose="02010600030101010101" pitchFamily="2" charset="-122"/>
              </a:rPr>
              <a:t>专一性下降，</a:t>
            </a:r>
            <a:r>
              <a:rPr lang="zh-CN" altLang="en-US" smtClean="0"/>
              <a:t>可能对原识别序列相似的序列也产生切割反应。</a:t>
            </a:r>
            <a:endParaRPr lang="zh-CN" altLang="en-US" smtClean="0">
              <a:solidFill>
                <a:srgbClr val="000000"/>
              </a:solidFill>
              <a:latin typeface="宋体" panose="02010600030101010101" pitchFamily="2" charset="-122"/>
            </a:endParaRPr>
          </a:p>
          <a:p>
            <a:endParaRPr lang="zh-CN" altLang="en-US" smtClean="0"/>
          </a:p>
        </p:txBody>
      </p:sp>
      <p:sp>
        <p:nvSpPr>
          <p:cNvPr id="41988" name="灯片编号占位符 3"/>
          <p:cNvSpPr>
            <a:spLocks noGrp="1"/>
          </p:cNvSpPr>
          <p:nvPr>
            <p:ph type="sldNum" sz="quarter" idx="5"/>
          </p:nvPr>
        </p:nvSpPr>
        <p:spPr>
          <a:noFill/>
        </p:spPr>
        <p:txBody>
          <a:bodyPr/>
          <a:lstStyle/>
          <a:p>
            <a:fld id="{6A7D228C-ED32-4E51-BC5A-18C934145DF8}" type="slidenum">
              <a:rPr lang="en-US" altLang="zh-CN"/>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直接在冰箱内吸取需要的酶量。</a:t>
            </a:r>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9A933BD-CA0C-4D85-9276-4F1E67449C77}" type="slidenum">
              <a:rPr lang="en-US" altLang="zh-CN">
                <a:cs typeface="Arial" panose="020B0604020202020204" pitchFamily="34" charset="0"/>
              </a:rPr>
            </a:fld>
            <a:endParaRPr lang="en-US" altLang="zh-CN">
              <a:cs typeface="Arial" panose="020B0604020202020204" pitchFamily="34" charset="0"/>
            </a:endParaRPr>
          </a:p>
        </p:txBody>
      </p:sp>
      <p:sp>
        <p:nvSpPr>
          <p:cNvPr id="25603" name="Rectangle 2"/>
          <p:cNvSpPr>
            <a:spLocks noRot="1" noChangeArrowheads="1" noTextEdit="1"/>
          </p:cNvSpPr>
          <p:nvPr>
            <p:ph type="sldImg" idx="4294967295"/>
          </p:nvPr>
        </p:nvSpPr>
        <p:spPr/>
      </p:sp>
      <p:sp>
        <p:nvSpPr>
          <p:cNvPr id="25604" name="Rectangle 3"/>
          <p:cNvSpPr>
            <a:spLocks noGrp="1" noChangeArrowheads="1"/>
          </p:cNvSpPr>
          <p:nvPr>
            <p:ph type="body" idx="4294967295"/>
          </p:nvPr>
        </p:nvSpPr>
        <p:spPr>
          <a:noFill/>
        </p:spPr>
        <p:txBody>
          <a:bodyPr/>
          <a:lstStyle/>
          <a:p>
            <a:pPr eaLnBrk="1" hangingPunct="1"/>
            <a:r>
              <a:rPr lang="zh-CN" altLang="en-US" smtClean="0"/>
              <a:t>拥有三个复制起始位点， </a:t>
            </a:r>
            <a:r>
              <a:rPr lang="en-US" altLang="zh-CN" smtClean="0"/>
              <a:t>pUC ori </a:t>
            </a:r>
            <a:r>
              <a:rPr lang="zh-CN" altLang="en-US" smtClean="0"/>
              <a:t>用于质粒在原核细胞内的复制，</a:t>
            </a:r>
            <a:r>
              <a:rPr lang="en-US" altLang="zh-CN" smtClean="0"/>
              <a:t>SV40 ori </a:t>
            </a:r>
            <a:r>
              <a:rPr lang="zh-CN" altLang="en-US" smtClean="0"/>
              <a:t>用于用于质粒在真核细胞内的复制， </a:t>
            </a:r>
            <a:r>
              <a:rPr lang="en-US" altLang="zh-CN" smtClean="0"/>
              <a:t>f1 original</a:t>
            </a:r>
            <a:r>
              <a:rPr lang="zh-CN" altLang="en-US" smtClean="0"/>
              <a:t>用于单链</a:t>
            </a:r>
            <a:r>
              <a:rPr lang="en-US" altLang="zh-CN" smtClean="0"/>
              <a:t>DNA</a:t>
            </a:r>
            <a:r>
              <a:rPr lang="zh-CN" altLang="en-US" smtClean="0"/>
              <a:t>的生成。</a:t>
            </a: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pPr algn="just" eaLnBrk="1" hangingPunct="1">
              <a:lnSpc>
                <a:spcPct val="150000"/>
              </a:lnSpc>
            </a:pPr>
            <a:r>
              <a:rPr lang="zh-CN" altLang="en-US" b="1" smtClean="0"/>
              <a:t>自从琼脂糖（</a:t>
            </a:r>
            <a:r>
              <a:rPr lang="en-US" altLang="zh-CN" b="1" smtClean="0"/>
              <a:t>agarose</a:t>
            </a:r>
            <a:r>
              <a:rPr lang="zh-CN" altLang="en-US" b="1" smtClean="0"/>
              <a:t>）和聚丙烯酰胺（</a:t>
            </a:r>
            <a:r>
              <a:rPr lang="en-US" altLang="zh-CN" b="1" smtClean="0"/>
              <a:t>polyacrylamide</a:t>
            </a:r>
            <a:r>
              <a:rPr lang="zh-CN" altLang="en-US" b="1" smtClean="0"/>
              <a:t>）凝胶被引入核酸研究以来，按分子量大小分离</a:t>
            </a:r>
            <a:r>
              <a:rPr lang="en-US" altLang="zh-CN" b="1" smtClean="0"/>
              <a:t>DNA</a:t>
            </a:r>
            <a:r>
              <a:rPr lang="zh-CN" altLang="en-US" b="1" smtClean="0"/>
              <a:t>的凝胶电泳技术，已经发展成为一种分析鉴定重组</a:t>
            </a:r>
            <a:r>
              <a:rPr lang="en-US" altLang="zh-CN" b="1" smtClean="0"/>
              <a:t>DNA</a:t>
            </a:r>
            <a:r>
              <a:rPr lang="zh-CN" altLang="en-US" b="1" smtClean="0"/>
              <a:t>分子及蛋白质与核酸相互作用的重要实验手段。</a:t>
            </a:r>
            <a:r>
              <a:rPr lang="zh-CN" altLang="en-US" b="1" smtClean="0">
                <a:latin typeface="幼圆" pitchFamily="49" charset="-122"/>
                <a:ea typeface="幼圆" pitchFamily="49" charset="-122"/>
              </a:rPr>
              <a:t>一种分子被放置到电场中，它就会以一定的速度移向适当的电极。我们把这种电泳分子在电场作用下的迁移速度，叫做电泳的迁移率，它与电场强度和电泳分子本身所携带的净电荷数成正比，与片段大小成反比。</a:t>
            </a:r>
            <a:r>
              <a:rPr lang="zh-CN" altLang="en-US" b="1" smtClean="0"/>
              <a:t>生理条件下，核酸分子中的磷酸基团呈离子化状态，所以，</a:t>
            </a:r>
            <a:r>
              <a:rPr lang="en-US" altLang="zh-CN" b="1" smtClean="0"/>
              <a:t>DNA</a:t>
            </a:r>
            <a:r>
              <a:rPr lang="zh-CN" altLang="en-US" b="1" smtClean="0"/>
              <a:t>和</a:t>
            </a:r>
            <a:r>
              <a:rPr lang="en-US" altLang="zh-CN" b="1" smtClean="0"/>
              <a:t>RNA</a:t>
            </a:r>
            <a:r>
              <a:rPr lang="zh-CN" altLang="en-US" b="1" smtClean="0"/>
              <a:t>又被称为多聚阴离子（</a:t>
            </a:r>
            <a:r>
              <a:rPr lang="en-US" altLang="zh-CN" b="1" smtClean="0"/>
              <a:t>polyanions</a:t>
            </a:r>
            <a:r>
              <a:rPr lang="zh-CN" altLang="en-US" b="1" smtClean="0"/>
              <a:t>），在电场中向正电极的方向迁移。</a:t>
            </a:r>
            <a:endParaRPr lang="zh-CN" altLang="en-US" b="1" smtClean="0"/>
          </a:p>
          <a:p>
            <a:pPr algn="just" eaLnBrk="1" hangingPunct="1">
              <a:lnSpc>
                <a:spcPct val="150000"/>
              </a:lnSpc>
            </a:pPr>
            <a:endParaRPr lang="zh-CN" altLang="en-US" b="1" smtClean="0"/>
          </a:p>
          <a:p>
            <a:pPr eaLnBrk="1" hangingPunct="1"/>
            <a:r>
              <a:rPr lang="zh-CN" altLang="en-US" b="1" smtClean="0"/>
              <a:t>由于糖</a:t>
            </a:r>
            <a:r>
              <a:rPr lang="en-US" altLang="zh-CN" b="1" smtClean="0"/>
              <a:t>-</a:t>
            </a:r>
            <a:r>
              <a:rPr lang="zh-CN" altLang="en-US" b="1" smtClean="0"/>
              <a:t>磷酸骨架在结构上的重复性质，相同数量的双链</a:t>
            </a:r>
            <a:r>
              <a:rPr lang="en-US" altLang="zh-CN" b="1" smtClean="0"/>
              <a:t>DNA</a:t>
            </a:r>
            <a:r>
              <a:rPr lang="zh-CN" altLang="en-US" b="1" smtClean="0"/>
              <a:t>几乎具有等量的净电荷，因此它们能以同样的速度向正电极方向迁移。</a:t>
            </a:r>
            <a:endParaRPr lang="zh-CN" altLang="en-US" b="1" smtClean="0"/>
          </a:p>
          <a:p>
            <a:pPr eaLnBrk="1" hangingPunct="1"/>
            <a:r>
              <a:rPr lang="zh-CN" altLang="en-US">
                <a:sym typeface="+mn-ea"/>
              </a:rPr>
              <a:t>琼脂糖凝胶电泳是用琼脂糖作支持介质的一种电泳方法。其分析原理与其他支持物电泳的最主要区别是：它兼有“分子筛”和“电泳”的双重作用。</a:t>
            </a:r>
            <a:endParaRPr lang="zh-CN" altLang="en-US" b="0"/>
          </a:p>
          <a:p>
            <a:pPr eaLnBrk="1" hangingPunct="1"/>
            <a:r>
              <a:rPr lang="zh-CN" altLang="en-US">
                <a:sym typeface="+mn-ea"/>
              </a:rPr>
              <a:t> </a:t>
            </a:r>
            <a:endParaRPr lang="zh-CN" altLang="en-US" b="0"/>
          </a:p>
          <a:p>
            <a:pPr eaLnBrk="1" hangingPunct="1"/>
            <a:r>
              <a:rPr lang="zh-CN" altLang="en-US">
                <a:sym typeface="+mn-ea"/>
              </a:rPr>
              <a:t>琼脂糖凝胶具有网络结构，物质分子通过时会受到阻力，大分子物质在涌动时受到的阻力大，因此在凝胶电泳中，带电颗粒的分离不仅取决于净电荷的性质和数量，而且还取决于分子大小，这就大大提高了分辨能力。但由于其孔径相当大，对大多数蛋白质来说其分子筛效应微不足道，现广泛应用于核酸的研究中。</a:t>
            </a:r>
            <a:endParaRPr lang="zh-CN" altLang="en-US" b="0"/>
          </a:p>
          <a:p>
            <a:pPr eaLnBrk="1" hangingPunct="1"/>
            <a:r>
              <a:rPr lang="zh-CN" altLang="en-US">
                <a:sym typeface="+mn-ea"/>
              </a:rPr>
              <a:t> </a:t>
            </a:r>
            <a:endParaRPr lang="zh-CN" altLang="en-US" b="0"/>
          </a:p>
          <a:p>
            <a:pPr eaLnBrk="1" hangingPunct="1"/>
            <a:r>
              <a:rPr lang="zh-CN" altLang="en-US">
                <a:sym typeface="+mn-ea"/>
              </a:rPr>
              <a:t>蛋白质和核酸会根据</a:t>
            </a:r>
            <a:r>
              <a:rPr lang="en-US" altLang="zh-CN">
                <a:sym typeface="+mn-ea"/>
              </a:rPr>
              <a:t>pH</a:t>
            </a:r>
            <a:r>
              <a:rPr lang="zh-CN" altLang="en-US">
                <a:sym typeface="+mn-ea"/>
              </a:rPr>
              <a:t>不同带有不同电荷，在电场中受力大小不同，因此跑的速度不同，根据这个原理可将其分开。电泳缓冲液的</a:t>
            </a:r>
            <a:r>
              <a:rPr lang="en-US" altLang="zh-CN">
                <a:sym typeface="+mn-ea"/>
              </a:rPr>
              <a:t>pH</a:t>
            </a:r>
            <a:r>
              <a:rPr lang="zh-CN" altLang="en-US">
                <a:sym typeface="+mn-ea"/>
              </a:rPr>
              <a:t>在</a:t>
            </a:r>
            <a:r>
              <a:rPr lang="en-US" altLang="zh-CN">
                <a:sym typeface="+mn-ea"/>
              </a:rPr>
              <a:t>6~9</a:t>
            </a:r>
            <a:r>
              <a:rPr lang="zh-CN" altLang="en-US">
                <a:sym typeface="+mn-ea"/>
              </a:rPr>
              <a:t>之间，离子强度</a:t>
            </a:r>
            <a:r>
              <a:rPr lang="en-US" altLang="zh-CN">
                <a:sym typeface="+mn-ea"/>
              </a:rPr>
              <a:t>0.02~0.05</a:t>
            </a:r>
            <a:r>
              <a:rPr lang="zh-CN" altLang="en-US">
                <a:sym typeface="+mn-ea"/>
              </a:rPr>
              <a:t>为最适。常用</a:t>
            </a:r>
            <a:r>
              <a:rPr lang="en-US" altLang="zh-CN">
                <a:sym typeface="+mn-ea"/>
              </a:rPr>
              <a:t>1%</a:t>
            </a:r>
            <a:r>
              <a:rPr lang="zh-CN" altLang="en-US">
                <a:sym typeface="+mn-ea"/>
              </a:rPr>
              <a:t>的琼脂糖作为电泳支持物。琼脂糖凝胶约可区分相差</a:t>
            </a:r>
            <a:r>
              <a:rPr lang="en-US" altLang="zh-CN">
                <a:sym typeface="+mn-ea"/>
              </a:rPr>
              <a:t>100 bp</a:t>
            </a:r>
            <a:r>
              <a:rPr lang="zh-CN" altLang="en-US">
                <a:sym typeface="+mn-ea"/>
              </a:rPr>
              <a:t>的</a:t>
            </a:r>
            <a:r>
              <a:rPr lang="en-US" altLang="zh-CN">
                <a:sym typeface="+mn-ea"/>
              </a:rPr>
              <a:t>DNA</a:t>
            </a:r>
            <a:r>
              <a:rPr lang="zh-CN" altLang="en-US">
                <a:sym typeface="+mn-ea"/>
              </a:rPr>
              <a:t>片段，其分辨率虽比聚丙烯酰胺凝胶低，但它制备容易，分离范围广。普通琼脂糖凝胶分离</a:t>
            </a:r>
            <a:r>
              <a:rPr lang="en-US" altLang="zh-CN">
                <a:sym typeface="+mn-ea"/>
              </a:rPr>
              <a:t>DNA</a:t>
            </a:r>
            <a:r>
              <a:rPr lang="zh-CN" altLang="en-US">
                <a:sym typeface="+mn-ea"/>
              </a:rPr>
              <a:t>的范围为</a:t>
            </a:r>
            <a:r>
              <a:rPr lang="en-US" altLang="zh-CN">
                <a:sym typeface="+mn-ea"/>
              </a:rPr>
              <a:t>0.2-20 kb</a:t>
            </a:r>
            <a:r>
              <a:rPr lang="zh-CN" altLang="en-US">
                <a:sym typeface="+mn-ea"/>
              </a:rPr>
              <a:t>，利用脉冲电泳，可分离高达</a:t>
            </a:r>
            <a:r>
              <a:rPr lang="en-US" altLang="zh-CN">
                <a:sym typeface="+mn-ea"/>
              </a:rPr>
              <a:t>10</a:t>
            </a:r>
            <a:r>
              <a:rPr lang="en-US" altLang="zh-CN" baseline="30000">
                <a:sym typeface="+mn-ea"/>
              </a:rPr>
              <a:t>7</a:t>
            </a:r>
            <a:r>
              <a:rPr lang="zh-CN" altLang="en-US">
                <a:sym typeface="+mn-ea"/>
              </a:rPr>
              <a:t> </a:t>
            </a:r>
            <a:r>
              <a:rPr lang="en-US" altLang="zh-CN">
                <a:sym typeface="+mn-ea"/>
              </a:rPr>
              <a:t>bp</a:t>
            </a:r>
            <a:r>
              <a:rPr lang="zh-CN" altLang="en-US">
                <a:sym typeface="+mn-ea"/>
              </a:rPr>
              <a:t>的</a:t>
            </a:r>
            <a:r>
              <a:rPr lang="en-US" altLang="zh-CN">
                <a:sym typeface="+mn-ea"/>
              </a:rPr>
              <a:t>DNA</a:t>
            </a:r>
            <a:r>
              <a:rPr lang="zh-CN" altLang="en-US">
                <a:sym typeface="+mn-ea"/>
              </a:rPr>
              <a:t>片段。</a:t>
            </a:r>
            <a:endParaRPr lang="zh-CN" altLang="en-US" b="0"/>
          </a:p>
          <a:p>
            <a:pPr eaLnBrk="1" hangingPunct="1"/>
            <a:r>
              <a:rPr lang="zh-CN" altLang="en-US">
                <a:sym typeface="+mn-ea"/>
              </a:rPr>
              <a:t> </a:t>
            </a:r>
            <a:endParaRPr lang="zh-CN" altLang="en-US" b="0"/>
          </a:p>
          <a:p>
            <a:pPr eaLnBrk="1" hangingPunct="1"/>
            <a:r>
              <a:rPr lang="en-US" altLang="zh-CN">
                <a:sym typeface="+mn-ea"/>
              </a:rPr>
              <a:t>DNA</a:t>
            </a:r>
            <a:r>
              <a:rPr lang="zh-CN" altLang="en-US">
                <a:sym typeface="+mn-ea"/>
              </a:rPr>
              <a:t>分子在琼脂糖凝胶中泳动时有电荷效应和分子筛效应。</a:t>
            </a:r>
            <a:r>
              <a:rPr lang="en-US" altLang="zh-CN">
                <a:sym typeface="+mn-ea"/>
              </a:rPr>
              <a:t>DNA</a:t>
            </a:r>
            <a:r>
              <a:rPr lang="zh-CN" altLang="en-US">
                <a:sym typeface="+mn-ea"/>
              </a:rPr>
              <a:t>分子在高于等电点的</a:t>
            </a:r>
            <a:r>
              <a:rPr lang="en-US" altLang="zh-CN">
                <a:sym typeface="+mn-ea"/>
              </a:rPr>
              <a:t>pH</a:t>
            </a:r>
            <a:r>
              <a:rPr lang="zh-CN" altLang="en-US">
                <a:sym typeface="+mn-ea"/>
              </a:rPr>
              <a:t>溶液中带负电荷，在电场中向正极移动。由于糖</a:t>
            </a:r>
            <a:r>
              <a:rPr lang="en-US" altLang="zh-CN">
                <a:sym typeface="+mn-ea"/>
              </a:rPr>
              <a:t>-</a:t>
            </a:r>
            <a:r>
              <a:rPr lang="zh-CN" altLang="en-US">
                <a:sym typeface="+mn-ea"/>
              </a:rPr>
              <a:t>磷酸骨架在结构上的重复性质，相同数量的双链</a:t>
            </a:r>
            <a:r>
              <a:rPr lang="en-US" altLang="zh-CN">
                <a:sym typeface="+mn-ea"/>
              </a:rPr>
              <a:t>DNA</a:t>
            </a:r>
            <a:r>
              <a:rPr lang="zh-CN" altLang="en-US">
                <a:sym typeface="+mn-ea"/>
              </a:rPr>
              <a:t>几乎具有等量的净电荷，因此它们能以同样的速率向正极方向移动。</a:t>
            </a:r>
            <a:endParaRPr lang="zh-CN" altLang="en-US" b="0"/>
          </a:p>
          <a:p>
            <a:pPr algn="just" eaLnBrk="1" hangingPunct="1">
              <a:lnSpc>
                <a:spcPct val="150000"/>
              </a:lnSpc>
            </a:pPr>
            <a:endParaRPr lang="zh-CN" altLang="en-US" b="1" smtClean="0"/>
          </a:p>
          <a:p>
            <a:pPr algn="just" eaLnBrk="1" hangingPunct="1">
              <a:lnSpc>
                <a:spcPct val="150000"/>
              </a:lnSpc>
              <a:spcBef>
                <a:spcPct val="50000"/>
              </a:spcBef>
            </a:pPr>
            <a:endParaRPr lang="zh-CN" altLang="en-US" b="1" smtClean="0">
              <a:latin typeface="幼圆" pitchFamily="49" charset="-122"/>
              <a:ea typeface="幼圆" pitchFamily="49" charset="-122"/>
            </a:endParaRPr>
          </a:p>
          <a:p>
            <a:pPr algn="just" eaLnBrk="1" hangingPunct="1">
              <a:lnSpc>
                <a:spcPct val="150000"/>
              </a:lnSpc>
              <a:spcBef>
                <a:spcPct val="50000"/>
              </a:spcBef>
            </a:pPr>
            <a:endParaRPr lang="zh-CN" altLang="en-US" b="1" smtClean="0"/>
          </a:p>
        </p:txBody>
      </p:sp>
      <p:sp>
        <p:nvSpPr>
          <p:cNvPr id="46084" name="灯片编号占位符 3"/>
          <p:cNvSpPr>
            <a:spLocks noGrp="1"/>
          </p:cNvSpPr>
          <p:nvPr>
            <p:ph type="sldNum" sz="quarter" idx="5"/>
          </p:nvPr>
        </p:nvSpPr>
        <p:spPr>
          <a:noFill/>
        </p:spPr>
        <p:txBody>
          <a:bodyPr/>
          <a:lstStyle/>
          <a:p>
            <a:fld id="{FBB5F616-373F-4EDE-9F01-139EBD103D35}" type="slidenum">
              <a:rPr lang="en-US" altLang="zh-CN"/>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pPr eaLnBrk="1" hangingPunct="1"/>
            <a:r>
              <a:rPr lang="zh-CN" altLang="en-US" smtClean="0"/>
              <a:t>琼脂是由琼脂糖（</a:t>
            </a:r>
            <a:r>
              <a:rPr lang="en-US" altLang="zh-CN" smtClean="0"/>
              <a:t>agarose</a:t>
            </a:r>
            <a:r>
              <a:rPr lang="zh-CN" altLang="en-US" smtClean="0"/>
              <a:t>）和琼脂果胶（</a:t>
            </a:r>
            <a:r>
              <a:rPr lang="en-US" altLang="zh-CN" smtClean="0"/>
              <a:t>agaropectin</a:t>
            </a:r>
            <a:r>
              <a:rPr lang="zh-CN" altLang="en-US" smtClean="0"/>
              <a:t>）组成的。琼脂糖的结构单元是</a:t>
            </a:r>
            <a:r>
              <a:rPr lang="en-US" altLang="zh-CN" smtClean="0"/>
              <a:t> D-</a:t>
            </a:r>
            <a:r>
              <a:rPr lang="zh-CN" altLang="en-US" smtClean="0"/>
              <a:t>半乳糖和</a:t>
            </a:r>
            <a:r>
              <a:rPr lang="en-US" altLang="zh-CN" smtClean="0"/>
              <a:t>3.6-</a:t>
            </a:r>
            <a:r>
              <a:rPr lang="zh-CN" altLang="en-US" smtClean="0"/>
              <a:t>脱水</a:t>
            </a:r>
            <a:r>
              <a:rPr lang="en-US" altLang="zh-CN" smtClean="0"/>
              <a:t>-L-</a:t>
            </a:r>
            <a:r>
              <a:rPr lang="zh-CN" altLang="en-US" smtClean="0"/>
              <a:t>半乳糖；琼脂果胶是由许多更小的分子组成的异质混合物。它们的结构相似，但琼脂果胶带硫酸根和羧基组分，凝胶能力差。</a:t>
            </a:r>
            <a:endParaRPr lang="zh-CN" altLang="en-US" smtClean="0"/>
          </a:p>
          <a:p>
            <a:pPr eaLnBrk="1" hangingPunct="1"/>
            <a:r>
              <a:rPr lang="zh-CN" altLang="en-US" smtClean="0"/>
              <a:t>在琼脂糖制备过程中需要把琼脂果胶尽量去除，否则琼脂糖有可能存在极微量硫酸根和丙酮酸取代电离基团，就会造成电内渗，电内渗对质点的移动产生影响。质量较好的琼脂糖硫酸根含量比较低，通常在</a:t>
            </a:r>
            <a:r>
              <a:rPr lang="en-US" altLang="zh-CN" smtClean="0">
                <a:cs typeface="Times New Roman" panose="02020603050405020304" pitchFamily="18" charset="0"/>
              </a:rPr>
              <a:t>0.2%</a:t>
            </a:r>
            <a:r>
              <a:rPr lang="zh-CN" altLang="en-US" smtClean="0"/>
              <a:t>以下，电内渗比较小，通常在</a:t>
            </a:r>
            <a:r>
              <a:rPr lang="en-US" altLang="zh-CN" smtClean="0">
                <a:cs typeface="Times New Roman" panose="02020603050405020304" pitchFamily="18" charset="0"/>
              </a:rPr>
              <a:t>0.13%</a:t>
            </a:r>
            <a:r>
              <a:rPr lang="zh-CN" altLang="en-US" smtClean="0"/>
              <a:t>以下。</a:t>
            </a:r>
            <a:endParaRPr lang="en-US" altLang="zh-CN" smtClean="0"/>
          </a:p>
          <a:p>
            <a:pPr eaLnBrk="1" hangingPunct="1"/>
            <a:r>
              <a:rPr lang="zh-CN" altLang="en-US" smtClean="0"/>
              <a:t>简言之，</a:t>
            </a:r>
            <a:r>
              <a:rPr lang="zh-CN" altLang="en-US" smtClean="0">
                <a:solidFill>
                  <a:srgbClr val="FF0000"/>
                </a:solidFill>
              </a:rPr>
              <a:t>琼脂糖是从琼脂中精细提取的</a:t>
            </a:r>
            <a:r>
              <a:rPr lang="zh-CN" altLang="en-US" smtClean="0"/>
              <a:t>，有自身独特的性质，所以琼脂糖要比琼脂贵得多。</a:t>
            </a:r>
            <a:endParaRPr lang="zh-CN" altLang="en-US" smtClean="0"/>
          </a:p>
          <a:p>
            <a:endParaRPr lang="zh-CN" altLang="en-US" smtClean="0"/>
          </a:p>
        </p:txBody>
      </p:sp>
      <p:sp>
        <p:nvSpPr>
          <p:cNvPr id="48132" name="灯片编号占位符 3"/>
          <p:cNvSpPr>
            <a:spLocks noGrp="1"/>
          </p:cNvSpPr>
          <p:nvPr>
            <p:ph type="sldNum" sz="quarter" idx="5"/>
          </p:nvPr>
        </p:nvSpPr>
        <p:spPr>
          <a:noFill/>
        </p:spPr>
        <p:txBody>
          <a:bodyPr/>
          <a:lstStyle/>
          <a:p>
            <a:fld id="{4FE99A31-B02E-48A9-8CA4-49336300A345}" type="slidenum">
              <a:rPr lang="en-US" altLang="zh-CN"/>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b="1" smtClean="0"/>
              <a:t>生理条件下，核酸分子中的磷酸基团呈离子化状态，所以，</a:t>
            </a:r>
            <a:r>
              <a:rPr lang="en-US" altLang="zh-CN" b="1" smtClean="0"/>
              <a:t>DNA</a:t>
            </a:r>
            <a:r>
              <a:rPr lang="zh-CN" altLang="en-US" b="1" smtClean="0"/>
              <a:t>和</a:t>
            </a:r>
            <a:r>
              <a:rPr lang="en-US" altLang="zh-CN" b="1" smtClean="0"/>
              <a:t>RNA</a:t>
            </a:r>
            <a:r>
              <a:rPr lang="zh-CN" altLang="en-US" b="1" smtClean="0"/>
              <a:t>又被称为多聚阴离子，由于糖</a:t>
            </a:r>
            <a:r>
              <a:rPr lang="en-US" altLang="zh-CN" b="1" smtClean="0"/>
              <a:t>-</a:t>
            </a:r>
            <a:r>
              <a:rPr lang="zh-CN" altLang="en-US" b="1" smtClean="0"/>
              <a:t>磷酸骨架在结构上的重复性质，相同数量的双链</a:t>
            </a:r>
            <a:r>
              <a:rPr lang="en-US" altLang="zh-CN" b="1" smtClean="0"/>
              <a:t>DNA</a:t>
            </a:r>
            <a:r>
              <a:rPr lang="zh-CN" altLang="en-US" b="1" smtClean="0"/>
              <a:t>几乎具有等量的净电荷，因此它们能以同样的速度向正电极方向迁移。</a:t>
            </a:r>
            <a:endParaRPr lang="zh-CN" altLang="en-US" sz="2000" smtClean="0"/>
          </a:p>
          <a:p>
            <a:r>
              <a:rPr lang="zh-CN" altLang="en-US" b="1" smtClean="0">
                <a:latin typeface="幼圆" pitchFamily="49" charset="-122"/>
                <a:ea typeface="幼圆" pitchFamily="49" charset="-122"/>
              </a:rPr>
              <a:t>一种分子被放置到电场中，它就会以一定的速度移向适当的电极。</a:t>
            </a:r>
            <a:r>
              <a:rPr lang="zh-CN" altLang="en-US" b="1" smtClean="0"/>
              <a:t>为多聚阴离子（</a:t>
            </a:r>
            <a:r>
              <a:rPr lang="en-US" altLang="zh-CN" b="1" smtClean="0"/>
              <a:t>polyanions</a:t>
            </a:r>
            <a:r>
              <a:rPr lang="zh-CN" altLang="en-US" b="1" smtClean="0"/>
              <a:t>），生理条件下，核酸分子中的磷酸基团呈离子化状态，所以，</a:t>
            </a:r>
            <a:r>
              <a:rPr lang="en-US" altLang="zh-CN" b="1" smtClean="0"/>
              <a:t>DNA</a:t>
            </a:r>
            <a:r>
              <a:rPr lang="zh-CN" altLang="en-US" b="1" smtClean="0"/>
              <a:t>和</a:t>
            </a:r>
            <a:r>
              <a:rPr lang="en-US" altLang="zh-CN" b="1" smtClean="0"/>
              <a:t>RNA</a:t>
            </a:r>
            <a:r>
              <a:rPr lang="zh-CN" altLang="en-US" b="1" smtClean="0"/>
              <a:t>又被称为多聚阴离子，相同数量的双链</a:t>
            </a:r>
            <a:r>
              <a:rPr lang="en-US" altLang="zh-CN" b="1" smtClean="0"/>
              <a:t>DNA</a:t>
            </a:r>
            <a:r>
              <a:rPr lang="zh-CN" altLang="en-US" b="1" smtClean="0"/>
              <a:t>几乎具有等量的净电荷，因此它们能以同样的速度向正电极方向迁移。</a:t>
            </a:r>
            <a:r>
              <a:rPr lang="zh-CN" altLang="en-US">
                <a:sym typeface="+mn-ea"/>
              </a:rPr>
              <a:t>它与电场强度和电泳分子本身所携带的净电荷数成正比，与片段大小成反比。</a:t>
            </a:r>
            <a:endParaRPr lang="en-US" altLang="zh-CN"/>
          </a:p>
          <a:p>
            <a:endParaRPr lang="en-US" altLang="zh-CN" smtClean="0"/>
          </a:p>
        </p:txBody>
      </p:sp>
      <p:sp>
        <p:nvSpPr>
          <p:cNvPr id="50180" name="灯片编号占位符 3"/>
          <p:cNvSpPr>
            <a:spLocks noGrp="1"/>
          </p:cNvSpPr>
          <p:nvPr>
            <p:ph type="sldNum" sz="quarter" idx="5"/>
          </p:nvPr>
        </p:nvSpPr>
        <p:spPr>
          <a:noFill/>
        </p:spPr>
        <p:txBody>
          <a:bodyPr/>
          <a:lstStyle/>
          <a:p>
            <a:fld id="{CDCA1BED-D936-4130-80EA-845DD364644D}" type="slidenum">
              <a:rPr lang="en-US" altLang="zh-CN"/>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pPr>
              <a:lnSpc>
                <a:spcPct val="150000"/>
              </a:lnSpc>
            </a:pPr>
            <a:r>
              <a:rPr kumimoji="1" lang="zh-CN" altLang="en-US" smtClean="0"/>
              <a:t>两条多核苷酸链均保持着完整的环形结构，称为共价闭合环形</a:t>
            </a:r>
            <a:r>
              <a:rPr kumimoji="1" lang="en-US" altLang="zh-CN" smtClean="0"/>
              <a:t>DNA</a:t>
            </a:r>
            <a:r>
              <a:rPr kumimoji="1" lang="zh-CN" altLang="en-US" smtClean="0"/>
              <a:t>（</a:t>
            </a:r>
            <a:r>
              <a:rPr kumimoji="1" lang="en-US" altLang="zh-CN" smtClean="0"/>
              <a:t>cccDNA</a:t>
            </a:r>
            <a:r>
              <a:rPr kumimoji="1" lang="zh-CN" altLang="en-US" smtClean="0"/>
              <a:t>），通常呈现超螺旋的</a:t>
            </a:r>
            <a:r>
              <a:rPr kumimoji="1" lang="en-US" altLang="zh-CN" u="sng" smtClean="0"/>
              <a:t>SC</a:t>
            </a:r>
            <a:r>
              <a:rPr kumimoji="1" lang="zh-CN" altLang="en-US" u="sng" smtClean="0"/>
              <a:t>构型</a:t>
            </a:r>
            <a:r>
              <a:rPr kumimoji="1" lang="zh-CN" altLang="en-US" smtClean="0"/>
              <a:t>只有一条</a:t>
            </a:r>
            <a:r>
              <a:rPr kumimoji="1" lang="en-US" altLang="zh-CN" smtClean="0"/>
              <a:t>DNA</a:t>
            </a:r>
            <a:r>
              <a:rPr kumimoji="1" lang="zh-CN" altLang="en-US" smtClean="0"/>
              <a:t>链出现有一至数个缺口，称为开环</a:t>
            </a:r>
            <a:r>
              <a:rPr kumimoji="1" lang="en-US" altLang="zh-CN" smtClean="0"/>
              <a:t>DNA</a:t>
            </a:r>
            <a:r>
              <a:rPr kumimoji="1" lang="zh-CN" altLang="en-US" smtClean="0"/>
              <a:t>（</a:t>
            </a:r>
            <a:r>
              <a:rPr kumimoji="1" lang="en-US" altLang="zh-CN" smtClean="0"/>
              <a:t>ocDNA</a:t>
            </a:r>
            <a:r>
              <a:rPr kumimoji="1" lang="zh-CN" altLang="en-US" smtClean="0"/>
              <a:t>），此即</a:t>
            </a:r>
            <a:r>
              <a:rPr kumimoji="1" lang="en-US" altLang="zh-CN" u="sng" smtClean="0"/>
              <a:t>OC</a:t>
            </a:r>
            <a:r>
              <a:rPr kumimoji="1" lang="zh-CN" altLang="en-US" u="sng" smtClean="0"/>
              <a:t>构型</a:t>
            </a:r>
            <a:r>
              <a:rPr kumimoji="1" lang="zh-CN" altLang="en-US" sz="1800" smtClean="0"/>
              <a:t>线性分子</a:t>
            </a:r>
            <a:r>
              <a:rPr kumimoji="1" lang="en-US" altLang="zh-CN" sz="1800" smtClean="0"/>
              <a:t>DNA</a:t>
            </a:r>
            <a:r>
              <a:rPr kumimoji="1" lang="zh-CN" altLang="en-US" sz="1800" smtClean="0"/>
              <a:t>（</a:t>
            </a:r>
            <a:r>
              <a:rPr kumimoji="1" lang="en-US" altLang="zh-CN" sz="1800" smtClean="0"/>
              <a:t>IDNA</a:t>
            </a:r>
            <a:r>
              <a:rPr kumimoji="1" lang="zh-CN" altLang="en-US" sz="1800" smtClean="0"/>
              <a:t>），称为</a:t>
            </a:r>
            <a:r>
              <a:rPr kumimoji="1" lang="en-US" altLang="zh-CN" sz="1800" u="sng" smtClean="0"/>
              <a:t>L</a:t>
            </a:r>
            <a:r>
              <a:rPr kumimoji="1" lang="zh-CN" altLang="en-US" sz="1800" u="sng" smtClean="0"/>
              <a:t>构型</a:t>
            </a:r>
            <a:r>
              <a:rPr kumimoji="1" lang="zh-CN" altLang="en-US" sz="1800" smtClean="0"/>
              <a:t> </a:t>
            </a:r>
            <a:endParaRPr kumimoji="1" lang="zh-CN" altLang="en-US" sz="1800" smtClean="0"/>
          </a:p>
          <a:p>
            <a:endParaRPr kumimoji="1" lang="zh-CN" altLang="en-US" smtClean="0"/>
          </a:p>
          <a:p>
            <a:endParaRPr lang="zh-CN" altLang="en-US" smtClean="0"/>
          </a:p>
        </p:txBody>
      </p:sp>
      <p:sp>
        <p:nvSpPr>
          <p:cNvPr id="53252" name="灯片编号占位符 3"/>
          <p:cNvSpPr>
            <a:spLocks noGrp="1"/>
          </p:cNvSpPr>
          <p:nvPr>
            <p:ph type="sldNum" sz="quarter" idx="5"/>
          </p:nvPr>
        </p:nvSpPr>
        <p:spPr>
          <a:noFill/>
        </p:spPr>
        <p:txBody>
          <a:bodyPr/>
          <a:lstStyle/>
          <a:p>
            <a:fld id="{3C158230-2741-4A79-BC5F-B9FDE6590919}" type="slidenum">
              <a:rPr lang="en-US" altLang="zh-CN"/>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zh-CN" altLang="en-US" smtClean="0"/>
              <a:t>琼脂糖凝胶浓度与线形</a:t>
            </a:r>
            <a:r>
              <a:rPr lang="en-US" altLang="zh-CN" smtClean="0"/>
              <a:t>DNA</a:t>
            </a:r>
            <a:r>
              <a:rPr lang="zh-CN" altLang="en-US" smtClean="0"/>
              <a:t>的最佳分辨范围</a:t>
            </a:r>
            <a:endParaRPr lang="zh-CN" altLang="en-US" smtClean="0"/>
          </a:p>
        </p:txBody>
      </p:sp>
      <p:sp>
        <p:nvSpPr>
          <p:cNvPr id="55300" name="灯片编号占位符 3"/>
          <p:cNvSpPr>
            <a:spLocks noGrp="1"/>
          </p:cNvSpPr>
          <p:nvPr>
            <p:ph type="sldNum" sz="quarter" idx="5"/>
          </p:nvPr>
        </p:nvSpPr>
        <p:spPr>
          <a:noFill/>
        </p:spPr>
        <p:txBody>
          <a:bodyPr/>
          <a:lstStyle/>
          <a:p>
            <a:fld id="{C6466D26-628A-449F-9E9C-8AE5273E7B57}" type="slidenum">
              <a:rPr lang="en-US" altLang="zh-CN"/>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a:t>溴酚蓝在琼脂糖凝胶中移动的速率约为二甲苯青FF的2.2倍，溴酚蓝在琼脂糖凝胶中移动的速率约与长300bp的双链线性DNA相同，而二甲苯青FF在琼脂糖凝胶中移动的速率则与4kb双链线性DNA相同。</a:t>
            </a:r>
            <a:r>
              <a:rPr lang="zh-CN" altLang="en-US">
                <a:sym typeface="+mn-ea"/>
              </a:rPr>
              <a:t>6×上样缓冲液：0.25%溴酚蓝；0.25%二甲苯青：30%甘油水溶液。(由甘油、溴酚蓝指示剂以及DNA稳定剂按一定比例混合而成，经去核酸酶处理，适用于DNA样品的电泳检测，在自然光线下呈现暗红色，与核酸样品混合后，受样品pH值的影响，通常变为蓝紫色。其中的溴酚蓝在不同浓度琼脂糖凝胶和不同电泳缓冲液中的迁移率不同，其迁移位置可作为DNA条带电泳位置的参照物</a:t>
            </a:r>
            <a:endParaRPr lang="zh-CN" altLang="en-US"/>
          </a:p>
          <a:p>
            <a:pPr>
              <a:lnSpc>
                <a:spcPct val="150000"/>
              </a:lnSpc>
            </a:pPr>
            <a:r>
              <a:rPr lang="zh-CN" altLang="en-US">
                <a:sym typeface="+mn-ea"/>
              </a:rPr>
              <a:t>加样缓冲液可以增大样品密度，以确保DNA均匀进入样品孔内，还可以使样品呈现颜色，从而使加样操作更为便利。溴酚蓝在琼脂糖凝胶中移动的速率约为二甲苯青FF的2.2倍，溴酚蓝在琼脂糖凝胶中移动的速率约与长300bp的双链线性DNA相同,而二甲苯青FF在琼脂糖凝胶中移动的速率则与4kb双链线性DNA相同。</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a:bodyPr>
          <a:lstStyle/>
          <a:p>
            <a:pPr>
              <a:defRPr/>
            </a:pPr>
            <a:r>
              <a:rPr lang="zh-CN" altLang="en-US" dirty="0" smtClean="0"/>
              <a:t>摘自索莱宝技术文章 </a:t>
            </a:r>
            <a:r>
              <a:rPr lang="en-US" altLang="zh-CN" dirty="0" err="1" smtClean="0"/>
              <a:t>GelRed</a:t>
            </a:r>
            <a:r>
              <a:rPr lang="en-US" altLang="zh-CN" dirty="0" smtClean="0"/>
              <a:t> </a:t>
            </a:r>
            <a:r>
              <a:rPr lang="zh-CN" altLang="en-US" dirty="0" smtClean="0"/>
              <a:t>是一种高灵敏、低毒性和超安全的荧光核酸凝胶染色试剂。它可替代溴化乙锭（</a:t>
            </a:r>
            <a:r>
              <a:rPr lang="en-US" altLang="zh-CN" dirty="0" smtClean="0"/>
              <a:t>EB</a:t>
            </a:r>
            <a:r>
              <a:rPr lang="zh-CN" altLang="en-US" dirty="0" smtClean="0"/>
              <a:t>），并且远高于</a:t>
            </a:r>
            <a:r>
              <a:rPr lang="en-US" altLang="zh-CN" dirty="0" smtClean="0"/>
              <a:t>EB</a:t>
            </a:r>
            <a:r>
              <a:rPr lang="zh-CN" altLang="en-US" dirty="0" smtClean="0"/>
              <a:t>的灵敏度，同时不需要脱色。由于</a:t>
            </a:r>
            <a:r>
              <a:rPr lang="en-US" altLang="zh-CN" dirty="0" err="1" smtClean="0"/>
              <a:t>GelRed</a:t>
            </a:r>
            <a:r>
              <a:rPr lang="zh-CN" altLang="en-US" dirty="0" smtClean="0"/>
              <a:t>和</a:t>
            </a:r>
            <a:r>
              <a:rPr lang="en-US" altLang="zh-CN" dirty="0" smtClean="0"/>
              <a:t>EB</a:t>
            </a:r>
            <a:r>
              <a:rPr lang="zh-CN" altLang="en-US" dirty="0" smtClean="0"/>
              <a:t>有相同的光谱特性，因此用它替代</a:t>
            </a:r>
            <a:r>
              <a:rPr lang="en-US" altLang="zh-CN" dirty="0" smtClean="0"/>
              <a:t>EB</a:t>
            </a:r>
            <a:r>
              <a:rPr lang="zh-CN" altLang="en-US" dirty="0" smtClean="0"/>
              <a:t>时不需要更换成像系统。</a:t>
            </a:r>
            <a:r>
              <a:rPr lang="en-US" altLang="zh-CN" dirty="0" err="1" smtClean="0"/>
              <a:t>GelRed</a:t>
            </a:r>
            <a:r>
              <a:rPr lang="zh-CN" altLang="en-US" dirty="0" smtClean="0"/>
              <a:t>既可用于预制凝胶也可用于电泳后染色。通常电泳后染色的灵敏度更高，并能排除染料对</a:t>
            </a:r>
            <a:r>
              <a:rPr lang="en-US" altLang="zh-CN" dirty="0" smtClean="0"/>
              <a:t>DNA</a:t>
            </a:r>
            <a:r>
              <a:rPr lang="zh-CN" altLang="en-US" dirty="0" smtClean="0"/>
              <a:t>迁移的干扰 。使用 </a:t>
            </a:r>
            <a:r>
              <a:rPr lang="en-US" altLang="zh-CN" dirty="0" err="1" smtClean="0"/>
              <a:t>GelRed</a:t>
            </a:r>
            <a:r>
              <a:rPr lang="zh-CN" altLang="en-US" dirty="0" smtClean="0"/>
              <a:t>进行电泳后染色，操作简单，不需要脱色和特殊溶液。只要将染料稀释在 </a:t>
            </a:r>
            <a:r>
              <a:rPr lang="en-US" altLang="zh-CN" dirty="0" smtClean="0"/>
              <a:t>0.1M </a:t>
            </a:r>
            <a:r>
              <a:rPr lang="en-US" altLang="zh-CN" dirty="0" err="1" smtClean="0"/>
              <a:t>NaCl</a:t>
            </a:r>
            <a:r>
              <a:rPr lang="en-US" altLang="zh-CN" dirty="0" smtClean="0"/>
              <a:t> </a:t>
            </a:r>
            <a:r>
              <a:rPr lang="zh-CN" altLang="en-US" dirty="0" smtClean="0"/>
              <a:t>中，并将凝胶置于染色液中， </a:t>
            </a:r>
            <a:r>
              <a:rPr lang="en-US" altLang="zh-CN" dirty="0" smtClean="0"/>
              <a:t>30 </a:t>
            </a:r>
            <a:r>
              <a:rPr lang="zh-CN" altLang="en-US" dirty="0" smtClean="0"/>
              <a:t>分钟后就可以观察。染色液在室温下极为稳定，可以多次反复使用。相比而言，预制凝胶由于不需要额外染色过程，因此染料用量更少，更为简单经济。 </a:t>
            </a:r>
            <a:r>
              <a:rPr lang="en-US" altLang="zh-CN" dirty="0" err="1" smtClean="0"/>
              <a:t>GelRed</a:t>
            </a:r>
            <a:r>
              <a:rPr lang="zh-CN" altLang="en-US" dirty="0" smtClean="0"/>
              <a:t>核酸染料的特点： </a:t>
            </a:r>
            <a:r>
              <a:rPr lang="en-US" altLang="zh-CN" dirty="0" err="1" smtClean="0"/>
              <a:t>Gelred</a:t>
            </a:r>
            <a:r>
              <a:rPr lang="zh-CN" altLang="en-US" dirty="0" smtClean="0"/>
              <a:t>其水溶染色剂通过美国环保局安全认定，废弃物可直接倒入下水道，而不会造成任何环境污染。重要提示： </a:t>
            </a:r>
            <a:r>
              <a:rPr lang="en-US" altLang="zh-CN" dirty="0" smtClean="0"/>
              <a:t>1</a:t>
            </a:r>
            <a:r>
              <a:rPr lang="zh-CN" altLang="en-US" dirty="0" smtClean="0"/>
              <a:t>、无 毒 性：</a:t>
            </a:r>
            <a:r>
              <a:rPr lang="en-US" altLang="zh-CN" dirty="0" err="1" smtClean="0"/>
              <a:t>GelRed</a:t>
            </a:r>
            <a:r>
              <a:rPr lang="zh-CN" altLang="en-US" dirty="0" smtClean="0"/>
              <a:t>独特的油性和大分子量特点使其不能穿透细胞膜进入细胞内，艾姆斯氏试验结果也表明，该染料的诱变性远小于</a:t>
            </a:r>
            <a:r>
              <a:rPr lang="en-US" altLang="zh-CN" dirty="0" smtClean="0"/>
              <a:t>EB</a:t>
            </a:r>
            <a:r>
              <a:rPr lang="zh-CN" altLang="en-US" dirty="0" smtClean="0"/>
              <a:t>。其水溶染色剂通过美国环保局安全认定，废弃物可直接倒入下水道，而不会造成任何环境污染。 </a:t>
            </a:r>
            <a:r>
              <a:rPr lang="en-US" altLang="zh-CN" dirty="0" smtClean="0"/>
              <a:t>2</a:t>
            </a:r>
            <a:r>
              <a:rPr lang="zh-CN" altLang="en-US" dirty="0" smtClean="0"/>
              <a:t>、灵敏度高：适用于各种大小片段的电泳染色，对核酸迁移的影响小于</a:t>
            </a:r>
            <a:r>
              <a:rPr lang="en-US" altLang="zh-CN" dirty="0" smtClean="0"/>
              <a:t>SYBR Green I</a:t>
            </a:r>
            <a:r>
              <a:rPr lang="zh-CN" altLang="en-US" dirty="0" smtClean="0"/>
              <a:t>。 </a:t>
            </a:r>
            <a:r>
              <a:rPr lang="en-US" altLang="zh-CN" dirty="0" smtClean="0"/>
              <a:t>3</a:t>
            </a:r>
            <a:r>
              <a:rPr lang="zh-CN" altLang="en-US" dirty="0" smtClean="0"/>
              <a:t>、稳定性高： 可以使用微波炉加热，可以在室温下保存。 </a:t>
            </a:r>
            <a:r>
              <a:rPr lang="en-US" altLang="zh-CN" dirty="0" smtClean="0"/>
              <a:t>4</a:t>
            </a:r>
            <a:r>
              <a:rPr lang="zh-CN" altLang="en-US" dirty="0" smtClean="0"/>
              <a:t>、信噪比高：样品荧光信号强，背景信号低。 </a:t>
            </a:r>
            <a:r>
              <a:rPr lang="en-US" altLang="zh-CN" dirty="0" smtClean="0"/>
              <a:t>5</a:t>
            </a:r>
            <a:r>
              <a:rPr lang="zh-CN" altLang="en-US" dirty="0" smtClean="0"/>
              <a:t>、操作简单：与 </a:t>
            </a:r>
            <a:r>
              <a:rPr lang="en-US" altLang="zh-CN" dirty="0" smtClean="0"/>
              <a:t>EB </a:t>
            </a:r>
            <a:r>
              <a:rPr lang="zh-CN" altLang="en-US" dirty="0" smtClean="0"/>
              <a:t>一样，在预制胶和电泳过程中不必担心染料降解；而电泳后染色过程也只需</a:t>
            </a:r>
            <a:r>
              <a:rPr lang="en-US" altLang="zh-CN" dirty="0" smtClean="0"/>
              <a:t>30 </a:t>
            </a:r>
            <a:r>
              <a:rPr lang="zh-CN" altLang="en-US" dirty="0" smtClean="0"/>
              <a:t>分钟且无需脱色或冲洗 ，即可直接用紫外凝胶透射仪观察。 </a:t>
            </a:r>
            <a:r>
              <a:rPr lang="en-US" altLang="zh-CN" dirty="0" smtClean="0"/>
              <a:t>6</a:t>
            </a:r>
            <a:r>
              <a:rPr lang="zh-CN" altLang="en-US" dirty="0" smtClean="0"/>
              <a:t>、适用范围广：适用于预制凝胶（胶染法）和凝胶电泳后染色（泡染法）。 </a:t>
            </a:r>
            <a:r>
              <a:rPr lang="en-US" altLang="zh-CN" dirty="0" smtClean="0"/>
              <a:t>7</a:t>
            </a:r>
            <a:r>
              <a:rPr lang="zh-CN" altLang="en-US" dirty="0" smtClean="0"/>
              <a:t>、与标准凝胶成像系统完美兼容 ：使用 </a:t>
            </a:r>
            <a:r>
              <a:rPr lang="en-US" altLang="zh-CN" dirty="0" smtClean="0"/>
              <a:t>312nm </a:t>
            </a:r>
            <a:r>
              <a:rPr lang="zh-CN" altLang="en-US" dirty="0" smtClean="0"/>
              <a:t>激发的 </a:t>
            </a:r>
            <a:r>
              <a:rPr lang="en-US" altLang="zh-CN" dirty="0" smtClean="0"/>
              <a:t>UV </a:t>
            </a:r>
            <a:r>
              <a:rPr lang="zh-CN" altLang="en-US" dirty="0" smtClean="0"/>
              <a:t>凝胶成像系统时， </a:t>
            </a:r>
            <a:r>
              <a:rPr lang="en-US" altLang="zh-CN" dirty="0" err="1" smtClean="0"/>
              <a:t>GelRed</a:t>
            </a:r>
            <a:r>
              <a:rPr lang="en-US" altLang="zh-CN" dirty="0" smtClean="0"/>
              <a:t> </a:t>
            </a:r>
            <a:r>
              <a:rPr lang="zh-CN" altLang="en-US" dirty="0" smtClean="0"/>
              <a:t>可以完美的替代 </a:t>
            </a:r>
            <a:r>
              <a:rPr lang="en-US" altLang="zh-CN" dirty="0" smtClean="0"/>
              <a:t>EB</a:t>
            </a:r>
            <a:r>
              <a:rPr lang="zh-CN" altLang="en-US" dirty="0" smtClean="0"/>
              <a:t>。</a:t>
            </a:r>
            <a:r>
              <a:rPr lang="en-US" altLang="zh-CN" dirty="0" smtClean="0"/>
              <a:t>EB-</a:t>
            </a:r>
            <a:r>
              <a:rPr lang="zh-CN" altLang="en-US" dirty="0" smtClean="0"/>
              <a:t>溴乙锭，</a:t>
            </a:r>
            <a:r>
              <a:rPr lang="en-US" altLang="zh-CN" dirty="0" smtClean="0"/>
              <a:t>EB</a:t>
            </a:r>
            <a:r>
              <a:rPr lang="zh-CN" altLang="en-US" dirty="0" smtClean="0"/>
              <a:t>有较大毒性，可致癌，所以使用时一定要万分小心。</a:t>
            </a:r>
            <a:r>
              <a:rPr lang="en-US" altLang="zh-CN" dirty="0" smtClean="0"/>
              <a:t>EB</a:t>
            </a:r>
            <a:r>
              <a:rPr lang="zh-CN" altLang="en-US" dirty="0" smtClean="0"/>
              <a:t>染色的背景较强。</a:t>
            </a:r>
            <a:br>
              <a:rPr lang="zh-CN" altLang="en-US" dirty="0" smtClean="0"/>
            </a:br>
            <a:r>
              <a:rPr lang="en-US" altLang="zh-CN" dirty="0" smtClean="0"/>
              <a:t>SYBR Green--</a:t>
            </a:r>
            <a:r>
              <a:rPr lang="zh-CN" altLang="en-US" dirty="0" smtClean="0"/>
              <a:t>也叫荧光绿如蓝，低毒性，但检测灵敏度没有</a:t>
            </a:r>
            <a:r>
              <a:rPr lang="en-US" altLang="zh-CN" dirty="0" smtClean="0"/>
              <a:t>EB</a:t>
            </a:r>
            <a:r>
              <a:rPr lang="zh-CN" altLang="en-US" dirty="0" smtClean="0"/>
              <a:t>高。</a:t>
            </a:r>
            <a:br>
              <a:rPr lang="zh-CN" altLang="en-US" dirty="0" smtClean="0"/>
            </a:br>
            <a:r>
              <a:rPr lang="en-US" altLang="zh-CN" dirty="0" err="1" smtClean="0"/>
              <a:t>GelRed</a:t>
            </a:r>
            <a:r>
              <a:rPr lang="en-US" altLang="zh-CN" dirty="0" smtClean="0"/>
              <a:t>--</a:t>
            </a:r>
            <a:r>
              <a:rPr lang="zh-CN" altLang="en-US" dirty="0" smtClean="0"/>
              <a:t>号称无毒，无皮肤渗入型，有伤口就不好说了。背景荧光弱，但加多了容易出现拖带。由于在市场上价格较高。建议带手套操作。</a:t>
            </a:r>
            <a:endParaRPr lang="zh-CN" altLang="en-US" dirty="0"/>
          </a:p>
        </p:txBody>
      </p:sp>
      <p:sp>
        <p:nvSpPr>
          <p:cNvPr id="57348" name="灯片编号占位符 3"/>
          <p:cNvSpPr>
            <a:spLocks noGrp="1"/>
          </p:cNvSpPr>
          <p:nvPr>
            <p:ph type="sldNum" sz="quarter" idx="5"/>
          </p:nvPr>
        </p:nvSpPr>
        <p:spPr>
          <a:noFill/>
        </p:spPr>
        <p:txBody>
          <a:bodyPr/>
          <a:lstStyle/>
          <a:p>
            <a:fld id="{76E5A29C-40D2-4260-9A1E-8FFEF67A8D77}"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p:spPr>
        <p:txBody>
          <a:bodyPr/>
          <a:lstStyle/>
          <a:p>
            <a:r>
              <a:rPr lang="zh-CN" altLang="en-US" smtClean="0"/>
              <a:t>筛选特征</a:t>
            </a:r>
            <a:endParaRPr lang="zh-CN" altLang="en-US" smtClean="0"/>
          </a:p>
          <a:p>
            <a:r>
              <a:rPr lang="zh-CN" altLang="en-US" smtClean="0"/>
              <a:t>选择质粒载体的要素是要了解可用到的载体的特征和预测重组克隆所用于的实验。</a:t>
            </a:r>
            <a:endParaRPr lang="zh-CN" altLang="en-US" smtClean="0"/>
          </a:p>
          <a:p>
            <a:r>
              <a:rPr lang="zh-CN" altLang="en-US" smtClean="0"/>
              <a:t>所有的质粒载体都有三个共同的特征</a:t>
            </a:r>
            <a:r>
              <a:rPr lang="en-US" altLang="zh-CN" smtClean="0"/>
              <a:t>:</a:t>
            </a:r>
            <a:r>
              <a:rPr lang="zh-CN" altLang="en-US" smtClean="0"/>
              <a:t>一个复制子、一个选择性标志和一个克隆位点。复制子是含有</a:t>
            </a:r>
            <a:r>
              <a:rPr lang="en-US" altLang="zh-CN" smtClean="0"/>
              <a:t>DNA</a:t>
            </a:r>
            <a:r>
              <a:rPr lang="zh-CN" altLang="en-US" smtClean="0"/>
              <a:t>复制起始位点的一段</a:t>
            </a:r>
            <a:r>
              <a:rPr lang="en-US" altLang="zh-CN" smtClean="0"/>
              <a:t>DNA(ori)</a:t>
            </a:r>
            <a:r>
              <a:rPr lang="zh-CN" altLang="en-US" smtClean="0"/>
              <a:t>，也包括表达由质粒编码的复制必需的</a:t>
            </a:r>
            <a:r>
              <a:rPr lang="en-US" altLang="zh-CN" smtClean="0"/>
              <a:t>RNA</a:t>
            </a:r>
            <a:r>
              <a:rPr lang="zh-CN" altLang="en-US" smtClean="0"/>
              <a:t>和蛋白质的基因。选择性标志对于质粒在细胞内持续存在时必不可少的。克隆位点是</a:t>
            </a:r>
            <a:r>
              <a:rPr lang="zh-CN" altLang="en-US" smtClean="0">
                <a:hlinkClick r:id="rId3"/>
              </a:rPr>
              <a:t>限制性内切酶</a:t>
            </a:r>
            <a:r>
              <a:rPr lang="zh-CN" altLang="en-US" smtClean="0"/>
              <a:t>切割位点，外源性</a:t>
            </a:r>
            <a:r>
              <a:rPr lang="en-US" altLang="zh-CN" smtClean="0"/>
              <a:t>DNA</a:t>
            </a:r>
            <a:r>
              <a:rPr lang="zh-CN" altLang="en-US" smtClean="0"/>
              <a:t>可由此插入质粒内，而且并不影响质粒的复制能力，或为宿主提供选择性表型。</a:t>
            </a:r>
            <a:endParaRPr lang="zh-CN" altLang="en-US" smtClean="0"/>
          </a:p>
          <a:p>
            <a:r>
              <a:rPr lang="zh-CN" altLang="en-US" smtClean="0"/>
              <a:t>选择性标志</a:t>
            </a:r>
            <a:r>
              <a:rPr lang="en-US" altLang="zh-CN" smtClean="0"/>
              <a:t>:</a:t>
            </a:r>
            <a:r>
              <a:rPr lang="zh-CN" altLang="en-US" smtClean="0"/>
              <a:t>编码抗生素抗性的基因对质粒载体来说是最普遍的细菌选择性标志</a:t>
            </a:r>
            <a:r>
              <a:rPr lang="en-US" altLang="zh-CN" smtClean="0"/>
              <a:t>(</a:t>
            </a:r>
            <a:r>
              <a:rPr lang="zh-CN" altLang="en-US" smtClean="0"/>
              <a:t>如</a:t>
            </a:r>
            <a:r>
              <a:rPr lang="en-US" altLang="zh-CN" smtClean="0"/>
              <a:t>pBR322);</a:t>
            </a:r>
            <a:r>
              <a:rPr lang="zh-CN" altLang="en-US" smtClean="0"/>
              <a:t>主要的抗生素选择基因有</a:t>
            </a:r>
            <a:r>
              <a:rPr lang="en-US" altLang="zh-CN" smtClean="0"/>
              <a:t>:</a:t>
            </a:r>
            <a:r>
              <a:rPr lang="zh-CN" altLang="en-US" smtClean="0"/>
              <a:t>氨苄青霉素，氯霉素，四环素和卡那霉素四种。转化的宿主菌一般都是抗生素敏感型的，获得质粒后，它能在有抗生素的平板上生长，从而达到筛选的要求。另一个显性的选择标志就是对</a:t>
            </a:r>
            <a:r>
              <a:rPr lang="el-GR" altLang="zh-CN" smtClean="0">
                <a:hlinkClick r:id="rId4"/>
              </a:rPr>
              <a:t>λ</a:t>
            </a:r>
            <a:r>
              <a:rPr lang="zh-CN" altLang="en-US" smtClean="0">
                <a:hlinkClick r:id="rId4"/>
              </a:rPr>
              <a:t>噬菌体</a:t>
            </a:r>
            <a:r>
              <a:rPr lang="zh-CN" altLang="en-US" smtClean="0"/>
              <a:t>感染的免疫</a:t>
            </a:r>
            <a:r>
              <a:rPr lang="en-US" altLang="zh-CN" smtClean="0"/>
              <a:t>(</a:t>
            </a:r>
            <a:r>
              <a:rPr lang="zh-CN" altLang="en-US" smtClean="0"/>
              <a:t>也就是</a:t>
            </a:r>
            <a:r>
              <a:rPr lang="el-GR" altLang="zh-CN" smtClean="0"/>
              <a:t>λ</a:t>
            </a:r>
            <a:r>
              <a:rPr lang="zh-CN" altLang="en-US" smtClean="0"/>
              <a:t>阻抑物</a:t>
            </a:r>
            <a:r>
              <a:rPr lang="en-US" altLang="zh-CN" smtClean="0"/>
              <a:t>)</a:t>
            </a:r>
            <a:r>
              <a:rPr lang="zh-CN" altLang="en-US" smtClean="0"/>
              <a:t>。有时也会用的一些隐性标志，如</a:t>
            </a:r>
            <a:r>
              <a:rPr lang="en-US" altLang="zh-CN" smtClean="0"/>
              <a:t>leuB-(</a:t>
            </a:r>
            <a:r>
              <a:rPr lang="zh-CN" altLang="en-US" smtClean="0"/>
              <a:t>亮氨酸存在时就不能生长</a:t>
            </a:r>
            <a:r>
              <a:rPr lang="en-US" altLang="zh-CN" smtClean="0"/>
              <a:t>)</a:t>
            </a:r>
            <a:r>
              <a:rPr lang="zh-CN" altLang="en-US" smtClean="0"/>
              <a:t>。</a:t>
            </a:r>
            <a:endParaRPr lang="zh-CN" altLang="en-US" smtClean="0"/>
          </a:p>
          <a:p>
            <a:endParaRPr lang="zh-CN" altLang="en-US" smtClean="0"/>
          </a:p>
        </p:txBody>
      </p:sp>
      <p:sp>
        <p:nvSpPr>
          <p:cNvPr id="2765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1" hangingPunct="1"/>
            <a:fld id="{6E6F008E-459D-4D88-8A47-246F205C332C}" type="slidenum">
              <a:rPr lang="en-US" altLang="zh-CN" sz="1200" b="0"/>
            </a:fld>
            <a:endParaRPr lang="en-US" altLang="zh-CN"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eaLnBrk="1" hangingPunct="1">
              <a:defRPr/>
            </a:pPr>
            <a:r>
              <a:rPr lang="zh-CN" altLang="en-US" b="1" dirty="0" smtClean="0">
                <a:latin typeface="+mj-ea"/>
              </a:rPr>
              <a:t>从</a:t>
            </a:r>
            <a:r>
              <a:rPr lang="en-US" altLang="zh-CN" b="1" dirty="0" smtClean="0">
                <a:latin typeface="+mj-ea"/>
              </a:rPr>
              <a:t>Bacillus </a:t>
            </a:r>
            <a:r>
              <a:rPr lang="en-US" altLang="zh-CN" b="1" dirty="0" err="1" smtClean="0">
                <a:latin typeface="+mj-ea"/>
              </a:rPr>
              <a:t>amylolique</a:t>
            </a:r>
            <a:r>
              <a:rPr lang="en-US" altLang="zh-CN" b="1" dirty="0" smtClean="0">
                <a:latin typeface="+mj-ea"/>
              </a:rPr>
              <a:t> </a:t>
            </a:r>
            <a:r>
              <a:rPr lang="en-US" altLang="zh-CN" b="1" dirty="0" err="1" smtClean="0">
                <a:latin typeface="+mj-ea"/>
              </a:rPr>
              <a:t>faciens</a:t>
            </a:r>
            <a:r>
              <a:rPr lang="en-US" altLang="zh-CN" b="1" dirty="0" smtClean="0">
                <a:latin typeface="+mj-ea"/>
              </a:rPr>
              <a:t> H</a:t>
            </a:r>
            <a:r>
              <a:rPr lang="zh-CN" altLang="en-US" b="1" dirty="0" smtClean="0">
                <a:latin typeface="+mj-ea"/>
              </a:rPr>
              <a:t>中提取的限制性内切酶称为</a:t>
            </a:r>
            <a:r>
              <a:rPr lang="en-US" altLang="zh-CN" b="1" dirty="0" smtClean="0">
                <a:latin typeface="+mj-ea"/>
              </a:rPr>
              <a:t>Bam H</a:t>
            </a:r>
            <a:r>
              <a:rPr lang="zh-CN" altLang="en-US" b="1" dirty="0" smtClean="0">
                <a:latin typeface="+mj-ea"/>
              </a:rPr>
              <a:t>。</a:t>
            </a:r>
            <a:endParaRPr lang="zh-CN" altLang="en-US" dirty="0" smtClean="0"/>
          </a:p>
          <a:p>
            <a:pPr eaLnBrk="1" hangingPunct="1">
              <a:defRPr/>
            </a:pPr>
            <a:r>
              <a:rPr lang="zh-CN" altLang="en-US" dirty="0" smtClean="0"/>
              <a:t>修饰酶</a:t>
            </a:r>
            <a:r>
              <a:rPr lang="zh-CN" altLang="en-US" dirty="0" smtClean="0">
                <a:solidFill>
                  <a:schemeClr val="tx2"/>
                </a:solidFill>
              </a:rPr>
              <a:t>：与限制性内切核酸酶识别的</a:t>
            </a:r>
            <a:r>
              <a:rPr lang="en-US" altLang="zh-CN" dirty="0" smtClean="0">
                <a:solidFill>
                  <a:schemeClr val="tx2"/>
                </a:solidFill>
              </a:rPr>
              <a:t>DNA</a:t>
            </a:r>
            <a:r>
              <a:rPr lang="zh-CN" altLang="en-US" dirty="0" smtClean="0">
                <a:solidFill>
                  <a:schemeClr val="tx2"/>
                </a:solidFill>
              </a:rPr>
              <a:t>序列相同，产生修饰反应的酶叫修饰酶，主要是甲基化酶。</a:t>
            </a:r>
            <a:endParaRPr lang="zh-CN" altLang="en-US" dirty="0" smtClean="0">
              <a:solidFill>
                <a:schemeClr val="tx2"/>
              </a:solidFill>
            </a:endParaRPr>
          </a:p>
          <a:p>
            <a:pPr eaLnBrk="1" hangingPunct="1">
              <a:defRPr/>
            </a:pPr>
            <a:r>
              <a:rPr lang="en-US" altLang="zh-CN" dirty="0" smtClean="0">
                <a:solidFill>
                  <a:schemeClr val="tx2"/>
                </a:solidFill>
              </a:rPr>
              <a:t>3</a:t>
            </a:r>
            <a:r>
              <a:rPr lang="zh-CN" altLang="en-US" dirty="0" smtClean="0">
                <a:solidFill>
                  <a:schemeClr val="tx2"/>
                </a:solidFill>
              </a:rPr>
              <a:t>、</a:t>
            </a:r>
            <a:r>
              <a:rPr lang="zh-CN" altLang="en-US" dirty="0" smtClean="0"/>
              <a:t>限制</a:t>
            </a:r>
            <a:r>
              <a:rPr lang="en-US" altLang="zh-CN" dirty="0" smtClean="0"/>
              <a:t>-</a:t>
            </a:r>
            <a:r>
              <a:rPr lang="zh-CN" altLang="en-US" dirty="0" smtClean="0"/>
              <a:t>修饰系统</a:t>
            </a:r>
            <a:r>
              <a:rPr lang="zh-CN" altLang="en-US" dirty="0" smtClean="0">
                <a:solidFill>
                  <a:schemeClr val="tx2"/>
                </a:solidFill>
              </a:rPr>
              <a:t>：限制性内切核酸酶对病毒等外来</a:t>
            </a:r>
            <a:r>
              <a:rPr lang="en-US" altLang="zh-CN" dirty="0" smtClean="0">
                <a:solidFill>
                  <a:schemeClr val="tx2"/>
                </a:solidFill>
              </a:rPr>
              <a:t>DNA</a:t>
            </a:r>
            <a:r>
              <a:rPr lang="zh-CN" altLang="en-US" dirty="0" smtClean="0">
                <a:solidFill>
                  <a:schemeClr val="tx2"/>
                </a:solidFill>
              </a:rPr>
              <a:t>起切割反应，但自身基因组</a:t>
            </a:r>
            <a:r>
              <a:rPr lang="en-US" altLang="zh-CN" dirty="0" smtClean="0">
                <a:solidFill>
                  <a:schemeClr val="tx2"/>
                </a:solidFill>
              </a:rPr>
              <a:t>DNA</a:t>
            </a:r>
            <a:r>
              <a:rPr lang="zh-CN" altLang="en-US" dirty="0" smtClean="0">
                <a:solidFill>
                  <a:schemeClr val="tx2"/>
                </a:solidFill>
              </a:rPr>
              <a:t>因修饰酶的修饰作用而不能被切割，这种防御机制叫</a:t>
            </a:r>
            <a:r>
              <a:rPr lang="en-US" altLang="zh-CN" dirty="0" smtClean="0">
                <a:solidFill>
                  <a:schemeClr val="tx2"/>
                </a:solidFill>
              </a:rPr>
              <a:t>~</a:t>
            </a:r>
            <a:endParaRPr lang="en-US" altLang="zh-CN" dirty="0" smtClean="0">
              <a:solidFill>
                <a:schemeClr val="tx2"/>
              </a:solidFill>
            </a:endParaRPr>
          </a:p>
          <a:p>
            <a:pPr eaLnBrk="1" hangingPunct="1">
              <a:defRPr/>
            </a:pPr>
            <a:r>
              <a:rPr lang="zh-CN" altLang="en-US" dirty="0" smtClean="0"/>
              <a:t>限制性内切酶是在研究细菌对噬菌体的限制和修饰现象中发现的。</a:t>
            </a:r>
            <a:endParaRPr lang="zh-CN" altLang="en-US" dirty="0" smtClean="0"/>
          </a:p>
        </p:txBody>
      </p:sp>
      <p:sp>
        <p:nvSpPr>
          <p:cNvPr id="31748" name="灯片编号占位符 3"/>
          <p:cNvSpPr>
            <a:spLocks noGrp="1"/>
          </p:cNvSpPr>
          <p:nvPr>
            <p:ph type="sldNum" sz="quarter" idx="5"/>
          </p:nvPr>
        </p:nvSpPr>
        <p:spPr>
          <a:noFill/>
        </p:spPr>
        <p:txBody>
          <a:bodyPr/>
          <a:lstStyle/>
          <a:p>
            <a:fld id="{B0906334-0C2A-4633-B772-1B12C26B6526}" type="slidenum">
              <a:rPr lang="en-US" altLang="zh-CN"/>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p:spPr>
        <p:txBody>
          <a:bodyPr/>
          <a:lstStyle/>
          <a:p>
            <a:r>
              <a:rPr lang="zh-CN" altLang="en-US" smtClean="0"/>
              <a:t>在锥瓶的瓶口上盖上保鲜膜或牛皮纸，并在膜或纸上扎些小孔，然后在微波炉中加热溶解琼脂糖。加热时，当溶液沸腾后，请戴上防热手套，小心摇动锥瓶，使琼脂糖充分均匀溶解。此操作重复数次，直至琼脂糖完全溶解</a:t>
            </a:r>
            <a:r>
              <a:rPr lang="en-US" altLang="zh-CN" smtClean="0"/>
              <a:t>3.  </a:t>
            </a:r>
            <a:r>
              <a:rPr lang="zh-CN" altLang="en-US" smtClean="0"/>
              <a:t>使溶液冷却至</a:t>
            </a:r>
            <a:r>
              <a:rPr lang="en-US" altLang="zh-CN" smtClean="0"/>
              <a:t>50℃-60℃</a:t>
            </a:r>
            <a:r>
              <a:rPr lang="zh-CN" altLang="en-US" smtClean="0"/>
              <a:t>左右，如需要可在此时加入溴化乙锭溶液（终浓度</a:t>
            </a:r>
            <a:r>
              <a:rPr lang="en-US" altLang="zh-CN" smtClean="0"/>
              <a:t>0.5  </a:t>
            </a:r>
            <a:r>
              <a:rPr lang="el-GR" altLang="zh-CN" smtClean="0"/>
              <a:t>μ</a:t>
            </a:r>
            <a:r>
              <a:rPr lang="en-US" altLang="zh-CN" smtClean="0"/>
              <a:t>g/ml</a:t>
            </a:r>
            <a:r>
              <a:rPr lang="zh-CN" altLang="en-US" smtClean="0"/>
              <a:t>）或按照</a:t>
            </a:r>
            <a:r>
              <a:rPr lang="en-US" altLang="zh-CN" smtClean="0"/>
              <a:t>1 </a:t>
            </a:r>
            <a:r>
              <a:rPr lang="el-GR" altLang="zh-CN" smtClean="0"/>
              <a:t>μ</a:t>
            </a:r>
            <a:r>
              <a:rPr lang="en-US" altLang="zh-CN" smtClean="0"/>
              <a:t>L / 30 mL</a:t>
            </a:r>
            <a:r>
              <a:rPr lang="zh-CN" altLang="en-US" smtClean="0"/>
              <a:t>的比例加入</a:t>
            </a:r>
            <a:r>
              <a:rPr lang="en-US" altLang="zh-CN" smtClean="0"/>
              <a:t>DNAgreen</a:t>
            </a:r>
            <a:r>
              <a:rPr lang="zh-CN" altLang="en-US" smtClean="0"/>
              <a:t>染料，并充分混匀。</a:t>
            </a:r>
            <a:endParaRPr lang="zh-CN" altLang="en-US" smtClean="0"/>
          </a:p>
          <a:p>
            <a:br>
              <a:rPr lang="zh-CN" altLang="en-US" smtClean="0"/>
            </a:br>
            <a:r>
              <a:rPr lang="en-US" altLang="zh-CN" smtClean="0"/>
              <a:t>4.  </a:t>
            </a:r>
            <a:r>
              <a:rPr lang="zh-CN" altLang="en-US" smtClean="0"/>
              <a:t>将琼脂糖溶液倒入制胶模中，然后在适当位置处插上梳子。凝胶厚度一般在</a:t>
            </a:r>
            <a:r>
              <a:rPr lang="en-US" altLang="zh-CN" smtClean="0"/>
              <a:t>3~5 mm</a:t>
            </a:r>
            <a:r>
              <a:rPr lang="zh-CN" altLang="en-US" smtClean="0"/>
              <a:t>之间。制胶模如下图所示，小胶倒入</a:t>
            </a:r>
            <a:r>
              <a:rPr lang="en-US" altLang="zh-CN" smtClean="0"/>
              <a:t>25-30 mL</a:t>
            </a:r>
            <a:r>
              <a:rPr lang="zh-CN" altLang="en-US" smtClean="0"/>
              <a:t>左右琼脂糖溶液，大胶则</a:t>
            </a:r>
            <a:r>
              <a:rPr lang="en-US" altLang="zh-CN" smtClean="0"/>
              <a:t>60-70 mL</a:t>
            </a:r>
            <a:r>
              <a:rPr lang="zh-CN" altLang="en-US" smtClean="0"/>
              <a:t>左右，若需切胶回收，凝胶可适当加厚。</a:t>
            </a:r>
            <a:br>
              <a:rPr lang="zh-CN" altLang="en-US" smtClean="0"/>
            </a:br>
            <a:br>
              <a:rPr lang="zh-CN" altLang="en-US" smtClean="0"/>
            </a:br>
            <a:r>
              <a:rPr lang="en-US" altLang="zh-CN" smtClean="0"/>
              <a:t>5.  </a:t>
            </a:r>
            <a:r>
              <a:rPr lang="zh-CN" altLang="en-US" smtClean="0"/>
              <a:t>在室温下使胶凝固，大约</a:t>
            </a:r>
            <a:r>
              <a:rPr lang="en-US" altLang="zh-CN" smtClean="0"/>
              <a:t>30</a:t>
            </a:r>
            <a:r>
              <a:rPr lang="zh-CN" altLang="en-US" smtClean="0"/>
              <a:t>分钟</a:t>
            </a:r>
            <a:r>
              <a:rPr lang="en-US" altLang="zh-CN" smtClean="0"/>
              <a:t>~1</a:t>
            </a:r>
            <a:r>
              <a:rPr lang="zh-CN" altLang="en-US" smtClean="0"/>
              <a:t>小时。</a:t>
            </a:r>
            <a:endParaRPr lang="zh-CN" altLang="en-US" smtClean="0"/>
          </a:p>
          <a:p>
            <a:endParaRPr lang="zh-CN" altLang="en-US" smtClean="0"/>
          </a:p>
        </p:txBody>
      </p:sp>
      <p:sp>
        <p:nvSpPr>
          <p:cNvPr id="8196" name="灯片编号占位符 3"/>
          <p:cNvSpPr>
            <a:spLocks noGrp="1"/>
          </p:cNvSpPr>
          <p:nvPr>
            <p:ph type="sldNum" sz="quarter" idx="5"/>
          </p:nvPr>
        </p:nvSpPr>
        <p:spPr>
          <a:noFill/>
        </p:spPr>
        <p:txBody>
          <a:bodyPr/>
          <a:lstStyle/>
          <a:p>
            <a:fld id="{661A8D35-B063-4448-8853-5198770CE040}" type="slidenum">
              <a:rPr lang="en-US" altLang="zh-CN"/>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p:spPr>
        <p:txBody>
          <a:bodyPr/>
          <a:lstStyle/>
          <a:p>
            <a:r>
              <a:rPr lang="zh-CN" altLang="en-US" smtClean="0"/>
              <a:t>在锥瓶的瓶口上盖上保鲜膜或牛皮纸，并在膜或纸上扎些小孔，然后在微波炉中加热溶解琼脂糖。加热时，当溶液沸腾后，请戴上防热手套，小心摇动锥瓶，使琼脂糖充分均匀溶解。此操作重复数次，直至琼脂糖完全溶解</a:t>
            </a:r>
            <a:r>
              <a:rPr lang="en-US" altLang="zh-CN" smtClean="0"/>
              <a:t>1.  </a:t>
            </a:r>
            <a:r>
              <a:rPr lang="zh-CN" altLang="en-US" smtClean="0"/>
              <a:t>根椐制胶量及凝胶浓度，在加有一定量的电泳缓冲液的三角锥瓶中，加入准确称量的琼脂糖粉（总液体量不宜超过锥瓶的</a:t>
            </a:r>
            <a:r>
              <a:rPr lang="en-US" altLang="zh-CN" smtClean="0"/>
              <a:t>50%</a:t>
            </a:r>
            <a:r>
              <a:rPr lang="zh-CN" altLang="en-US" smtClean="0"/>
              <a:t>容量）。琼脂糖粉末与</a:t>
            </a:r>
            <a:r>
              <a:rPr lang="en-US" altLang="zh-CN" smtClean="0"/>
              <a:t>0.5×TBE buffer</a:t>
            </a:r>
            <a:r>
              <a:rPr lang="zh-CN" altLang="en-US" smtClean="0"/>
              <a:t>的比例（</a:t>
            </a:r>
            <a:r>
              <a:rPr lang="en-US" altLang="zh-CN" smtClean="0"/>
              <a:t>w</a:t>
            </a:r>
            <a:r>
              <a:rPr lang="zh-CN" altLang="en-US" smtClean="0"/>
              <a:t>：</a:t>
            </a:r>
            <a:r>
              <a:rPr lang="en-US" altLang="zh-CN" smtClean="0"/>
              <a:t>v</a:t>
            </a:r>
            <a:r>
              <a:rPr lang="zh-CN" altLang="en-US" smtClean="0"/>
              <a:t>）参考表</a:t>
            </a:r>
            <a:r>
              <a:rPr lang="en-US" altLang="zh-CN" smtClean="0"/>
              <a:t>1</a:t>
            </a:r>
            <a:r>
              <a:rPr lang="zh-CN" altLang="en-US" smtClean="0"/>
              <a:t>，常用琼脂糖浓度为</a:t>
            </a:r>
            <a:r>
              <a:rPr lang="en-US" altLang="zh-CN" smtClean="0"/>
              <a:t>0.7-1%</a:t>
            </a:r>
            <a:r>
              <a:rPr lang="zh-CN" altLang="en-US" smtClean="0"/>
              <a:t>。</a:t>
            </a:r>
            <a:endParaRPr lang="zh-CN" altLang="en-US" smtClean="0"/>
          </a:p>
          <a:p>
            <a:r>
              <a:rPr lang="zh-CN" altLang="en-US" smtClean="0"/>
              <a:t>表</a:t>
            </a:r>
            <a:r>
              <a:rPr lang="en-US" altLang="zh-CN" smtClean="0"/>
              <a:t>1  </a:t>
            </a:r>
            <a:r>
              <a:rPr lang="zh-CN" altLang="en-US" smtClean="0"/>
              <a:t>琼脂糖凝胶浓度与线形</a:t>
            </a:r>
            <a:r>
              <a:rPr lang="en-US" altLang="zh-CN" smtClean="0"/>
              <a:t>DNA</a:t>
            </a:r>
            <a:r>
              <a:rPr lang="zh-CN" altLang="en-US" smtClean="0"/>
              <a:t>的最佳分辨范围</a:t>
            </a:r>
            <a:endParaRPr lang="zh-CN" altLang="en-US" smtClean="0"/>
          </a:p>
          <a:p>
            <a:br>
              <a:rPr lang="zh-CN" altLang="en-US" smtClean="0"/>
            </a:br>
            <a:r>
              <a:rPr lang="zh-CN" altLang="en-US" smtClean="0"/>
              <a:t>琼脂糖浓度最佳线形</a:t>
            </a:r>
            <a:r>
              <a:rPr lang="en-US" altLang="zh-CN" smtClean="0"/>
              <a:t>DNA</a:t>
            </a:r>
            <a:r>
              <a:rPr lang="zh-CN" altLang="en-US" smtClean="0"/>
              <a:t>分辨范围（</a:t>
            </a:r>
            <a:r>
              <a:rPr lang="en-US" altLang="zh-CN" smtClean="0"/>
              <a:t>bp</a:t>
            </a:r>
            <a:r>
              <a:rPr lang="zh-CN" altLang="en-US" smtClean="0"/>
              <a:t>）</a:t>
            </a:r>
            <a:r>
              <a:rPr lang="en-US" altLang="zh-CN" smtClean="0"/>
              <a:t>0.50% 1 000</a:t>
            </a:r>
            <a:r>
              <a:rPr lang="zh-CN" altLang="en-US" smtClean="0"/>
              <a:t>～</a:t>
            </a:r>
            <a:r>
              <a:rPr lang="en-US" altLang="zh-CN" smtClean="0"/>
              <a:t>30 0000.7%  800</a:t>
            </a:r>
            <a:r>
              <a:rPr lang="zh-CN" altLang="en-US" smtClean="0"/>
              <a:t>～</a:t>
            </a:r>
            <a:r>
              <a:rPr lang="en-US" altLang="zh-CN" smtClean="0"/>
              <a:t>12 0001%500</a:t>
            </a:r>
            <a:r>
              <a:rPr lang="zh-CN" altLang="en-US" smtClean="0"/>
              <a:t>～</a:t>
            </a:r>
            <a:r>
              <a:rPr lang="en-US" altLang="zh-CN" smtClean="0"/>
              <a:t>10 0001.20%400</a:t>
            </a:r>
            <a:r>
              <a:rPr lang="zh-CN" altLang="en-US" smtClean="0"/>
              <a:t>～</a:t>
            </a:r>
            <a:r>
              <a:rPr lang="en-US" altLang="zh-CN" smtClean="0"/>
              <a:t>7 0001.50%200</a:t>
            </a:r>
            <a:r>
              <a:rPr lang="zh-CN" altLang="en-US" smtClean="0"/>
              <a:t>～</a:t>
            </a:r>
            <a:r>
              <a:rPr lang="en-US" altLang="zh-CN" smtClean="0"/>
              <a:t>3 0002%50</a:t>
            </a:r>
            <a:r>
              <a:rPr lang="zh-CN" altLang="en-US" smtClean="0"/>
              <a:t>～</a:t>
            </a:r>
            <a:r>
              <a:rPr lang="en-US" altLang="zh-CN" smtClean="0"/>
              <a:t>2 0002%</a:t>
            </a:r>
            <a:r>
              <a:rPr lang="zh-CN" altLang="en-US" smtClean="0"/>
              <a:t>～</a:t>
            </a:r>
            <a:r>
              <a:rPr lang="en-US" altLang="zh-CN" smtClean="0"/>
              <a:t>5%20</a:t>
            </a:r>
            <a:r>
              <a:rPr lang="zh-CN" altLang="en-US" smtClean="0"/>
              <a:t>～</a:t>
            </a:r>
            <a:r>
              <a:rPr lang="en-US" altLang="zh-CN" smtClean="0"/>
              <a:t>1 000</a:t>
            </a:r>
            <a:br>
              <a:rPr lang="en-US" altLang="zh-CN" smtClean="0"/>
            </a:br>
            <a:br>
              <a:rPr lang="en-US" altLang="zh-CN" smtClean="0"/>
            </a:br>
            <a:r>
              <a:rPr lang="en-US" altLang="zh-CN" smtClean="0"/>
              <a:t>2.  </a:t>
            </a:r>
            <a:r>
              <a:rPr lang="zh-CN" altLang="en-US" smtClean="0"/>
              <a:t>在锥瓶的瓶口上盖上保鲜膜或牛皮纸，并在膜或纸上扎些小孔，然后在微波炉</a:t>
            </a:r>
            <a:r>
              <a:rPr lang="zh-CN" altLang="en-US" smtClean="0">
                <a:sym typeface="+mn-ea"/>
              </a:rPr>
              <a:t>在锥瓶的瓶口上盖上保鲜膜或牛皮纸，并在膜或纸上扎些小孔，然后在微波炉中加热溶解琼脂糖。加热时，当溶液沸腾后，请戴上防热手套，小心摇动锥瓶，使琼脂糖充分均匀溶解。此操作重复数次，直至琼脂糖完全溶解</a:t>
            </a:r>
            <a:r>
              <a:rPr lang="en-US" altLang="zh-CN" smtClean="0">
                <a:sym typeface="+mn-ea"/>
              </a:rPr>
              <a:t>3.  </a:t>
            </a:r>
            <a:r>
              <a:rPr lang="zh-CN" altLang="en-US" smtClean="0">
                <a:sym typeface="+mn-ea"/>
              </a:rPr>
              <a:t>使溶液冷却至</a:t>
            </a:r>
            <a:r>
              <a:rPr lang="en-US" altLang="zh-CN" smtClean="0">
                <a:sym typeface="+mn-ea"/>
              </a:rPr>
              <a:t>50℃-60℃</a:t>
            </a:r>
            <a:r>
              <a:rPr lang="zh-CN" altLang="en-US" smtClean="0">
                <a:sym typeface="+mn-ea"/>
              </a:rPr>
              <a:t>左右，如需要可在此时加入溴化乙锭溶液（终浓度</a:t>
            </a:r>
            <a:r>
              <a:rPr lang="en-US" altLang="zh-CN" smtClean="0">
                <a:sym typeface="+mn-ea"/>
              </a:rPr>
              <a:t>0.5  </a:t>
            </a:r>
            <a:r>
              <a:rPr lang="el-GR" altLang="zh-CN" smtClean="0">
                <a:sym typeface="+mn-ea"/>
              </a:rPr>
              <a:t>μ</a:t>
            </a:r>
            <a:r>
              <a:rPr lang="en-US" altLang="zh-CN" smtClean="0">
                <a:sym typeface="+mn-ea"/>
              </a:rPr>
              <a:t>g/ml</a:t>
            </a:r>
            <a:r>
              <a:rPr lang="zh-CN" altLang="en-US" smtClean="0">
                <a:sym typeface="+mn-ea"/>
              </a:rPr>
              <a:t>）或按照</a:t>
            </a:r>
            <a:r>
              <a:rPr lang="en-US" altLang="zh-CN" smtClean="0">
                <a:sym typeface="+mn-ea"/>
              </a:rPr>
              <a:t>1 </a:t>
            </a:r>
            <a:r>
              <a:rPr lang="el-GR" altLang="zh-CN" smtClean="0">
                <a:sym typeface="+mn-ea"/>
              </a:rPr>
              <a:t>μ</a:t>
            </a:r>
            <a:r>
              <a:rPr lang="en-US" altLang="zh-CN" smtClean="0">
                <a:sym typeface="+mn-ea"/>
              </a:rPr>
              <a:t>L / 30 mL</a:t>
            </a:r>
            <a:r>
              <a:rPr lang="zh-CN" altLang="en-US" smtClean="0">
                <a:sym typeface="+mn-ea"/>
              </a:rPr>
              <a:t>的比例加入</a:t>
            </a:r>
            <a:r>
              <a:rPr lang="en-US" altLang="zh-CN" smtClean="0">
                <a:sym typeface="+mn-ea"/>
              </a:rPr>
              <a:t>DNAgreen</a:t>
            </a:r>
            <a:r>
              <a:rPr lang="zh-CN" altLang="en-US" smtClean="0">
                <a:sym typeface="+mn-ea"/>
              </a:rPr>
              <a:t>染料，并充分混匀。</a:t>
            </a:r>
            <a:endParaRPr lang="zh-CN" altLang="en-US" smtClean="0"/>
          </a:p>
          <a:p>
            <a:br>
              <a:rPr lang="zh-CN" altLang="en-US" smtClean="0">
                <a:sym typeface="+mn-ea"/>
              </a:rPr>
            </a:br>
            <a:r>
              <a:rPr lang="en-US" altLang="zh-CN" smtClean="0">
                <a:sym typeface="+mn-ea"/>
              </a:rPr>
              <a:t>4.  </a:t>
            </a:r>
            <a:r>
              <a:rPr lang="zh-CN" altLang="en-US" smtClean="0">
                <a:sym typeface="+mn-ea"/>
              </a:rPr>
              <a:t>将琼脂糖溶液倒入制胶模中，然后在适当位置处插上梳子。凝胶厚度一般在</a:t>
            </a:r>
            <a:r>
              <a:rPr lang="en-US" altLang="zh-CN" smtClean="0">
                <a:sym typeface="+mn-ea"/>
              </a:rPr>
              <a:t>3~5 mm</a:t>
            </a:r>
            <a:r>
              <a:rPr lang="zh-CN" altLang="en-US" smtClean="0">
                <a:sym typeface="+mn-ea"/>
              </a:rPr>
              <a:t>之间。制胶模如下图所示，小胶倒入</a:t>
            </a:r>
            <a:r>
              <a:rPr lang="en-US" altLang="zh-CN" smtClean="0">
                <a:sym typeface="+mn-ea"/>
              </a:rPr>
              <a:t>25-30 mL</a:t>
            </a:r>
            <a:r>
              <a:rPr lang="zh-CN" altLang="en-US" smtClean="0">
                <a:sym typeface="+mn-ea"/>
              </a:rPr>
              <a:t>左右琼脂糖溶液，大胶则</a:t>
            </a:r>
            <a:r>
              <a:rPr lang="en-US" altLang="zh-CN" smtClean="0">
                <a:sym typeface="+mn-ea"/>
              </a:rPr>
              <a:t>60-70 mL</a:t>
            </a:r>
            <a:r>
              <a:rPr lang="zh-CN" altLang="en-US" smtClean="0">
                <a:sym typeface="+mn-ea"/>
              </a:rPr>
              <a:t>左右，若需切胶回收，凝胶可适当加厚。</a:t>
            </a:r>
            <a:br>
              <a:rPr lang="zh-CN" altLang="en-US" smtClean="0">
                <a:sym typeface="+mn-ea"/>
              </a:rPr>
            </a:br>
            <a:br>
              <a:rPr lang="zh-CN" altLang="en-US" smtClean="0">
                <a:sym typeface="+mn-ea"/>
              </a:rPr>
            </a:br>
            <a:r>
              <a:rPr lang="en-US" altLang="zh-CN" smtClean="0">
                <a:sym typeface="+mn-ea"/>
              </a:rPr>
              <a:t>5.  </a:t>
            </a:r>
            <a:r>
              <a:rPr lang="zh-CN" altLang="en-US" smtClean="0">
                <a:sym typeface="+mn-ea"/>
              </a:rPr>
              <a:t>在室温下使胶凝固，大约</a:t>
            </a:r>
            <a:r>
              <a:rPr lang="en-US" altLang="zh-CN" smtClean="0">
                <a:sym typeface="+mn-ea"/>
              </a:rPr>
              <a:t>30</a:t>
            </a:r>
            <a:r>
              <a:rPr lang="zh-CN" altLang="en-US" smtClean="0">
                <a:sym typeface="+mn-ea"/>
              </a:rPr>
              <a:t>分钟</a:t>
            </a:r>
            <a:r>
              <a:rPr lang="en-US" altLang="zh-CN" smtClean="0">
                <a:sym typeface="+mn-ea"/>
              </a:rPr>
              <a:t>~1</a:t>
            </a:r>
            <a:r>
              <a:rPr lang="zh-CN" altLang="en-US" smtClean="0">
                <a:sym typeface="+mn-ea"/>
              </a:rPr>
              <a:t>小时。</a:t>
            </a:r>
            <a:endParaRPr lang="zh-CN" altLang="en-US" smtClean="0"/>
          </a:p>
          <a:p>
            <a:endParaRPr lang="zh-CN" altLang="en-US" smtClean="0"/>
          </a:p>
          <a:p>
            <a:endParaRPr lang="zh-CN" altLang="en-US" smtClean="0"/>
          </a:p>
        </p:txBody>
      </p:sp>
      <p:sp>
        <p:nvSpPr>
          <p:cNvPr id="10244" name="灯片编号占位符 3"/>
          <p:cNvSpPr>
            <a:spLocks noGrp="1"/>
          </p:cNvSpPr>
          <p:nvPr>
            <p:ph type="sldNum" sz="quarter" idx="5"/>
          </p:nvPr>
        </p:nvSpPr>
        <p:spPr>
          <a:noFill/>
        </p:spPr>
        <p:txBody>
          <a:bodyPr/>
          <a:lstStyle/>
          <a:p>
            <a:fld id="{CF2E18C1-BE25-4996-97F4-8D1559B25022}"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r>
              <a:rPr lang="en-US" altLang="zh-CN" dirty="0" smtClean="0">
                <a:latin typeface="+mn-ea"/>
                <a:ea typeface="+mn-ea"/>
              </a:rPr>
              <a:t> NOTE: pEGFP-N3</a:t>
            </a:r>
            <a:r>
              <a:rPr lang="zh-CN" altLang="en-US" dirty="0" smtClean="0">
                <a:latin typeface="+mn-ea"/>
                <a:ea typeface="+mn-ea"/>
              </a:rPr>
              <a:t>酶切样品需使用二甲苯青为指示剂的上样缓冲液（标记为上样</a:t>
            </a:r>
            <a:r>
              <a:rPr lang="en-US" altLang="zh-CN" dirty="0" smtClean="0">
                <a:latin typeface="+mn-ea"/>
                <a:ea typeface="+mn-ea"/>
              </a:rPr>
              <a:t>2 </a:t>
            </a:r>
            <a:r>
              <a:rPr lang="zh-CN" altLang="en-US" dirty="0" smtClean="0">
                <a:latin typeface="+mn-ea"/>
                <a:ea typeface="+mn-ea"/>
              </a:rPr>
              <a:t>）</a:t>
            </a:r>
            <a:endParaRPr lang="zh-CN" altLang="en-US" dirty="0" smtClean="0">
              <a:latin typeface="+mn-ea"/>
              <a:ea typeface="+mn-ea"/>
            </a:endParaRPr>
          </a:p>
          <a:p>
            <a:pPr>
              <a:defRPr/>
            </a:pPr>
            <a:r>
              <a:rPr lang="en-US" altLang="zh-CN">
                <a:sym typeface="+mn-ea"/>
              </a:rPr>
              <a:t>DM0004 (5,4,3,2,1.5,1,0.75,0.5kb)  </a:t>
            </a:r>
            <a:endParaRPr lang="zh-CN" altLang="en-US" dirty="0"/>
          </a:p>
        </p:txBody>
      </p:sp>
      <p:sp>
        <p:nvSpPr>
          <p:cNvPr id="68612" name="灯片编号占位符 3"/>
          <p:cNvSpPr>
            <a:spLocks noGrp="1"/>
          </p:cNvSpPr>
          <p:nvPr>
            <p:ph type="sldNum" sz="quarter" idx="5"/>
          </p:nvPr>
        </p:nvSpPr>
        <p:spPr>
          <a:noFill/>
        </p:spPr>
        <p:txBody>
          <a:bodyPr/>
          <a:lstStyle/>
          <a:p>
            <a:fld id="{E2C3C5D0-EDF7-42FA-9AC1-0D5F77B7DD6A}" type="slidenum">
              <a:rPr lang="en-US" altLang="zh-CN"/>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r>
              <a:rPr lang="en-US" altLang="zh-CN" smtClean="0"/>
              <a:t>1.  5×TBE</a:t>
            </a:r>
            <a:r>
              <a:rPr lang="zh-CN" altLang="en-US" smtClean="0"/>
              <a:t>缓冲液放置时间过久会沉淀，因此一次性不要配太多。工作用电泳缓冲液为</a:t>
            </a:r>
            <a:r>
              <a:rPr lang="en-US" altLang="zh-CN" smtClean="0"/>
              <a:t>0.5×TBE</a:t>
            </a:r>
            <a:r>
              <a:rPr lang="zh-CN" altLang="en-US" smtClean="0"/>
              <a:t>缓冲液，取</a:t>
            </a:r>
            <a:r>
              <a:rPr lang="en-US" altLang="zh-CN" smtClean="0"/>
              <a:t>5×TBE</a:t>
            </a:r>
            <a:r>
              <a:rPr lang="zh-CN" altLang="en-US" smtClean="0"/>
              <a:t>缓冲液贮存液稀释，现配现用。</a:t>
            </a:r>
            <a:br>
              <a:rPr lang="zh-CN" altLang="en-US" smtClean="0"/>
            </a:br>
            <a:br>
              <a:rPr lang="zh-CN" altLang="en-US" smtClean="0"/>
            </a:br>
            <a:r>
              <a:rPr lang="en-US" altLang="zh-CN" smtClean="0"/>
              <a:t>2.  </a:t>
            </a:r>
            <a:r>
              <a:rPr lang="zh-CN" altLang="en-US" smtClean="0"/>
              <a:t>用于电泳的缓冲液和用于制胶的缓冲液必须统一。</a:t>
            </a:r>
            <a:br>
              <a:rPr lang="zh-CN" altLang="en-US" smtClean="0"/>
            </a:br>
            <a:br>
              <a:rPr lang="zh-CN" altLang="en-US" smtClean="0"/>
            </a:br>
            <a:r>
              <a:rPr lang="en-US" altLang="zh-CN" smtClean="0"/>
              <a:t>3.  </a:t>
            </a:r>
            <a:r>
              <a:rPr lang="zh-CN" altLang="en-US" smtClean="0"/>
              <a:t>琼脂糖粉在微波炉中加热时间不宜过长，每次当溶液起泡沸腾时停止加热，否则会引起溶液过热暴沸，造成琼脂糖凝胶浓度不准，也会损坏微波炉。溶解琼脂糖时，必须保证琼脂糖充分完全溶解，否则，会造成电泳图像模糊不清。</a:t>
            </a:r>
            <a:br>
              <a:rPr lang="zh-CN" altLang="en-US" smtClean="0"/>
            </a:br>
            <a:br>
              <a:rPr lang="zh-CN" altLang="en-US" smtClean="0"/>
            </a:br>
            <a:r>
              <a:rPr lang="en-US" altLang="zh-CN" smtClean="0"/>
              <a:t>4.  </a:t>
            </a:r>
            <a:r>
              <a:rPr lang="zh-CN" altLang="en-US" smtClean="0"/>
              <a:t>凝胶不立即使用时，请用保鲜膜将凝胶包好后在</a:t>
            </a:r>
            <a:r>
              <a:rPr lang="en-US" altLang="zh-CN" smtClean="0"/>
              <a:t>4℃</a:t>
            </a:r>
            <a:r>
              <a:rPr lang="zh-CN" altLang="en-US" smtClean="0"/>
              <a:t>下保存，一般可</a:t>
            </a:r>
            <a:endParaRPr lang="zh-CN" altLang="en-US" smtClean="0"/>
          </a:p>
          <a:p>
            <a:endParaRPr lang="zh-CN" altLang="en-US" smtClean="0"/>
          </a:p>
          <a:p>
            <a:r>
              <a:rPr lang="zh-CN" altLang="en-US" smtClean="0"/>
              <a:t>碱裂解法提取的质粒</a:t>
            </a:r>
            <a:r>
              <a:rPr lang="en-US" altLang="zh-CN" smtClean="0"/>
              <a:t>DNA</a:t>
            </a:r>
            <a:r>
              <a:rPr lang="zh-CN" altLang="en-US" smtClean="0"/>
              <a:t>进行琼脂糖电泳进行鉴定时，看到的三条带分别是什么？ </a:t>
            </a:r>
            <a:endParaRPr lang="zh-CN" altLang="en-US" smtClean="0"/>
          </a:p>
          <a:p>
            <a:r>
              <a:rPr lang="zh-CN" altLang="en-US" smtClean="0"/>
              <a:t>参考见解：碱法抽提得到质粒样品中不含线性</a:t>
            </a:r>
            <a:r>
              <a:rPr lang="en-US" altLang="zh-CN" smtClean="0"/>
              <a:t>DNA</a:t>
            </a:r>
            <a:r>
              <a:rPr lang="zh-CN" altLang="en-US" smtClean="0"/>
              <a:t>， 得到的三条带是以电泳速度的快慢排序的，分别是超螺旋、开环和复制中间体（即没有复制完全的两个质粒连在了一起）。如果你不小心在溶液</a:t>
            </a:r>
            <a:r>
              <a:rPr lang="en-US" altLang="zh-CN" smtClean="0"/>
              <a:t>II</a:t>
            </a:r>
            <a:r>
              <a:rPr lang="zh-CN" altLang="en-US" smtClean="0"/>
              <a:t>加入后过度振荡，会有第四条带，这条带泳动得较慢，远离这三条带，是</a:t>
            </a:r>
            <a:r>
              <a:rPr lang="en-US" altLang="zh-CN" smtClean="0"/>
              <a:t>20-100kb</a:t>
            </a:r>
            <a:r>
              <a:rPr lang="zh-CN" altLang="en-US" smtClean="0"/>
              <a:t>的大肠杆菌基因组</a:t>
            </a:r>
            <a:r>
              <a:rPr lang="en-US" altLang="zh-CN" smtClean="0"/>
              <a:t>DNA</a:t>
            </a:r>
            <a:r>
              <a:rPr lang="zh-CN" altLang="en-US" smtClean="0"/>
              <a:t>的片断。提取的质粒电泳后，为连续的一片火箭状？ 参考见解： </a:t>
            </a:r>
            <a:endParaRPr lang="zh-CN" altLang="en-US" smtClean="0"/>
          </a:p>
          <a:p>
            <a:r>
              <a:rPr lang="en-US" altLang="zh-CN" smtClean="0"/>
              <a:t>1</a:t>
            </a:r>
            <a:r>
              <a:rPr lang="zh-CN" altLang="en-US" smtClean="0"/>
              <a:t>、 质粒如果盐离子多，会有走胶变形的现象， 如果提到的质粒不够纯，会有电泳条带不平齐的现象。 </a:t>
            </a:r>
            <a:r>
              <a:rPr lang="en-US" altLang="zh-CN" smtClean="0"/>
              <a:t>2</a:t>
            </a:r>
            <a:r>
              <a:rPr lang="zh-CN" altLang="en-US" smtClean="0"/>
              <a:t>、 当电压太大时，容易出现火箭状，而降解应该是弥散状。</a:t>
            </a:r>
            <a:endParaRPr lang="zh-CN" altLang="en-US" smtClean="0"/>
          </a:p>
          <a:p>
            <a:endParaRPr lang="zh-CN" altLang="en-US" smtClean="0"/>
          </a:p>
        </p:txBody>
      </p:sp>
      <p:sp>
        <p:nvSpPr>
          <p:cNvPr id="71684" name="灯片编号占位符 3"/>
          <p:cNvSpPr>
            <a:spLocks noGrp="1"/>
          </p:cNvSpPr>
          <p:nvPr>
            <p:ph type="sldNum" sz="quarter" idx="5"/>
          </p:nvPr>
        </p:nvSpPr>
        <p:spPr>
          <a:noFill/>
        </p:spPr>
        <p:txBody>
          <a:bodyPr/>
          <a:lstStyle/>
          <a:p>
            <a:fld id="{20246432-9B2A-425C-AD33-BC996662E115}"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p:spPr>
        <p:txBody>
          <a:bodyPr/>
          <a:lstStyle/>
          <a:p>
            <a:r>
              <a:rPr lang="zh-CN" altLang="en-US" b="1" smtClean="0">
                <a:solidFill>
                  <a:srgbClr val="FF0000"/>
                </a:solidFill>
              </a:rPr>
              <a:t>经过人工构建的载体</a:t>
            </a:r>
            <a:r>
              <a:rPr lang="zh-CN" altLang="en-US" b="1" smtClean="0">
                <a:solidFill>
                  <a:schemeClr val="tx2"/>
                </a:solidFill>
              </a:rPr>
              <a:t>不但能与外源基因相连接，导入受体细胞，还能利用本身的调控系统，使外源基因在新细胞中复制以致功能的表达。</a:t>
            </a:r>
            <a:endParaRPr lang="en-US" altLang="zh-CN" b="1" smtClean="0">
              <a:solidFill>
                <a:schemeClr val="tx2"/>
              </a:solidFill>
            </a:endParaRPr>
          </a:p>
          <a:p>
            <a:endParaRPr lang="zh-CN" altLang="en-US" smtClean="0"/>
          </a:p>
        </p:txBody>
      </p:sp>
      <p:sp>
        <p:nvSpPr>
          <p:cNvPr id="1331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1" hangingPunct="1"/>
            <a:fld id="{F62C34E2-8777-4EA8-B753-4A8BE8529344}" type="slidenum">
              <a:rPr lang="en-US" altLang="zh-CN" sz="1200" b="0"/>
            </a:fld>
            <a:endParaRPr lang="en-US" altLang="zh-CN"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F06B04C-FCB4-4448-B90D-81EBD57739A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C04A7CF-86B7-46C2-96E0-464E971E247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9259B45-B11C-489F-925B-4F8668ACC6C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1F13C22-E455-4489-BB30-8AA77FFDB11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10586AC-24FB-40B8-941D-7F7930D90E7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734E089-7C23-4AA8-9B19-F67C616BD9E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D6385EB1-DCAF-4B4E-97BB-BCE01F97A18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7F74B0AE-BABD-4CD2-9A20-4D69FEF3182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3FE6A36D-B441-4B43-AB0E-893E067C110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27D03CB-847A-4B8F-9861-E7C0CA48D02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58BE73D-30F7-48A2-9193-1660C04B9C0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vl1pPr>
          </a:lstStyle>
          <a:p>
            <a:fld id="{82D97199-47FB-4728-8E3F-6FE89BA4B873}" type="slidenum">
              <a:rPr lang="en-US" altLang="zh-CN"/>
            </a:fld>
            <a:endParaRPr lang="en-US" altLang="zh-CN"/>
          </a:p>
        </p:txBody>
      </p:sp>
      <p:pic>
        <p:nvPicPr>
          <p:cNvPr id="7" name="Picture 4" descr="武大LOGO"/>
          <p:cNvPicPr>
            <a:picLocks noChangeAspect="1" noChangeArrowheads="1"/>
          </p:cNvPicPr>
          <p:nvPr userDrawn="1"/>
        </p:nvPicPr>
        <p:blipFill>
          <a:blip r:embed="rId12" cstate="print">
            <a:lum bright="21000"/>
          </a:blip>
          <a:srcRect/>
          <a:stretch>
            <a:fillRect/>
          </a:stretch>
        </p:blipFill>
        <p:spPr bwMode="auto">
          <a:xfrm>
            <a:off x="76201" y="66676"/>
            <a:ext cx="3048000" cy="39863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i="0" baseline="0">
          <a:solidFill>
            <a:srgbClr val="FF0000"/>
          </a:solidFill>
          <a:latin typeface="Adobe 黑体 Std R" panose="020B0400000000000000" pitchFamily="34" charset="-122"/>
          <a:ea typeface="Adobe 黑体 Std R" panose="020B0400000000000000"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i="0" baseline="0">
          <a:solidFill>
            <a:srgbClr val="002060"/>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ct val="20000"/>
        </a:spcBef>
        <a:spcAft>
          <a:spcPct val="0"/>
        </a:spcAft>
        <a:buChar char="–"/>
        <a:defRPr sz="2800" b="1" i="0" baseline="0">
          <a:solidFill>
            <a:srgbClr val="002060"/>
          </a:solidFill>
          <a:latin typeface="黑体" panose="02010609060101010101" pitchFamily="49" charset="-122"/>
          <a:ea typeface="黑体" panose="02010609060101010101" pitchFamily="49" charset="-122"/>
        </a:defRPr>
      </a:lvl2pPr>
      <a:lvl3pPr marL="1143000" indent="-228600" algn="l" rtl="0" eaLnBrk="0" fontAlgn="base" hangingPunct="0">
        <a:spcBef>
          <a:spcPct val="20000"/>
        </a:spcBef>
        <a:spcAft>
          <a:spcPct val="0"/>
        </a:spcAft>
        <a:buChar char="•"/>
        <a:defRPr sz="2400" b="1" i="0" baseline="0">
          <a:solidFill>
            <a:srgbClr val="002060"/>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Char char="–"/>
        <a:defRPr sz="2000" b="1" i="0" baseline="0">
          <a:solidFill>
            <a:srgbClr val="002060"/>
          </a:solidFill>
          <a:latin typeface="黑体" panose="02010609060101010101" pitchFamily="49" charset="-122"/>
          <a:ea typeface="黑体" panose="02010609060101010101" pitchFamily="49" charset="-122"/>
        </a:defRPr>
      </a:lvl4pPr>
      <a:lvl5pPr marL="2057400" indent="-228600" algn="l" rtl="0" eaLnBrk="0" fontAlgn="base" hangingPunct="0">
        <a:spcBef>
          <a:spcPct val="20000"/>
        </a:spcBef>
        <a:spcAft>
          <a:spcPct val="0"/>
        </a:spcAft>
        <a:buChar char="»"/>
        <a:defRPr sz="2000" b="1" i="0" baseline="0">
          <a:solidFill>
            <a:srgbClr val="002060"/>
          </a:solidFill>
          <a:latin typeface="黑体" panose="02010609060101010101" pitchFamily="49" charset="-122"/>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oleObject" Target="../embeddings/oleObject4.bin"/><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武汉大学校徽"/>
          <p:cNvPicPr>
            <a:picLocks noChangeAspect="1" noChangeArrowheads="1"/>
          </p:cNvPicPr>
          <p:nvPr/>
        </p:nvPicPr>
        <p:blipFill>
          <a:blip r:embed="rId1" cstate="print">
            <a:lum bright="64000" contrast="-52000"/>
          </a:blip>
          <a:srcRect l="12000" t="12000" r="12000" b="12000"/>
          <a:stretch>
            <a:fillRect/>
          </a:stretch>
        </p:blipFill>
        <p:spPr bwMode="auto">
          <a:xfrm>
            <a:off x="2273300" y="1143000"/>
            <a:ext cx="4559300" cy="4559300"/>
          </a:xfrm>
          <a:prstGeom prst="rect">
            <a:avLst/>
          </a:prstGeom>
          <a:noFill/>
          <a:ln w="9525">
            <a:noFill/>
            <a:miter lim="800000"/>
            <a:headEnd/>
            <a:tailEnd/>
          </a:ln>
        </p:spPr>
      </p:pic>
      <p:sp>
        <p:nvSpPr>
          <p:cNvPr id="3076" name="Rectangle 7"/>
          <p:cNvSpPr>
            <a:spLocks noChangeArrowheads="1"/>
          </p:cNvSpPr>
          <p:nvPr/>
        </p:nvSpPr>
        <p:spPr bwMode="auto">
          <a:xfrm>
            <a:off x="1003300" y="2540000"/>
            <a:ext cx="7099300" cy="1752600"/>
          </a:xfrm>
          <a:prstGeom prst="rect">
            <a:avLst/>
          </a:prstGeom>
          <a:noFill/>
          <a:ln w="9525">
            <a:noFill/>
            <a:miter lim="800000"/>
          </a:ln>
        </p:spPr>
        <p:txBody>
          <a:bodyPr anchor="b"/>
          <a:lstStyle/>
          <a:p>
            <a:pPr algn="ctr" eaLnBrk="1" hangingPunct="1"/>
            <a:endParaRPr lang="zh-CN" altLang="en-US" sz="6000" dirty="0">
              <a:solidFill>
                <a:schemeClr val="tx2"/>
              </a:solidFill>
              <a:latin typeface="宋体" panose="02010600030101010101" pitchFamily="2" charset="-122"/>
            </a:endParaRPr>
          </a:p>
        </p:txBody>
      </p:sp>
      <p:sp>
        <p:nvSpPr>
          <p:cNvPr id="5" name="标题 4"/>
          <p:cNvSpPr>
            <a:spLocks noGrp="1"/>
          </p:cNvSpPr>
          <p:nvPr>
            <p:ph type="ctrTitle"/>
          </p:nvPr>
        </p:nvSpPr>
        <p:spPr>
          <a:xfrm>
            <a:off x="609600" y="3352800"/>
            <a:ext cx="7772400" cy="1470025"/>
          </a:xfrm>
        </p:spPr>
        <p:txBody>
          <a:bodyPr/>
          <a:lstStyle/>
          <a:p>
            <a:pPr>
              <a:lnSpc>
                <a:spcPct val="150000"/>
              </a:lnSpc>
            </a:pPr>
            <a:r>
              <a:rPr lang="zh-CN" altLang="en-US" sz="5400" dirty="0" smtClean="0">
                <a:latin typeface="宋体" panose="02010600030101010101" pitchFamily="2" charset="-122"/>
              </a:rPr>
              <a:t>实 验 </a:t>
            </a:r>
            <a:r>
              <a:rPr lang="zh-CN" altLang="en-US" sz="5400" dirty="0" smtClean="0">
                <a:latin typeface="宋体" panose="02010600030101010101" pitchFamily="2" charset="-122"/>
              </a:rPr>
              <a:t>二</a:t>
            </a:r>
            <a:br>
              <a:rPr lang="en-US" altLang="zh-CN" dirty="0" smtClean="0">
                <a:latin typeface="宋体" panose="02010600030101010101" pitchFamily="2" charset="-122"/>
              </a:rPr>
            </a:br>
            <a:r>
              <a:rPr lang="zh-CN" altLang="en-US" sz="5400" dirty="0" smtClean="0"/>
              <a:t>质粒</a:t>
            </a:r>
            <a:r>
              <a:rPr lang="en-US" altLang="zh-CN" sz="5400" dirty="0" smtClean="0"/>
              <a:t>DNA</a:t>
            </a:r>
            <a:r>
              <a:rPr lang="zh-CN" altLang="en-US" sz="5400" dirty="0" smtClean="0"/>
              <a:t>的酶</a:t>
            </a:r>
            <a:r>
              <a:rPr lang="zh-CN" altLang="en-US" sz="5400" dirty="0" smtClean="0"/>
              <a:t>切</a:t>
            </a:r>
            <a:br>
              <a:rPr lang="en-US" altLang="zh-CN" sz="5400" dirty="0" smtClean="0"/>
            </a:br>
            <a:r>
              <a:rPr lang="zh-CN" altLang="en-US" sz="5400" dirty="0" smtClean="0"/>
              <a:t>及</a:t>
            </a:r>
            <a:r>
              <a:rPr lang="zh-CN" altLang="en-US" sz="5400" dirty="0" smtClean="0"/>
              <a:t>电泳检测</a:t>
            </a:r>
            <a:br>
              <a:rPr lang="zh-CN" altLang="en-US" dirty="0" smtClean="0">
                <a:solidFill>
                  <a:schemeClr val="tx2"/>
                </a:solidFill>
                <a:latin typeface="宋体" panose="02010600030101010101" pitchFamily="2" charset="-122"/>
              </a:rPr>
            </a:br>
            <a:br>
              <a:rPr lang="zh-CN" altLang="en-US" dirty="0" smtClean="0">
                <a:latin typeface="宋体" panose="02010600030101010101" pitchFamily="2" charset="-122"/>
              </a:rPr>
            </a:br>
            <a:endParaRPr lang="zh-CN" altLang="en-US" dirty="0"/>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8310" y="354013"/>
            <a:ext cx="8229600" cy="1143000"/>
          </a:xfrm>
        </p:spPr>
        <p:txBody>
          <a:bodyPr/>
          <a:p>
            <a:r>
              <a:rPr lang="en-US" altLang="zh-CN" sz="2800"/>
              <a:t>pET-28a</a:t>
            </a:r>
            <a:r>
              <a:rPr lang="zh-CN" altLang="en-US" sz="2800"/>
              <a:t>和</a:t>
            </a:r>
            <a:r>
              <a:rPr lang="en-US" altLang="zh-CN" sz="2800"/>
              <a:t>pEGFP-N3</a:t>
            </a:r>
            <a:r>
              <a:rPr lang="zh-CN" altLang="en-US" sz="2800"/>
              <a:t>酶切示意图</a:t>
            </a:r>
            <a:endParaRPr lang="zh-CN" altLang="en-US" sz="2800"/>
          </a:p>
        </p:txBody>
      </p:sp>
      <p:grpSp>
        <p:nvGrpSpPr>
          <p:cNvPr id="75779" name="Group 22"/>
          <p:cNvGrpSpPr/>
          <p:nvPr/>
        </p:nvGrpSpPr>
        <p:grpSpPr bwMode="auto">
          <a:xfrm>
            <a:off x="1143000" y="4351338"/>
            <a:ext cx="2903538" cy="1439862"/>
            <a:chOff x="727" y="2480"/>
            <a:chExt cx="1829" cy="907"/>
          </a:xfrm>
        </p:grpSpPr>
        <p:sp>
          <p:nvSpPr>
            <p:cNvPr id="75836" name="Oval 15"/>
            <p:cNvSpPr>
              <a:spLocks noChangeArrowheads="1"/>
            </p:cNvSpPr>
            <p:nvPr/>
          </p:nvSpPr>
          <p:spPr bwMode="auto">
            <a:xfrm>
              <a:off x="727" y="2480"/>
              <a:ext cx="907" cy="907"/>
            </a:xfrm>
            <a:prstGeom prst="ellipse">
              <a:avLst/>
            </a:prstGeom>
            <a:noFill/>
            <a:ln w="88900" cmpd="dbl">
              <a:solidFill>
                <a:schemeClr val="tx1"/>
              </a:solidFill>
              <a:round/>
            </a:ln>
          </p:spPr>
          <p:txBody>
            <a:bodyPr wrap="none" anchor="ctr"/>
            <a:lstStyle/>
            <a:p>
              <a:pPr eaLnBrk="1" hangingPunct="1"/>
              <a:endParaRPr lang="zh-CN" altLang="en-US" sz="1400"/>
            </a:p>
          </p:txBody>
        </p:sp>
        <p:sp>
          <p:nvSpPr>
            <p:cNvPr id="75837" name="Arc 16"/>
            <p:cNvSpPr/>
            <p:nvPr/>
          </p:nvSpPr>
          <p:spPr bwMode="auto">
            <a:xfrm>
              <a:off x="1185" y="2797"/>
              <a:ext cx="454" cy="139"/>
            </a:xfrm>
            <a:custGeom>
              <a:avLst/>
              <a:gdLst>
                <a:gd name="T0" fmla="*/ 0 w 21600"/>
                <a:gd name="T1" fmla="*/ 0 h 6651"/>
                <a:gd name="T2" fmla="*/ 0 w 21600"/>
                <a:gd name="T3" fmla="*/ 0 h 6651"/>
                <a:gd name="T4" fmla="*/ 0 w 21600"/>
                <a:gd name="T5" fmla="*/ 0 h 6651"/>
                <a:gd name="T6" fmla="*/ 0 60000 65536"/>
                <a:gd name="T7" fmla="*/ 0 60000 65536"/>
                <a:gd name="T8" fmla="*/ 0 60000 65536"/>
                <a:gd name="T9" fmla="*/ 0 w 21600"/>
                <a:gd name="T10" fmla="*/ 0 h 6651"/>
                <a:gd name="T11" fmla="*/ 21600 w 21600"/>
                <a:gd name="T12" fmla="*/ 6651 h 6651"/>
              </a:gdLst>
              <a:ahLst/>
              <a:cxnLst>
                <a:cxn ang="T6">
                  <a:pos x="T0" y="T1"/>
                </a:cxn>
                <a:cxn ang="T7">
                  <a:pos x="T2" y="T3"/>
                </a:cxn>
                <a:cxn ang="T8">
                  <a:pos x="T4" y="T5"/>
                </a:cxn>
              </a:cxnLst>
              <a:rect l="T9" t="T10" r="T11" b="T12"/>
              <a:pathLst>
                <a:path w="21600" h="6651" fill="none" extrusionOk="0">
                  <a:moveTo>
                    <a:pt x="20550" y="0"/>
                  </a:moveTo>
                  <a:cubicBezTo>
                    <a:pt x="21245" y="2148"/>
                    <a:pt x="21600" y="4392"/>
                    <a:pt x="21600" y="6651"/>
                  </a:cubicBezTo>
                </a:path>
                <a:path w="21600" h="6651" stroke="0" extrusionOk="0">
                  <a:moveTo>
                    <a:pt x="20550" y="0"/>
                  </a:moveTo>
                  <a:cubicBezTo>
                    <a:pt x="21245" y="2148"/>
                    <a:pt x="21600" y="4392"/>
                    <a:pt x="21600" y="6651"/>
                  </a:cubicBezTo>
                  <a:lnTo>
                    <a:pt x="0" y="6651"/>
                  </a:lnTo>
                  <a:lnTo>
                    <a:pt x="20550" y="0"/>
                  </a:lnTo>
                  <a:close/>
                </a:path>
              </a:pathLst>
            </a:custGeom>
            <a:noFill/>
            <a:ln w="127000">
              <a:solidFill>
                <a:srgbClr val="FF0000"/>
              </a:solidFill>
              <a:round/>
            </a:ln>
          </p:spPr>
          <p:txBody>
            <a:bodyPr wrap="none" anchor="ctr"/>
            <a:lstStyle/>
            <a:p>
              <a:endParaRPr lang="zh-CN" altLang="en-US" sz="1400"/>
            </a:p>
          </p:txBody>
        </p:sp>
        <p:sp>
          <p:nvSpPr>
            <p:cNvPr id="75838" name="Line 17"/>
            <p:cNvSpPr>
              <a:spLocks noChangeShapeType="1"/>
            </p:cNvSpPr>
            <p:nvPr/>
          </p:nvSpPr>
          <p:spPr bwMode="auto">
            <a:xfrm rot="4800000" flipV="1">
              <a:off x="1705" y="2727"/>
              <a:ext cx="0" cy="113"/>
            </a:xfrm>
            <a:prstGeom prst="line">
              <a:avLst/>
            </a:prstGeom>
            <a:noFill/>
            <a:ln w="28575">
              <a:solidFill>
                <a:schemeClr val="tx1"/>
              </a:solidFill>
              <a:round/>
            </a:ln>
          </p:spPr>
          <p:txBody>
            <a:bodyPr/>
            <a:lstStyle/>
            <a:p>
              <a:endParaRPr lang="zh-CN" altLang="en-US"/>
            </a:p>
          </p:txBody>
        </p:sp>
        <p:sp>
          <p:nvSpPr>
            <p:cNvPr id="75839" name="Text Box 18"/>
            <p:cNvSpPr txBox="1">
              <a:spLocks noChangeArrowheads="1"/>
            </p:cNvSpPr>
            <p:nvPr/>
          </p:nvSpPr>
          <p:spPr bwMode="auto">
            <a:xfrm>
              <a:off x="1728" y="2592"/>
              <a:ext cx="828" cy="232"/>
            </a:xfrm>
            <a:prstGeom prst="rect">
              <a:avLst/>
            </a:prstGeom>
            <a:noFill/>
            <a:ln w="9525">
              <a:noFill/>
              <a:miter lim="800000"/>
            </a:ln>
          </p:spPr>
          <p:txBody>
            <a:bodyPr wrap="square">
              <a:spAutoFit/>
            </a:bodyPr>
            <a:lstStyle/>
            <a:p>
              <a:pPr eaLnBrk="1" hangingPunct="1">
                <a:spcBef>
                  <a:spcPct val="50000"/>
                </a:spcBef>
              </a:pPr>
              <a:r>
                <a:rPr lang="en-US" altLang="zh-CN" sz="1800" i="1"/>
                <a:t>BamH </a:t>
              </a:r>
              <a:r>
                <a:rPr lang="en-US" altLang="zh-CN" sz="1800"/>
                <a:t>I</a:t>
              </a:r>
              <a:endParaRPr lang="en-US" altLang="zh-CN" sz="1800"/>
            </a:p>
          </p:txBody>
        </p:sp>
        <p:sp>
          <p:nvSpPr>
            <p:cNvPr id="75840" name="Line 19"/>
            <p:cNvSpPr>
              <a:spLocks noChangeShapeType="1"/>
            </p:cNvSpPr>
            <p:nvPr/>
          </p:nvSpPr>
          <p:spPr bwMode="auto">
            <a:xfrm rot="5400000" flipV="1">
              <a:off x="1728" y="2887"/>
              <a:ext cx="0" cy="113"/>
            </a:xfrm>
            <a:prstGeom prst="line">
              <a:avLst/>
            </a:prstGeom>
            <a:noFill/>
            <a:ln w="28575">
              <a:solidFill>
                <a:schemeClr val="tx1"/>
              </a:solidFill>
              <a:round/>
            </a:ln>
          </p:spPr>
          <p:txBody>
            <a:bodyPr/>
            <a:lstStyle/>
            <a:p>
              <a:endParaRPr lang="zh-CN" altLang="en-US"/>
            </a:p>
          </p:txBody>
        </p:sp>
        <p:sp>
          <p:nvSpPr>
            <p:cNvPr id="75841" name="Text Box 20"/>
            <p:cNvSpPr txBox="1">
              <a:spLocks noChangeArrowheads="1"/>
            </p:cNvSpPr>
            <p:nvPr/>
          </p:nvSpPr>
          <p:spPr bwMode="auto">
            <a:xfrm>
              <a:off x="1728" y="2832"/>
              <a:ext cx="609" cy="232"/>
            </a:xfrm>
            <a:prstGeom prst="rect">
              <a:avLst/>
            </a:prstGeom>
            <a:noFill/>
            <a:ln w="9525">
              <a:noFill/>
              <a:miter lim="800000"/>
            </a:ln>
          </p:spPr>
          <p:txBody>
            <a:bodyPr wrap="square">
              <a:spAutoFit/>
            </a:bodyPr>
            <a:lstStyle/>
            <a:p>
              <a:pPr eaLnBrk="1" hangingPunct="1">
                <a:spcBef>
                  <a:spcPct val="50000"/>
                </a:spcBef>
              </a:pPr>
              <a:r>
                <a:rPr lang="en-US" altLang="zh-CN" sz="1800" i="1"/>
                <a:t>Not </a:t>
              </a:r>
              <a:r>
                <a:rPr lang="en-US" altLang="zh-CN" sz="1800"/>
                <a:t>I</a:t>
              </a:r>
              <a:endParaRPr lang="en-US" altLang="zh-CN" sz="1800"/>
            </a:p>
          </p:txBody>
        </p:sp>
        <p:sp>
          <p:nvSpPr>
            <p:cNvPr id="75842" name="Text Box 21"/>
            <p:cNvSpPr txBox="1">
              <a:spLocks noChangeArrowheads="1"/>
            </p:cNvSpPr>
            <p:nvPr/>
          </p:nvSpPr>
          <p:spPr bwMode="auto">
            <a:xfrm>
              <a:off x="816" y="2822"/>
              <a:ext cx="731" cy="368"/>
            </a:xfrm>
            <a:prstGeom prst="rect">
              <a:avLst/>
            </a:prstGeom>
            <a:noFill/>
            <a:ln w="9525">
              <a:noFill/>
              <a:miter lim="800000"/>
            </a:ln>
          </p:spPr>
          <p:txBody>
            <a:bodyPr>
              <a:spAutoFit/>
            </a:bodyPr>
            <a:lstStyle/>
            <a:p>
              <a:pPr algn="ctr" eaLnBrk="1" hangingPunct="1"/>
              <a:r>
                <a:rPr lang="en-US" altLang="zh-CN" sz="1600"/>
                <a:t>pET-28a</a:t>
              </a:r>
              <a:endParaRPr lang="en-US" altLang="zh-CN" sz="1600"/>
            </a:p>
            <a:p>
              <a:pPr algn="ctr" eaLnBrk="1" hangingPunct="1"/>
              <a:r>
                <a:rPr lang="en-US" altLang="zh-CN" sz="1600"/>
                <a:t>5.37kb</a:t>
              </a:r>
              <a:endParaRPr lang="en-US" altLang="zh-CN" sz="1600"/>
            </a:p>
          </p:txBody>
        </p:sp>
      </p:grpSp>
      <p:grpSp>
        <p:nvGrpSpPr>
          <p:cNvPr id="75780" name="Group 39"/>
          <p:cNvGrpSpPr/>
          <p:nvPr/>
        </p:nvGrpSpPr>
        <p:grpSpPr bwMode="auto">
          <a:xfrm>
            <a:off x="1114425" y="1828800"/>
            <a:ext cx="3305175" cy="2100263"/>
            <a:chOff x="702" y="528"/>
            <a:chExt cx="2082" cy="1323"/>
          </a:xfrm>
        </p:grpSpPr>
        <p:sp>
          <p:nvSpPr>
            <p:cNvPr id="75828" name="Oval 5"/>
            <p:cNvSpPr>
              <a:spLocks noChangeArrowheads="1"/>
            </p:cNvSpPr>
            <p:nvPr/>
          </p:nvSpPr>
          <p:spPr bwMode="auto">
            <a:xfrm>
              <a:off x="720" y="944"/>
              <a:ext cx="907" cy="907"/>
            </a:xfrm>
            <a:prstGeom prst="ellipse">
              <a:avLst/>
            </a:prstGeom>
            <a:noFill/>
            <a:ln w="88900" cmpd="dbl">
              <a:solidFill>
                <a:schemeClr val="tx1"/>
              </a:solidFill>
              <a:round/>
            </a:ln>
          </p:spPr>
          <p:txBody>
            <a:bodyPr wrap="none" anchor="ctr"/>
            <a:lstStyle/>
            <a:p>
              <a:pPr eaLnBrk="1" hangingPunct="1"/>
              <a:endParaRPr lang="zh-CN" altLang="en-US" sz="1400"/>
            </a:p>
          </p:txBody>
        </p:sp>
        <p:sp>
          <p:nvSpPr>
            <p:cNvPr id="75829" name="Arc 6"/>
            <p:cNvSpPr/>
            <p:nvPr/>
          </p:nvSpPr>
          <p:spPr bwMode="auto">
            <a:xfrm>
              <a:off x="1178" y="948"/>
              <a:ext cx="454" cy="452"/>
            </a:xfrm>
            <a:custGeom>
              <a:avLst/>
              <a:gdLst>
                <a:gd name="T0" fmla="*/ 0 w 21600"/>
                <a:gd name="T1" fmla="*/ 0 h 21552"/>
                <a:gd name="T2" fmla="*/ 0 w 21600"/>
                <a:gd name="T3" fmla="*/ 0 h 21552"/>
                <a:gd name="T4" fmla="*/ 0 w 21600"/>
                <a:gd name="T5" fmla="*/ 0 h 21552"/>
                <a:gd name="T6" fmla="*/ 0 60000 65536"/>
                <a:gd name="T7" fmla="*/ 0 60000 65536"/>
                <a:gd name="T8" fmla="*/ 0 60000 65536"/>
                <a:gd name="T9" fmla="*/ 0 w 21600"/>
                <a:gd name="T10" fmla="*/ 0 h 21552"/>
                <a:gd name="T11" fmla="*/ 21600 w 21600"/>
                <a:gd name="T12" fmla="*/ 21552 h 21552"/>
              </a:gdLst>
              <a:ahLst/>
              <a:cxnLst>
                <a:cxn ang="T6">
                  <a:pos x="T0" y="T1"/>
                </a:cxn>
                <a:cxn ang="T7">
                  <a:pos x="T2" y="T3"/>
                </a:cxn>
                <a:cxn ang="T8">
                  <a:pos x="T4" y="T5"/>
                </a:cxn>
              </a:cxnLst>
              <a:rect l="T9" t="T10" r="T11" b="T12"/>
              <a:pathLst>
                <a:path w="21600" h="21552" fill="none" extrusionOk="0">
                  <a:moveTo>
                    <a:pt x="1445" y="0"/>
                  </a:moveTo>
                  <a:cubicBezTo>
                    <a:pt x="12788" y="761"/>
                    <a:pt x="21600" y="10183"/>
                    <a:pt x="21600" y="21552"/>
                  </a:cubicBezTo>
                </a:path>
                <a:path w="21600" h="21552" stroke="0" extrusionOk="0">
                  <a:moveTo>
                    <a:pt x="1445" y="0"/>
                  </a:moveTo>
                  <a:cubicBezTo>
                    <a:pt x="12788" y="761"/>
                    <a:pt x="21600" y="10183"/>
                    <a:pt x="21600" y="21552"/>
                  </a:cubicBezTo>
                  <a:lnTo>
                    <a:pt x="0" y="21552"/>
                  </a:lnTo>
                  <a:lnTo>
                    <a:pt x="1445" y="0"/>
                  </a:lnTo>
                  <a:close/>
                </a:path>
              </a:pathLst>
            </a:custGeom>
            <a:noFill/>
            <a:ln w="127000">
              <a:solidFill>
                <a:srgbClr val="FF0000"/>
              </a:solidFill>
              <a:round/>
            </a:ln>
          </p:spPr>
          <p:txBody>
            <a:bodyPr wrap="none" anchor="ctr"/>
            <a:lstStyle/>
            <a:p>
              <a:endParaRPr lang="zh-CN" altLang="en-US" sz="1400"/>
            </a:p>
          </p:txBody>
        </p:sp>
        <p:sp>
          <p:nvSpPr>
            <p:cNvPr id="75830" name="Line 7"/>
            <p:cNvSpPr>
              <a:spLocks noChangeShapeType="1"/>
            </p:cNvSpPr>
            <p:nvPr/>
          </p:nvSpPr>
          <p:spPr bwMode="auto">
            <a:xfrm flipV="1">
              <a:off x="1208" y="799"/>
              <a:ext cx="0" cy="113"/>
            </a:xfrm>
            <a:prstGeom prst="line">
              <a:avLst/>
            </a:prstGeom>
            <a:noFill/>
            <a:ln w="28575">
              <a:solidFill>
                <a:schemeClr val="tx1"/>
              </a:solidFill>
              <a:round/>
            </a:ln>
          </p:spPr>
          <p:txBody>
            <a:bodyPr/>
            <a:lstStyle/>
            <a:p>
              <a:endParaRPr lang="zh-CN" altLang="en-US"/>
            </a:p>
          </p:txBody>
        </p:sp>
        <p:sp>
          <p:nvSpPr>
            <p:cNvPr id="75831" name="Text Box 8"/>
            <p:cNvSpPr txBox="1">
              <a:spLocks noChangeArrowheads="1"/>
            </p:cNvSpPr>
            <p:nvPr/>
          </p:nvSpPr>
          <p:spPr bwMode="auto">
            <a:xfrm>
              <a:off x="816" y="528"/>
              <a:ext cx="1200" cy="232"/>
            </a:xfrm>
            <a:prstGeom prst="rect">
              <a:avLst/>
            </a:prstGeom>
            <a:noFill/>
            <a:ln w="9525">
              <a:noFill/>
              <a:miter lim="800000"/>
            </a:ln>
          </p:spPr>
          <p:txBody>
            <a:bodyPr>
              <a:spAutoFit/>
            </a:bodyPr>
            <a:lstStyle/>
            <a:p>
              <a:pPr eaLnBrk="1" hangingPunct="1">
                <a:spcBef>
                  <a:spcPct val="50000"/>
                </a:spcBef>
              </a:pPr>
              <a:r>
                <a:rPr lang="en-US" altLang="zh-CN" sz="1800" i="1"/>
                <a:t>BamH </a:t>
              </a:r>
              <a:r>
                <a:rPr lang="en-US" altLang="zh-CN" sz="1800"/>
                <a:t>I</a:t>
              </a:r>
              <a:r>
                <a:rPr lang="zh-CN" altLang="en-US" sz="1400"/>
                <a:t>（</a:t>
              </a:r>
              <a:r>
                <a:rPr lang="en-US" altLang="zh-CN" sz="1400"/>
                <a:t>661</a:t>
              </a:r>
              <a:r>
                <a:rPr lang="zh-CN" altLang="en-US" sz="1400"/>
                <a:t>）</a:t>
              </a:r>
              <a:endParaRPr lang="zh-CN" altLang="en-US" sz="1400"/>
            </a:p>
          </p:txBody>
        </p:sp>
        <p:sp>
          <p:nvSpPr>
            <p:cNvPr id="75832" name="Line 9"/>
            <p:cNvSpPr>
              <a:spLocks noChangeShapeType="1"/>
            </p:cNvSpPr>
            <p:nvPr/>
          </p:nvSpPr>
          <p:spPr bwMode="auto">
            <a:xfrm rot="5400000" flipV="1">
              <a:off x="1721" y="1351"/>
              <a:ext cx="0" cy="113"/>
            </a:xfrm>
            <a:prstGeom prst="line">
              <a:avLst/>
            </a:prstGeom>
            <a:noFill/>
            <a:ln w="28575">
              <a:solidFill>
                <a:schemeClr val="tx1"/>
              </a:solidFill>
              <a:round/>
            </a:ln>
          </p:spPr>
          <p:txBody>
            <a:bodyPr/>
            <a:lstStyle/>
            <a:p>
              <a:endParaRPr lang="zh-CN" altLang="en-US"/>
            </a:p>
          </p:txBody>
        </p:sp>
        <p:sp>
          <p:nvSpPr>
            <p:cNvPr id="75833" name="Text Box 10"/>
            <p:cNvSpPr txBox="1">
              <a:spLocks noChangeArrowheads="1"/>
            </p:cNvSpPr>
            <p:nvPr/>
          </p:nvSpPr>
          <p:spPr bwMode="auto">
            <a:xfrm>
              <a:off x="1761" y="1224"/>
              <a:ext cx="1023" cy="232"/>
            </a:xfrm>
            <a:prstGeom prst="rect">
              <a:avLst/>
            </a:prstGeom>
            <a:noFill/>
            <a:ln w="9525">
              <a:noFill/>
              <a:miter lim="800000"/>
            </a:ln>
          </p:spPr>
          <p:txBody>
            <a:bodyPr>
              <a:spAutoFit/>
            </a:bodyPr>
            <a:lstStyle/>
            <a:p>
              <a:pPr eaLnBrk="1" hangingPunct="1">
                <a:spcBef>
                  <a:spcPct val="50000"/>
                </a:spcBef>
              </a:pPr>
              <a:r>
                <a:rPr lang="en-US" altLang="zh-CN" sz="1800" i="1"/>
                <a:t>Not </a:t>
              </a:r>
              <a:r>
                <a:rPr lang="en-US" altLang="zh-CN" sz="1800"/>
                <a:t>I</a:t>
              </a:r>
              <a:r>
                <a:rPr lang="zh-CN" altLang="en-US" sz="1400"/>
                <a:t>（</a:t>
              </a:r>
              <a:r>
                <a:rPr lang="en-US" altLang="zh-CN" sz="1400"/>
                <a:t>1398</a:t>
              </a:r>
              <a:r>
                <a:rPr lang="zh-CN" altLang="en-US" sz="1400"/>
                <a:t>）</a:t>
              </a:r>
              <a:endParaRPr lang="zh-CN" altLang="en-US" sz="1400"/>
            </a:p>
          </p:txBody>
        </p:sp>
        <p:sp>
          <p:nvSpPr>
            <p:cNvPr id="75834" name="Text Box 12"/>
            <p:cNvSpPr txBox="1">
              <a:spLocks noChangeArrowheads="1"/>
            </p:cNvSpPr>
            <p:nvPr/>
          </p:nvSpPr>
          <p:spPr bwMode="auto">
            <a:xfrm>
              <a:off x="702" y="1264"/>
              <a:ext cx="970" cy="368"/>
            </a:xfrm>
            <a:prstGeom prst="rect">
              <a:avLst/>
            </a:prstGeom>
            <a:noFill/>
            <a:ln w="9525">
              <a:noFill/>
              <a:miter lim="800000"/>
            </a:ln>
          </p:spPr>
          <p:txBody>
            <a:bodyPr>
              <a:spAutoFit/>
            </a:bodyPr>
            <a:lstStyle/>
            <a:p>
              <a:pPr algn="ctr" eaLnBrk="1" hangingPunct="1"/>
              <a:r>
                <a:rPr lang="en-US" altLang="zh-CN" sz="1600"/>
                <a:t>pEGFP-N3</a:t>
              </a:r>
              <a:endParaRPr lang="en-US" altLang="zh-CN" sz="1600"/>
            </a:p>
            <a:p>
              <a:pPr algn="ctr" eaLnBrk="1" hangingPunct="1"/>
              <a:r>
                <a:rPr lang="en-US" altLang="zh-CN" sz="1600"/>
                <a:t>4.7kb</a:t>
              </a:r>
              <a:endParaRPr lang="en-US" altLang="zh-CN" sz="1600"/>
            </a:p>
          </p:txBody>
        </p:sp>
        <p:sp>
          <p:nvSpPr>
            <p:cNvPr id="75835" name="Text Box 38"/>
            <p:cNvSpPr txBox="1">
              <a:spLocks noChangeArrowheads="1"/>
            </p:cNvSpPr>
            <p:nvPr/>
          </p:nvSpPr>
          <p:spPr bwMode="auto">
            <a:xfrm>
              <a:off x="1440" y="816"/>
              <a:ext cx="1152" cy="212"/>
            </a:xfrm>
            <a:prstGeom prst="rect">
              <a:avLst/>
            </a:prstGeom>
            <a:noFill/>
            <a:ln w="9525">
              <a:noFill/>
              <a:miter lim="800000"/>
            </a:ln>
          </p:spPr>
          <p:txBody>
            <a:bodyPr>
              <a:spAutoFit/>
            </a:bodyPr>
            <a:lstStyle/>
            <a:p>
              <a:pPr eaLnBrk="1" hangingPunct="1">
                <a:spcBef>
                  <a:spcPct val="50000"/>
                </a:spcBef>
              </a:pPr>
              <a:r>
                <a:rPr lang="en-US" altLang="zh-CN" sz="1600">
                  <a:solidFill>
                    <a:srgbClr val="FF0000"/>
                  </a:solidFill>
                </a:rPr>
                <a:t>EGFP(720bp)</a:t>
              </a:r>
              <a:endParaRPr lang="en-US" altLang="zh-CN" sz="1600">
                <a:solidFill>
                  <a:srgbClr val="FF0000"/>
                </a:solidFill>
              </a:endParaRPr>
            </a:p>
          </p:txBody>
        </p:sp>
      </p:grpSp>
      <p:grpSp>
        <p:nvGrpSpPr>
          <p:cNvPr id="75781" name="Group 78"/>
          <p:cNvGrpSpPr/>
          <p:nvPr/>
        </p:nvGrpSpPr>
        <p:grpSpPr bwMode="auto">
          <a:xfrm>
            <a:off x="5715000" y="4114800"/>
            <a:ext cx="3276600" cy="2174875"/>
            <a:chOff x="3600" y="2112"/>
            <a:chExt cx="2064" cy="1370"/>
          </a:xfrm>
        </p:grpSpPr>
        <p:sp>
          <p:nvSpPr>
            <p:cNvPr id="75808" name="Rectangle 51"/>
            <p:cNvSpPr>
              <a:spLocks noChangeArrowheads="1"/>
            </p:cNvSpPr>
            <p:nvPr/>
          </p:nvSpPr>
          <p:spPr bwMode="auto">
            <a:xfrm>
              <a:off x="3600" y="2112"/>
              <a:ext cx="1152" cy="1344"/>
            </a:xfrm>
            <a:prstGeom prst="rect">
              <a:avLst/>
            </a:prstGeom>
            <a:noFill/>
            <a:ln w="19050">
              <a:solidFill>
                <a:schemeClr val="tx1"/>
              </a:solidFill>
              <a:miter lim="800000"/>
            </a:ln>
          </p:spPr>
          <p:txBody>
            <a:bodyPr wrap="none" anchor="ctr"/>
            <a:lstStyle/>
            <a:p>
              <a:pPr eaLnBrk="1" hangingPunct="1"/>
              <a:endParaRPr lang="zh-CN" altLang="en-US" sz="1400"/>
            </a:p>
          </p:txBody>
        </p:sp>
        <p:sp>
          <p:nvSpPr>
            <p:cNvPr id="75809" name="Rectangle 52"/>
            <p:cNvSpPr>
              <a:spLocks noChangeArrowheads="1"/>
            </p:cNvSpPr>
            <p:nvPr/>
          </p:nvSpPr>
          <p:spPr bwMode="auto">
            <a:xfrm>
              <a:off x="3648" y="216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810" name="Rectangle 53"/>
            <p:cNvSpPr>
              <a:spLocks noChangeArrowheads="1"/>
            </p:cNvSpPr>
            <p:nvPr/>
          </p:nvSpPr>
          <p:spPr bwMode="auto">
            <a:xfrm>
              <a:off x="3936" y="216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811" name="Rectangle 54"/>
            <p:cNvSpPr>
              <a:spLocks noChangeArrowheads="1"/>
            </p:cNvSpPr>
            <p:nvPr/>
          </p:nvSpPr>
          <p:spPr bwMode="auto">
            <a:xfrm>
              <a:off x="4224" y="216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812" name="Rectangle 55"/>
            <p:cNvSpPr>
              <a:spLocks noChangeArrowheads="1"/>
            </p:cNvSpPr>
            <p:nvPr/>
          </p:nvSpPr>
          <p:spPr bwMode="auto">
            <a:xfrm>
              <a:off x="4512" y="216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813" name="Line 58"/>
            <p:cNvSpPr>
              <a:spLocks noChangeShapeType="1"/>
            </p:cNvSpPr>
            <p:nvPr/>
          </p:nvSpPr>
          <p:spPr bwMode="auto">
            <a:xfrm>
              <a:off x="3648" y="2544"/>
              <a:ext cx="192" cy="0"/>
            </a:xfrm>
            <a:prstGeom prst="line">
              <a:avLst/>
            </a:prstGeom>
            <a:noFill/>
            <a:ln w="57150">
              <a:solidFill>
                <a:schemeClr val="tx1"/>
              </a:solidFill>
              <a:round/>
            </a:ln>
          </p:spPr>
          <p:txBody>
            <a:bodyPr/>
            <a:lstStyle/>
            <a:p>
              <a:endParaRPr lang="zh-CN" altLang="en-US"/>
            </a:p>
          </p:txBody>
        </p:sp>
        <p:sp>
          <p:nvSpPr>
            <p:cNvPr id="75814" name="Line 59"/>
            <p:cNvSpPr>
              <a:spLocks noChangeShapeType="1"/>
            </p:cNvSpPr>
            <p:nvPr/>
          </p:nvSpPr>
          <p:spPr bwMode="auto">
            <a:xfrm>
              <a:off x="3648" y="2448"/>
              <a:ext cx="192" cy="0"/>
            </a:xfrm>
            <a:prstGeom prst="line">
              <a:avLst/>
            </a:prstGeom>
            <a:noFill/>
            <a:ln w="28575">
              <a:solidFill>
                <a:schemeClr val="tx1"/>
              </a:solidFill>
              <a:round/>
            </a:ln>
          </p:spPr>
          <p:txBody>
            <a:bodyPr/>
            <a:lstStyle/>
            <a:p>
              <a:endParaRPr lang="zh-CN" altLang="en-US"/>
            </a:p>
          </p:txBody>
        </p:sp>
        <p:sp>
          <p:nvSpPr>
            <p:cNvPr id="75815" name="Line 61"/>
            <p:cNvSpPr>
              <a:spLocks noChangeShapeType="1"/>
            </p:cNvSpPr>
            <p:nvPr/>
          </p:nvSpPr>
          <p:spPr bwMode="auto">
            <a:xfrm>
              <a:off x="3936" y="2592"/>
              <a:ext cx="192" cy="0"/>
            </a:xfrm>
            <a:prstGeom prst="line">
              <a:avLst/>
            </a:prstGeom>
            <a:noFill/>
            <a:ln w="57150">
              <a:solidFill>
                <a:schemeClr val="tx1"/>
              </a:solidFill>
              <a:round/>
            </a:ln>
          </p:spPr>
          <p:txBody>
            <a:bodyPr/>
            <a:lstStyle/>
            <a:p>
              <a:endParaRPr lang="zh-CN" altLang="en-US"/>
            </a:p>
          </p:txBody>
        </p:sp>
        <p:sp>
          <p:nvSpPr>
            <p:cNvPr id="75816" name="Line 62"/>
            <p:cNvSpPr>
              <a:spLocks noChangeShapeType="1"/>
            </p:cNvSpPr>
            <p:nvPr/>
          </p:nvSpPr>
          <p:spPr bwMode="auto">
            <a:xfrm>
              <a:off x="3936" y="3408"/>
              <a:ext cx="192" cy="0"/>
            </a:xfrm>
            <a:prstGeom prst="line">
              <a:avLst/>
            </a:prstGeom>
            <a:noFill/>
            <a:ln w="28575">
              <a:solidFill>
                <a:srgbClr val="FF0000"/>
              </a:solidFill>
              <a:round/>
            </a:ln>
          </p:spPr>
          <p:txBody>
            <a:bodyPr/>
            <a:lstStyle/>
            <a:p>
              <a:endParaRPr lang="zh-CN" altLang="en-US"/>
            </a:p>
          </p:txBody>
        </p:sp>
        <p:sp>
          <p:nvSpPr>
            <p:cNvPr id="75817" name="Line 63"/>
            <p:cNvSpPr>
              <a:spLocks noChangeShapeType="1"/>
            </p:cNvSpPr>
            <p:nvPr/>
          </p:nvSpPr>
          <p:spPr bwMode="auto">
            <a:xfrm rot="10800000">
              <a:off x="4800" y="3408"/>
              <a:ext cx="192" cy="0"/>
            </a:xfrm>
            <a:prstGeom prst="line">
              <a:avLst/>
            </a:prstGeom>
            <a:noFill/>
            <a:ln w="38100">
              <a:solidFill>
                <a:schemeClr val="tx1"/>
              </a:solidFill>
              <a:round/>
              <a:tailEnd type="triangle" w="med" len="med"/>
            </a:ln>
          </p:spPr>
          <p:txBody>
            <a:bodyPr/>
            <a:lstStyle/>
            <a:p>
              <a:endParaRPr lang="zh-CN" altLang="en-US"/>
            </a:p>
          </p:txBody>
        </p:sp>
        <p:sp>
          <p:nvSpPr>
            <p:cNvPr id="75818" name="Text Box 64"/>
            <p:cNvSpPr txBox="1">
              <a:spLocks noChangeArrowheads="1"/>
            </p:cNvSpPr>
            <p:nvPr/>
          </p:nvSpPr>
          <p:spPr bwMode="auto">
            <a:xfrm>
              <a:off x="4976" y="3289"/>
              <a:ext cx="576" cy="193"/>
            </a:xfrm>
            <a:prstGeom prst="rect">
              <a:avLst/>
            </a:prstGeom>
            <a:noFill/>
            <a:ln w="9525">
              <a:noFill/>
              <a:miter lim="800000"/>
            </a:ln>
          </p:spPr>
          <p:txBody>
            <a:bodyPr>
              <a:spAutoFit/>
            </a:bodyPr>
            <a:lstStyle/>
            <a:p>
              <a:pPr eaLnBrk="1" hangingPunct="1">
                <a:spcBef>
                  <a:spcPct val="50000"/>
                </a:spcBef>
              </a:pPr>
              <a:r>
                <a:rPr lang="en-US" altLang="zh-CN" sz="1400"/>
                <a:t>40bp</a:t>
              </a:r>
              <a:endParaRPr lang="en-US" altLang="zh-CN" sz="1400"/>
            </a:p>
          </p:txBody>
        </p:sp>
        <p:sp>
          <p:nvSpPr>
            <p:cNvPr id="75819" name="Line 65"/>
            <p:cNvSpPr>
              <a:spLocks noChangeShapeType="1"/>
            </p:cNvSpPr>
            <p:nvPr/>
          </p:nvSpPr>
          <p:spPr bwMode="auto">
            <a:xfrm rot="10800000">
              <a:off x="4800" y="2592"/>
              <a:ext cx="192" cy="0"/>
            </a:xfrm>
            <a:prstGeom prst="line">
              <a:avLst/>
            </a:prstGeom>
            <a:noFill/>
            <a:ln w="38100">
              <a:solidFill>
                <a:schemeClr val="tx1"/>
              </a:solidFill>
              <a:round/>
              <a:tailEnd type="triangle" w="med" len="med"/>
            </a:ln>
          </p:spPr>
          <p:txBody>
            <a:bodyPr/>
            <a:lstStyle/>
            <a:p>
              <a:endParaRPr lang="zh-CN" altLang="en-US"/>
            </a:p>
          </p:txBody>
        </p:sp>
        <p:sp>
          <p:nvSpPr>
            <p:cNvPr id="75820" name="Text Box 66"/>
            <p:cNvSpPr txBox="1">
              <a:spLocks noChangeArrowheads="1"/>
            </p:cNvSpPr>
            <p:nvPr/>
          </p:nvSpPr>
          <p:spPr bwMode="auto">
            <a:xfrm>
              <a:off x="4976" y="2457"/>
              <a:ext cx="688" cy="193"/>
            </a:xfrm>
            <a:prstGeom prst="rect">
              <a:avLst/>
            </a:prstGeom>
            <a:noFill/>
            <a:ln w="9525">
              <a:noFill/>
              <a:miter lim="800000"/>
            </a:ln>
          </p:spPr>
          <p:txBody>
            <a:bodyPr>
              <a:spAutoFit/>
            </a:bodyPr>
            <a:lstStyle/>
            <a:p>
              <a:pPr eaLnBrk="1" hangingPunct="1">
                <a:spcBef>
                  <a:spcPct val="50000"/>
                </a:spcBef>
              </a:pPr>
              <a:r>
                <a:rPr lang="en-US" altLang="zh-CN" sz="1400"/>
                <a:t>5.3kb</a:t>
              </a:r>
              <a:endParaRPr lang="en-US" altLang="zh-CN" sz="1400"/>
            </a:p>
          </p:txBody>
        </p:sp>
        <p:sp>
          <p:nvSpPr>
            <p:cNvPr id="75821" name="Line 67"/>
            <p:cNvSpPr>
              <a:spLocks noChangeShapeType="1"/>
            </p:cNvSpPr>
            <p:nvPr/>
          </p:nvSpPr>
          <p:spPr bwMode="auto">
            <a:xfrm>
              <a:off x="4496" y="2352"/>
              <a:ext cx="192" cy="0"/>
            </a:xfrm>
            <a:prstGeom prst="line">
              <a:avLst/>
            </a:prstGeom>
            <a:noFill/>
            <a:ln w="28575">
              <a:solidFill>
                <a:schemeClr val="tx1"/>
              </a:solidFill>
              <a:round/>
            </a:ln>
          </p:spPr>
          <p:txBody>
            <a:bodyPr/>
            <a:lstStyle/>
            <a:p>
              <a:endParaRPr lang="zh-CN" altLang="en-US"/>
            </a:p>
          </p:txBody>
        </p:sp>
        <p:sp>
          <p:nvSpPr>
            <p:cNvPr id="75822" name="Line 68"/>
            <p:cNvSpPr>
              <a:spLocks noChangeShapeType="1"/>
            </p:cNvSpPr>
            <p:nvPr/>
          </p:nvSpPr>
          <p:spPr bwMode="auto">
            <a:xfrm>
              <a:off x="4496" y="2480"/>
              <a:ext cx="192" cy="0"/>
            </a:xfrm>
            <a:prstGeom prst="line">
              <a:avLst/>
            </a:prstGeom>
            <a:noFill/>
            <a:ln w="28575">
              <a:solidFill>
                <a:schemeClr val="tx1"/>
              </a:solidFill>
              <a:round/>
            </a:ln>
          </p:spPr>
          <p:txBody>
            <a:bodyPr/>
            <a:lstStyle/>
            <a:p>
              <a:endParaRPr lang="zh-CN" altLang="en-US"/>
            </a:p>
          </p:txBody>
        </p:sp>
        <p:sp>
          <p:nvSpPr>
            <p:cNvPr id="75823" name="Line 69"/>
            <p:cNvSpPr>
              <a:spLocks noChangeShapeType="1"/>
            </p:cNvSpPr>
            <p:nvPr/>
          </p:nvSpPr>
          <p:spPr bwMode="auto">
            <a:xfrm>
              <a:off x="4496" y="2592"/>
              <a:ext cx="192" cy="0"/>
            </a:xfrm>
            <a:prstGeom prst="line">
              <a:avLst/>
            </a:prstGeom>
            <a:noFill/>
            <a:ln w="28575">
              <a:solidFill>
                <a:schemeClr val="tx1"/>
              </a:solidFill>
              <a:round/>
            </a:ln>
          </p:spPr>
          <p:txBody>
            <a:bodyPr/>
            <a:lstStyle/>
            <a:p>
              <a:endParaRPr lang="zh-CN" altLang="en-US"/>
            </a:p>
          </p:txBody>
        </p:sp>
        <p:sp>
          <p:nvSpPr>
            <p:cNvPr id="75824" name="Line 70"/>
            <p:cNvSpPr>
              <a:spLocks noChangeShapeType="1"/>
            </p:cNvSpPr>
            <p:nvPr/>
          </p:nvSpPr>
          <p:spPr bwMode="auto">
            <a:xfrm>
              <a:off x="4496" y="2736"/>
              <a:ext cx="192" cy="0"/>
            </a:xfrm>
            <a:prstGeom prst="line">
              <a:avLst/>
            </a:prstGeom>
            <a:noFill/>
            <a:ln w="28575">
              <a:solidFill>
                <a:schemeClr val="tx1"/>
              </a:solidFill>
              <a:round/>
            </a:ln>
          </p:spPr>
          <p:txBody>
            <a:bodyPr/>
            <a:lstStyle/>
            <a:p>
              <a:endParaRPr lang="zh-CN" altLang="en-US"/>
            </a:p>
          </p:txBody>
        </p:sp>
        <p:sp>
          <p:nvSpPr>
            <p:cNvPr id="75825" name="Line 71"/>
            <p:cNvSpPr>
              <a:spLocks noChangeShapeType="1"/>
            </p:cNvSpPr>
            <p:nvPr/>
          </p:nvSpPr>
          <p:spPr bwMode="auto">
            <a:xfrm>
              <a:off x="4496" y="2864"/>
              <a:ext cx="192" cy="0"/>
            </a:xfrm>
            <a:prstGeom prst="line">
              <a:avLst/>
            </a:prstGeom>
            <a:noFill/>
            <a:ln w="28575">
              <a:solidFill>
                <a:schemeClr val="tx1"/>
              </a:solidFill>
              <a:round/>
            </a:ln>
          </p:spPr>
          <p:txBody>
            <a:bodyPr/>
            <a:lstStyle/>
            <a:p>
              <a:endParaRPr lang="zh-CN" altLang="en-US"/>
            </a:p>
          </p:txBody>
        </p:sp>
        <p:sp>
          <p:nvSpPr>
            <p:cNvPr id="75826" name="Line 72"/>
            <p:cNvSpPr>
              <a:spLocks noChangeShapeType="1"/>
            </p:cNvSpPr>
            <p:nvPr/>
          </p:nvSpPr>
          <p:spPr bwMode="auto">
            <a:xfrm>
              <a:off x="4496" y="3072"/>
              <a:ext cx="192" cy="0"/>
            </a:xfrm>
            <a:prstGeom prst="line">
              <a:avLst/>
            </a:prstGeom>
            <a:noFill/>
            <a:ln w="28575">
              <a:solidFill>
                <a:schemeClr val="tx1"/>
              </a:solidFill>
              <a:round/>
            </a:ln>
          </p:spPr>
          <p:txBody>
            <a:bodyPr/>
            <a:lstStyle/>
            <a:p>
              <a:endParaRPr lang="zh-CN" altLang="en-US"/>
            </a:p>
          </p:txBody>
        </p:sp>
        <p:sp>
          <p:nvSpPr>
            <p:cNvPr id="75827" name="Line 73"/>
            <p:cNvSpPr>
              <a:spLocks noChangeShapeType="1"/>
            </p:cNvSpPr>
            <p:nvPr/>
          </p:nvSpPr>
          <p:spPr bwMode="auto">
            <a:xfrm>
              <a:off x="4496" y="3312"/>
              <a:ext cx="192" cy="0"/>
            </a:xfrm>
            <a:prstGeom prst="line">
              <a:avLst/>
            </a:prstGeom>
            <a:noFill/>
            <a:ln w="28575">
              <a:solidFill>
                <a:schemeClr val="tx1"/>
              </a:solidFill>
              <a:round/>
            </a:ln>
          </p:spPr>
          <p:txBody>
            <a:bodyPr/>
            <a:lstStyle/>
            <a:p>
              <a:endParaRPr lang="zh-CN" altLang="en-US"/>
            </a:p>
          </p:txBody>
        </p:sp>
      </p:grpSp>
      <p:grpSp>
        <p:nvGrpSpPr>
          <p:cNvPr id="75782" name="Group 77"/>
          <p:cNvGrpSpPr/>
          <p:nvPr/>
        </p:nvGrpSpPr>
        <p:grpSpPr bwMode="auto">
          <a:xfrm>
            <a:off x="4572000" y="952500"/>
            <a:ext cx="4419600" cy="3086100"/>
            <a:chOff x="2880" y="72"/>
            <a:chExt cx="2784" cy="1944"/>
          </a:xfrm>
        </p:grpSpPr>
        <p:sp>
          <p:nvSpPr>
            <p:cNvPr id="75784" name="Rectangle 23"/>
            <p:cNvSpPr>
              <a:spLocks noChangeArrowheads="1"/>
            </p:cNvSpPr>
            <p:nvPr/>
          </p:nvSpPr>
          <p:spPr bwMode="auto">
            <a:xfrm>
              <a:off x="3600" y="672"/>
              <a:ext cx="1152" cy="1344"/>
            </a:xfrm>
            <a:prstGeom prst="rect">
              <a:avLst/>
            </a:prstGeom>
            <a:noFill/>
            <a:ln w="19050">
              <a:solidFill>
                <a:schemeClr val="tx1"/>
              </a:solidFill>
              <a:miter lim="800000"/>
            </a:ln>
          </p:spPr>
          <p:txBody>
            <a:bodyPr wrap="none" anchor="ctr"/>
            <a:lstStyle/>
            <a:p>
              <a:pPr eaLnBrk="1" hangingPunct="1"/>
              <a:endParaRPr lang="zh-CN" altLang="en-US" sz="1400"/>
            </a:p>
          </p:txBody>
        </p:sp>
        <p:sp>
          <p:nvSpPr>
            <p:cNvPr id="75785" name="Rectangle 25"/>
            <p:cNvSpPr>
              <a:spLocks noChangeArrowheads="1"/>
            </p:cNvSpPr>
            <p:nvPr/>
          </p:nvSpPr>
          <p:spPr bwMode="auto">
            <a:xfrm>
              <a:off x="3648" y="72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786" name="Rectangle 26"/>
            <p:cNvSpPr>
              <a:spLocks noChangeArrowheads="1"/>
            </p:cNvSpPr>
            <p:nvPr/>
          </p:nvSpPr>
          <p:spPr bwMode="auto">
            <a:xfrm>
              <a:off x="3936" y="72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787" name="Rectangle 27"/>
            <p:cNvSpPr>
              <a:spLocks noChangeArrowheads="1"/>
            </p:cNvSpPr>
            <p:nvPr/>
          </p:nvSpPr>
          <p:spPr bwMode="auto">
            <a:xfrm>
              <a:off x="4224" y="72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788" name="Rectangle 28"/>
            <p:cNvSpPr>
              <a:spLocks noChangeArrowheads="1"/>
            </p:cNvSpPr>
            <p:nvPr/>
          </p:nvSpPr>
          <p:spPr bwMode="auto">
            <a:xfrm>
              <a:off x="4512" y="720"/>
              <a:ext cx="192" cy="48"/>
            </a:xfrm>
            <a:prstGeom prst="rect">
              <a:avLst/>
            </a:prstGeom>
            <a:noFill/>
            <a:ln w="9525">
              <a:solidFill>
                <a:schemeClr val="tx1"/>
              </a:solidFill>
              <a:miter lim="800000"/>
            </a:ln>
          </p:spPr>
          <p:txBody>
            <a:bodyPr wrap="none" anchor="ctr"/>
            <a:lstStyle/>
            <a:p>
              <a:pPr eaLnBrk="1" hangingPunct="1"/>
              <a:endParaRPr lang="zh-CN" altLang="en-US" sz="1400"/>
            </a:p>
          </p:txBody>
        </p:sp>
        <p:sp>
          <p:nvSpPr>
            <p:cNvPr id="75789" name="Text Box 31"/>
            <p:cNvSpPr txBox="1">
              <a:spLocks noChangeArrowheads="1"/>
            </p:cNvSpPr>
            <p:nvPr/>
          </p:nvSpPr>
          <p:spPr bwMode="auto">
            <a:xfrm rot="-9446812">
              <a:off x="3734" y="129"/>
              <a:ext cx="270" cy="548"/>
            </a:xfrm>
            <a:prstGeom prst="rect">
              <a:avLst/>
            </a:prstGeom>
            <a:noFill/>
            <a:ln w="9525">
              <a:noFill/>
              <a:miter lim="800000"/>
            </a:ln>
          </p:spPr>
          <p:txBody>
            <a:bodyPr vert="eaVert" wrap="none">
              <a:spAutoFit/>
            </a:bodyPr>
            <a:lstStyle/>
            <a:p>
              <a:pPr eaLnBrk="1" hangingPunct="1"/>
              <a:r>
                <a:rPr lang="en-US" altLang="zh-CN" sz="1600"/>
                <a:t>Plasmid</a:t>
              </a:r>
              <a:endParaRPr lang="en-US" altLang="zh-CN" sz="1600"/>
            </a:p>
          </p:txBody>
        </p:sp>
        <p:sp>
          <p:nvSpPr>
            <p:cNvPr id="75790" name="Text Box 32"/>
            <p:cNvSpPr txBox="1">
              <a:spLocks noChangeArrowheads="1"/>
            </p:cNvSpPr>
            <p:nvPr/>
          </p:nvSpPr>
          <p:spPr bwMode="auto">
            <a:xfrm rot="-9446812">
              <a:off x="4022" y="72"/>
              <a:ext cx="270" cy="598"/>
            </a:xfrm>
            <a:prstGeom prst="rect">
              <a:avLst/>
            </a:prstGeom>
            <a:noFill/>
            <a:ln w="9525">
              <a:noFill/>
              <a:miter lim="800000"/>
            </a:ln>
          </p:spPr>
          <p:txBody>
            <a:bodyPr vert="eaVert" wrap="none">
              <a:spAutoFit/>
            </a:bodyPr>
            <a:lstStyle/>
            <a:p>
              <a:pPr eaLnBrk="1" hangingPunct="1"/>
              <a:r>
                <a:rPr lang="en-US" altLang="zh-CN" sz="1600"/>
                <a:t>Digested</a:t>
              </a:r>
              <a:endParaRPr lang="en-US" altLang="zh-CN" sz="1600"/>
            </a:p>
          </p:txBody>
        </p:sp>
        <p:sp>
          <p:nvSpPr>
            <p:cNvPr id="75791" name="Line 33"/>
            <p:cNvSpPr>
              <a:spLocks noChangeShapeType="1"/>
            </p:cNvSpPr>
            <p:nvPr/>
          </p:nvSpPr>
          <p:spPr bwMode="auto">
            <a:xfrm>
              <a:off x="3648" y="1104"/>
              <a:ext cx="192" cy="0"/>
            </a:xfrm>
            <a:prstGeom prst="line">
              <a:avLst/>
            </a:prstGeom>
            <a:noFill/>
            <a:ln w="57150">
              <a:solidFill>
                <a:schemeClr val="tx1"/>
              </a:solidFill>
              <a:round/>
            </a:ln>
          </p:spPr>
          <p:txBody>
            <a:bodyPr/>
            <a:lstStyle/>
            <a:p>
              <a:endParaRPr lang="zh-CN" altLang="en-US"/>
            </a:p>
          </p:txBody>
        </p:sp>
        <p:sp>
          <p:nvSpPr>
            <p:cNvPr id="75792" name="Line 34"/>
            <p:cNvSpPr>
              <a:spLocks noChangeShapeType="1"/>
            </p:cNvSpPr>
            <p:nvPr/>
          </p:nvSpPr>
          <p:spPr bwMode="auto">
            <a:xfrm>
              <a:off x="3648" y="1008"/>
              <a:ext cx="192" cy="0"/>
            </a:xfrm>
            <a:prstGeom prst="line">
              <a:avLst/>
            </a:prstGeom>
            <a:noFill/>
            <a:ln w="28575">
              <a:solidFill>
                <a:schemeClr val="tx1"/>
              </a:solidFill>
              <a:round/>
            </a:ln>
          </p:spPr>
          <p:txBody>
            <a:bodyPr/>
            <a:lstStyle/>
            <a:p>
              <a:endParaRPr lang="zh-CN" altLang="en-US"/>
            </a:p>
          </p:txBody>
        </p:sp>
        <p:sp>
          <p:nvSpPr>
            <p:cNvPr id="75793" name="Text Box 35"/>
            <p:cNvSpPr txBox="1">
              <a:spLocks noChangeArrowheads="1"/>
            </p:cNvSpPr>
            <p:nvPr/>
          </p:nvSpPr>
          <p:spPr bwMode="auto">
            <a:xfrm rot="-9446812">
              <a:off x="4502" y="216"/>
              <a:ext cx="270" cy="478"/>
            </a:xfrm>
            <a:prstGeom prst="rect">
              <a:avLst/>
            </a:prstGeom>
            <a:noFill/>
            <a:ln w="9525">
              <a:noFill/>
              <a:miter lim="800000"/>
            </a:ln>
          </p:spPr>
          <p:txBody>
            <a:bodyPr vert="eaVert" wrap="none">
              <a:spAutoFit/>
            </a:bodyPr>
            <a:lstStyle/>
            <a:p>
              <a:pPr eaLnBrk="1" hangingPunct="1"/>
              <a:r>
                <a:rPr lang="en-US" altLang="zh-CN" sz="1600"/>
                <a:t>Marker</a:t>
              </a:r>
              <a:endParaRPr lang="en-US" altLang="zh-CN" sz="1600"/>
            </a:p>
          </p:txBody>
        </p:sp>
        <p:sp>
          <p:nvSpPr>
            <p:cNvPr id="75794" name="Line 36"/>
            <p:cNvSpPr>
              <a:spLocks noChangeShapeType="1"/>
            </p:cNvSpPr>
            <p:nvPr/>
          </p:nvSpPr>
          <p:spPr bwMode="auto">
            <a:xfrm>
              <a:off x="3936" y="1184"/>
              <a:ext cx="192" cy="0"/>
            </a:xfrm>
            <a:prstGeom prst="line">
              <a:avLst/>
            </a:prstGeom>
            <a:noFill/>
            <a:ln w="57150">
              <a:solidFill>
                <a:schemeClr val="tx1"/>
              </a:solidFill>
              <a:round/>
            </a:ln>
          </p:spPr>
          <p:txBody>
            <a:bodyPr/>
            <a:lstStyle/>
            <a:p>
              <a:endParaRPr lang="zh-CN" altLang="en-US"/>
            </a:p>
          </p:txBody>
        </p:sp>
        <p:sp>
          <p:nvSpPr>
            <p:cNvPr id="75795" name="Line 37"/>
            <p:cNvSpPr>
              <a:spLocks noChangeShapeType="1"/>
            </p:cNvSpPr>
            <p:nvPr/>
          </p:nvSpPr>
          <p:spPr bwMode="auto">
            <a:xfrm>
              <a:off x="3936" y="1488"/>
              <a:ext cx="192" cy="0"/>
            </a:xfrm>
            <a:prstGeom prst="line">
              <a:avLst/>
            </a:prstGeom>
            <a:noFill/>
            <a:ln w="28575">
              <a:solidFill>
                <a:srgbClr val="FF0000"/>
              </a:solidFill>
              <a:round/>
            </a:ln>
          </p:spPr>
          <p:txBody>
            <a:bodyPr/>
            <a:lstStyle/>
            <a:p>
              <a:endParaRPr lang="zh-CN" altLang="en-US"/>
            </a:p>
          </p:txBody>
        </p:sp>
        <p:sp>
          <p:nvSpPr>
            <p:cNvPr id="75796" name="Line 40"/>
            <p:cNvSpPr>
              <a:spLocks noChangeShapeType="1"/>
            </p:cNvSpPr>
            <p:nvPr/>
          </p:nvSpPr>
          <p:spPr bwMode="auto">
            <a:xfrm rot="10800000">
              <a:off x="4800" y="1488"/>
              <a:ext cx="192" cy="0"/>
            </a:xfrm>
            <a:prstGeom prst="line">
              <a:avLst/>
            </a:prstGeom>
            <a:noFill/>
            <a:ln w="38100">
              <a:solidFill>
                <a:schemeClr val="tx1"/>
              </a:solidFill>
              <a:round/>
              <a:tailEnd type="triangle" w="med" len="med"/>
            </a:ln>
          </p:spPr>
          <p:txBody>
            <a:bodyPr/>
            <a:lstStyle/>
            <a:p>
              <a:endParaRPr lang="zh-CN" altLang="en-US"/>
            </a:p>
          </p:txBody>
        </p:sp>
        <p:sp>
          <p:nvSpPr>
            <p:cNvPr id="75797" name="Text Box 41"/>
            <p:cNvSpPr txBox="1">
              <a:spLocks noChangeArrowheads="1"/>
            </p:cNvSpPr>
            <p:nvPr/>
          </p:nvSpPr>
          <p:spPr bwMode="auto">
            <a:xfrm>
              <a:off x="4976" y="1368"/>
              <a:ext cx="576" cy="193"/>
            </a:xfrm>
            <a:prstGeom prst="rect">
              <a:avLst/>
            </a:prstGeom>
            <a:noFill/>
            <a:ln w="9525">
              <a:noFill/>
              <a:miter lim="800000"/>
            </a:ln>
          </p:spPr>
          <p:txBody>
            <a:bodyPr>
              <a:spAutoFit/>
            </a:bodyPr>
            <a:lstStyle/>
            <a:p>
              <a:pPr eaLnBrk="1" hangingPunct="1">
                <a:spcBef>
                  <a:spcPct val="50000"/>
                </a:spcBef>
              </a:pPr>
              <a:r>
                <a:rPr lang="en-US" altLang="zh-CN" sz="1400"/>
                <a:t>738bp</a:t>
              </a:r>
              <a:endParaRPr lang="en-US" altLang="zh-CN" sz="1400"/>
            </a:p>
          </p:txBody>
        </p:sp>
        <p:sp>
          <p:nvSpPr>
            <p:cNvPr id="75798" name="Line 42"/>
            <p:cNvSpPr>
              <a:spLocks noChangeShapeType="1"/>
            </p:cNvSpPr>
            <p:nvPr/>
          </p:nvSpPr>
          <p:spPr bwMode="auto">
            <a:xfrm rot="10800000">
              <a:off x="4800" y="1192"/>
              <a:ext cx="192" cy="0"/>
            </a:xfrm>
            <a:prstGeom prst="line">
              <a:avLst/>
            </a:prstGeom>
            <a:noFill/>
            <a:ln w="38100">
              <a:solidFill>
                <a:schemeClr val="tx1"/>
              </a:solidFill>
              <a:round/>
              <a:tailEnd type="triangle" w="med" len="med"/>
            </a:ln>
          </p:spPr>
          <p:txBody>
            <a:bodyPr/>
            <a:lstStyle/>
            <a:p>
              <a:endParaRPr lang="zh-CN" altLang="en-US"/>
            </a:p>
          </p:txBody>
        </p:sp>
        <p:sp>
          <p:nvSpPr>
            <p:cNvPr id="75799" name="Text Box 43"/>
            <p:cNvSpPr txBox="1">
              <a:spLocks noChangeArrowheads="1"/>
            </p:cNvSpPr>
            <p:nvPr/>
          </p:nvSpPr>
          <p:spPr bwMode="auto">
            <a:xfrm>
              <a:off x="4976" y="1072"/>
              <a:ext cx="688" cy="193"/>
            </a:xfrm>
            <a:prstGeom prst="rect">
              <a:avLst/>
            </a:prstGeom>
            <a:noFill/>
            <a:ln w="9525">
              <a:noFill/>
              <a:miter lim="800000"/>
            </a:ln>
          </p:spPr>
          <p:txBody>
            <a:bodyPr>
              <a:spAutoFit/>
            </a:bodyPr>
            <a:lstStyle/>
            <a:p>
              <a:pPr eaLnBrk="1" hangingPunct="1">
                <a:spcBef>
                  <a:spcPct val="50000"/>
                </a:spcBef>
              </a:pPr>
              <a:r>
                <a:rPr lang="en-US" altLang="zh-CN" sz="1400"/>
                <a:t>3962bp</a:t>
              </a:r>
              <a:endParaRPr lang="en-US" altLang="zh-CN" sz="1400"/>
            </a:p>
          </p:txBody>
        </p:sp>
        <p:sp>
          <p:nvSpPr>
            <p:cNvPr id="75800" name="Line 44"/>
            <p:cNvSpPr>
              <a:spLocks noChangeShapeType="1"/>
            </p:cNvSpPr>
            <p:nvPr/>
          </p:nvSpPr>
          <p:spPr bwMode="auto">
            <a:xfrm>
              <a:off x="4496" y="912"/>
              <a:ext cx="192" cy="0"/>
            </a:xfrm>
            <a:prstGeom prst="line">
              <a:avLst/>
            </a:prstGeom>
            <a:noFill/>
            <a:ln w="28575">
              <a:solidFill>
                <a:schemeClr val="tx1"/>
              </a:solidFill>
              <a:round/>
            </a:ln>
          </p:spPr>
          <p:txBody>
            <a:bodyPr/>
            <a:lstStyle/>
            <a:p>
              <a:endParaRPr lang="zh-CN" altLang="en-US"/>
            </a:p>
          </p:txBody>
        </p:sp>
        <p:sp>
          <p:nvSpPr>
            <p:cNvPr id="75801" name="Line 45"/>
            <p:cNvSpPr>
              <a:spLocks noChangeShapeType="1"/>
            </p:cNvSpPr>
            <p:nvPr/>
          </p:nvSpPr>
          <p:spPr bwMode="auto">
            <a:xfrm>
              <a:off x="4496" y="1040"/>
              <a:ext cx="192" cy="0"/>
            </a:xfrm>
            <a:prstGeom prst="line">
              <a:avLst/>
            </a:prstGeom>
            <a:noFill/>
            <a:ln w="28575">
              <a:solidFill>
                <a:schemeClr val="tx1"/>
              </a:solidFill>
              <a:round/>
            </a:ln>
          </p:spPr>
          <p:txBody>
            <a:bodyPr/>
            <a:lstStyle/>
            <a:p>
              <a:endParaRPr lang="zh-CN" altLang="en-US"/>
            </a:p>
          </p:txBody>
        </p:sp>
        <p:sp>
          <p:nvSpPr>
            <p:cNvPr id="75802" name="Line 46"/>
            <p:cNvSpPr>
              <a:spLocks noChangeShapeType="1"/>
            </p:cNvSpPr>
            <p:nvPr/>
          </p:nvSpPr>
          <p:spPr bwMode="auto">
            <a:xfrm>
              <a:off x="4496" y="1152"/>
              <a:ext cx="192" cy="0"/>
            </a:xfrm>
            <a:prstGeom prst="line">
              <a:avLst/>
            </a:prstGeom>
            <a:noFill/>
            <a:ln w="28575">
              <a:solidFill>
                <a:schemeClr val="tx1"/>
              </a:solidFill>
              <a:round/>
            </a:ln>
          </p:spPr>
          <p:txBody>
            <a:bodyPr/>
            <a:lstStyle/>
            <a:p>
              <a:endParaRPr lang="zh-CN" altLang="en-US"/>
            </a:p>
          </p:txBody>
        </p:sp>
        <p:sp>
          <p:nvSpPr>
            <p:cNvPr id="75803" name="Line 47"/>
            <p:cNvSpPr>
              <a:spLocks noChangeShapeType="1"/>
            </p:cNvSpPr>
            <p:nvPr/>
          </p:nvSpPr>
          <p:spPr bwMode="auto">
            <a:xfrm>
              <a:off x="4496" y="1296"/>
              <a:ext cx="192" cy="0"/>
            </a:xfrm>
            <a:prstGeom prst="line">
              <a:avLst/>
            </a:prstGeom>
            <a:noFill/>
            <a:ln w="28575">
              <a:solidFill>
                <a:schemeClr val="tx1"/>
              </a:solidFill>
              <a:round/>
            </a:ln>
          </p:spPr>
          <p:txBody>
            <a:bodyPr/>
            <a:lstStyle/>
            <a:p>
              <a:endParaRPr lang="zh-CN" altLang="en-US"/>
            </a:p>
          </p:txBody>
        </p:sp>
        <p:sp>
          <p:nvSpPr>
            <p:cNvPr id="75804" name="Line 48"/>
            <p:cNvSpPr>
              <a:spLocks noChangeShapeType="1"/>
            </p:cNvSpPr>
            <p:nvPr/>
          </p:nvSpPr>
          <p:spPr bwMode="auto">
            <a:xfrm>
              <a:off x="4496" y="1424"/>
              <a:ext cx="192" cy="0"/>
            </a:xfrm>
            <a:prstGeom prst="line">
              <a:avLst/>
            </a:prstGeom>
            <a:noFill/>
            <a:ln w="28575">
              <a:solidFill>
                <a:schemeClr val="tx1"/>
              </a:solidFill>
              <a:round/>
            </a:ln>
          </p:spPr>
          <p:txBody>
            <a:bodyPr/>
            <a:lstStyle/>
            <a:p>
              <a:endParaRPr lang="zh-CN" altLang="en-US"/>
            </a:p>
          </p:txBody>
        </p:sp>
        <p:sp>
          <p:nvSpPr>
            <p:cNvPr id="75805" name="Line 49"/>
            <p:cNvSpPr>
              <a:spLocks noChangeShapeType="1"/>
            </p:cNvSpPr>
            <p:nvPr/>
          </p:nvSpPr>
          <p:spPr bwMode="auto">
            <a:xfrm>
              <a:off x="4496" y="1632"/>
              <a:ext cx="192" cy="0"/>
            </a:xfrm>
            <a:prstGeom prst="line">
              <a:avLst/>
            </a:prstGeom>
            <a:noFill/>
            <a:ln w="28575">
              <a:solidFill>
                <a:schemeClr val="tx1"/>
              </a:solidFill>
              <a:round/>
            </a:ln>
          </p:spPr>
          <p:txBody>
            <a:bodyPr/>
            <a:lstStyle/>
            <a:p>
              <a:endParaRPr lang="zh-CN" altLang="en-US"/>
            </a:p>
          </p:txBody>
        </p:sp>
        <p:sp>
          <p:nvSpPr>
            <p:cNvPr id="75806" name="Line 50"/>
            <p:cNvSpPr>
              <a:spLocks noChangeShapeType="1"/>
            </p:cNvSpPr>
            <p:nvPr/>
          </p:nvSpPr>
          <p:spPr bwMode="auto">
            <a:xfrm>
              <a:off x="4496" y="1872"/>
              <a:ext cx="192" cy="0"/>
            </a:xfrm>
            <a:prstGeom prst="line">
              <a:avLst/>
            </a:prstGeom>
            <a:noFill/>
            <a:ln w="28575">
              <a:solidFill>
                <a:schemeClr val="tx1"/>
              </a:solidFill>
              <a:round/>
            </a:ln>
          </p:spPr>
          <p:txBody>
            <a:bodyPr/>
            <a:lstStyle/>
            <a:p>
              <a:endParaRPr lang="zh-CN" altLang="en-US"/>
            </a:p>
          </p:txBody>
        </p:sp>
        <p:sp>
          <p:nvSpPr>
            <p:cNvPr id="75807" name="AutoShape 75"/>
            <p:cNvSpPr>
              <a:spLocks noChangeArrowheads="1"/>
            </p:cNvSpPr>
            <p:nvPr/>
          </p:nvSpPr>
          <p:spPr bwMode="auto">
            <a:xfrm>
              <a:off x="2880" y="1296"/>
              <a:ext cx="336" cy="144"/>
            </a:xfrm>
            <a:prstGeom prst="rightArrow">
              <a:avLst>
                <a:gd name="adj1" fmla="val 50000"/>
                <a:gd name="adj2" fmla="val 58333"/>
              </a:avLst>
            </a:prstGeom>
            <a:noFill/>
            <a:ln w="38100">
              <a:solidFill>
                <a:schemeClr val="tx1"/>
              </a:solidFill>
              <a:miter lim="800000"/>
            </a:ln>
          </p:spPr>
          <p:txBody>
            <a:bodyPr wrap="none" anchor="ctr"/>
            <a:lstStyle/>
            <a:p>
              <a:pPr eaLnBrk="1" hangingPunct="1"/>
              <a:endParaRPr lang="zh-CN" altLang="en-US" sz="1400"/>
            </a:p>
          </p:txBody>
        </p:sp>
      </p:grpSp>
      <p:sp>
        <p:nvSpPr>
          <p:cNvPr id="75783" name="AutoShape 76"/>
          <p:cNvSpPr>
            <a:spLocks noChangeArrowheads="1"/>
          </p:cNvSpPr>
          <p:nvPr/>
        </p:nvSpPr>
        <p:spPr bwMode="auto">
          <a:xfrm>
            <a:off x="4572000" y="4953000"/>
            <a:ext cx="533400" cy="228600"/>
          </a:xfrm>
          <a:prstGeom prst="rightArrow">
            <a:avLst>
              <a:gd name="adj1" fmla="val 50000"/>
              <a:gd name="adj2" fmla="val 58333"/>
            </a:avLst>
          </a:prstGeom>
          <a:noFill/>
          <a:ln w="38100">
            <a:solidFill>
              <a:schemeClr val="tx1"/>
            </a:solidFill>
            <a:miter lim="800000"/>
          </a:ln>
        </p:spPr>
        <p:txBody>
          <a:bodyPr wrap="none" anchor="ctr"/>
          <a:lstStyle/>
          <a:p>
            <a:pPr eaLnBrk="1" hangingPunct="1"/>
            <a:endParaRPr lang="zh-CN"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283"/>
            <a:ext cx="8229600" cy="1143000"/>
          </a:xfrm>
        </p:spPr>
        <p:txBody>
          <a:bodyPr/>
          <a:p>
            <a:r>
              <a:rPr lang="zh-CN" altLang="en-US"/>
              <a:t>实验材料</a:t>
            </a:r>
            <a:endParaRPr lang="zh-CN" altLang="en-US"/>
          </a:p>
        </p:txBody>
      </p:sp>
      <p:sp>
        <p:nvSpPr>
          <p:cNvPr id="3" name="内容占位符 2"/>
          <p:cNvSpPr>
            <a:spLocks noGrp="1"/>
          </p:cNvSpPr>
          <p:nvPr>
            <p:ph idx="1"/>
          </p:nvPr>
        </p:nvSpPr>
        <p:spPr/>
        <p:txBody>
          <a:bodyPr/>
          <a:p>
            <a:pPr eaLnBrk="1" hangingPunct="1">
              <a:lnSpc>
                <a:spcPct val="130000"/>
              </a:lnSpc>
              <a:spcBef>
                <a:spcPct val="20000"/>
              </a:spcBef>
              <a:buSzPct val="80000"/>
              <a:buFont typeface="Wingdings" panose="05000000000000000000" charset="0"/>
              <a:buChar char="l"/>
            </a:pPr>
            <a:r>
              <a:rPr lang="en-US" altLang="zh-CN" sz="2400">
                <a:sym typeface="+mn-ea"/>
              </a:rPr>
              <a:t>50</a:t>
            </a:r>
            <a:r>
              <a:rPr lang="en-US" altLang="zh-CN" sz="2400">
                <a:cs typeface="Tahoma" panose="020B0604030504040204" pitchFamily="34" charset="0"/>
                <a:sym typeface="+mn-ea"/>
              </a:rPr>
              <a:t>xTAE buffer</a:t>
            </a:r>
            <a:endParaRPr lang="en-US" altLang="zh-CN" sz="2400">
              <a:cs typeface="Tahoma" panose="020B0604030504040204" pitchFamily="34" charset="0"/>
            </a:endParaRPr>
          </a:p>
          <a:p>
            <a:pPr eaLnBrk="1" hangingPunct="1">
              <a:lnSpc>
                <a:spcPct val="130000"/>
              </a:lnSpc>
              <a:spcBef>
                <a:spcPct val="20000"/>
              </a:spcBef>
              <a:buSzPct val="80000"/>
              <a:buFont typeface="Wingdings" panose="05000000000000000000" charset="0"/>
              <a:buChar char="l"/>
            </a:pPr>
            <a:r>
              <a:rPr lang="zh-CN" altLang="en-US" sz="2400">
                <a:sym typeface="+mn-ea"/>
              </a:rPr>
              <a:t>琼脂糖</a:t>
            </a:r>
            <a:endParaRPr lang="zh-CN" altLang="en-US" sz="2400"/>
          </a:p>
          <a:p>
            <a:pPr eaLnBrk="1" hangingPunct="1">
              <a:lnSpc>
                <a:spcPct val="130000"/>
              </a:lnSpc>
              <a:spcBef>
                <a:spcPct val="20000"/>
              </a:spcBef>
              <a:buSzPct val="80000"/>
              <a:buFont typeface="Wingdings" panose="05000000000000000000" charset="0"/>
              <a:buChar char="l"/>
            </a:pPr>
            <a:r>
              <a:rPr lang="en-US" altLang="zh-CN" sz="2400">
                <a:cs typeface="Tahoma" panose="020B0604030504040204" pitchFamily="34" charset="0"/>
                <a:sym typeface="+mn-ea"/>
              </a:rPr>
              <a:t>GelRed </a:t>
            </a:r>
            <a:r>
              <a:rPr lang="zh-CN" altLang="en-US" sz="2400">
                <a:cs typeface="Tahoma" panose="020B0604030504040204" pitchFamily="34" charset="0"/>
                <a:sym typeface="+mn-ea"/>
              </a:rPr>
              <a:t>显示液</a:t>
            </a:r>
            <a:r>
              <a:rPr lang="zh-CN" altLang="en-US" sz="2400" b="0">
                <a:cs typeface="Tahoma" panose="020B0604030504040204" pitchFamily="34" charset="0"/>
                <a:sym typeface="+mn-ea"/>
              </a:rPr>
              <a:t>（</a:t>
            </a:r>
            <a:r>
              <a:rPr lang="en-US" altLang="zh-CN" sz="2400" b="0">
                <a:cs typeface="Tahoma" panose="020B0604030504040204" pitchFamily="34" charset="0"/>
                <a:sym typeface="+mn-ea"/>
              </a:rPr>
              <a:t>1/2000</a:t>
            </a:r>
            <a:r>
              <a:rPr lang="zh-CN" altLang="en-US" sz="2400" b="0">
                <a:cs typeface="Tahoma" panose="020B0604030504040204" pitchFamily="34" charset="0"/>
                <a:sym typeface="+mn-ea"/>
              </a:rPr>
              <a:t>，</a:t>
            </a:r>
            <a:r>
              <a:rPr lang="en-US" altLang="zh-CN" sz="2400" b="0">
                <a:cs typeface="Tahoma" panose="020B0604030504040204" pitchFamily="34" charset="0"/>
                <a:sym typeface="+mn-ea"/>
              </a:rPr>
              <a:t>10</a:t>
            </a:r>
            <a:r>
              <a:rPr lang="en-US" altLang="zh-CN" sz="2400" b="0">
                <a:latin typeface="Calibri" panose="020F0502020204030204" charset="0"/>
                <a:cs typeface="Calibri" panose="020F0502020204030204" charset="0"/>
                <a:sym typeface="+mn-ea"/>
              </a:rPr>
              <a:t>µ</a:t>
            </a:r>
            <a:r>
              <a:rPr lang="en-US" altLang="zh-CN" sz="2400" b="0">
                <a:cs typeface="Tahoma" panose="020B0604030504040204" pitchFamily="34" charset="0"/>
                <a:sym typeface="+mn-ea"/>
              </a:rPr>
              <a:t>L/20mL</a:t>
            </a:r>
            <a:r>
              <a:rPr lang="zh-CN" altLang="en-US" sz="2400" b="0">
                <a:cs typeface="Tahoma" panose="020B0604030504040204" pitchFamily="34" charset="0"/>
                <a:sym typeface="+mn-ea"/>
              </a:rPr>
              <a:t>）</a:t>
            </a:r>
            <a:endParaRPr lang="zh-CN" altLang="en-US" sz="2400" b="0">
              <a:cs typeface="Tahoma" panose="020B0604030504040204" pitchFamily="34" charset="0"/>
            </a:endParaRPr>
          </a:p>
          <a:p>
            <a:pPr eaLnBrk="1" hangingPunct="1">
              <a:lnSpc>
                <a:spcPct val="130000"/>
              </a:lnSpc>
              <a:spcBef>
                <a:spcPct val="20000"/>
              </a:spcBef>
              <a:buSzPct val="80000"/>
              <a:buFont typeface="Wingdings" panose="05000000000000000000" charset="0"/>
              <a:buChar char="l"/>
            </a:pPr>
            <a:r>
              <a:rPr lang="en-US" altLang="zh-CN" sz="2400">
                <a:cs typeface="Tahoma" panose="020B0604030504040204" pitchFamily="34" charset="0"/>
                <a:sym typeface="+mn-ea"/>
                <a:hlinkClick r:id="rId1" action="ppaction://hlinksldjump"/>
              </a:rPr>
              <a:t>6xLoading buffer</a:t>
            </a:r>
            <a:endParaRPr lang="en-US" altLang="zh-CN" sz="2400">
              <a:cs typeface="Tahoma" panose="020B0604030504040204" pitchFamily="34" charset="0"/>
            </a:endParaRPr>
          </a:p>
          <a:p>
            <a:pPr marL="0" indent="0" eaLnBrk="1" hangingPunct="1">
              <a:lnSpc>
                <a:spcPct val="130000"/>
              </a:lnSpc>
              <a:spcBef>
                <a:spcPct val="20000"/>
              </a:spcBef>
              <a:buSzPct val="80000"/>
              <a:buNone/>
            </a:pPr>
            <a:r>
              <a:rPr lang="zh-CN" altLang="en-US" sz="2400">
                <a:sym typeface="+mn-ea"/>
              </a:rPr>
              <a:t>（溴酚蓝</a:t>
            </a:r>
            <a:r>
              <a:rPr lang="en-US" altLang="zh-CN" sz="2400">
                <a:sym typeface="+mn-ea"/>
              </a:rPr>
              <a:t>+</a:t>
            </a:r>
            <a:r>
              <a:rPr lang="zh-CN" altLang="en-US" sz="2400">
                <a:sym typeface="+mn-ea"/>
              </a:rPr>
              <a:t>蔗糖 ，或者二甲苯青，甘油）</a:t>
            </a:r>
            <a:endParaRPr lang="zh-CN" altLang="en-US" sz="2400"/>
          </a:p>
          <a:p>
            <a:pPr eaLnBrk="1" hangingPunct="1">
              <a:lnSpc>
                <a:spcPct val="130000"/>
              </a:lnSpc>
              <a:spcBef>
                <a:spcPct val="20000"/>
              </a:spcBef>
              <a:buSzPct val="80000"/>
              <a:buFont typeface="Wingdings" panose="05000000000000000000" charset="0"/>
              <a:buChar char="l"/>
            </a:pPr>
            <a:r>
              <a:rPr lang="en-US" altLang="zh-CN" sz="2400">
                <a:sym typeface="+mn-ea"/>
                <a:hlinkClick r:id="rId1" action="ppaction://hlinksldjump"/>
              </a:rPr>
              <a:t>DNA Marker</a:t>
            </a:r>
            <a:r>
              <a:rPr lang="zh-CN" altLang="en-US" sz="2400">
                <a:sym typeface="+mn-ea"/>
              </a:rPr>
              <a:t>：</a:t>
            </a:r>
            <a:r>
              <a:rPr lang="en-US" altLang="zh-CN" sz="2400" b="0">
                <a:sym typeface="Symbol" panose="05050102010706020507" pitchFamily="18" charset="2"/>
              </a:rPr>
              <a:t>DM0004 (5,4,3,2,1.5,1,0.75,0.5kb)</a:t>
            </a:r>
            <a:endParaRPr lang="en-US" altLang="zh-CN" sz="2400" b="0">
              <a:sym typeface="Symbol" panose="05050102010706020507" pitchFamily="18" charset="2"/>
            </a:endParaRPr>
          </a:p>
          <a:p>
            <a:pPr eaLnBrk="1" hangingPunct="1">
              <a:lnSpc>
                <a:spcPct val="130000"/>
              </a:lnSpc>
              <a:spcBef>
                <a:spcPct val="20000"/>
              </a:spcBef>
              <a:buSzPct val="80000"/>
              <a:buFont typeface="Wingdings" panose="05000000000000000000" charset="0"/>
              <a:buChar char="l"/>
            </a:pPr>
            <a:r>
              <a:rPr lang="zh-CN" altLang="en-US" sz="2400">
                <a:sym typeface="Symbol" panose="05050102010706020507" pitchFamily="18" charset="2"/>
              </a:rPr>
              <a:t>质粒</a:t>
            </a:r>
            <a:r>
              <a:rPr lang="en-US" altLang="zh-CN" sz="2400">
                <a:sym typeface="Symbol" panose="05050102010706020507" pitchFamily="18" charset="2"/>
              </a:rPr>
              <a:t>DNA</a:t>
            </a:r>
            <a:endParaRPr lang="en-US" altLang="zh-CN" sz="2400">
              <a:sym typeface="Symbol" panose="05050102010706020507" pitchFamily="18" charset="2"/>
            </a:endParaRPr>
          </a:p>
          <a:p>
            <a:pPr eaLnBrk="1" hangingPunct="1">
              <a:lnSpc>
                <a:spcPct val="130000"/>
              </a:lnSpc>
              <a:spcBef>
                <a:spcPct val="20000"/>
              </a:spcBef>
              <a:buSzPct val="80000"/>
              <a:buFont typeface="Wingdings" panose="05000000000000000000" charset="0"/>
              <a:buChar char="l"/>
            </a:pPr>
            <a:r>
              <a:rPr lang="en-US" altLang="zh-CN" sz="2400" i="1">
                <a:sym typeface="Symbol" panose="05050102010706020507" pitchFamily="18" charset="2"/>
              </a:rPr>
              <a:t>BamH</a:t>
            </a:r>
            <a:r>
              <a:rPr lang="en-US" altLang="zh-CN" sz="2400">
                <a:sym typeface="Symbol" panose="05050102010706020507" pitchFamily="18" charset="2"/>
              </a:rPr>
              <a:t>I</a:t>
            </a:r>
            <a:r>
              <a:rPr lang="zh-CN" altLang="en-US" sz="2400">
                <a:sym typeface="Symbol" panose="05050102010706020507" pitchFamily="18" charset="2"/>
              </a:rPr>
              <a:t>、</a:t>
            </a:r>
            <a:r>
              <a:rPr lang="en-US" altLang="zh-CN" sz="2400" i="1">
                <a:sym typeface="Symbol" panose="05050102010706020507" pitchFamily="18" charset="2"/>
              </a:rPr>
              <a:t>Not</a:t>
            </a:r>
            <a:r>
              <a:rPr lang="en-US" altLang="zh-CN" sz="2400">
                <a:sym typeface="Symbol" panose="05050102010706020507" pitchFamily="18" charset="2"/>
              </a:rPr>
              <a:t>I </a:t>
            </a:r>
            <a:r>
              <a:rPr lang="zh-CN" altLang="en-US" sz="2400">
                <a:sym typeface="Symbol" panose="05050102010706020507" pitchFamily="18" charset="2"/>
              </a:rPr>
              <a:t>及其 </a:t>
            </a:r>
            <a:r>
              <a:rPr lang="en-US" altLang="zh-CN" sz="2400">
                <a:sym typeface="Symbol" panose="05050102010706020507" pitchFamily="18" charset="2"/>
              </a:rPr>
              <a:t>Buffer O</a:t>
            </a:r>
            <a:endParaRPr lang="en-US" altLang="zh-CN" sz="2400">
              <a:sym typeface="Symbol" panose="05050102010706020507" pitchFamily="18" charset="2"/>
            </a:endParaRPr>
          </a:p>
          <a:p>
            <a:pPr>
              <a:buSzPct val="80000"/>
              <a:buFont typeface="Wingdings" panose="05000000000000000000" charset="0"/>
              <a:buChar char="l"/>
            </a:pPr>
            <a:endParaRPr lang="en-US" altLang="zh-CN" sz="2400" b="0">
              <a:cs typeface="Tahoma" panose="020B0604030504040204" pitchFamily="34" charset="0"/>
              <a:sym typeface="Symbol" panose="05050102010706020507" pitchFamily="18" charset="2"/>
            </a:endParaRPr>
          </a:p>
        </p:txBody>
      </p:sp>
      <p:sp>
        <p:nvSpPr>
          <p:cNvPr id="59396" name="Rectangle 6"/>
          <p:cNvSpPr>
            <a:spLocks noChangeArrowheads="1"/>
          </p:cNvSpPr>
          <p:nvPr/>
        </p:nvSpPr>
        <p:spPr bwMode="auto">
          <a:xfrm>
            <a:off x="1219200" y="1295400"/>
            <a:ext cx="6408738" cy="4876800"/>
          </a:xfrm>
          <a:prstGeom prst="rect">
            <a:avLst/>
          </a:prstGeom>
          <a:noFill/>
          <a:ln w="9525">
            <a:noFill/>
            <a:miter lim="800000"/>
          </a:ln>
        </p:spPr>
        <p:txBody>
          <a:bodyPr/>
          <a:lstStyle/>
          <a:p>
            <a:pPr marL="342900" indent="-342900" eaLnBrk="1" hangingPunct="1">
              <a:lnSpc>
                <a:spcPct val="130000"/>
              </a:lnSpc>
              <a:spcBef>
                <a:spcPct val="20000"/>
              </a:spcBef>
              <a:buFont typeface="Wingdings" panose="05000000000000000000" pitchFamily="2" charset="2"/>
              <a:buChar char="ü"/>
            </a:pPr>
            <a:endParaRPr lang="en-US" altLang="zh-CN" sz="2400">
              <a:sym typeface="Symbol" panose="05050102010706020507" pitchFamily="18" charset="2"/>
            </a:endParaRPr>
          </a:p>
        </p:txBody>
      </p:sp>
      <p:pic>
        <p:nvPicPr>
          <p:cNvPr id="59397" name="Picture 6" descr="5a"/>
          <p:cNvPicPr>
            <a:picLocks noChangeAspect="1" noChangeArrowheads="1"/>
          </p:cNvPicPr>
          <p:nvPr/>
        </p:nvPicPr>
        <p:blipFill>
          <a:blip r:embed="rId2" cstate="print"/>
          <a:srcRect l="29950" t="17397" r="63545" b="44569"/>
          <a:stretch>
            <a:fillRect/>
          </a:stretch>
        </p:blipFill>
        <p:spPr bwMode="auto">
          <a:xfrm>
            <a:off x="7162800" y="1752600"/>
            <a:ext cx="798513" cy="3733800"/>
          </a:xfrm>
          <a:prstGeom prst="rect">
            <a:avLst/>
          </a:prstGeom>
          <a:noFill/>
          <a:ln w="9525">
            <a:noFill/>
            <a:miter lim="800000"/>
            <a:headEnd/>
            <a:tailEnd/>
          </a:ln>
        </p:spPr>
      </p:pic>
      <p:sp>
        <p:nvSpPr>
          <p:cNvPr id="59398" name="矩形 5"/>
          <p:cNvSpPr>
            <a:spLocks noChangeArrowheads="1"/>
          </p:cNvSpPr>
          <p:nvPr/>
        </p:nvSpPr>
        <p:spPr bwMode="auto">
          <a:xfrm>
            <a:off x="7010400" y="1371600"/>
            <a:ext cx="1346835" cy="337185"/>
          </a:xfrm>
          <a:prstGeom prst="rect">
            <a:avLst/>
          </a:prstGeom>
          <a:noFill/>
          <a:ln w="9525">
            <a:noFill/>
            <a:miter lim="800000"/>
          </a:ln>
        </p:spPr>
        <p:txBody>
          <a:bodyPr wrap="none">
            <a:spAutoFit/>
          </a:bodyPr>
          <a:lstStyle/>
          <a:p>
            <a:pPr eaLnBrk="1" hangingPunct="1"/>
            <a:r>
              <a:rPr lang="en-US" altLang="zh-CN" sz="1600" b="0">
                <a:solidFill>
                  <a:srgbClr val="002060"/>
                </a:solidFill>
                <a:sym typeface="Symbol" panose="05050102010706020507" pitchFamily="18" charset="2"/>
              </a:rPr>
              <a:t>DM0004   bp </a:t>
            </a:r>
            <a:endParaRPr lang="en-US" altLang="zh-CN" sz="1600" b="0">
              <a:solidFill>
                <a:srgbClr val="002060"/>
              </a:solidFill>
              <a:sym typeface="Symbol" panose="05050102010706020507" pitchFamily="18" charset="2"/>
            </a:endParaRPr>
          </a:p>
        </p:txBody>
      </p:sp>
      <p:sp>
        <p:nvSpPr>
          <p:cNvPr id="59399" name="TextBox 6"/>
          <p:cNvSpPr txBox="1">
            <a:spLocks noChangeArrowheads="1"/>
          </p:cNvSpPr>
          <p:nvPr/>
        </p:nvSpPr>
        <p:spPr bwMode="auto">
          <a:xfrm>
            <a:off x="7924800" y="2667000"/>
            <a:ext cx="762000" cy="2084070"/>
          </a:xfrm>
          <a:prstGeom prst="rect">
            <a:avLst/>
          </a:prstGeom>
          <a:noFill/>
          <a:ln w="9525">
            <a:noFill/>
            <a:miter lim="800000"/>
          </a:ln>
        </p:spPr>
        <p:txBody>
          <a:bodyPr>
            <a:spAutoFit/>
          </a:bodyPr>
          <a:lstStyle/>
          <a:p>
            <a:pPr eaLnBrk="1" hangingPunct="1"/>
            <a:r>
              <a:rPr lang="en-US" altLang="zh-CN" sz="1100"/>
              <a:t>5000</a:t>
            </a:r>
            <a:endParaRPr lang="en-US" altLang="zh-CN" sz="1100"/>
          </a:p>
          <a:p>
            <a:pPr eaLnBrk="1" hangingPunct="1"/>
            <a:r>
              <a:rPr lang="en-US" altLang="zh-CN" sz="1100"/>
              <a:t>4000</a:t>
            </a:r>
            <a:endParaRPr lang="en-US" altLang="zh-CN" sz="1100"/>
          </a:p>
          <a:p>
            <a:pPr eaLnBrk="1" hangingPunct="1"/>
            <a:r>
              <a:rPr lang="en-US" altLang="zh-CN" sz="1100"/>
              <a:t>3000</a:t>
            </a:r>
            <a:endParaRPr lang="en-US" altLang="zh-CN" sz="1100"/>
          </a:p>
          <a:p>
            <a:pPr eaLnBrk="1" hangingPunct="1">
              <a:spcBef>
                <a:spcPts val="900"/>
              </a:spcBef>
            </a:pPr>
            <a:r>
              <a:rPr lang="en-US" altLang="zh-CN" sz="1100"/>
              <a:t>2000</a:t>
            </a:r>
            <a:endParaRPr lang="en-US" altLang="zh-CN" sz="1100"/>
          </a:p>
          <a:p>
            <a:pPr eaLnBrk="1" hangingPunct="1"/>
            <a:r>
              <a:rPr lang="en-US" altLang="zh-CN" sz="1100"/>
              <a:t>1500</a:t>
            </a:r>
            <a:endParaRPr lang="en-US" altLang="zh-CN" sz="1100"/>
          </a:p>
          <a:p>
            <a:pPr eaLnBrk="1" hangingPunct="1">
              <a:spcBef>
                <a:spcPts val="600"/>
              </a:spcBef>
            </a:pPr>
            <a:r>
              <a:rPr lang="en-US" altLang="zh-CN" sz="1100"/>
              <a:t>1000</a:t>
            </a:r>
            <a:endParaRPr lang="en-US" altLang="zh-CN" sz="1100"/>
          </a:p>
          <a:p>
            <a:pPr eaLnBrk="1" hangingPunct="1"/>
            <a:r>
              <a:rPr lang="en-US" altLang="zh-CN" sz="1100"/>
              <a:t>750</a:t>
            </a:r>
            <a:endParaRPr lang="en-US" altLang="zh-CN" sz="1100"/>
          </a:p>
          <a:p>
            <a:pPr eaLnBrk="1" hangingPunct="1"/>
            <a:endParaRPr lang="en-US" altLang="zh-CN" sz="1100"/>
          </a:p>
          <a:p>
            <a:pPr eaLnBrk="1" hangingPunct="1"/>
            <a:r>
              <a:rPr lang="en-US" altLang="zh-CN" sz="1100"/>
              <a:t>500</a:t>
            </a:r>
            <a:endParaRPr lang="en-US" altLang="zh-CN" sz="1100"/>
          </a:p>
          <a:p>
            <a:pPr eaLnBrk="1" hangingPunct="1"/>
            <a:endParaRPr lang="zh-CN" altLang="en-US"/>
          </a:p>
        </p:txBody>
      </p:sp>
      <p:sp>
        <p:nvSpPr>
          <p:cNvPr id="4100" name="Line 6"/>
          <p:cNvSpPr>
            <a:spLocks noChangeShapeType="1"/>
          </p:cNvSpPr>
          <p:nvPr/>
        </p:nvSpPr>
        <p:spPr bwMode="auto">
          <a:xfrm>
            <a:off x="0" y="1161415"/>
            <a:ext cx="9144000" cy="0"/>
          </a:xfrm>
          <a:prstGeom prst="line">
            <a:avLst/>
          </a:prstGeom>
          <a:noFill/>
          <a:ln w="25400">
            <a:solidFill>
              <a:srgbClr val="FF0000"/>
            </a:solidFill>
            <a:round/>
          </a:ln>
        </p:spPr>
        <p:txBody>
          <a:bodyPr/>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实验仪器</a:t>
            </a:r>
            <a:endParaRPr lang="zh-CN" altLang="en-US"/>
          </a:p>
        </p:txBody>
      </p:sp>
      <p:sp>
        <p:nvSpPr>
          <p:cNvPr id="3" name="内容占位符 2"/>
          <p:cNvSpPr>
            <a:spLocks noGrp="1"/>
          </p:cNvSpPr>
          <p:nvPr>
            <p:ph idx="1"/>
          </p:nvPr>
        </p:nvSpPr>
        <p:spPr/>
        <p:txBody>
          <a:bodyPr/>
          <a:p>
            <a:pPr marL="342900" indent="-342900" eaLnBrk="1" hangingPunct="1">
              <a:lnSpc>
                <a:spcPct val="130000"/>
              </a:lnSpc>
              <a:spcBef>
                <a:spcPct val="20000"/>
              </a:spcBef>
              <a:buFontTx/>
              <a:buChar char="•"/>
            </a:pPr>
            <a:r>
              <a:rPr lang="zh-CN" altLang="en-US">
                <a:latin typeface="宋体" panose="02010600030101010101" pitchFamily="2" charset="-122"/>
                <a:sym typeface="+mn-ea"/>
              </a:rPr>
              <a:t>琼脂糖凝胶电泳系统</a:t>
            </a:r>
            <a:endParaRPr lang="zh-CN" altLang="en-US">
              <a:latin typeface="宋体" panose="02010600030101010101" pitchFamily="2" charset="-122"/>
            </a:endParaRPr>
          </a:p>
          <a:p>
            <a:pPr marL="0" indent="0" eaLnBrk="1" hangingPunct="1">
              <a:lnSpc>
                <a:spcPct val="130000"/>
              </a:lnSpc>
              <a:spcBef>
                <a:spcPct val="20000"/>
              </a:spcBef>
              <a:buNone/>
            </a:pPr>
            <a:r>
              <a:rPr lang="zh-CN" altLang="en-US">
                <a:latin typeface="宋体" panose="02010600030101010101" pitchFamily="2" charset="-122"/>
                <a:sym typeface="+mn-ea"/>
              </a:rPr>
              <a:t>  电泳仪，电泳槽，制胶板、梳子</a:t>
            </a:r>
            <a:endParaRPr lang="zh-CN" altLang="en-US">
              <a:latin typeface="宋体" panose="02010600030101010101" pitchFamily="2" charset="-122"/>
            </a:endParaRPr>
          </a:p>
          <a:p>
            <a:pPr marL="342900" indent="-342900" eaLnBrk="1" hangingPunct="1">
              <a:lnSpc>
                <a:spcPct val="130000"/>
              </a:lnSpc>
              <a:spcBef>
                <a:spcPct val="20000"/>
              </a:spcBef>
              <a:buFontTx/>
              <a:buChar char="•"/>
            </a:pPr>
            <a:r>
              <a:rPr lang="zh-CN" altLang="en-US">
                <a:latin typeface="宋体" panose="02010600030101010101" pitchFamily="2" charset="-122"/>
                <a:sym typeface="+mn-ea"/>
              </a:rPr>
              <a:t>台式离心机</a:t>
            </a:r>
            <a:endParaRPr lang="zh-CN" altLang="en-US">
              <a:latin typeface="宋体" panose="02010600030101010101" pitchFamily="2" charset="-122"/>
            </a:endParaRPr>
          </a:p>
          <a:p>
            <a:pPr marL="342900" indent="-342900" eaLnBrk="1" hangingPunct="1">
              <a:lnSpc>
                <a:spcPct val="130000"/>
              </a:lnSpc>
              <a:spcBef>
                <a:spcPct val="20000"/>
              </a:spcBef>
              <a:buFontTx/>
              <a:buChar char="•"/>
            </a:pPr>
            <a:r>
              <a:rPr lang="zh-CN" altLang="en-US">
                <a:latin typeface="宋体" panose="02010600030101010101" pitchFamily="2" charset="-122"/>
                <a:sym typeface="+mn-ea"/>
              </a:rPr>
              <a:t>紫外透射仪</a:t>
            </a:r>
            <a:endParaRPr lang="en-US" altLang="zh-CN">
              <a:latin typeface="宋体" panose="02010600030101010101" pitchFamily="2" charset="-122"/>
            </a:endParaRPr>
          </a:p>
          <a:p>
            <a:pPr marL="342900" indent="-342900" eaLnBrk="1" hangingPunct="1">
              <a:lnSpc>
                <a:spcPct val="130000"/>
              </a:lnSpc>
              <a:spcBef>
                <a:spcPct val="20000"/>
              </a:spcBef>
              <a:buFontTx/>
              <a:buChar char="•"/>
            </a:pPr>
            <a:r>
              <a:rPr lang="zh-CN" altLang="en-US">
                <a:latin typeface="宋体" panose="02010600030101010101" pitchFamily="2" charset="-122"/>
                <a:sym typeface="+mn-ea"/>
              </a:rPr>
              <a:t>凝胶成像系统</a:t>
            </a:r>
            <a:endParaRPr lang="zh-CN" altLang="en-US">
              <a:latin typeface="宋体" panose="02010600030101010101" pitchFamily="2" charset="-122"/>
            </a:endParaRPr>
          </a:p>
          <a:p>
            <a:endParaRPr lang="zh-CN" altLang="en-US">
              <a:latin typeface="宋体" panose="02010600030101010101" pitchFamily="2" charset="-122"/>
            </a:endParaRPr>
          </a:p>
        </p:txBody>
      </p:sp>
      <p:sp>
        <p:nvSpPr>
          <p:cNvPr id="62466" name="Rectangle 4"/>
          <p:cNvSpPr>
            <a:spLocks noChangeArrowheads="1"/>
          </p:cNvSpPr>
          <p:nvPr/>
        </p:nvSpPr>
        <p:spPr bwMode="auto">
          <a:xfrm>
            <a:off x="1066800" y="1600200"/>
            <a:ext cx="6553200" cy="3573463"/>
          </a:xfrm>
          <a:prstGeom prst="rect">
            <a:avLst/>
          </a:prstGeom>
          <a:noFill/>
          <a:ln w="9525">
            <a:noFill/>
            <a:miter lim="800000"/>
          </a:ln>
        </p:spPr>
        <p:txBody>
          <a:bodyPr/>
          <a:lstStyle/>
          <a:p>
            <a:pPr marL="342900" indent="-342900" eaLnBrk="1" hangingPunct="1">
              <a:spcBef>
                <a:spcPct val="20000"/>
              </a:spcBef>
            </a:pPr>
            <a:endParaRPr lang="en-US" altLang="zh-CN" sz="1600" b="0"/>
          </a:p>
          <a:p>
            <a:pPr marL="342900" indent="-342900" eaLnBrk="1" hangingPunct="1">
              <a:lnSpc>
                <a:spcPct val="130000"/>
              </a:lnSpc>
              <a:spcBef>
                <a:spcPct val="20000"/>
              </a:spcBef>
              <a:buFontTx/>
              <a:buChar char="•"/>
            </a:pPr>
            <a:endParaRPr lang="zh-CN" altLang="en-US" sz="3200">
              <a:latin typeface="宋体" panose="02010600030101010101" pitchFamily="2" charset="-122"/>
            </a:endParaRPr>
          </a:p>
        </p:txBody>
      </p:sp>
      <p:sp>
        <p:nvSpPr>
          <p:cNvPr id="28677" name="Rectangle 5"/>
          <p:cNvSpPr>
            <a:spLocks noChangeArrowheads="1"/>
          </p:cNvSpPr>
          <p:nvPr/>
        </p:nvSpPr>
        <p:spPr bwMode="auto">
          <a:xfrm>
            <a:off x="2209800" y="685800"/>
            <a:ext cx="3886200" cy="755650"/>
          </a:xfrm>
          <a:prstGeom prst="rect">
            <a:avLst/>
          </a:prstGeom>
          <a:noFill/>
          <a:ln w="9525">
            <a:noFill/>
            <a:miter lim="800000"/>
          </a:ln>
          <a:effectLst/>
        </p:spPr>
        <p:txBody>
          <a:bodyPr anchor="b"/>
          <a:lstStyle/>
          <a:p>
            <a:pPr algn="ctr" eaLnBrk="1" hangingPunct="1">
              <a:lnSpc>
                <a:spcPct val="180000"/>
              </a:lnSpc>
              <a:defRPr/>
            </a:pPr>
            <a:endParaRPr lang="zh-CN" altLang="en-US" sz="4000" dirty="0">
              <a:solidFill>
                <a:schemeClr val="tx2"/>
              </a:solidFill>
              <a:effectLst>
                <a:outerShdw blurRad="38100" dist="38100" dir="2700000" algn="tl">
                  <a:srgbClr val="C0C0C0"/>
                </a:outerShdw>
              </a:effectLst>
            </a:endParaRPr>
          </a:p>
        </p:txBody>
      </p:sp>
      <p:sp>
        <p:nvSpPr>
          <p:cNvPr id="4100" name="Line 6"/>
          <p:cNvSpPr>
            <a:spLocks noChangeShapeType="1"/>
          </p:cNvSpPr>
          <p:nvPr/>
        </p:nvSpPr>
        <p:spPr bwMode="auto">
          <a:xfrm>
            <a:off x="0" y="1161415"/>
            <a:ext cx="9144000" cy="0"/>
          </a:xfrm>
          <a:prstGeom prst="line">
            <a:avLst/>
          </a:prstGeom>
          <a:noFill/>
          <a:ln w="25400">
            <a:solidFill>
              <a:srgbClr val="FF0000"/>
            </a:solidFill>
            <a:round/>
          </a:ln>
        </p:spPr>
        <p:txBody>
          <a:bodyPr/>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a:t>
            </a:r>
            <a:endParaRPr lang="zh-CN" altLang="en-US" dirty="0"/>
          </a:p>
        </p:txBody>
      </p:sp>
      <p:sp>
        <p:nvSpPr>
          <p:cNvPr id="3" name="内容占位符 2"/>
          <p:cNvSpPr>
            <a:spLocks noGrp="1"/>
          </p:cNvSpPr>
          <p:nvPr>
            <p:ph idx="1"/>
          </p:nvPr>
        </p:nvSpPr>
        <p:spPr/>
        <p:txBody>
          <a:bodyPr/>
          <a:lstStyle/>
          <a:p>
            <a:pPr>
              <a:buNone/>
            </a:pPr>
            <a:r>
              <a:rPr lang="en-US" altLang="zh-CN" dirty="0" smtClean="0"/>
              <a:t>1. </a:t>
            </a:r>
            <a:r>
              <a:rPr lang="zh-CN" altLang="en-US" dirty="0" smtClean="0"/>
              <a:t>小量酶切</a:t>
            </a:r>
            <a:endParaRPr lang="en-US" altLang="zh-CN" dirty="0" smtClean="0"/>
          </a:p>
          <a:p>
            <a:pPr>
              <a:buNone/>
            </a:pPr>
            <a:r>
              <a:rPr lang="en-US" altLang="zh-CN" dirty="0" smtClean="0"/>
              <a:t>2. </a:t>
            </a:r>
            <a:r>
              <a:rPr lang="zh-CN" altLang="en-US" dirty="0" smtClean="0"/>
              <a:t>琼脂糖凝胶电泳</a:t>
            </a:r>
            <a:endParaRPr lang="en-US" altLang="zh-CN" dirty="0" smtClean="0"/>
          </a:p>
          <a:p>
            <a:pPr>
              <a:buNone/>
            </a:pPr>
            <a:r>
              <a:rPr lang="en-US" altLang="zh-CN" dirty="0" smtClean="0"/>
              <a:t>3. </a:t>
            </a:r>
            <a:r>
              <a:rPr lang="zh-CN" altLang="en-US" dirty="0" smtClean="0"/>
              <a:t>大量酶切</a:t>
            </a:r>
            <a:endParaRPr lang="zh-CN" altLang="en-US" dirty="0"/>
          </a:p>
        </p:txBody>
      </p:sp>
      <p:sp>
        <p:nvSpPr>
          <p:cNvPr id="4100" name="Line 6"/>
          <p:cNvSpPr>
            <a:spLocks noChangeShapeType="1"/>
          </p:cNvSpPr>
          <p:nvPr/>
        </p:nvSpPr>
        <p:spPr bwMode="auto">
          <a:xfrm>
            <a:off x="0" y="1161415"/>
            <a:ext cx="9144000" cy="0"/>
          </a:xfrm>
          <a:prstGeom prst="line">
            <a:avLst/>
          </a:prstGeom>
          <a:noFill/>
          <a:ln w="25400">
            <a:solidFill>
              <a:srgbClr val="FF0000"/>
            </a:solidFill>
            <a:round/>
          </a:ln>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ChangeArrowheads="1"/>
          </p:cNvSpPr>
          <p:nvPr/>
        </p:nvSpPr>
        <p:spPr bwMode="auto">
          <a:xfrm>
            <a:off x="990600" y="1066800"/>
            <a:ext cx="7608888" cy="5410200"/>
          </a:xfrm>
          <a:prstGeom prst="rect">
            <a:avLst/>
          </a:prstGeom>
          <a:noFill/>
          <a:ln w="9525">
            <a:noFill/>
            <a:miter lim="800000"/>
          </a:ln>
        </p:spPr>
        <p:txBody>
          <a:bodyPr/>
          <a:lstStyle/>
          <a:p>
            <a:pPr marL="342900" indent="-342900" eaLnBrk="1" hangingPunct="1">
              <a:spcBef>
                <a:spcPct val="20000"/>
              </a:spcBef>
            </a:pPr>
            <a:r>
              <a:rPr lang="en-US" altLang="zh-CN" sz="3200" b="0" dirty="0">
                <a:solidFill>
                  <a:srgbClr val="002060"/>
                </a:solidFill>
                <a:latin typeface="黑体" panose="02010609060101010101" pitchFamily="49" charset="-122"/>
                <a:ea typeface="黑体" panose="02010609060101010101" pitchFamily="49" charset="-122"/>
              </a:rPr>
              <a:t>                                                  </a:t>
            </a:r>
            <a:r>
              <a:rPr lang="en-US" altLang="zh-CN" sz="3200" b="0" dirty="0" smtClean="0">
                <a:solidFill>
                  <a:srgbClr val="002060"/>
                </a:solidFill>
                <a:latin typeface="黑体" panose="02010609060101010101" pitchFamily="49" charset="-122"/>
                <a:ea typeface="黑体" panose="02010609060101010101" pitchFamily="49" charset="-122"/>
              </a:rPr>
              <a:t>     </a:t>
            </a:r>
            <a:endParaRPr lang="zh-CN" altLang="en-US" sz="2800" b="0" dirty="0">
              <a:solidFill>
                <a:srgbClr val="002060"/>
              </a:solidFill>
              <a:latin typeface="黑体" panose="02010609060101010101" pitchFamily="49" charset="-122"/>
              <a:ea typeface="黑体" panose="02010609060101010101" pitchFamily="49" charset="-122"/>
            </a:endParaRPr>
          </a:p>
          <a:p>
            <a:pPr marL="342900" indent="-342900" eaLnBrk="1" hangingPunct="1">
              <a:spcBef>
                <a:spcPct val="20000"/>
              </a:spcBef>
            </a:pPr>
            <a:r>
              <a:rPr lang="zh-CN" altLang="en-US" sz="2800" dirty="0" smtClean="0">
                <a:solidFill>
                  <a:srgbClr val="002060"/>
                </a:solidFill>
                <a:latin typeface="黑体" panose="02010609060101010101" pitchFamily="49" charset="-122"/>
                <a:ea typeface="黑体" panose="02010609060101010101" pitchFamily="49" charset="-122"/>
              </a:rPr>
              <a:t>  </a:t>
            </a:r>
            <a:endParaRPr lang="zh-CN" altLang="en-US" sz="2800" dirty="0">
              <a:solidFill>
                <a:srgbClr val="002060"/>
              </a:solidFill>
              <a:latin typeface="黑体" panose="02010609060101010101" pitchFamily="49" charset="-122"/>
              <a:ea typeface="黑体" panose="02010609060101010101" pitchFamily="49" charset="-122"/>
            </a:endParaRPr>
          </a:p>
        </p:txBody>
      </p:sp>
      <p:sp>
        <p:nvSpPr>
          <p:cNvPr id="6148" name="Rectangle 6"/>
          <p:cNvSpPr>
            <a:spLocks noChangeArrowheads="1"/>
          </p:cNvSpPr>
          <p:nvPr/>
        </p:nvSpPr>
        <p:spPr bwMode="auto">
          <a:xfrm>
            <a:off x="5916613" y="76200"/>
            <a:ext cx="2922587" cy="593725"/>
          </a:xfrm>
          <a:prstGeom prst="rect">
            <a:avLst/>
          </a:prstGeom>
          <a:noFill/>
          <a:ln w="9525">
            <a:noFill/>
            <a:miter lim="800000"/>
          </a:ln>
        </p:spPr>
        <p:txBody>
          <a:bodyPr anchor="b"/>
          <a:lstStyle/>
          <a:p>
            <a:pPr algn="ctr" eaLnBrk="1" hangingPunct="1"/>
            <a:endParaRPr lang="zh-CN" altLang="en-US" sz="3200" dirty="0">
              <a:solidFill>
                <a:srgbClr val="FF0000"/>
              </a:solidFill>
            </a:endParaRPr>
          </a:p>
        </p:txBody>
      </p:sp>
      <p:sp>
        <p:nvSpPr>
          <p:cNvPr id="6" name="矩形 5"/>
          <p:cNvSpPr/>
          <p:nvPr/>
        </p:nvSpPr>
        <p:spPr>
          <a:xfrm>
            <a:off x="1219200" y="5867400"/>
            <a:ext cx="6827510" cy="523220"/>
          </a:xfrm>
          <a:prstGeom prst="rect">
            <a:avLst/>
          </a:prstGeom>
        </p:spPr>
        <p:txBody>
          <a:bodyPr wrap="none">
            <a:spAutoFit/>
          </a:bodyPr>
          <a:lstStyle/>
          <a:p>
            <a:r>
              <a:rPr lang="zh-CN" altLang="en-US" sz="2800" b="0" dirty="0" smtClean="0">
                <a:solidFill>
                  <a:srgbClr val="FF0000"/>
                </a:solidFill>
                <a:latin typeface="黑体" panose="02010609060101010101" pitchFamily="49" charset="-122"/>
                <a:ea typeface="黑体" panose="02010609060101010101" pitchFamily="49" charset="-122"/>
              </a:rPr>
              <a:t>注意：添加溶液顺序！</a:t>
            </a:r>
            <a:r>
              <a:rPr lang="zh-CN" altLang="en-US" sz="2800" b="0" dirty="0">
                <a:solidFill>
                  <a:srgbClr val="FF0000"/>
                </a:solidFill>
                <a:latin typeface="黑体" panose="02010609060101010101" pitchFamily="49" charset="-122"/>
                <a:ea typeface="黑体" panose="02010609060101010101" pitchFamily="49" charset="-122"/>
              </a:rPr>
              <a:t>质</a:t>
            </a:r>
            <a:r>
              <a:rPr lang="zh-CN" altLang="en-US" sz="2800" b="0" dirty="0" smtClean="0">
                <a:solidFill>
                  <a:srgbClr val="FF0000"/>
                </a:solidFill>
                <a:latin typeface="黑体" panose="02010609060101010101" pitchFamily="49" charset="-122"/>
                <a:ea typeface="黑体" panose="02010609060101010101" pitchFamily="49" charset="-122"/>
              </a:rPr>
              <a:t>粒</a:t>
            </a:r>
            <a:r>
              <a:rPr lang="en-US" altLang="zh-CN" sz="2800" b="0" dirty="0" smtClean="0">
                <a:solidFill>
                  <a:srgbClr val="FF0000"/>
                </a:solidFill>
                <a:latin typeface="黑体" panose="02010609060101010101" pitchFamily="49" charset="-122"/>
                <a:ea typeface="黑体" panose="02010609060101010101" pitchFamily="49" charset="-122"/>
              </a:rPr>
              <a:t>DNA</a:t>
            </a:r>
            <a:r>
              <a:rPr lang="zh-CN" altLang="en-US" sz="2800" b="0" dirty="0" smtClean="0">
                <a:solidFill>
                  <a:srgbClr val="FF0000"/>
                </a:solidFill>
                <a:latin typeface="黑体" panose="02010609060101010101" pitchFamily="49" charset="-122"/>
                <a:ea typeface="黑体" panose="02010609060101010101" pitchFamily="49" charset="-122"/>
              </a:rPr>
              <a:t>和酶后加。</a:t>
            </a:r>
            <a:endParaRPr lang="zh-CN" altLang="en-US" sz="2800" dirty="0">
              <a:solidFill>
                <a:srgbClr val="FF0000"/>
              </a:solidFill>
            </a:endParaRPr>
          </a:p>
        </p:txBody>
      </p:sp>
      <p:sp>
        <p:nvSpPr>
          <p:cNvPr id="7" name="标题 6"/>
          <p:cNvSpPr>
            <a:spLocks noGrp="1"/>
          </p:cNvSpPr>
          <p:nvPr>
            <p:ph type="title"/>
          </p:nvPr>
        </p:nvSpPr>
        <p:spPr>
          <a:xfrm>
            <a:off x="990600" y="304800"/>
            <a:ext cx="7467600" cy="838200"/>
          </a:xfrm>
        </p:spPr>
        <p:txBody>
          <a:bodyPr/>
          <a:lstStyle/>
          <a:p>
            <a:r>
              <a:rPr lang="en-US" altLang="zh-CN" dirty="0" smtClean="0"/>
              <a:t>1. </a:t>
            </a:r>
            <a:r>
              <a:rPr lang="zh-CN" altLang="en-US" dirty="0" smtClean="0"/>
              <a:t>小</a:t>
            </a:r>
            <a:r>
              <a:rPr lang="zh-CN" altLang="en-US" dirty="0" smtClean="0"/>
              <a:t>量酶</a:t>
            </a:r>
            <a:r>
              <a:rPr lang="zh-CN" altLang="en-US" dirty="0" smtClean="0"/>
              <a:t>切</a:t>
            </a:r>
            <a:endParaRPr lang="zh-CN" altLang="en-US" dirty="0"/>
          </a:p>
        </p:txBody>
      </p:sp>
      <p:sp>
        <p:nvSpPr>
          <p:cNvPr id="8" name="内容占位符 7"/>
          <p:cNvSpPr>
            <a:spLocks noGrp="1"/>
          </p:cNvSpPr>
          <p:nvPr>
            <p:ph idx="1"/>
          </p:nvPr>
        </p:nvSpPr>
        <p:spPr>
          <a:xfrm>
            <a:off x="914400" y="1219200"/>
            <a:ext cx="8229600" cy="4525963"/>
          </a:xfrm>
        </p:spPr>
        <p:txBody>
          <a:bodyPr/>
          <a:lstStyle/>
          <a:p>
            <a:pPr eaLnBrk="1" hangingPunct="1">
              <a:buNone/>
            </a:pPr>
            <a:r>
              <a:rPr lang="en-US" altLang="zh-CN" sz="2400" dirty="0" smtClean="0"/>
              <a:t>1</a:t>
            </a:r>
            <a:r>
              <a:rPr lang="zh-CN" altLang="en-US" sz="2400" dirty="0" smtClean="0"/>
              <a:t>）在</a:t>
            </a:r>
            <a:r>
              <a:rPr lang="zh-CN" altLang="en-US" sz="2400" dirty="0" smtClean="0"/>
              <a:t>一个新的</a:t>
            </a:r>
            <a:r>
              <a:rPr lang="en-US" altLang="zh-CN" sz="2400" dirty="0" smtClean="0"/>
              <a:t>EP</a:t>
            </a:r>
            <a:r>
              <a:rPr lang="zh-CN" altLang="en-US" sz="2400" dirty="0" smtClean="0"/>
              <a:t>管中建立小量酶切反应体系</a:t>
            </a:r>
            <a:endParaRPr lang="zh-CN" altLang="en-US" sz="2400" dirty="0" smtClean="0"/>
          </a:p>
          <a:p>
            <a:pPr eaLnBrk="1" hangingPunct="1">
              <a:buNone/>
            </a:pPr>
            <a:r>
              <a:rPr lang="zh-CN" altLang="en-US" sz="2400" dirty="0" smtClean="0"/>
              <a:t>  无</a:t>
            </a:r>
            <a:r>
              <a:rPr lang="zh-CN" altLang="en-US" sz="2400" dirty="0" smtClean="0"/>
              <a:t>菌</a:t>
            </a:r>
            <a:r>
              <a:rPr lang="en-US" altLang="zh-CN" sz="2400" dirty="0" smtClean="0"/>
              <a:t>ddH</a:t>
            </a:r>
            <a:r>
              <a:rPr lang="en-US" altLang="zh-CN" sz="2400" baseline="-25000" dirty="0" smtClean="0"/>
              <a:t>2</a:t>
            </a:r>
            <a:r>
              <a:rPr lang="en-US" altLang="zh-CN" sz="2400" dirty="0" smtClean="0"/>
              <a:t>O           5 </a:t>
            </a:r>
            <a:r>
              <a:rPr lang="el-GR" altLang="zh-CN" sz="2400" dirty="0" smtClean="0">
                <a:cs typeface="Tahoma" panose="020B0604030504040204" pitchFamily="34" charset="0"/>
              </a:rPr>
              <a:t>μ</a:t>
            </a:r>
            <a:r>
              <a:rPr lang="en-US" altLang="zh-CN" sz="2400" dirty="0" smtClean="0">
                <a:cs typeface="Tahoma" panose="020B0604030504040204" pitchFamily="34" charset="0"/>
              </a:rPr>
              <a:t>L</a:t>
            </a:r>
            <a:r>
              <a:rPr lang="en-US" altLang="zh-CN" sz="2400" dirty="0" smtClean="0"/>
              <a:t>        1</a:t>
            </a:r>
            <a:endParaRPr lang="en-US" altLang="zh-CN" sz="2400" dirty="0" smtClean="0"/>
          </a:p>
          <a:p>
            <a:pPr eaLnBrk="1" hangingPunct="1">
              <a:buNone/>
            </a:pPr>
            <a:r>
              <a:rPr lang="en-US" altLang="zh-CN" sz="2400" dirty="0" smtClean="0"/>
              <a:t>  10xbufferO          1 </a:t>
            </a:r>
            <a:r>
              <a:rPr lang="el-GR" altLang="zh-CN" sz="2400" dirty="0" smtClean="0">
                <a:cs typeface="Tahoma" panose="020B0604030504040204" pitchFamily="34" charset="0"/>
              </a:rPr>
              <a:t>μ</a:t>
            </a:r>
            <a:r>
              <a:rPr lang="en-US" altLang="zh-CN" sz="2400" dirty="0" smtClean="0">
                <a:cs typeface="Tahoma" panose="020B0604030504040204" pitchFamily="34" charset="0"/>
              </a:rPr>
              <a:t>L</a:t>
            </a:r>
            <a:r>
              <a:rPr lang="en-US" altLang="zh-CN" sz="2400" dirty="0" smtClean="0"/>
              <a:t>        2</a:t>
            </a:r>
            <a:endParaRPr lang="en-US" altLang="zh-CN" sz="2400" dirty="0" smtClean="0"/>
          </a:p>
          <a:p>
            <a:pPr eaLnBrk="1" hangingPunct="1">
              <a:buNone/>
            </a:pPr>
            <a:r>
              <a:rPr lang="en-US" altLang="zh-CN" sz="2400" dirty="0" smtClean="0"/>
              <a:t>  </a:t>
            </a:r>
            <a:r>
              <a:rPr lang="zh-CN" altLang="en-US" sz="2400" dirty="0" smtClean="0"/>
              <a:t>质粒</a:t>
            </a:r>
            <a:r>
              <a:rPr lang="en-US" altLang="zh-CN" sz="2400" dirty="0" smtClean="0"/>
              <a:t>DNA             2 </a:t>
            </a:r>
            <a:r>
              <a:rPr lang="el-GR" altLang="zh-CN" sz="2400" dirty="0" smtClean="0">
                <a:cs typeface="Tahoma" panose="020B0604030504040204" pitchFamily="34" charset="0"/>
              </a:rPr>
              <a:t>μ</a:t>
            </a:r>
            <a:r>
              <a:rPr lang="en-US" altLang="zh-CN" sz="2400" dirty="0" smtClean="0"/>
              <a:t>L        3</a:t>
            </a:r>
            <a:endParaRPr lang="en-US" altLang="zh-CN" sz="2400" dirty="0" smtClean="0"/>
          </a:p>
          <a:p>
            <a:pPr eaLnBrk="1" hangingPunct="1">
              <a:buNone/>
            </a:pPr>
            <a:r>
              <a:rPr lang="en-US" altLang="zh-CN" sz="2400" dirty="0" smtClean="0"/>
              <a:t>  </a:t>
            </a:r>
            <a:r>
              <a:rPr lang="en-US" altLang="zh-CN" sz="2400" i="1" dirty="0" smtClean="0"/>
              <a:t>Bam</a:t>
            </a:r>
            <a:r>
              <a:rPr lang="en-US" altLang="zh-CN" sz="2400" dirty="0" smtClean="0"/>
              <a:t>HI               1 </a:t>
            </a:r>
            <a:r>
              <a:rPr lang="el-GR" altLang="zh-CN" sz="2400" dirty="0" smtClean="0">
                <a:cs typeface="Tahoma" panose="020B0604030504040204" pitchFamily="34" charset="0"/>
              </a:rPr>
              <a:t>μ</a:t>
            </a:r>
            <a:r>
              <a:rPr lang="en-US" altLang="zh-CN" sz="2400" dirty="0" smtClean="0"/>
              <a:t>L        4</a:t>
            </a:r>
            <a:endParaRPr lang="en-US" altLang="zh-CN" sz="2400" u="sng" dirty="0" smtClean="0"/>
          </a:p>
          <a:p>
            <a:pPr eaLnBrk="1" hangingPunct="1">
              <a:buNone/>
            </a:pPr>
            <a:r>
              <a:rPr lang="en-US" altLang="zh-CN" sz="2400" dirty="0" smtClean="0"/>
              <a:t>  </a:t>
            </a:r>
            <a:r>
              <a:rPr lang="en-US" altLang="zh-CN" sz="2400" i="1" dirty="0" smtClean="0"/>
              <a:t>Not</a:t>
            </a:r>
            <a:r>
              <a:rPr lang="en-US" altLang="zh-CN" sz="2400" dirty="0" smtClean="0"/>
              <a:t>I                1 </a:t>
            </a:r>
            <a:r>
              <a:rPr lang="el-GR" altLang="zh-CN" sz="2400" dirty="0" smtClean="0">
                <a:cs typeface="Tahoma" panose="020B0604030504040204" pitchFamily="34" charset="0"/>
              </a:rPr>
              <a:t>μ</a:t>
            </a:r>
            <a:r>
              <a:rPr lang="en-US" altLang="zh-CN" sz="2400" dirty="0" smtClean="0"/>
              <a:t>L        5</a:t>
            </a:r>
            <a:endParaRPr lang="en-US" altLang="zh-CN" sz="2400" dirty="0" smtClean="0"/>
          </a:p>
          <a:p>
            <a:pPr eaLnBrk="1" hangingPunct="1">
              <a:buNone/>
            </a:pPr>
            <a:r>
              <a:rPr lang="en-US" altLang="zh-CN" sz="2400" dirty="0" smtClean="0"/>
              <a:t> </a:t>
            </a:r>
            <a:r>
              <a:rPr lang="en-US" altLang="zh-CN" sz="2400" dirty="0" smtClean="0"/>
              <a:t>————————————————————</a:t>
            </a:r>
            <a:endParaRPr lang="en-US" altLang="zh-CN" sz="2400" dirty="0" smtClean="0"/>
          </a:p>
          <a:p>
            <a:pPr eaLnBrk="1" hangingPunct="1">
              <a:buNone/>
            </a:pPr>
            <a:r>
              <a:rPr lang="en-US" altLang="zh-CN" sz="2400" dirty="0" smtClean="0"/>
              <a:t>  </a:t>
            </a:r>
            <a:r>
              <a:rPr lang="zh-CN" altLang="en-US" sz="2400" dirty="0" smtClean="0"/>
              <a:t>总体积              </a:t>
            </a:r>
            <a:r>
              <a:rPr lang="en-US" altLang="zh-CN" sz="2400" dirty="0" smtClean="0"/>
              <a:t>10</a:t>
            </a:r>
            <a:r>
              <a:rPr lang="el-GR" altLang="zh-CN" sz="2400" dirty="0" smtClean="0">
                <a:cs typeface="Tahoma" panose="020B0604030504040204" pitchFamily="34" charset="0"/>
              </a:rPr>
              <a:t>μ</a:t>
            </a:r>
            <a:r>
              <a:rPr lang="en-US" altLang="zh-CN" sz="2400" dirty="0" smtClean="0"/>
              <a:t>L</a:t>
            </a:r>
            <a:endParaRPr lang="en-US" altLang="zh-CN" sz="2400" u="sng" dirty="0" smtClean="0"/>
          </a:p>
          <a:p>
            <a:pPr eaLnBrk="1" hangingPunct="1">
              <a:buNone/>
            </a:pPr>
            <a:r>
              <a:rPr lang="en-US" altLang="zh-CN" sz="2400" dirty="0" smtClean="0"/>
              <a:t>2</a:t>
            </a:r>
            <a:r>
              <a:rPr lang="zh-CN" altLang="en-US" sz="2400" dirty="0" smtClean="0"/>
              <a:t>）混</a:t>
            </a:r>
            <a:r>
              <a:rPr lang="zh-CN" altLang="en-US" sz="2400" dirty="0" smtClean="0"/>
              <a:t>匀后</a:t>
            </a:r>
            <a:r>
              <a:rPr lang="en-US" altLang="zh-CN" sz="2400" dirty="0" smtClean="0"/>
              <a:t>,</a:t>
            </a:r>
            <a:r>
              <a:rPr lang="zh-CN" altLang="en-US" sz="2400" dirty="0" smtClean="0"/>
              <a:t>点动（</a:t>
            </a:r>
            <a:r>
              <a:rPr lang="en-US" altLang="zh-CN" sz="2400" dirty="0" smtClean="0"/>
              <a:t>Short</a:t>
            </a:r>
            <a:r>
              <a:rPr lang="zh-CN" altLang="en-US" sz="2400" dirty="0" smtClean="0"/>
              <a:t>）离</a:t>
            </a:r>
            <a:r>
              <a:rPr lang="zh-CN" altLang="en-US" sz="2400" dirty="0" smtClean="0"/>
              <a:t>心</a:t>
            </a:r>
            <a:endParaRPr lang="en-US" altLang="zh-CN" sz="2400" dirty="0" smtClean="0"/>
          </a:p>
          <a:p>
            <a:pPr eaLnBrk="1" hangingPunct="1">
              <a:buNone/>
            </a:pPr>
            <a:r>
              <a:rPr lang="en-US" altLang="zh-CN" sz="2400" dirty="0" smtClean="0"/>
              <a:t>3</a:t>
            </a:r>
            <a:r>
              <a:rPr lang="zh-CN" altLang="en-US" sz="2400" dirty="0" smtClean="0"/>
              <a:t>）</a:t>
            </a:r>
            <a:r>
              <a:rPr lang="en-US" altLang="zh-CN" sz="2400" dirty="0" smtClean="0"/>
              <a:t>37℃</a:t>
            </a:r>
            <a:r>
              <a:rPr lang="zh-CN" altLang="en-US" sz="2400" dirty="0" smtClean="0"/>
              <a:t>水浴酶</a:t>
            </a:r>
            <a:r>
              <a:rPr lang="zh-CN" altLang="en-US" sz="2400" dirty="0" smtClean="0"/>
              <a:t>切</a:t>
            </a:r>
            <a:r>
              <a:rPr lang="en-US" altLang="zh-CN" sz="2400" dirty="0" smtClean="0"/>
              <a:t>40</a:t>
            </a:r>
            <a:r>
              <a:rPr lang="zh-CN" altLang="en-US" sz="2400" dirty="0" smtClean="0"/>
              <a:t>分</a:t>
            </a:r>
            <a:r>
              <a:rPr lang="zh-CN" altLang="en-US" sz="2400" dirty="0" smtClean="0"/>
              <a:t>钟</a:t>
            </a:r>
            <a:endParaRPr lang="zh-CN" altLang="en-US" sz="2400" dirty="0" smtClean="0"/>
          </a:p>
          <a:p>
            <a:endParaRPr lang="zh-CN" altLang="en-US" dirty="0"/>
          </a:p>
        </p:txBody>
      </p:sp>
      <p:sp>
        <p:nvSpPr>
          <p:cNvPr id="4100" name="Line 6"/>
          <p:cNvSpPr>
            <a:spLocks noChangeShapeType="1"/>
          </p:cNvSpPr>
          <p:nvPr/>
        </p:nvSpPr>
        <p:spPr bwMode="auto">
          <a:xfrm>
            <a:off x="0" y="1066800"/>
            <a:ext cx="9144000" cy="0"/>
          </a:xfrm>
          <a:prstGeom prst="line">
            <a:avLst/>
          </a:prstGeom>
          <a:noFill/>
          <a:ln w="25400">
            <a:solidFill>
              <a:srgbClr val="FF0000"/>
            </a:solidFill>
            <a:round/>
          </a:ln>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3600"/>
              <a:t>2. </a:t>
            </a:r>
            <a:r>
              <a:rPr lang="zh-CN" altLang="en-US" sz="3600"/>
              <a:t>琼脂糖凝胶电泳检测质粒</a:t>
            </a:r>
            <a:r>
              <a:rPr lang="en-US" altLang="zh-CN" sz="3600"/>
              <a:t>DNA</a:t>
            </a:r>
            <a:endParaRPr lang="en-US" altLang="zh-CN" sz="3600"/>
          </a:p>
        </p:txBody>
      </p:sp>
      <p:sp>
        <p:nvSpPr>
          <p:cNvPr id="3" name="内容占位符 2"/>
          <p:cNvSpPr>
            <a:spLocks noGrp="1"/>
          </p:cNvSpPr>
          <p:nvPr>
            <p:ph idx="1"/>
          </p:nvPr>
        </p:nvSpPr>
        <p:spPr>
          <a:xfrm>
            <a:off x="741045" y="1500505"/>
            <a:ext cx="8032115" cy="2868295"/>
          </a:xfrm>
        </p:spPr>
        <p:txBody>
          <a:bodyPr/>
          <a:p>
            <a:pPr marL="0" indent="0" eaLnBrk="1" hangingPunct="1">
              <a:buNone/>
              <a:defRPr/>
            </a:pPr>
            <a:r>
              <a:rPr lang="en-US" altLang="zh-CN" dirty="0">
                <a:solidFill>
                  <a:srgbClr val="FF0000"/>
                </a:solidFill>
                <a:sym typeface="+mn-ea"/>
              </a:rPr>
              <a:t>1</a:t>
            </a:r>
            <a:r>
              <a:rPr lang="zh-CN" altLang="en-US" dirty="0">
                <a:solidFill>
                  <a:srgbClr val="FF0000"/>
                </a:solidFill>
                <a:sym typeface="+mn-ea"/>
              </a:rPr>
              <a:t>）制胶</a:t>
            </a:r>
            <a:endParaRPr lang="en-US" altLang="zh-CN" sz="2800" dirty="0">
              <a:solidFill>
                <a:srgbClr val="FF0000"/>
              </a:solidFill>
            </a:endParaRPr>
          </a:p>
          <a:p>
            <a:pPr marL="0" indent="0" eaLnBrk="1" hangingPunct="1">
              <a:buNone/>
              <a:defRPr/>
            </a:pPr>
            <a:r>
              <a:rPr lang="zh-CN" altLang="en-US" sz="2800" dirty="0">
                <a:sym typeface="+mn-ea"/>
              </a:rPr>
              <a:t>（</a:t>
            </a:r>
            <a:r>
              <a:rPr lang="zh-CN" altLang="en-US" sz="2800" dirty="0">
                <a:latin typeface="宋体" panose="02010600030101010101" pitchFamily="2" charset="-122"/>
                <a:sym typeface="+mn-ea"/>
              </a:rPr>
              <a:t>每</a:t>
            </a:r>
            <a:r>
              <a:rPr lang="en-US" altLang="zh-CN" sz="2800" dirty="0">
                <a:latin typeface="宋体" panose="02010600030101010101" pitchFamily="2" charset="-122"/>
                <a:sym typeface="+mn-ea"/>
              </a:rPr>
              <a:t>2</a:t>
            </a:r>
            <a:r>
              <a:rPr lang="zh-CN" altLang="en-US" sz="2800" dirty="0">
                <a:latin typeface="宋体" panose="02010600030101010101" pitchFamily="2" charset="-122"/>
                <a:sym typeface="+mn-ea"/>
              </a:rPr>
              <a:t>人制备一块琼脂糖凝胶</a:t>
            </a:r>
            <a:r>
              <a:rPr lang="zh-CN" altLang="en-US" sz="2800" dirty="0">
                <a:sym typeface="+mn-ea"/>
              </a:rPr>
              <a:t>）</a:t>
            </a:r>
            <a:endParaRPr lang="zh-CN" altLang="en-US" sz="2800" dirty="0"/>
          </a:p>
          <a:p>
            <a:pPr marL="474345" indent="-457200" eaLnBrk="1" hangingPunct="1">
              <a:lnSpc>
                <a:spcPct val="110000"/>
              </a:lnSpc>
              <a:spcBef>
                <a:spcPct val="20000"/>
              </a:spcBef>
              <a:buSzPct val="80000"/>
              <a:buFont typeface="+mj-ea"/>
              <a:buAutoNum type="circleNumDbPlain"/>
              <a:defRPr/>
            </a:pPr>
            <a:r>
              <a:rPr lang="zh-CN" altLang="en-US" sz="2800" dirty="0">
                <a:sym typeface="+mn-ea"/>
              </a:rPr>
              <a:t>将制胶槽及梳子放入制胶模具</a:t>
            </a:r>
            <a:endParaRPr lang="zh-CN" altLang="en-US" sz="2800" dirty="0"/>
          </a:p>
          <a:p>
            <a:pPr marL="474345" indent="-457200" eaLnBrk="1" hangingPunct="1">
              <a:lnSpc>
                <a:spcPct val="110000"/>
              </a:lnSpc>
              <a:spcBef>
                <a:spcPct val="20000"/>
              </a:spcBef>
              <a:buSzPct val="80000"/>
              <a:buFont typeface="+mj-ea"/>
              <a:buAutoNum type="circleNumDbPlain"/>
              <a:defRPr/>
            </a:pPr>
            <a:r>
              <a:rPr lang="zh-CN" altLang="en-US" sz="2800" dirty="0">
                <a:sym typeface="+mn-ea"/>
              </a:rPr>
              <a:t>称</a:t>
            </a:r>
            <a:r>
              <a:rPr lang="zh-CN" altLang="en-US" sz="2800" dirty="0">
                <a:latin typeface="宋体" panose="02010600030101010101" pitchFamily="2" charset="-122"/>
                <a:sym typeface="+mn-ea"/>
              </a:rPr>
              <a:t>取</a:t>
            </a:r>
            <a:r>
              <a:rPr lang="en-US" altLang="zh-CN" sz="2800" dirty="0">
                <a:latin typeface="宋体" panose="02010600030101010101" pitchFamily="2" charset="-122"/>
                <a:sym typeface="+mn-ea"/>
              </a:rPr>
              <a:t>0.2g</a:t>
            </a:r>
            <a:r>
              <a:rPr lang="zh-CN" altLang="en-US" sz="2800" dirty="0">
                <a:latin typeface="宋体" panose="02010600030101010101" pitchFamily="2" charset="-122"/>
                <a:sym typeface="+mn-ea"/>
              </a:rPr>
              <a:t>琼脂糖于三角瓶中</a:t>
            </a:r>
            <a:r>
              <a:rPr lang="en-US" altLang="zh-CN" sz="2800" dirty="0">
                <a:latin typeface="宋体" panose="02010600030101010101" pitchFamily="2" charset="-122"/>
                <a:sym typeface="+mn-ea"/>
              </a:rPr>
              <a:t>, </a:t>
            </a:r>
            <a:r>
              <a:rPr lang="zh-CN" altLang="en-US" sz="2800" dirty="0">
                <a:latin typeface="宋体" panose="02010600030101010101" pitchFamily="2" charset="-122"/>
                <a:sym typeface="+mn-ea"/>
              </a:rPr>
              <a:t>加入</a:t>
            </a:r>
            <a:r>
              <a:rPr lang="en-US" altLang="zh-CN" sz="2800" dirty="0">
                <a:latin typeface="宋体" panose="02010600030101010101" pitchFamily="2" charset="-122"/>
                <a:sym typeface="+mn-ea"/>
              </a:rPr>
              <a:t>20mL1xTAE</a:t>
            </a:r>
            <a:endParaRPr lang="en-US" altLang="zh-CN" sz="2800" dirty="0">
              <a:latin typeface="宋体" panose="02010600030101010101" pitchFamily="2" charset="-122"/>
            </a:endParaRPr>
          </a:p>
          <a:p>
            <a:pPr marL="474345" indent="-457200" eaLnBrk="1" hangingPunct="1">
              <a:lnSpc>
                <a:spcPct val="110000"/>
              </a:lnSpc>
              <a:spcBef>
                <a:spcPct val="20000"/>
              </a:spcBef>
              <a:buSzPct val="80000"/>
              <a:buFont typeface="+mj-ea"/>
              <a:buAutoNum type="circleNumDbPlain"/>
              <a:defRPr/>
            </a:pPr>
            <a:r>
              <a:rPr lang="zh-CN" altLang="en-US" sz="2800" dirty="0">
                <a:sym typeface="+mn-ea"/>
              </a:rPr>
              <a:t>加热至无颗粒状琼脂糖（</a:t>
            </a:r>
            <a:r>
              <a:rPr lang="zh-CN" altLang="en-US" sz="2800" dirty="0">
                <a:solidFill>
                  <a:srgbClr val="FF0000"/>
                </a:solidFill>
                <a:sym typeface="+mn-ea"/>
              </a:rPr>
              <a:t>反复沸腾三次</a:t>
            </a:r>
            <a:r>
              <a:rPr lang="zh-CN" altLang="en-US" sz="2800" dirty="0">
                <a:sym typeface="+mn-ea"/>
              </a:rPr>
              <a:t>）</a:t>
            </a:r>
            <a:endParaRPr lang="en-US" altLang="zh-CN" sz="2800" dirty="0"/>
          </a:p>
          <a:p>
            <a:pPr eaLnBrk="1" hangingPunct="1">
              <a:defRPr/>
            </a:pPr>
            <a:endParaRPr lang="en-US" altLang="zh-CN" sz="2800" dirty="0">
              <a:solidFill>
                <a:srgbClr val="FF0000"/>
              </a:solidFill>
              <a:latin typeface="宋体" panose="02010600030101010101" pitchFamily="2" charset="-122"/>
            </a:endParaRPr>
          </a:p>
        </p:txBody>
      </p:sp>
      <p:sp>
        <p:nvSpPr>
          <p:cNvPr id="33794" name="Rectangle 4"/>
          <p:cNvSpPr>
            <a:spLocks noChangeArrowheads="1"/>
          </p:cNvSpPr>
          <p:nvPr/>
        </p:nvSpPr>
        <p:spPr bwMode="auto">
          <a:xfrm>
            <a:off x="2082165" y="1593850"/>
            <a:ext cx="8278813" cy="4600575"/>
          </a:xfrm>
          <a:prstGeom prst="rect">
            <a:avLst/>
          </a:prstGeom>
          <a:noFill/>
          <a:ln w="9525">
            <a:noFill/>
            <a:miter lim="800000"/>
          </a:ln>
        </p:spPr>
        <p:txBody>
          <a:bodyPr/>
          <a:lstStyle/>
          <a:p>
            <a:pPr eaLnBrk="1" hangingPunct="1">
              <a:defRPr/>
            </a:pPr>
            <a:endParaRPr lang="en-US" altLang="zh-CN" sz="2800" dirty="0">
              <a:solidFill>
                <a:srgbClr val="FF0000"/>
              </a:solidFill>
              <a:latin typeface="宋体" panose="02010600030101010101" pitchFamily="2" charset="-122"/>
            </a:endParaRPr>
          </a:p>
        </p:txBody>
      </p:sp>
      <p:sp>
        <p:nvSpPr>
          <p:cNvPr id="6" name="矩形 5"/>
          <p:cNvSpPr/>
          <p:nvPr/>
        </p:nvSpPr>
        <p:spPr>
          <a:xfrm>
            <a:off x="2082165" y="6294120"/>
            <a:ext cx="3657600" cy="398780"/>
          </a:xfrm>
          <a:prstGeom prst="rect">
            <a:avLst/>
          </a:prstGeom>
          <a:solidFill>
            <a:schemeClr val="accent2">
              <a:lumMod val="60000"/>
              <a:lumOff val="40000"/>
            </a:schemeClr>
          </a:solidFill>
        </p:spPr>
        <p:txBody>
          <a:bodyPr>
            <a:spAutoFit/>
          </a:bodyPr>
          <a:lstStyle/>
          <a:p>
            <a:pPr eaLnBrk="1" hangingPunct="1">
              <a:defRPr/>
            </a:pPr>
            <a:r>
              <a:rPr lang="zh-CN" altLang="en-US" sz="2000" dirty="0">
                <a:solidFill>
                  <a:schemeClr val="accent3"/>
                </a:solidFill>
                <a:latin typeface="宋体" panose="02010600030101010101" pitchFamily="2" charset="-122"/>
              </a:rPr>
              <a:t>建议</a:t>
            </a:r>
            <a:r>
              <a:rPr lang="zh-CN" altLang="en-US" sz="2000" dirty="0">
                <a:solidFill>
                  <a:schemeClr val="accent3"/>
                </a:solidFill>
                <a:latin typeface="宋体" panose="02010600030101010101" pitchFamily="2" charset="-122"/>
              </a:rPr>
              <a:t>利用小量酶切的</a:t>
            </a:r>
            <a:r>
              <a:rPr lang="zh-CN" altLang="en-US" sz="2000" dirty="0">
                <a:solidFill>
                  <a:schemeClr val="accent3"/>
                </a:solidFill>
                <a:latin typeface="宋体" panose="02010600030101010101" pitchFamily="2" charset="-122"/>
              </a:rPr>
              <a:t>时间完成</a:t>
            </a:r>
            <a:endParaRPr lang="zh-CN" altLang="en-US" sz="1200" dirty="0">
              <a:solidFill>
                <a:schemeClr val="accent3"/>
              </a:solidFill>
            </a:endParaRPr>
          </a:p>
        </p:txBody>
      </p:sp>
      <p:sp>
        <p:nvSpPr>
          <p:cNvPr id="4100" name="Line 6"/>
          <p:cNvSpPr>
            <a:spLocks noChangeShapeType="1"/>
          </p:cNvSpPr>
          <p:nvPr/>
        </p:nvSpPr>
        <p:spPr bwMode="auto">
          <a:xfrm>
            <a:off x="0" y="1066800"/>
            <a:ext cx="9144000" cy="0"/>
          </a:xfrm>
          <a:prstGeom prst="line">
            <a:avLst/>
          </a:prstGeom>
          <a:noFill/>
          <a:ln w="25400">
            <a:solidFill>
              <a:srgbClr val="FF0000"/>
            </a:solidFill>
            <a:round/>
          </a:ln>
        </p:spPr>
        <p:txBody>
          <a:bodyPr/>
          <a:lstStyle/>
          <a:p>
            <a:endParaRPr lang="zh-CN" altLang="en-US"/>
          </a:p>
        </p:txBody>
      </p:sp>
      <p:sp>
        <p:nvSpPr>
          <p:cNvPr id="8" name="矩形 7"/>
          <p:cNvSpPr/>
          <p:nvPr/>
        </p:nvSpPr>
        <p:spPr>
          <a:xfrm>
            <a:off x="1257300" y="5281930"/>
            <a:ext cx="6629400" cy="64516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p>
            <a:pPr eaLnBrk="1" hangingPunct="1">
              <a:defRPr/>
            </a:pPr>
            <a:r>
              <a:rPr lang="zh-CN" altLang="en-US" dirty="0">
                <a:latin typeface="黑体" panose="02010609060101010101" pitchFamily="49" charset="-122"/>
                <a:ea typeface="黑体" panose="02010609060101010101" pitchFamily="49" charset="-122"/>
              </a:rPr>
              <a:t>加热时，当溶液沸腾后，请戴上防热手套，小心摇动锥瓶，使琼脂糖充分均匀溶解。此操作重复数次，直至琼脂糖完全溶解。</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455" y="420688"/>
            <a:ext cx="8229600" cy="1143000"/>
          </a:xfrm>
        </p:spPr>
        <p:txBody>
          <a:bodyPr/>
          <a:p>
            <a:r>
              <a:rPr lang="en-US" altLang="zh-CN" sz="3600">
                <a:sym typeface="+mn-ea"/>
              </a:rPr>
              <a:t>2</a:t>
            </a:r>
            <a:r>
              <a:rPr lang="zh-CN" altLang="en-US" sz="3600">
                <a:sym typeface="+mn-ea"/>
              </a:rPr>
              <a:t>）</a:t>
            </a:r>
            <a:r>
              <a:rPr lang="zh-CN" altLang="en-US" sz="3600">
                <a:sym typeface="+mn-ea"/>
              </a:rPr>
              <a:t>制胶槽的装配</a:t>
            </a:r>
            <a:endParaRPr lang="zh-CN" altLang="en-US" sz="3600">
              <a:solidFill>
                <a:srgbClr val="FF0000"/>
              </a:solidFill>
              <a:sym typeface="+mn-ea"/>
            </a:endParaRPr>
          </a:p>
        </p:txBody>
      </p:sp>
      <p:sp>
        <p:nvSpPr>
          <p:cNvPr id="3" name="内容占位符 2"/>
          <p:cNvSpPr>
            <a:spLocks noGrp="1"/>
          </p:cNvSpPr>
          <p:nvPr>
            <p:ph idx="1"/>
          </p:nvPr>
        </p:nvSpPr>
        <p:spPr>
          <a:xfrm>
            <a:off x="689610" y="1432560"/>
            <a:ext cx="3601720" cy="4526280"/>
          </a:xfrm>
        </p:spPr>
        <p:txBody>
          <a:bodyPr/>
          <a:p>
            <a:pPr marL="474345" indent="-457200" eaLnBrk="1" hangingPunct="1">
              <a:lnSpc>
                <a:spcPct val="110000"/>
              </a:lnSpc>
              <a:spcBef>
                <a:spcPct val="20000"/>
              </a:spcBef>
              <a:buSzPct val="80000"/>
              <a:buFont typeface="+mj-ea"/>
              <a:buAutoNum type="circleNumDbPlain"/>
              <a:defRPr/>
            </a:pPr>
            <a:r>
              <a:rPr lang="zh-CN" altLang="en-US" sz="2400" dirty="0">
                <a:sym typeface="+mn-ea"/>
              </a:rPr>
              <a:t>凝胶冷却至</a:t>
            </a:r>
            <a:r>
              <a:rPr lang="en-US" altLang="zh-CN" sz="2400" dirty="0">
                <a:sym typeface="+mn-ea"/>
              </a:rPr>
              <a:t>70</a:t>
            </a:r>
            <a:r>
              <a:rPr lang="en-US" altLang="zh-CN" sz="2400" dirty="0">
                <a:sym typeface="Symbol" panose="05050102010706020507" pitchFamily="18" charset="2"/>
              </a:rPr>
              <a:t></a:t>
            </a:r>
            <a:r>
              <a:rPr lang="en-US" altLang="zh-CN" sz="2400" dirty="0">
                <a:sym typeface="+mn-ea"/>
              </a:rPr>
              <a:t>C</a:t>
            </a:r>
            <a:r>
              <a:rPr lang="zh-CN" altLang="en-US" sz="2400" dirty="0">
                <a:sym typeface="+mn-ea"/>
              </a:rPr>
              <a:t>左右加入</a:t>
            </a:r>
            <a:r>
              <a:rPr lang="en-US" altLang="zh-CN" sz="2400" dirty="0">
                <a:sym typeface="+mn-ea"/>
              </a:rPr>
              <a:t>10 </a:t>
            </a:r>
            <a:r>
              <a:rPr lang="en-US" altLang="zh-CN" sz="2400" dirty="0">
                <a:cs typeface="Times New Roman" panose="02020603050405020304" pitchFamily="18" charset="0"/>
                <a:sym typeface="+mn-ea"/>
              </a:rPr>
              <a:t>µ</a:t>
            </a:r>
            <a:r>
              <a:rPr lang="en-US" altLang="zh-CN" sz="2400" dirty="0">
                <a:sym typeface="+mn-ea"/>
              </a:rPr>
              <a:t>L </a:t>
            </a:r>
            <a:r>
              <a:rPr lang="en-US" altLang="zh-CN" sz="2400" dirty="0" err="1">
                <a:sym typeface="+mn-ea"/>
              </a:rPr>
              <a:t>GelRed</a:t>
            </a:r>
            <a:endParaRPr lang="en-US" altLang="zh-CN" sz="2400" dirty="0"/>
          </a:p>
          <a:p>
            <a:pPr marL="474345" indent="-457200" eaLnBrk="1" hangingPunct="1">
              <a:lnSpc>
                <a:spcPct val="110000"/>
              </a:lnSpc>
              <a:spcBef>
                <a:spcPct val="20000"/>
              </a:spcBef>
              <a:buSzPct val="80000"/>
              <a:buFont typeface="+mj-ea"/>
              <a:buAutoNum type="circleNumDbPlain"/>
              <a:defRPr/>
            </a:pPr>
            <a:r>
              <a:rPr lang="zh-CN" altLang="en-US" sz="2400" dirty="0">
                <a:sym typeface="+mn-ea"/>
              </a:rPr>
              <a:t>摇匀</a:t>
            </a:r>
            <a:r>
              <a:rPr lang="en-US" altLang="zh-CN" sz="2400" dirty="0">
                <a:sym typeface="+mn-ea"/>
              </a:rPr>
              <a:t>,</a:t>
            </a:r>
            <a:r>
              <a:rPr lang="zh-CN" altLang="en-US" sz="2400" dirty="0">
                <a:sym typeface="+mn-ea"/>
              </a:rPr>
              <a:t>倒入制胶槽中待凝固</a:t>
            </a:r>
            <a:r>
              <a:rPr lang="en-US" altLang="zh-CN" sz="2400" dirty="0">
                <a:sym typeface="+mn-ea"/>
              </a:rPr>
              <a:t>(20min)</a:t>
            </a:r>
            <a:r>
              <a:rPr lang="zh-CN" altLang="en-US" sz="2400" dirty="0">
                <a:sym typeface="+mn-ea"/>
              </a:rPr>
              <a:t>      </a:t>
            </a:r>
            <a:endParaRPr lang="en-US" altLang="zh-CN" sz="2400" dirty="0"/>
          </a:p>
          <a:p>
            <a:pPr marL="474345" indent="-457200" eaLnBrk="1" hangingPunct="1">
              <a:lnSpc>
                <a:spcPct val="110000"/>
              </a:lnSpc>
              <a:spcBef>
                <a:spcPct val="20000"/>
              </a:spcBef>
              <a:buSzPct val="80000"/>
              <a:buFont typeface="+mj-ea"/>
              <a:buAutoNum type="circleNumDbPlain"/>
              <a:defRPr/>
            </a:pPr>
            <a:r>
              <a:rPr lang="zh-CN" altLang="en-US" sz="2400" dirty="0">
                <a:sym typeface="+mn-ea"/>
              </a:rPr>
              <a:t>拔取梳子放入电泳槽中备用</a:t>
            </a:r>
            <a:endParaRPr lang="zh-CN" altLang="en-US" sz="2400" dirty="0"/>
          </a:p>
          <a:p>
            <a:pPr marL="474345" indent="-457200" eaLnBrk="1" hangingPunct="1">
              <a:lnSpc>
                <a:spcPct val="110000"/>
              </a:lnSpc>
              <a:spcBef>
                <a:spcPct val="20000"/>
              </a:spcBef>
              <a:buSzPct val="80000"/>
              <a:buFont typeface="+mj-ea"/>
              <a:buAutoNum type="circleNumDbPlain"/>
              <a:defRPr/>
            </a:pPr>
            <a:r>
              <a:rPr lang="zh-CN" altLang="en-US" sz="2400" dirty="0">
                <a:sym typeface="+mn-ea"/>
              </a:rPr>
              <a:t>电泳槽中倒入适量</a:t>
            </a:r>
            <a:r>
              <a:rPr lang="en-US" altLang="zh-CN" sz="2400" dirty="0">
                <a:sym typeface="+mn-ea"/>
              </a:rPr>
              <a:t>(800 </a:t>
            </a:r>
            <a:r>
              <a:rPr lang="en-US" altLang="zh-CN" sz="2400" dirty="0" err="1">
                <a:sym typeface="+mn-ea"/>
              </a:rPr>
              <a:t>mL</a:t>
            </a:r>
            <a:r>
              <a:rPr lang="en-US" altLang="zh-CN" sz="2400" dirty="0">
                <a:sym typeface="+mn-ea"/>
              </a:rPr>
              <a:t>) 1xTAE buffer</a:t>
            </a:r>
            <a:r>
              <a:rPr lang="en-US" altLang="zh-CN" sz="2400" dirty="0"/>
              <a:t> </a:t>
            </a:r>
            <a:r>
              <a:rPr lang="zh-CN" altLang="en-US" sz="2400" dirty="0"/>
              <a:t>刚好盖过胶面。</a:t>
            </a:r>
            <a:endParaRPr lang="zh-CN" altLang="en-US" sz="2400" dirty="0"/>
          </a:p>
          <a:p>
            <a:endParaRPr lang="zh-CN" altLang="en-US" sz="2400" dirty="0"/>
          </a:p>
        </p:txBody>
      </p:sp>
      <p:pic>
        <p:nvPicPr>
          <p:cNvPr id="9220" name="Picture 8" descr="IMAG0231"/>
          <p:cNvPicPr>
            <a:picLocks noChangeAspect="1" noChangeArrowheads="1"/>
          </p:cNvPicPr>
          <p:nvPr/>
        </p:nvPicPr>
        <p:blipFill>
          <a:blip r:embed="rId1" cstate="print"/>
          <a:srcRect t="16808" r="6522" b="-511"/>
          <a:stretch>
            <a:fillRect/>
          </a:stretch>
        </p:blipFill>
        <p:spPr bwMode="auto">
          <a:xfrm>
            <a:off x="4718050" y="1637665"/>
            <a:ext cx="4201795" cy="2834005"/>
          </a:xfrm>
          <a:prstGeom prst="rect">
            <a:avLst/>
          </a:prstGeom>
          <a:noFill/>
          <a:ln w="9525">
            <a:noFill/>
            <a:miter lim="800000"/>
            <a:headEnd/>
            <a:tailEnd/>
          </a:ln>
        </p:spPr>
      </p:pic>
      <p:sp>
        <p:nvSpPr>
          <p:cNvPr id="7" name="右箭头 6"/>
          <p:cNvSpPr/>
          <p:nvPr/>
        </p:nvSpPr>
        <p:spPr>
          <a:xfrm>
            <a:off x="4396105" y="2580640"/>
            <a:ext cx="952500" cy="1327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5622290" y="4787900"/>
            <a:ext cx="2546350" cy="3683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eaLnBrk="1" hangingPunct="1">
              <a:defRPr/>
            </a:pPr>
            <a:r>
              <a:rPr lang="zh-CN" altLang="en-US">
                <a:latin typeface="黑体" panose="02010609060101010101" pitchFamily="49" charset="-122"/>
                <a:ea typeface="黑体" panose="02010609060101010101" pitchFamily="49" charset="-122"/>
                <a:cs typeface="黑体" panose="02010609060101010101" pitchFamily="49" charset="-122"/>
                <a:sym typeface="+mn-ea"/>
              </a:rPr>
              <a:t>梳子放在有黑色背景端。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矩形 3"/>
          <p:cNvSpPr/>
          <p:nvPr/>
        </p:nvSpPr>
        <p:spPr>
          <a:xfrm>
            <a:off x="838200" y="6177280"/>
            <a:ext cx="7467600" cy="39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p>
            <a:pPr marL="342900" indent="-342900" eaLnBrk="1" hangingPunct="1">
              <a:spcBef>
                <a:spcPct val="20000"/>
              </a:spcBef>
              <a:defRPr/>
            </a:pPr>
            <a:r>
              <a:rPr lang="zh-CN" altLang="en-US" sz="2000" kern="0" dirty="0">
                <a:solidFill>
                  <a:srgbClr val="000000"/>
                </a:solidFill>
              </a:rPr>
              <a:t>电泳缓冲液刚好</a:t>
            </a:r>
            <a:r>
              <a:rPr lang="zh-CN" altLang="en-US" sz="2000" kern="0" dirty="0">
                <a:solidFill>
                  <a:srgbClr val="FF0000"/>
                </a:solidFill>
              </a:rPr>
              <a:t>没过凝胶</a:t>
            </a:r>
            <a:r>
              <a:rPr lang="en-US" altLang="zh-CN" sz="2000" kern="0" dirty="0">
                <a:solidFill>
                  <a:srgbClr val="FF0000"/>
                </a:solidFill>
              </a:rPr>
              <a:t>1mm</a:t>
            </a:r>
            <a:r>
              <a:rPr lang="zh-CN" altLang="en-US" sz="2000" kern="0" dirty="0">
                <a:solidFill>
                  <a:srgbClr val="000000"/>
                </a:solidFill>
              </a:rPr>
              <a:t>为好，太多则电流加大，凝胶发热。</a:t>
            </a:r>
            <a:endParaRPr lang="zh-CN" altLang="en-US" sz="2000" kern="0"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3203"/>
            <a:ext cx="8229600" cy="1143000"/>
          </a:xfrm>
        </p:spPr>
        <p:txBody>
          <a:bodyPr/>
          <a:p>
            <a:r>
              <a:rPr lang="en-US" sz="3600" dirty="0">
                <a:latin typeface="宋体" panose="02010600030101010101" pitchFamily="2" charset="-122"/>
                <a:sym typeface="+mn-ea"/>
              </a:rPr>
              <a:t>3</a:t>
            </a:r>
            <a:r>
              <a:rPr lang="zh-CN" altLang="en-US" sz="3600" dirty="0">
                <a:latin typeface="宋体" panose="02010600030101010101" pitchFamily="2" charset="-122"/>
                <a:sym typeface="+mn-ea"/>
              </a:rPr>
              <a:t>）样品准备</a:t>
            </a:r>
            <a:endParaRPr lang="zh-CN" altLang="en-US" sz="3600" u="sng" dirty="0">
              <a:solidFill>
                <a:srgbClr val="FF0000"/>
              </a:solidFill>
            </a:endParaRPr>
          </a:p>
        </p:txBody>
      </p:sp>
      <p:sp>
        <p:nvSpPr>
          <p:cNvPr id="3" name="内容占位符 2"/>
          <p:cNvSpPr>
            <a:spLocks noGrp="1"/>
          </p:cNvSpPr>
          <p:nvPr>
            <p:ph idx="1"/>
          </p:nvPr>
        </p:nvSpPr>
        <p:spPr>
          <a:xfrm>
            <a:off x="642620" y="1172845"/>
            <a:ext cx="5267960" cy="4526280"/>
          </a:xfrm>
        </p:spPr>
        <p:txBody>
          <a:bodyPr/>
          <a:p>
            <a:pPr marL="179705" indent="0" eaLnBrk="1" latinLnBrk="0" hangingPunct="1">
              <a:lnSpc>
                <a:spcPct val="150000"/>
              </a:lnSpc>
              <a:spcBef>
                <a:spcPts val="0"/>
              </a:spcBef>
              <a:buSzPct val="110000"/>
              <a:buFont typeface="Wingdings" panose="05000000000000000000" pitchFamily="2" charset="2"/>
              <a:buAutoNum type="circleNumDbPlain"/>
              <a:defRPr/>
            </a:pPr>
            <a:r>
              <a:rPr lang="zh-CN" altLang="en-US" sz="2000"/>
              <a:t>质粒</a:t>
            </a:r>
            <a:r>
              <a:rPr lang="en-US" altLang="zh-CN" sz="2000"/>
              <a:t>DNA</a:t>
            </a:r>
            <a:endParaRPr lang="zh-CN" altLang="en-US" sz="2000"/>
          </a:p>
          <a:p>
            <a:pPr marL="179705" indent="0" eaLnBrk="1" latinLnBrk="0" hangingPunct="1">
              <a:lnSpc>
                <a:spcPct val="150000"/>
              </a:lnSpc>
              <a:spcBef>
                <a:spcPts val="0"/>
              </a:spcBef>
              <a:buSzPct val="110000"/>
              <a:buNone/>
              <a:defRPr/>
            </a:pPr>
            <a:r>
              <a:rPr lang="zh-CN" altLang="en-US" sz="2000"/>
              <a:t>  取</a:t>
            </a:r>
            <a:r>
              <a:rPr lang="en-US" altLang="zh-CN" sz="2000"/>
              <a:t>2 µL</a:t>
            </a:r>
            <a:r>
              <a:rPr lang="zh-CN" altLang="en-US" sz="2000"/>
              <a:t>质粒溶液 </a:t>
            </a:r>
            <a:r>
              <a:rPr lang="en-US" altLang="zh-CN" sz="2000"/>
              <a:t>+ 1 µL</a:t>
            </a:r>
            <a:r>
              <a:rPr lang="zh-CN" altLang="en-US" sz="2000"/>
              <a:t>上样缓冲液</a:t>
            </a:r>
            <a:r>
              <a:rPr lang="en-US" altLang="zh-CN" sz="2000"/>
              <a:t>,</a:t>
            </a:r>
            <a:r>
              <a:rPr lang="zh-CN" altLang="en-US" sz="2000"/>
              <a:t>混匀。</a:t>
            </a:r>
            <a:endParaRPr lang="zh-CN" altLang="en-US" sz="2000"/>
          </a:p>
          <a:p>
            <a:pPr marL="179705" indent="0" eaLnBrk="1" latinLnBrk="0" hangingPunct="1">
              <a:lnSpc>
                <a:spcPct val="150000"/>
              </a:lnSpc>
              <a:spcBef>
                <a:spcPts val="0"/>
              </a:spcBef>
              <a:buSzPct val="110000"/>
              <a:buNone/>
              <a:defRPr/>
            </a:pPr>
            <a:r>
              <a:rPr lang="zh-CN" altLang="en-US" sz="2000">
                <a:solidFill>
                  <a:srgbClr val="FF0000"/>
                </a:solidFill>
              </a:rPr>
              <a:t>   注意：质粒</a:t>
            </a:r>
            <a:r>
              <a:rPr lang="en-US" altLang="zh-CN" sz="2000">
                <a:solidFill>
                  <a:srgbClr val="FF0000"/>
                </a:solidFill>
              </a:rPr>
              <a:t>DNA</a:t>
            </a:r>
            <a:r>
              <a:rPr lang="zh-CN" altLang="en-US" sz="2000">
                <a:solidFill>
                  <a:srgbClr val="FF0000"/>
                </a:solidFill>
              </a:rPr>
              <a:t>原液必须保留！！！</a:t>
            </a:r>
            <a:endParaRPr lang="zh-CN" altLang="en-US" sz="2000"/>
          </a:p>
          <a:p>
            <a:pPr marL="179705" indent="0" eaLnBrk="1" latinLnBrk="0" hangingPunct="1">
              <a:lnSpc>
                <a:spcPct val="150000"/>
              </a:lnSpc>
              <a:spcBef>
                <a:spcPts val="0"/>
              </a:spcBef>
              <a:buSzPct val="110000"/>
              <a:buFont typeface="Wingdings" panose="05000000000000000000" pitchFamily="2" charset="2"/>
              <a:buAutoNum type="circleNumDbPlain" startAt="2"/>
              <a:defRPr/>
            </a:pPr>
            <a:r>
              <a:rPr lang="zh-CN" altLang="en-US" sz="2000"/>
              <a:t>酶切样品</a:t>
            </a:r>
            <a:endParaRPr lang="zh-CN" altLang="en-US" sz="2000"/>
          </a:p>
          <a:p>
            <a:pPr marL="179705" indent="0" eaLnBrk="1" latinLnBrk="0" hangingPunct="1">
              <a:lnSpc>
                <a:spcPct val="150000"/>
              </a:lnSpc>
              <a:spcBef>
                <a:spcPts val="0"/>
              </a:spcBef>
              <a:buSzPct val="110000"/>
              <a:buNone/>
              <a:defRPr/>
            </a:pPr>
            <a:r>
              <a:rPr lang="en-US" altLang="zh-CN" sz="2000"/>
              <a:t>  10 µL</a:t>
            </a:r>
            <a:r>
              <a:rPr lang="zh-CN" altLang="en-US" sz="2000"/>
              <a:t>酶切溶液</a:t>
            </a:r>
            <a:r>
              <a:rPr lang="en-US" altLang="zh-CN" sz="2000"/>
              <a:t> + 2 µL</a:t>
            </a:r>
            <a:r>
              <a:rPr lang="zh-CN" altLang="en-US" sz="2000"/>
              <a:t>上样缓冲液</a:t>
            </a:r>
            <a:r>
              <a:rPr lang="en-US" altLang="zh-CN" sz="2000"/>
              <a:t>,</a:t>
            </a:r>
            <a:r>
              <a:rPr lang="zh-CN" altLang="en-US" sz="2000"/>
              <a:t>混匀。</a:t>
            </a:r>
            <a:endParaRPr lang="zh-CN" altLang="en-US" sz="2000"/>
          </a:p>
          <a:p>
            <a:pPr marL="179705" indent="0" eaLnBrk="1" latinLnBrk="0" hangingPunct="1">
              <a:lnSpc>
                <a:spcPct val="150000"/>
              </a:lnSpc>
              <a:spcBef>
                <a:spcPts val="0"/>
              </a:spcBef>
              <a:buSzPct val="110000"/>
              <a:buFont typeface="Wingdings" panose="05000000000000000000" pitchFamily="2" charset="2"/>
              <a:buAutoNum type="circleNumDbPlain" startAt="3"/>
              <a:defRPr/>
            </a:pPr>
            <a:r>
              <a:rPr lang="en-US" altLang="zh-CN" sz="2000"/>
              <a:t>DNA Marker </a:t>
            </a:r>
            <a:endParaRPr lang="en-US" altLang="zh-CN" sz="2000"/>
          </a:p>
          <a:p>
            <a:pPr marL="179705" indent="0" eaLnBrk="1" latinLnBrk="0" hangingPunct="1">
              <a:lnSpc>
                <a:spcPct val="150000"/>
              </a:lnSpc>
              <a:spcBef>
                <a:spcPts val="0"/>
              </a:spcBef>
              <a:buSzPct val="110000"/>
              <a:buNone/>
              <a:defRPr/>
            </a:pPr>
            <a:r>
              <a:rPr lang="en-US" altLang="zh-CN" sz="2000"/>
              <a:t>  5 µL</a:t>
            </a:r>
            <a:r>
              <a:rPr lang="zh-CN" altLang="en-US" sz="2000"/>
              <a:t>，</a:t>
            </a:r>
            <a:r>
              <a:rPr lang="zh-CN" altLang="en-US" sz="2000">
                <a:sym typeface="+mn-ea"/>
              </a:rPr>
              <a:t>已含有上样缓冲液。</a:t>
            </a:r>
            <a:r>
              <a:rPr lang="en-US" altLang="zh-CN" sz="2000"/>
              <a:t> </a:t>
            </a:r>
            <a:r>
              <a:rPr lang="en-US" altLang="zh-CN" sz="2000"/>
              <a:t> </a:t>
            </a:r>
            <a:endParaRPr lang="en-US" altLang="zh-CN" sz="2000"/>
          </a:p>
          <a:p>
            <a:pPr marL="110490" indent="0" eaLnBrk="1" hangingPunct="1">
              <a:lnSpc>
                <a:spcPct val="120000"/>
              </a:lnSpc>
              <a:spcBef>
                <a:spcPts val="0"/>
              </a:spcBef>
              <a:buSzPct val="110000"/>
              <a:buNone/>
              <a:defRPr/>
            </a:pPr>
            <a:r>
              <a:rPr lang="en-US" altLang="zh-CN" sz="2000"/>
              <a:t>  </a:t>
            </a:r>
            <a:endParaRPr lang="zh-CN" altLang="en-US" sz="2000">
              <a:solidFill>
                <a:srgbClr val="0070C0"/>
              </a:solidFill>
              <a:latin typeface="+mn-ea"/>
              <a:ea typeface="+mn-ea"/>
            </a:endParaRPr>
          </a:p>
        </p:txBody>
      </p:sp>
      <p:sp>
        <p:nvSpPr>
          <p:cNvPr id="36868" name="Rectangle 7"/>
          <p:cNvSpPr>
            <a:spLocks noChangeArrowheads="1"/>
          </p:cNvSpPr>
          <p:nvPr/>
        </p:nvSpPr>
        <p:spPr bwMode="auto">
          <a:xfrm>
            <a:off x="1775460" y="795338"/>
            <a:ext cx="8102600" cy="5980112"/>
          </a:xfrm>
          <a:prstGeom prst="rect">
            <a:avLst/>
          </a:prstGeom>
          <a:noFill/>
          <a:ln w="9525">
            <a:noFill/>
            <a:miter lim="800000"/>
          </a:ln>
        </p:spPr>
        <p:txBody>
          <a:bodyPr/>
          <a:lstStyle/>
          <a:p>
            <a:pPr marL="609600" indent="-609600" eaLnBrk="1" hangingPunct="1">
              <a:lnSpc>
                <a:spcPct val="110000"/>
              </a:lnSpc>
              <a:spcBef>
                <a:spcPct val="20000"/>
              </a:spcBef>
              <a:buSzPct val="110000"/>
              <a:buFont typeface="Wingdings" panose="05000000000000000000" pitchFamily="2" charset="2"/>
              <a:buNone/>
              <a:defRPr/>
            </a:pPr>
            <a:endParaRPr lang="zh-CN" altLang="en-US" sz="3600" u="sng" dirty="0">
              <a:solidFill>
                <a:srgbClr val="FF0000"/>
              </a:solidFill>
            </a:endParaRPr>
          </a:p>
          <a:p>
            <a:pPr marL="720090" indent="-609600" eaLnBrk="1" hangingPunct="1">
              <a:lnSpc>
                <a:spcPct val="150000"/>
              </a:lnSpc>
              <a:spcBef>
                <a:spcPts val="0"/>
              </a:spcBef>
              <a:buSzPct val="110000"/>
              <a:buFont typeface="Wingdings" panose="05000000000000000000" pitchFamily="2" charset="2"/>
              <a:buAutoNum type="circleNumDbPlain"/>
              <a:defRPr/>
            </a:pPr>
            <a:endParaRPr lang="zh-CN" altLang="en-US" sz="2000" dirty="0">
              <a:sym typeface="Symbol" panose="05050102010706020507" pitchFamily="18" charset="2"/>
            </a:endParaRPr>
          </a:p>
        </p:txBody>
      </p:sp>
      <p:sp>
        <p:nvSpPr>
          <p:cNvPr id="5" name="矩形 4"/>
          <p:cNvSpPr/>
          <p:nvPr/>
        </p:nvSpPr>
        <p:spPr>
          <a:xfrm>
            <a:off x="890270" y="4535805"/>
            <a:ext cx="7467600" cy="1491615"/>
          </a:xfrm>
          <a:prstGeom prst="rect">
            <a:avLst/>
          </a:prstGeom>
          <a:solidFill>
            <a:schemeClr val="accent5">
              <a:lumMod val="90000"/>
            </a:schemeClr>
          </a:solidFill>
        </p:spPr>
        <p:txBody>
          <a:bodyPr>
            <a:spAutoFit/>
          </a:bodyPr>
          <a:lstStyle/>
          <a:p>
            <a:pPr marL="609600" indent="-609600" eaLnBrk="1" hangingPunct="1">
              <a:lnSpc>
                <a:spcPct val="150000"/>
              </a:lnSpc>
              <a:spcBef>
                <a:spcPct val="5000"/>
              </a:spcBef>
              <a:buFontTx/>
              <a:buChar char="•"/>
              <a:defRPr/>
            </a:pP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每人</a:t>
            </a:r>
            <a:r>
              <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rPr>
              <a:t>2</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个样品，</a:t>
            </a:r>
            <a:r>
              <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rPr>
              <a:t>pET28a</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（或</a:t>
            </a:r>
            <a:r>
              <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rPr>
              <a:t>pEGFP-N3</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）质粒</a:t>
            </a:r>
            <a:r>
              <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rPr>
              <a:t>DNA</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及其酶切产物。</a:t>
            </a:r>
            <a:endPar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marL="609600" indent="-609600" eaLnBrk="1" hangingPunct="1">
              <a:lnSpc>
                <a:spcPct val="150000"/>
              </a:lnSpc>
              <a:spcBef>
                <a:spcPct val="5000"/>
              </a:spcBef>
              <a:buFontTx/>
              <a:buChar char="•"/>
              <a:defRPr/>
            </a:pP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样品和上样缓冲液，在</a:t>
            </a:r>
            <a:r>
              <a:rPr lang="en-US" altLang="zh-CN" sz="2000" dirty="0" err="1">
                <a:solidFill>
                  <a:srgbClr val="FF0000"/>
                </a:solidFill>
                <a:latin typeface="黑体" panose="02010609060101010101" pitchFamily="49" charset="-122"/>
                <a:ea typeface="黑体" panose="02010609060101010101" pitchFamily="49" charset="-122"/>
                <a:cs typeface="黑体" panose="02010609060101010101" pitchFamily="49" charset="-122"/>
              </a:rPr>
              <a:t>parafilm</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膜上抽吸</a:t>
            </a:r>
            <a:r>
              <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rPr>
              <a:t>3</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次混匀后全部点至琼脂糖凝胶对应的样品孔。</a:t>
            </a:r>
            <a:endPar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Picture 6"/>
          <p:cNvPicPr>
            <a:picLocks noChangeAspect="1" noChangeArrowheads="1"/>
          </p:cNvPicPr>
          <p:nvPr>
            <p:custDataLst>
              <p:tags r:id="rId1"/>
            </p:custDataLst>
          </p:nvPr>
        </p:nvPicPr>
        <p:blipFill>
          <a:blip r:embed="rId2" cstate="print"/>
          <a:srcRect l="23499" t="30388" r="22029" b="14639"/>
          <a:stretch>
            <a:fillRect/>
          </a:stretch>
        </p:blipFill>
        <p:spPr>
          <a:xfrm>
            <a:off x="5842000" y="1599565"/>
            <a:ext cx="2844800" cy="2135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sz="4000">
                <a:latin typeface="宋体" panose="02010600030101010101" pitchFamily="2" charset="-122"/>
                <a:sym typeface="+mn-ea"/>
              </a:rPr>
              <a:t>4</a:t>
            </a:r>
            <a:r>
              <a:rPr lang="zh-CN" altLang="en-US" sz="4000">
                <a:latin typeface="宋体" panose="02010600030101010101" pitchFamily="2" charset="-122"/>
                <a:sym typeface="+mn-ea"/>
              </a:rPr>
              <a:t>）上样</a:t>
            </a:r>
            <a:endParaRPr lang="zh-CN" altLang="en-US" sz="4000">
              <a:solidFill>
                <a:srgbClr val="FF0000"/>
              </a:solidFill>
              <a:latin typeface="宋体" panose="02010600030101010101" pitchFamily="2" charset="-122"/>
              <a:sym typeface="+mn-ea"/>
            </a:endParaRPr>
          </a:p>
        </p:txBody>
      </p:sp>
      <p:sp>
        <p:nvSpPr>
          <p:cNvPr id="3" name="内容占位符 2"/>
          <p:cNvSpPr>
            <a:spLocks noGrp="1"/>
          </p:cNvSpPr>
          <p:nvPr>
            <p:ph idx="1"/>
          </p:nvPr>
        </p:nvSpPr>
        <p:spPr>
          <a:xfrm>
            <a:off x="242570" y="1417955"/>
            <a:ext cx="3881755" cy="4526280"/>
          </a:xfrm>
        </p:spPr>
        <p:txBody>
          <a:bodyPr/>
          <a:p>
            <a:pPr eaLnBrk="1" hangingPunct="1">
              <a:lnSpc>
                <a:spcPct val="120000"/>
              </a:lnSpc>
              <a:spcBef>
                <a:spcPct val="20000"/>
              </a:spcBef>
              <a:buSzPct val="80000"/>
              <a:buFont typeface="Wingdings" panose="05000000000000000000" charset="0"/>
              <a:buChar char="l"/>
            </a:pPr>
            <a:r>
              <a:rPr lang="zh-CN" altLang="en-US" sz="2400" b="0">
                <a:latin typeface="宋体" panose="02010600030101010101" pitchFamily="2" charset="-122"/>
                <a:sym typeface="+mn-ea"/>
              </a:rPr>
              <a:t>每人上</a:t>
            </a:r>
            <a:r>
              <a:rPr lang="en-US" altLang="zh-CN" sz="2400" b="0">
                <a:latin typeface="宋体" panose="02010600030101010101" pitchFamily="2" charset="-122"/>
                <a:sym typeface="+mn-ea"/>
              </a:rPr>
              <a:t>2</a:t>
            </a:r>
            <a:r>
              <a:rPr lang="zh-CN" altLang="en-US" sz="2400" b="0">
                <a:latin typeface="宋体" panose="02010600030101010101" pitchFamily="2" charset="-122"/>
                <a:sym typeface="+mn-ea"/>
              </a:rPr>
              <a:t>个样品（质粒原液、酶切样品）</a:t>
            </a:r>
            <a:endParaRPr lang="zh-CN" altLang="en-US" sz="2400" b="0">
              <a:latin typeface="宋体" panose="02010600030101010101" pitchFamily="2" charset="-122"/>
            </a:endParaRPr>
          </a:p>
          <a:p>
            <a:pPr eaLnBrk="1" hangingPunct="1">
              <a:lnSpc>
                <a:spcPct val="120000"/>
              </a:lnSpc>
              <a:spcBef>
                <a:spcPct val="20000"/>
              </a:spcBef>
              <a:buSzPct val="80000"/>
              <a:buFont typeface="Wingdings" panose="05000000000000000000" charset="0"/>
              <a:buChar char="l"/>
            </a:pPr>
            <a:r>
              <a:rPr lang="zh-CN" altLang="en-US" sz="2400" b="0">
                <a:solidFill>
                  <a:srgbClr val="FF0000"/>
                </a:solidFill>
                <a:latin typeface="宋体" panose="02010600030101010101" pitchFamily="2" charset="-122"/>
                <a:sym typeface="+mn-ea"/>
              </a:rPr>
              <a:t>每加完一个样品要更换枪头，以防止互相污染。</a:t>
            </a:r>
            <a:endParaRPr lang="en-US" altLang="zh-CN" sz="2400" b="0">
              <a:solidFill>
                <a:srgbClr val="FF0000"/>
              </a:solidFill>
              <a:latin typeface="宋体" panose="02010600030101010101" pitchFamily="2" charset="-122"/>
            </a:endParaRPr>
          </a:p>
          <a:p>
            <a:pPr eaLnBrk="1" hangingPunct="1">
              <a:lnSpc>
                <a:spcPct val="120000"/>
              </a:lnSpc>
              <a:spcBef>
                <a:spcPct val="20000"/>
              </a:spcBef>
              <a:buSzPct val="80000"/>
              <a:buFont typeface="Wingdings" panose="05000000000000000000" charset="0"/>
              <a:buChar char="l"/>
            </a:pPr>
            <a:r>
              <a:rPr lang="zh-CN" altLang="en-US" sz="2400" b="0">
                <a:latin typeface="宋体" panose="02010600030101010101" pitchFamily="2" charset="-122"/>
                <a:sym typeface="+mn-ea"/>
              </a:rPr>
              <a:t>注意上样时要小心操作，避免损坏凝胶或将样品槽底部凝胶刺穿。</a:t>
            </a:r>
            <a:endParaRPr lang="zh-CN" altLang="en-US" sz="2400" b="0">
              <a:latin typeface="宋体" panose="02010600030101010101" pitchFamily="2" charset="-122"/>
            </a:endParaRPr>
          </a:p>
          <a:p>
            <a:endParaRPr lang="en-US" altLang="zh-CN" sz="2400" b="0">
              <a:solidFill>
                <a:srgbClr val="0070C0"/>
              </a:solidFill>
              <a:latin typeface="宋体" panose="02010600030101010101" pitchFamily="2" charset="-122"/>
              <a:cs typeface="Tahoma" panose="020B0604030504040204" pitchFamily="34" charset="0"/>
            </a:endParaRPr>
          </a:p>
        </p:txBody>
      </p:sp>
      <p:sp>
        <p:nvSpPr>
          <p:cNvPr id="32770" name="Rectangle 4"/>
          <p:cNvSpPr>
            <a:spLocks noChangeArrowheads="1"/>
          </p:cNvSpPr>
          <p:nvPr/>
        </p:nvSpPr>
        <p:spPr bwMode="auto">
          <a:xfrm>
            <a:off x="1261745" y="2222500"/>
            <a:ext cx="78819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20000"/>
              </a:lnSpc>
              <a:spcBef>
                <a:spcPct val="20000"/>
              </a:spcBef>
              <a:buSzPct val="110000"/>
              <a:buFont typeface="Wingdings" panose="05000000000000000000" pitchFamily="2" charset="2"/>
              <a:buNone/>
            </a:pPr>
            <a:endParaRPr lang="zh-CN" altLang="en-US" sz="2800">
              <a:solidFill>
                <a:srgbClr val="00B0F0"/>
              </a:solidFill>
              <a:latin typeface="宋体" panose="02010600030101010101" pitchFamily="2" charset="-122"/>
              <a:cs typeface="Tahoma" panose="020B0604030504040204" pitchFamily="34" charset="0"/>
            </a:endParaRPr>
          </a:p>
          <a:p>
            <a:pPr marL="609600" indent="-609600" eaLnBrk="1" hangingPunct="1">
              <a:lnSpc>
                <a:spcPct val="120000"/>
              </a:lnSpc>
              <a:spcBef>
                <a:spcPct val="20000"/>
              </a:spcBef>
              <a:buSzPct val="110000"/>
            </a:pPr>
            <a:r>
              <a:rPr lang="zh-CN" altLang="en-US" sz="3200">
                <a:solidFill>
                  <a:srgbClr val="00B0F0"/>
                </a:solidFill>
                <a:latin typeface="宋体" panose="02010600030101010101" pitchFamily="2" charset="-122"/>
                <a:cs typeface="Tahoma" panose="020B0604030504040204" pitchFamily="34" charset="0"/>
              </a:rPr>
              <a:t>   </a:t>
            </a:r>
            <a:endParaRPr lang="zh-CN" altLang="en-US" sz="3200">
              <a:solidFill>
                <a:srgbClr val="00B0F0"/>
              </a:solidFill>
            </a:endParaRPr>
          </a:p>
          <a:p>
            <a:pPr marL="609600" indent="-609600" eaLnBrk="1" hangingPunct="1">
              <a:lnSpc>
                <a:spcPct val="120000"/>
              </a:lnSpc>
              <a:spcBef>
                <a:spcPct val="20000"/>
              </a:spcBef>
              <a:buSzPct val="110000"/>
              <a:buFont typeface="Wingdings" panose="05000000000000000000" pitchFamily="2" charset="2"/>
              <a:buNone/>
            </a:pPr>
            <a:endParaRPr lang="zh-CN" altLang="en-US" sz="3200">
              <a:solidFill>
                <a:srgbClr val="FF0000"/>
              </a:solidFill>
              <a:latin typeface="宋体" panose="02010600030101010101" pitchFamily="2" charset="-122"/>
              <a:cs typeface="Tahoma" panose="020B0604030504040204" pitchFamily="34" charset="0"/>
            </a:endParaRPr>
          </a:p>
          <a:p>
            <a:pPr marL="609600" indent="-609600" eaLnBrk="1" hangingPunct="1">
              <a:lnSpc>
                <a:spcPct val="120000"/>
              </a:lnSpc>
              <a:spcBef>
                <a:spcPct val="20000"/>
              </a:spcBef>
              <a:buSzPct val="110000"/>
              <a:buFont typeface="Wingdings" panose="05000000000000000000" pitchFamily="2" charset="2"/>
              <a:buNone/>
            </a:pPr>
            <a:endParaRPr lang="en-US" altLang="zh-CN" sz="3200">
              <a:solidFill>
                <a:srgbClr val="FF0000"/>
              </a:solidFill>
              <a:latin typeface="宋体" panose="02010600030101010101" pitchFamily="2" charset="-122"/>
              <a:cs typeface="Tahoma" panose="020B0604030504040204" pitchFamily="34" charset="0"/>
            </a:endParaRPr>
          </a:p>
        </p:txBody>
      </p:sp>
      <p:sp>
        <p:nvSpPr>
          <p:cNvPr id="6" name="矩形 5"/>
          <p:cNvSpPr/>
          <p:nvPr/>
        </p:nvSpPr>
        <p:spPr>
          <a:xfrm>
            <a:off x="800100" y="5804535"/>
            <a:ext cx="7543800" cy="82994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kumimoji="1"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注意</a:t>
            </a:r>
            <a:r>
              <a:rPr kumimoji="1"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kumimoji="1" lang="en-US" altLang="zh-CN" sz="2800" dirty="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尽量缩短点样时间，避免样品在电泳缓冲液中扩散损失。</a:t>
            </a:r>
            <a:endPar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eaLnBrk="1" hangingPunct="1">
              <a:defRPr/>
            </a:pP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务必记录点样顺序和点样量。</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5" name="组合 4"/>
          <p:cNvGrpSpPr/>
          <p:nvPr/>
        </p:nvGrpSpPr>
        <p:grpSpPr>
          <a:xfrm>
            <a:off x="4151630" y="1607820"/>
            <a:ext cx="4907915" cy="3169920"/>
            <a:chOff x="3953" y="1785"/>
            <a:chExt cx="9727" cy="6303"/>
          </a:xfrm>
        </p:grpSpPr>
        <p:grpSp>
          <p:nvGrpSpPr>
            <p:cNvPr id="70659" name="Group 6"/>
            <p:cNvGrpSpPr/>
            <p:nvPr/>
          </p:nvGrpSpPr>
          <p:grpSpPr bwMode="auto">
            <a:xfrm>
              <a:off x="3953" y="2713"/>
              <a:ext cx="8200" cy="5375"/>
              <a:chOff x="612" y="1307"/>
              <a:chExt cx="3856" cy="2208"/>
            </a:xfrm>
          </p:grpSpPr>
          <p:pic>
            <p:nvPicPr>
              <p:cNvPr id="70667" name="Picture 7"/>
              <p:cNvPicPr>
                <a:picLocks noChangeAspect="1" noChangeArrowheads="1"/>
              </p:cNvPicPr>
              <p:nvPr/>
            </p:nvPicPr>
            <p:blipFill>
              <a:blip r:embed="rId1" cstate="print"/>
              <a:srcRect t="272"/>
              <a:stretch>
                <a:fillRect/>
              </a:stretch>
            </p:blipFill>
            <p:spPr bwMode="auto">
              <a:xfrm>
                <a:off x="1474" y="1307"/>
                <a:ext cx="2994" cy="2208"/>
              </a:xfrm>
              <a:prstGeom prst="rect">
                <a:avLst/>
              </a:prstGeom>
              <a:noFill/>
              <a:ln w="9525">
                <a:noFill/>
                <a:miter lim="800000"/>
                <a:headEnd/>
                <a:tailEnd/>
              </a:ln>
            </p:spPr>
          </p:pic>
          <p:sp>
            <p:nvSpPr>
              <p:cNvPr id="70668" name="Line 8"/>
              <p:cNvSpPr>
                <a:spLocks noChangeShapeType="1"/>
              </p:cNvSpPr>
              <p:nvPr/>
            </p:nvSpPr>
            <p:spPr bwMode="auto">
              <a:xfrm>
                <a:off x="1292" y="2477"/>
                <a:ext cx="318" cy="0"/>
              </a:xfrm>
              <a:prstGeom prst="line">
                <a:avLst/>
              </a:prstGeom>
              <a:noFill/>
              <a:ln w="76200">
                <a:solidFill>
                  <a:srgbClr val="F93757"/>
                </a:solidFill>
                <a:miter lim="800000"/>
                <a:tailEnd type="triangle" w="med" len="med"/>
              </a:ln>
            </p:spPr>
            <p:txBody>
              <a:bodyPr wrap="none"/>
              <a:p>
                <a:endParaRPr lang="zh-CN" altLang="en-US"/>
              </a:p>
            </p:txBody>
          </p:sp>
          <p:sp>
            <p:nvSpPr>
              <p:cNvPr id="70669" name="Text Box 9"/>
              <p:cNvSpPr txBox="1">
                <a:spLocks noChangeArrowheads="1"/>
              </p:cNvSpPr>
              <p:nvPr/>
            </p:nvSpPr>
            <p:spPr bwMode="auto">
              <a:xfrm>
                <a:off x="612" y="2341"/>
                <a:ext cx="713" cy="251"/>
              </a:xfrm>
              <a:prstGeom prst="rect">
                <a:avLst/>
              </a:prstGeom>
              <a:noFill/>
              <a:ln w="9525">
                <a:noFill/>
                <a:miter lim="800000"/>
              </a:ln>
            </p:spPr>
            <p:txBody>
              <a:bodyPr wrap="square">
                <a:spAutoFit/>
              </a:bodyPr>
              <a:p>
                <a:pPr eaLnBrk="1" hangingPunct="1"/>
                <a:r>
                  <a:rPr kumimoji="1" lang="en-US" altLang="zh-CN" sz="1400" b="0">
                    <a:latin typeface="黑体" panose="02010609060101010101" pitchFamily="49" charset="-122"/>
                    <a:ea typeface="黑体" panose="02010609060101010101" pitchFamily="49" charset="-122"/>
                  </a:rPr>
                  <a:t>Marker</a:t>
                </a:r>
                <a:endParaRPr kumimoji="1" lang="en-US" altLang="zh-CN" sz="1400" b="0">
                  <a:latin typeface="黑体" panose="02010609060101010101" pitchFamily="49" charset="-122"/>
                  <a:ea typeface="黑体" panose="02010609060101010101" pitchFamily="49" charset="-122"/>
                </a:endParaRPr>
              </a:p>
            </p:txBody>
          </p:sp>
          <p:sp>
            <p:nvSpPr>
              <p:cNvPr id="70670" name="Line 10"/>
              <p:cNvSpPr>
                <a:spLocks noChangeShapeType="1"/>
              </p:cNvSpPr>
              <p:nvPr/>
            </p:nvSpPr>
            <p:spPr bwMode="auto">
              <a:xfrm>
                <a:off x="1292" y="2824"/>
                <a:ext cx="318" cy="0"/>
              </a:xfrm>
              <a:prstGeom prst="line">
                <a:avLst/>
              </a:prstGeom>
              <a:noFill/>
              <a:ln w="76200">
                <a:solidFill>
                  <a:srgbClr val="F93757"/>
                </a:solidFill>
                <a:miter lim="800000"/>
                <a:tailEnd type="triangle" w="med" len="med"/>
              </a:ln>
            </p:spPr>
            <p:txBody>
              <a:bodyPr wrap="none"/>
              <a:p>
                <a:endParaRPr lang="zh-CN" altLang="en-US"/>
              </a:p>
            </p:txBody>
          </p:sp>
          <p:sp>
            <p:nvSpPr>
              <p:cNvPr id="70671" name="Text Box 11"/>
              <p:cNvSpPr txBox="1">
                <a:spLocks noChangeArrowheads="1"/>
              </p:cNvSpPr>
              <p:nvPr/>
            </p:nvSpPr>
            <p:spPr bwMode="auto">
              <a:xfrm>
                <a:off x="657" y="2667"/>
                <a:ext cx="620" cy="251"/>
              </a:xfrm>
              <a:prstGeom prst="rect">
                <a:avLst/>
              </a:prstGeom>
              <a:noFill/>
              <a:ln w="9525">
                <a:noFill/>
                <a:miter lim="800000"/>
              </a:ln>
            </p:spPr>
            <p:txBody>
              <a:bodyPr wrap="square">
                <a:spAutoFit/>
              </a:bodyPr>
              <a:p>
                <a:pPr eaLnBrk="1" hangingPunct="1"/>
                <a:r>
                  <a:rPr kumimoji="1" lang="zh-CN" altLang="en-US" sz="1400" b="0">
                    <a:latin typeface="黑体" panose="02010609060101010101" pitchFamily="49" charset="-122"/>
                    <a:ea typeface="黑体" panose="02010609060101010101" pitchFamily="49" charset="-122"/>
                    <a:cs typeface="黑体" panose="02010609060101010101" pitchFamily="49" charset="-122"/>
                  </a:rPr>
                  <a:t>酶切</a:t>
                </a:r>
                <a:r>
                  <a:rPr kumimoji="1" lang="en-US" altLang="zh-CN" sz="1400" b="0">
                    <a:latin typeface="黑体" panose="02010609060101010101" pitchFamily="49" charset="-122"/>
                    <a:ea typeface="黑体" panose="02010609060101010101" pitchFamily="49" charset="-122"/>
                    <a:cs typeface="黑体" panose="02010609060101010101" pitchFamily="49" charset="-122"/>
                  </a:rPr>
                  <a:t>1</a:t>
                </a:r>
                <a:endParaRPr kumimoji="1" lang="en-US" altLang="zh-CN" sz="1400" b="0">
                  <a:latin typeface="黑体" panose="02010609060101010101" pitchFamily="49" charset="-122"/>
                  <a:ea typeface="黑体" panose="02010609060101010101" pitchFamily="49" charset="-122"/>
                  <a:cs typeface="黑体" panose="02010609060101010101" pitchFamily="49" charset="-122"/>
                </a:endParaRPr>
              </a:p>
            </p:txBody>
          </p:sp>
          <p:sp>
            <p:nvSpPr>
              <p:cNvPr id="70672" name="Line 12"/>
              <p:cNvSpPr>
                <a:spLocks noChangeShapeType="1"/>
              </p:cNvSpPr>
              <p:nvPr/>
            </p:nvSpPr>
            <p:spPr bwMode="auto">
              <a:xfrm>
                <a:off x="1292" y="3142"/>
                <a:ext cx="318" cy="0"/>
              </a:xfrm>
              <a:prstGeom prst="line">
                <a:avLst/>
              </a:prstGeom>
              <a:noFill/>
              <a:ln w="76200">
                <a:solidFill>
                  <a:srgbClr val="F93757"/>
                </a:solidFill>
                <a:miter lim="800000"/>
                <a:tailEnd type="triangle" w="med" len="med"/>
              </a:ln>
            </p:spPr>
            <p:txBody>
              <a:bodyPr wrap="none"/>
              <a:p>
                <a:endParaRPr lang="zh-CN" altLang="en-US"/>
              </a:p>
            </p:txBody>
          </p:sp>
          <p:sp>
            <p:nvSpPr>
              <p:cNvPr id="70673" name="Text Box 13"/>
              <p:cNvSpPr txBox="1">
                <a:spLocks noChangeArrowheads="1"/>
              </p:cNvSpPr>
              <p:nvPr/>
            </p:nvSpPr>
            <p:spPr bwMode="auto">
              <a:xfrm>
                <a:off x="657" y="3006"/>
                <a:ext cx="620" cy="251"/>
              </a:xfrm>
              <a:prstGeom prst="rect">
                <a:avLst/>
              </a:prstGeom>
              <a:noFill/>
              <a:ln w="9525">
                <a:noFill/>
                <a:miter lim="800000"/>
              </a:ln>
            </p:spPr>
            <p:txBody>
              <a:bodyPr wrap="square">
                <a:spAutoFit/>
              </a:bodyPr>
              <a:p>
                <a:pPr eaLnBrk="1" hangingPunct="1"/>
                <a:r>
                  <a:rPr kumimoji="1" lang="zh-CN" altLang="en-US" sz="1400" b="0">
                    <a:latin typeface="黑体" panose="02010609060101010101" pitchFamily="49" charset="-122"/>
                    <a:ea typeface="黑体" panose="02010609060101010101" pitchFamily="49" charset="-122"/>
                    <a:cs typeface="黑体" panose="02010609060101010101" pitchFamily="49" charset="-122"/>
                  </a:rPr>
                  <a:t>质粒</a:t>
                </a:r>
                <a:r>
                  <a:rPr kumimoji="1" lang="en-US" altLang="zh-CN" sz="1400" b="0">
                    <a:latin typeface="黑体" panose="02010609060101010101" pitchFamily="49" charset="-122"/>
                    <a:ea typeface="黑体" panose="02010609060101010101" pitchFamily="49" charset="-122"/>
                    <a:cs typeface="黑体" panose="02010609060101010101" pitchFamily="49" charset="-122"/>
                  </a:rPr>
                  <a:t>1</a:t>
                </a:r>
                <a:endParaRPr kumimoji="1" lang="en-US" altLang="zh-CN" sz="1400" b="0">
                  <a:latin typeface="黑体" panose="02010609060101010101" pitchFamily="49" charset="-122"/>
                  <a:ea typeface="黑体" panose="02010609060101010101" pitchFamily="49" charset="-122"/>
                  <a:cs typeface="黑体" panose="02010609060101010101" pitchFamily="49" charset="-122"/>
                </a:endParaRPr>
              </a:p>
            </p:txBody>
          </p:sp>
          <p:sp>
            <p:nvSpPr>
              <p:cNvPr id="70674" name="Line 14"/>
              <p:cNvSpPr>
                <a:spLocks noChangeShapeType="1"/>
              </p:cNvSpPr>
              <p:nvPr/>
            </p:nvSpPr>
            <p:spPr bwMode="auto">
              <a:xfrm>
                <a:off x="1292" y="1863"/>
                <a:ext cx="318" cy="0"/>
              </a:xfrm>
              <a:prstGeom prst="line">
                <a:avLst/>
              </a:prstGeom>
              <a:noFill/>
              <a:ln w="76200">
                <a:solidFill>
                  <a:srgbClr val="F93757"/>
                </a:solidFill>
                <a:miter lim="800000"/>
                <a:tailEnd type="triangle" w="med" len="med"/>
              </a:ln>
            </p:spPr>
            <p:txBody>
              <a:bodyPr wrap="none"/>
              <a:p>
                <a:endParaRPr lang="zh-CN" altLang="en-US"/>
              </a:p>
            </p:txBody>
          </p:sp>
          <p:sp>
            <p:nvSpPr>
              <p:cNvPr id="70675" name="Text Box 15"/>
              <p:cNvSpPr txBox="1">
                <a:spLocks noChangeArrowheads="1"/>
              </p:cNvSpPr>
              <p:nvPr/>
            </p:nvSpPr>
            <p:spPr bwMode="auto">
              <a:xfrm>
                <a:off x="657" y="1706"/>
                <a:ext cx="620" cy="251"/>
              </a:xfrm>
              <a:prstGeom prst="rect">
                <a:avLst/>
              </a:prstGeom>
              <a:noFill/>
              <a:ln w="9525">
                <a:noFill/>
                <a:miter lim="800000"/>
              </a:ln>
            </p:spPr>
            <p:txBody>
              <a:bodyPr wrap="square">
                <a:spAutoFit/>
              </a:bodyPr>
              <a:p>
                <a:pPr eaLnBrk="1" hangingPunct="1"/>
                <a:r>
                  <a:rPr kumimoji="1" lang="zh-CN" altLang="en-US" sz="1400" b="0">
                    <a:latin typeface="黑体" panose="02010609060101010101" pitchFamily="49" charset="-122"/>
                    <a:ea typeface="黑体" panose="02010609060101010101" pitchFamily="49" charset="-122"/>
                    <a:cs typeface="黑体" panose="02010609060101010101" pitchFamily="49" charset="-122"/>
                  </a:rPr>
                  <a:t>质粒</a:t>
                </a:r>
                <a:r>
                  <a:rPr kumimoji="1" lang="en-US" altLang="zh-CN" sz="1400" b="0">
                    <a:latin typeface="黑体" panose="02010609060101010101" pitchFamily="49" charset="-122"/>
                    <a:ea typeface="黑体" panose="02010609060101010101" pitchFamily="49" charset="-122"/>
                    <a:cs typeface="黑体" panose="02010609060101010101" pitchFamily="49" charset="-122"/>
                  </a:rPr>
                  <a:t>2</a:t>
                </a:r>
                <a:endParaRPr kumimoji="1" lang="en-US" altLang="zh-CN" sz="1400" b="0">
                  <a:latin typeface="黑体" panose="02010609060101010101" pitchFamily="49" charset="-122"/>
                  <a:ea typeface="黑体" panose="02010609060101010101" pitchFamily="49" charset="-122"/>
                  <a:cs typeface="黑体" panose="02010609060101010101" pitchFamily="49" charset="-122"/>
                </a:endParaRPr>
              </a:p>
            </p:txBody>
          </p:sp>
          <p:sp>
            <p:nvSpPr>
              <p:cNvPr id="70676" name="Line 16"/>
              <p:cNvSpPr>
                <a:spLocks noChangeShapeType="1"/>
              </p:cNvSpPr>
              <p:nvPr/>
            </p:nvSpPr>
            <p:spPr bwMode="auto">
              <a:xfrm>
                <a:off x="1292" y="2189"/>
                <a:ext cx="318" cy="0"/>
              </a:xfrm>
              <a:prstGeom prst="line">
                <a:avLst/>
              </a:prstGeom>
              <a:noFill/>
              <a:ln w="76200">
                <a:solidFill>
                  <a:srgbClr val="F93757"/>
                </a:solidFill>
                <a:miter lim="800000"/>
                <a:tailEnd type="triangle" w="med" len="med"/>
              </a:ln>
            </p:spPr>
            <p:txBody>
              <a:bodyPr wrap="none"/>
              <a:p>
                <a:endParaRPr lang="zh-CN" altLang="en-US"/>
              </a:p>
            </p:txBody>
          </p:sp>
          <p:sp>
            <p:nvSpPr>
              <p:cNvPr id="70677" name="Text Box 17"/>
              <p:cNvSpPr txBox="1">
                <a:spLocks noChangeArrowheads="1"/>
              </p:cNvSpPr>
              <p:nvPr/>
            </p:nvSpPr>
            <p:spPr bwMode="auto">
              <a:xfrm>
                <a:off x="657" y="2053"/>
                <a:ext cx="620" cy="251"/>
              </a:xfrm>
              <a:prstGeom prst="rect">
                <a:avLst/>
              </a:prstGeom>
              <a:noFill/>
              <a:ln w="9525">
                <a:noFill/>
                <a:miter lim="800000"/>
              </a:ln>
            </p:spPr>
            <p:txBody>
              <a:bodyPr wrap="square">
                <a:spAutoFit/>
              </a:bodyPr>
              <a:p>
                <a:pPr eaLnBrk="1" hangingPunct="1"/>
                <a:r>
                  <a:rPr kumimoji="1" lang="zh-CN" altLang="en-US" sz="1400" b="0">
                    <a:latin typeface="黑体" panose="02010609060101010101" pitchFamily="49" charset="-122"/>
                    <a:ea typeface="黑体" panose="02010609060101010101" pitchFamily="49" charset="-122"/>
                    <a:cs typeface="黑体" panose="02010609060101010101" pitchFamily="49" charset="-122"/>
                  </a:rPr>
                  <a:t>酶切</a:t>
                </a:r>
                <a:r>
                  <a:rPr kumimoji="1" lang="en-US" altLang="zh-CN" sz="1400" b="0">
                    <a:latin typeface="黑体" panose="02010609060101010101" pitchFamily="49" charset="-122"/>
                    <a:ea typeface="黑体" panose="02010609060101010101" pitchFamily="49" charset="-122"/>
                    <a:cs typeface="黑体" panose="02010609060101010101" pitchFamily="49" charset="-122"/>
                  </a:rPr>
                  <a:t>2</a:t>
                </a:r>
                <a:endParaRPr kumimoji="1" lang="en-US" altLang="zh-CN" sz="1400" b="0">
                  <a:latin typeface="黑体" panose="02010609060101010101" pitchFamily="49" charset="-122"/>
                  <a:ea typeface="黑体" panose="02010609060101010101" pitchFamily="49" charset="-122"/>
                  <a:cs typeface="黑体" panose="02010609060101010101" pitchFamily="49" charset="-122"/>
                </a:endParaRPr>
              </a:p>
            </p:txBody>
          </p:sp>
        </p:grpSp>
        <p:sp>
          <p:nvSpPr>
            <p:cNvPr id="70660" name="Text Box 18"/>
            <p:cNvSpPr txBox="1">
              <a:spLocks noChangeArrowheads="1"/>
            </p:cNvSpPr>
            <p:nvPr/>
          </p:nvSpPr>
          <p:spPr bwMode="auto">
            <a:xfrm>
              <a:off x="4913" y="1785"/>
              <a:ext cx="1977" cy="732"/>
            </a:xfrm>
            <a:prstGeom prst="rect">
              <a:avLst/>
            </a:prstGeom>
            <a:noFill/>
            <a:ln w="9525">
              <a:noFill/>
              <a:miter lim="800000"/>
            </a:ln>
          </p:spPr>
          <p:txBody>
            <a:bodyPr wrap="square">
              <a:spAutoFit/>
            </a:bodyPr>
            <a:p>
              <a:pPr eaLnBrk="1" hangingPunct="1"/>
              <a:r>
                <a:rPr kumimoji="1" lang="zh-CN" altLang="en-US" sz="1800">
                  <a:latin typeface="黑体" panose="02010609060101010101" pitchFamily="49" charset="-122"/>
                  <a:ea typeface="黑体" panose="02010609060101010101" pitchFamily="49" charset="-122"/>
                </a:rPr>
                <a:t>负极－</a:t>
              </a:r>
              <a:endParaRPr kumimoji="1" lang="zh-CN" altLang="en-US" sz="1800">
                <a:latin typeface="黑体" panose="02010609060101010101" pitchFamily="49" charset="-122"/>
                <a:ea typeface="黑体" panose="02010609060101010101" pitchFamily="49" charset="-122"/>
              </a:endParaRPr>
            </a:p>
          </p:txBody>
        </p:sp>
        <p:sp>
          <p:nvSpPr>
            <p:cNvPr id="70661" name="Text Box 19"/>
            <p:cNvSpPr txBox="1">
              <a:spLocks noChangeArrowheads="1"/>
            </p:cNvSpPr>
            <p:nvPr/>
          </p:nvSpPr>
          <p:spPr bwMode="auto">
            <a:xfrm>
              <a:off x="11703" y="1868"/>
              <a:ext cx="1977" cy="732"/>
            </a:xfrm>
            <a:prstGeom prst="rect">
              <a:avLst/>
            </a:prstGeom>
            <a:noFill/>
            <a:ln w="9525">
              <a:noFill/>
              <a:miter lim="800000"/>
            </a:ln>
          </p:spPr>
          <p:txBody>
            <a:bodyPr wrap="square">
              <a:spAutoFit/>
            </a:bodyPr>
            <a:p>
              <a:pPr eaLnBrk="1" hangingPunct="1"/>
              <a:r>
                <a:rPr kumimoji="1" lang="zh-CN" altLang="en-US" sz="1800">
                  <a:solidFill>
                    <a:srgbClr val="FF0000"/>
                  </a:solidFill>
                  <a:latin typeface="黑体" panose="02010609060101010101" pitchFamily="49" charset="-122"/>
                  <a:ea typeface="黑体" panose="02010609060101010101" pitchFamily="49" charset="-122"/>
                </a:rPr>
                <a:t>正极＋</a:t>
              </a:r>
              <a:endParaRPr kumimoji="1" lang="zh-CN" altLang="en-US" sz="1800">
                <a:solidFill>
                  <a:srgbClr val="FF0000"/>
                </a:solidFill>
                <a:latin typeface="黑体" panose="02010609060101010101" pitchFamily="49" charset="-122"/>
                <a:ea typeface="黑体" panose="02010609060101010101" pitchFamily="49" charset="-122"/>
              </a:endParaRPr>
            </a:p>
          </p:txBody>
        </p:sp>
        <p:sp>
          <p:nvSpPr>
            <p:cNvPr id="70662" name="AutoShape 20"/>
            <p:cNvSpPr>
              <a:spLocks noChangeArrowheads="1"/>
            </p:cNvSpPr>
            <p:nvPr/>
          </p:nvSpPr>
          <p:spPr bwMode="auto">
            <a:xfrm>
              <a:off x="7583" y="2040"/>
              <a:ext cx="3755" cy="395"/>
            </a:xfrm>
            <a:prstGeom prst="rightArrow">
              <a:avLst>
                <a:gd name="adj1" fmla="val 50000"/>
                <a:gd name="adj2" fmla="val 237658"/>
              </a:avLst>
            </a:prstGeom>
            <a:solidFill>
              <a:schemeClr val="tx1"/>
            </a:solidFill>
            <a:ln w="9525">
              <a:solidFill>
                <a:schemeClr val="tx1"/>
              </a:solidFill>
              <a:miter lim="800000"/>
            </a:ln>
          </p:spPr>
          <p:txBody>
            <a:bodyPr wrap="none" anchor="ctr"/>
            <a:p>
              <a:pPr eaLnBrk="1" hangingPunct="1"/>
              <a:endParaRPr lang="zh-CN" altLang="en-US" sz="1200">
                <a:latin typeface="黑体" panose="02010609060101010101" pitchFamily="49" charset="-122"/>
                <a:ea typeface="黑体" panose="02010609060101010101" pitchFamily="49" charset="-122"/>
              </a:endParaRPr>
            </a:p>
          </p:txBody>
        </p:sp>
      </p:grpSp>
      <p:sp>
        <p:nvSpPr>
          <p:cNvPr id="4" name="文本框 3"/>
          <p:cNvSpPr txBox="1"/>
          <p:nvPr/>
        </p:nvSpPr>
        <p:spPr>
          <a:xfrm>
            <a:off x="4778375" y="4975225"/>
            <a:ext cx="4002405" cy="423545"/>
          </a:xfrm>
          <a:prstGeom prst="rect">
            <a:avLst/>
          </a:prstGeom>
          <a:noFill/>
        </p:spPr>
        <p:txBody>
          <a:bodyPr wrap="none" rtlCol="0" anchor="t">
            <a:spAutoFit/>
          </a:bodyPr>
          <a:p>
            <a:pPr marL="609600" indent="-609600" eaLnBrk="1" hangingPunct="1">
              <a:lnSpc>
                <a:spcPct val="120000"/>
              </a:lnSpc>
              <a:spcBef>
                <a:spcPct val="20000"/>
              </a:spcBef>
              <a:buSzPct val="110000"/>
            </a:pPr>
            <a:r>
              <a:rPr lang="en-US" altLang="zh-CN">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NOTE</a:t>
            </a:r>
            <a:r>
              <a:rPr lang="zh-CN" altLang="en-US">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：每块胶一个</a:t>
            </a:r>
            <a:r>
              <a:rPr lang="en-US" altLang="zh-CN">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DNA Marker</a:t>
            </a:r>
            <a:r>
              <a:rPr lang="zh-CN" altLang="en-US">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5µL</a:t>
            </a:r>
            <a:r>
              <a:rPr lang="zh-CN" altLang="en-US">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169228"/>
            <a:ext cx="8229600" cy="1143000"/>
          </a:xfrm>
        </p:spPr>
        <p:txBody>
          <a:bodyPr/>
          <a:p>
            <a:pPr algn="ctr"/>
            <a:r>
              <a:rPr lang="en-US">
                <a:latin typeface="宋体" panose="02010600030101010101" pitchFamily="2" charset="-122"/>
                <a:sym typeface="+mn-ea"/>
              </a:rPr>
              <a:t>5</a:t>
            </a:r>
            <a:r>
              <a:rPr lang="zh-CN" altLang="en-US">
                <a:latin typeface="宋体" panose="02010600030101010101" pitchFamily="2" charset="-122"/>
                <a:sym typeface="+mn-ea"/>
              </a:rPr>
              <a:t>）电泳</a:t>
            </a:r>
            <a:endParaRPr lang="zh-CN" altLang="en-US" b="0">
              <a:solidFill>
                <a:srgbClr val="FF0000"/>
              </a:solidFill>
              <a:latin typeface="宋体" panose="02010600030101010101" pitchFamily="2" charset="-122"/>
            </a:endParaRPr>
          </a:p>
        </p:txBody>
      </p:sp>
      <p:sp>
        <p:nvSpPr>
          <p:cNvPr id="4" name="内容占位符 3"/>
          <p:cNvSpPr>
            <a:spLocks noGrp="1"/>
          </p:cNvSpPr>
          <p:nvPr>
            <p:ph idx="1"/>
          </p:nvPr>
        </p:nvSpPr>
        <p:spPr>
          <a:xfrm>
            <a:off x="678180" y="1456055"/>
            <a:ext cx="7174865" cy="4526280"/>
          </a:xfrm>
        </p:spPr>
        <p:txBody>
          <a:bodyPr/>
          <a:p>
            <a:pPr eaLnBrk="1" hangingPunct="1">
              <a:lnSpc>
                <a:spcPct val="150000"/>
              </a:lnSpc>
              <a:spcBef>
                <a:spcPct val="5000"/>
              </a:spcBef>
              <a:buSzPct val="80000"/>
              <a:buFont typeface="Wingdings" panose="05000000000000000000" charset="0"/>
              <a:buChar char="l"/>
              <a:defRPr/>
            </a:pPr>
            <a:r>
              <a:rPr lang="zh-CN" altLang="en-US" sz="2800" dirty="0">
                <a:solidFill>
                  <a:srgbClr val="002060"/>
                </a:solidFill>
                <a:latin typeface="宋体" panose="02010600030101010101" pitchFamily="2" charset="-122"/>
                <a:sym typeface="+mn-ea"/>
              </a:rPr>
              <a:t>接通电泳仪和电泳槽的电源</a:t>
            </a:r>
            <a:r>
              <a:rPr lang="en-US" altLang="zh-CN" sz="2800" dirty="0">
                <a:solidFill>
                  <a:srgbClr val="FF0000"/>
                </a:solidFill>
                <a:latin typeface="宋体" panose="02010600030101010101" pitchFamily="2" charset="-122"/>
                <a:sym typeface="+mn-ea"/>
              </a:rPr>
              <a:t>(</a:t>
            </a:r>
            <a:r>
              <a:rPr lang="zh-CN" altLang="en-US" sz="2800" dirty="0">
                <a:solidFill>
                  <a:srgbClr val="FF0000"/>
                </a:solidFill>
                <a:latin typeface="宋体" panose="02010600030101010101" pitchFamily="2" charset="-122"/>
                <a:sym typeface="+mn-ea"/>
              </a:rPr>
              <a:t>注意正负极</a:t>
            </a:r>
            <a:r>
              <a:rPr lang="en-US" altLang="zh-CN" sz="2800" dirty="0">
                <a:solidFill>
                  <a:srgbClr val="FF0000"/>
                </a:solidFill>
                <a:latin typeface="宋体" panose="02010600030101010101" pitchFamily="2" charset="-122"/>
                <a:sym typeface="+mn-ea"/>
              </a:rPr>
              <a:t>)</a:t>
            </a:r>
            <a:r>
              <a:rPr lang="zh-CN" altLang="en-US" sz="2800" dirty="0">
                <a:solidFill>
                  <a:srgbClr val="FF0000"/>
                </a:solidFill>
                <a:latin typeface="宋体" panose="02010600030101010101" pitchFamily="2" charset="-122"/>
                <a:sym typeface="+mn-ea"/>
              </a:rPr>
              <a:t>（</a:t>
            </a:r>
            <a:r>
              <a:rPr lang="en-US" altLang="zh-CN" sz="2800" b="0" dirty="0">
                <a:solidFill>
                  <a:srgbClr val="FF0000"/>
                </a:solidFill>
                <a:effectLst>
                  <a:outerShdw blurRad="38100" dist="38100" dir="2700000" algn="tl">
                    <a:srgbClr val="C0C0C0"/>
                  </a:outerShdw>
                </a:effectLst>
                <a:sym typeface="+mn-ea"/>
              </a:rPr>
              <a:t>-</a:t>
            </a:r>
            <a:r>
              <a:rPr lang="en-US" altLang="zh-CN" sz="2800" b="0" dirty="0">
                <a:solidFill>
                  <a:srgbClr val="000000"/>
                </a:solidFill>
                <a:sym typeface="+mn-ea"/>
              </a:rPr>
              <a:t>→</a:t>
            </a:r>
            <a:r>
              <a:rPr lang="en-US" altLang="zh-CN" sz="2800" b="0" dirty="0">
                <a:solidFill>
                  <a:srgbClr val="FF0000"/>
                </a:solidFill>
                <a:sym typeface="+mn-ea"/>
              </a:rPr>
              <a:t>+</a:t>
            </a:r>
            <a:r>
              <a:rPr lang="zh-CN" altLang="en-US" sz="2800" dirty="0">
                <a:solidFill>
                  <a:srgbClr val="FF0000"/>
                </a:solidFill>
                <a:latin typeface="宋体" panose="02010600030101010101" pitchFamily="2" charset="-122"/>
                <a:sym typeface="+mn-ea"/>
              </a:rPr>
              <a:t>）</a:t>
            </a:r>
            <a:endParaRPr lang="zh-CN" altLang="en-US" sz="2800" dirty="0">
              <a:solidFill>
                <a:srgbClr val="FF0000"/>
              </a:solidFill>
              <a:latin typeface="宋体" panose="02010600030101010101" pitchFamily="2" charset="-122"/>
            </a:endParaRPr>
          </a:p>
          <a:p>
            <a:pPr eaLnBrk="1" hangingPunct="1">
              <a:lnSpc>
                <a:spcPct val="150000"/>
              </a:lnSpc>
              <a:spcBef>
                <a:spcPct val="5000"/>
              </a:spcBef>
              <a:buSzPct val="80000"/>
              <a:buFont typeface="Wingdings" panose="05000000000000000000" charset="0"/>
              <a:buChar char="l"/>
              <a:defRPr/>
            </a:pPr>
            <a:r>
              <a:rPr lang="zh-CN" altLang="en-US" sz="2800" dirty="0">
                <a:solidFill>
                  <a:srgbClr val="002060"/>
                </a:solidFill>
                <a:latin typeface="宋体" panose="02010600030101010101" pitchFamily="2" charset="-122"/>
                <a:sym typeface="+mn-ea"/>
              </a:rPr>
              <a:t>恒压</a:t>
            </a:r>
            <a:r>
              <a:rPr lang="en-US" altLang="zh-CN" sz="2800" dirty="0">
                <a:solidFill>
                  <a:srgbClr val="002060"/>
                </a:solidFill>
                <a:latin typeface="宋体" panose="02010600030101010101" pitchFamily="2" charset="-122"/>
                <a:sym typeface="+mn-ea"/>
              </a:rPr>
              <a:t>120 V,</a:t>
            </a:r>
            <a:r>
              <a:rPr lang="zh-CN" altLang="en-US" sz="2800" dirty="0">
                <a:solidFill>
                  <a:srgbClr val="002060"/>
                </a:solidFill>
                <a:latin typeface="宋体" panose="02010600030101010101" pitchFamily="2" charset="-122"/>
                <a:sym typeface="+mn-ea"/>
              </a:rPr>
              <a:t>电泳</a:t>
            </a:r>
            <a:r>
              <a:rPr lang="en-US" altLang="zh-CN" sz="2800" dirty="0">
                <a:solidFill>
                  <a:srgbClr val="002060"/>
                </a:solidFill>
                <a:latin typeface="宋体" panose="02010600030101010101" pitchFamily="2" charset="-122"/>
                <a:sym typeface="+mn-ea"/>
              </a:rPr>
              <a:t>30</a:t>
            </a:r>
            <a:r>
              <a:rPr lang="zh-CN" altLang="en-US" sz="2800" dirty="0">
                <a:solidFill>
                  <a:srgbClr val="002060"/>
                </a:solidFill>
                <a:latin typeface="宋体" panose="02010600030101010101" pitchFamily="2" charset="-122"/>
                <a:sym typeface="+mn-ea"/>
              </a:rPr>
              <a:t>分钟</a:t>
            </a:r>
            <a:r>
              <a:rPr kumimoji="1" lang="zh-CN" altLang="en-US" sz="2800" dirty="0">
                <a:solidFill>
                  <a:schemeClr val="accent2"/>
                </a:solidFill>
                <a:latin typeface="Tahoma" panose="020B0604030504040204" pitchFamily="34" charset="0"/>
                <a:sym typeface="+mn-ea"/>
              </a:rPr>
              <a:t>至溴酚蓝距底部</a:t>
            </a:r>
            <a:r>
              <a:rPr kumimoji="1" lang="en-US" altLang="zh-CN" sz="2800" dirty="0">
                <a:solidFill>
                  <a:schemeClr val="accent2"/>
                </a:solidFill>
                <a:latin typeface="Tahoma" panose="020B0604030504040204" pitchFamily="34" charset="0"/>
                <a:sym typeface="+mn-ea"/>
              </a:rPr>
              <a:t>1-2cm</a:t>
            </a:r>
            <a:r>
              <a:rPr kumimoji="1" lang="zh-CN" altLang="en-US" sz="2800" dirty="0">
                <a:solidFill>
                  <a:schemeClr val="accent2"/>
                </a:solidFill>
                <a:latin typeface="Tahoma" panose="020B0604030504040204" pitchFamily="34" charset="0"/>
                <a:sym typeface="+mn-ea"/>
              </a:rPr>
              <a:t>。</a:t>
            </a:r>
            <a:endParaRPr kumimoji="1" lang="zh-CN" altLang="en-US" sz="2800" dirty="0">
              <a:solidFill>
                <a:schemeClr val="accent2"/>
              </a:solidFill>
              <a:latin typeface="Tahoma" panose="020B0604030504040204" pitchFamily="34" charset="0"/>
            </a:endParaRPr>
          </a:p>
          <a:p>
            <a:pPr eaLnBrk="1" hangingPunct="1">
              <a:lnSpc>
                <a:spcPct val="150000"/>
              </a:lnSpc>
              <a:spcBef>
                <a:spcPct val="5000"/>
              </a:spcBef>
              <a:buSzPct val="80000"/>
              <a:buFont typeface="Wingdings" panose="05000000000000000000" charset="0"/>
              <a:buChar char="l"/>
              <a:defRPr/>
            </a:pPr>
            <a:r>
              <a:rPr lang="zh-CN" altLang="en-US" sz="2800" dirty="0">
                <a:solidFill>
                  <a:srgbClr val="002060"/>
                </a:solidFill>
                <a:latin typeface="宋体" panose="02010600030101010101" pitchFamily="2" charset="-122"/>
                <a:sym typeface="+mn-ea"/>
              </a:rPr>
              <a:t>紫外灯下观察并记录结果</a:t>
            </a:r>
            <a:r>
              <a:rPr lang="en-US" altLang="zh-CN" sz="2800" dirty="0">
                <a:solidFill>
                  <a:srgbClr val="FF0000"/>
                </a:solidFill>
                <a:latin typeface="宋体" panose="02010600030101010101" pitchFamily="2" charset="-122"/>
                <a:sym typeface="+mn-ea"/>
              </a:rPr>
              <a:t>(</a:t>
            </a:r>
            <a:r>
              <a:rPr lang="zh-CN" altLang="en-US" sz="2800" dirty="0">
                <a:solidFill>
                  <a:srgbClr val="FF0000"/>
                </a:solidFill>
                <a:latin typeface="宋体" panose="02010600030101010101" pitchFamily="2" charset="-122"/>
                <a:sym typeface="+mn-ea"/>
              </a:rPr>
              <a:t>实验室后面凝胶成像系统）。</a:t>
            </a:r>
            <a:endParaRPr lang="zh-CN" altLang="en-US" sz="2800" dirty="0">
              <a:solidFill>
                <a:srgbClr val="FF0000"/>
              </a:solidFill>
              <a:latin typeface="宋体" panose="02010600030101010101" pitchFamily="2" charset="-122"/>
              <a:sym typeface="+mn-ea"/>
            </a:endParaRPr>
          </a:p>
          <a:p>
            <a:pPr eaLnBrk="1" hangingPunct="1">
              <a:lnSpc>
                <a:spcPct val="150000"/>
              </a:lnSpc>
              <a:spcBef>
                <a:spcPct val="5000"/>
              </a:spcBef>
              <a:buSzPct val="80000"/>
              <a:buFont typeface="Wingdings" panose="05000000000000000000" charset="0"/>
              <a:buChar char="l"/>
              <a:defRPr/>
            </a:pPr>
            <a:r>
              <a:rPr lang="zh-CN" altLang="en-US" sz="2800" dirty="0">
                <a:latin typeface="宋体" panose="02010600030101010101" pitchFamily="2" charset="-122"/>
                <a:sym typeface="+mn-ea"/>
              </a:rPr>
              <a:t>图片</a:t>
            </a:r>
            <a:r>
              <a:rPr lang="zh-CN" altLang="en-US" sz="2800" dirty="0">
                <a:latin typeface="宋体" panose="02010600030101010101" pitchFamily="2" charset="-122"/>
                <a:sym typeface="+mn-ea"/>
              </a:rPr>
              <a:t>保存至指定文件夹，</a:t>
            </a:r>
            <a:r>
              <a:rPr lang="zh-CN" altLang="en-US" sz="2800" dirty="0">
                <a:solidFill>
                  <a:srgbClr val="FF0000"/>
                </a:solidFill>
                <a:latin typeface="宋体" panose="02010600030101010101" pitchFamily="2" charset="-122"/>
                <a:sym typeface="+mn-ea"/>
              </a:rPr>
              <a:t>文件名：组号</a:t>
            </a:r>
            <a:r>
              <a:rPr lang="en-US" altLang="zh-CN" sz="2800" dirty="0">
                <a:solidFill>
                  <a:srgbClr val="FF0000"/>
                </a:solidFill>
                <a:latin typeface="宋体" panose="02010600030101010101" pitchFamily="2" charset="-122"/>
                <a:sym typeface="+mn-ea"/>
              </a:rPr>
              <a:t>_ID</a:t>
            </a:r>
            <a:r>
              <a:rPr lang="zh-CN" altLang="en-US" sz="2800" dirty="0">
                <a:solidFill>
                  <a:srgbClr val="FF0000"/>
                </a:solidFill>
                <a:latin typeface="宋体" panose="02010600030101010101" pitchFamily="2" charset="-122"/>
                <a:sym typeface="+mn-ea"/>
              </a:rPr>
              <a:t>。</a:t>
            </a:r>
            <a:endParaRPr kumimoji="1" lang="zh-CN" altLang="en-US" sz="2800" dirty="0">
              <a:solidFill>
                <a:srgbClr val="FF0000"/>
              </a:solidFill>
              <a:latin typeface="宋体" panose="02010600030101010101" pitchFamily="2" charset="-122"/>
              <a:sym typeface="+mn-ea"/>
            </a:endParaRPr>
          </a:p>
        </p:txBody>
      </p:sp>
      <p:sp>
        <p:nvSpPr>
          <p:cNvPr id="70658" name="Rectangle 4"/>
          <p:cNvSpPr>
            <a:spLocks noChangeArrowheads="1"/>
          </p:cNvSpPr>
          <p:nvPr/>
        </p:nvSpPr>
        <p:spPr bwMode="auto">
          <a:xfrm>
            <a:off x="533400" y="990600"/>
            <a:ext cx="2362200" cy="465138"/>
          </a:xfrm>
          <a:prstGeom prst="rect">
            <a:avLst/>
          </a:prstGeom>
          <a:noFill/>
          <a:ln w="9525">
            <a:noFill/>
            <a:miter lim="800000"/>
          </a:ln>
        </p:spPr>
        <p:txBody>
          <a:bodyPr anchor="b"/>
          <a:lstStyle/>
          <a:p>
            <a:pPr algn="ctr" eaLnBrk="1" hangingPunct="1"/>
            <a:endParaRPr lang="zh-CN" altLang="en-US" sz="4000" b="0">
              <a:solidFill>
                <a:srgbClr val="FF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469900" y="1828800"/>
            <a:ext cx="8166100" cy="3048000"/>
          </a:xfrm>
          <a:prstGeom prst="rect">
            <a:avLst/>
          </a:prstGeom>
          <a:noFill/>
          <a:ln w="9525">
            <a:noFill/>
            <a:miter lim="800000"/>
          </a:ln>
        </p:spPr>
        <p:txBody>
          <a:bodyPr/>
          <a:lstStyle/>
          <a:p>
            <a:pPr marL="342900" indent="-342900" eaLnBrk="1" hangingPunct="1">
              <a:spcBef>
                <a:spcPct val="20000"/>
              </a:spcBef>
              <a:buFontTx/>
              <a:buChar char="•"/>
            </a:pPr>
            <a:endParaRPr kumimoji="1" lang="zh-CN" altLang="en-US" sz="2800" dirty="0">
              <a:solidFill>
                <a:srgbClr val="000000"/>
              </a:solidFill>
              <a:latin typeface="宋体" panose="02010600030101010101" pitchFamily="2" charset="-122"/>
            </a:endParaRPr>
          </a:p>
        </p:txBody>
      </p:sp>
      <p:sp>
        <p:nvSpPr>
          <p:cNvPr id="4100" name="Line 6"/>
          <p:cNvSpPr>
            <a:spLocks noChangeShapeType="1"/>
          </p:cNvSpPr>
          <p:nvPr/>
        </p:nvSpPr>
        <p:spPr bwMode="auto">
          <a:xfrm>
            <a:off x="0" y="1066800"/>
            <a:ext cx="9144000" cy="0"/>
          </a:xfrm>
          <a:prstGeom prst="line">
            <a:avLst/>
          </a:prstGeom>
          <a:noFill/>
          <a:ln w="25400">
            <a:solidFill>
              <a:srgbClr val="FF0000"/>
            </a:solidFill>
            <a:round/>
          </a:ln>
        </p:spPr>
        <p:txBody>
          <a:bodyPr/>
          <a:lstStyle/>
          <a:p>
            <a:endParaRPr lang="zh-CN" altLang="en-US"/>
          </a:p>
        </p:txBody>
      </p:sp>
      <p:sp>
        <p:nvSpPr>
          <p:cNvPr id="6152" name="Rectangle 8"/>
          <p:cNvSpPr>
            <a:spLocks noChangeArrowheads="1"/>
          </p:cNvSpPr>
          <p:nvPr/>
        </p:nvSpPr>
        <p:spPr bwMode="auto">
          <a:xfrm>
            <a:off x="2235200" y="838200"/>
            <a:ext cx="4648200" cy="762000"/>
          </a:xfrm>
          <a:prstGeom prst="rect">
            <a:avLst/>
          </a:prstGeom>
          <a:noFill/>
          <a:ln w="9525">
            <a:noFill/>
            <a:miter lim="800000"/>
          </a:ln>
          <a:effectLst/>
        </p:spPr>
        <p:txBody>
          <a:bodyPr anchor="ctr"/>
          <a:lstStyle/>
          <a:p>
            <a:pPr algn="ctr" eaLnBrk="1" hangingPunct="1">
              <a:defRPr/>
            </a:pPr>
            <a:endParaRPr lang="zh-CN" altLang="en-US" sz="4400" dirty="0">
              <a:solidFill>
                <a:srgbClr val="FF0000"/>
              </a:solidFill>
              <a:effectLst>
                <a:outerShdw blurRad="38100" dist="38100" dir="2700000" algn="tl">
                  <a:srgbClr val="C0C0C0"/>
                </a:outerShdw>
              </a:effectLst>
            </a:endParaRPr>
          </a:p>
        </p:txBody>
      </p:sp>
      <p:sp>
        <p:nvSpPr>
          <p:cNvPr id="7" name="标题 6"/>
          <p:cNvSpPr>
            <a:spLocks noGrp="1"/>
          </p:cNvSpPr>
          <p:nvPr>
            <p:ph type="title"/>
          </p:nvPr>
        </p:nvSpPr>
        <p:spPr>
          <a:xfrm>
            <a:off x="609600" y="457200"/>
            <a:ext cx="8229600" cy="1143000"/>
          </a:xfrm>
        </p:spPr>
        <p:txBody>
          <a:bodyPr/>
          <a:lstStyle/>
          <a:p>
            <a:r>
              <a:rPr lang="zh-CN" altLang="en-US" dirty="0" smtClean="0">
                <a:effectLst>
                  <a:outerShdw blurRad="38100" dist="38100" dir="2700000" algn="tl">
                    <a:srgbClr val="C0C0C0"/>
                  </a:outerShdw>
                </a:effectLst>
              </a:rPr>
              <a:t>实 验 目 的</a:t>
            </a:r>
            <a:br>
              <a:rPr lang="zh-CN" altLang="en-US" dirty="0" smtClean="0">
                <a:effectLst>
                  <a:outerShdw blurRad="38100" dist="38100" dir="2700000" algn="tl">
                    <a:srgbClr val="C0C0C0"/>
                  </a:outerShdw>
                </a:effectLst>
              </a:rPr>
            </a:br>
            <a:endParaRPr lang="zh-CN" altLang="en-US" dirty="0"/>
          </a:p>
        </p:txBody>
      </p:sp>
      <p:sp>
        <p:nvSpPr>
          <p:cNvPr id="8" name="内容占位符 7"/>
          <p:cNvSpPr>
            <a:spLocks noGrp="1"/>
          </p:cNvSpPr>
          <p:nvPr>
            <p:ph idx="1"/>
          </p:nvPr>
        </p:nvSpPr>
        <p:spPr>
          <a:xfrm>
            <a:off x="609600" y="1371600"/>
            <a:ext cx="8229600" cy="4525963"/>
          </a:xfrm>
        </p:spPr>
        <p:txBody>
          <a:bodyPr/>
          <a:lstStyle/>
          <a:p>
            <a:pPr eaLnBrk="1" hangingPunct="1"/>
            <a:r>
              <a:rPr lang="zh-CN" altLang="en-US" dirty="0" smtClean="0">
                <a:latin typeface="宋体" panose="02010600030101010101" pitchFamily="2" charset="-122"/>
              </a:rPr>
              <a:t>掌握质粒</a:t>
            </a:r>
            <a:r>
              <a:rPr lang="en-US" altLang="zh-CN" dirty="0" smtClean="0">
                <a:latin typeface="宋体" panose="02010600030101010101" pitchFamily="2" charset="-122"/>
              </a:rPr>
              <a:t>DNA</a:t>
            </a:r>
            <a:r>
              <a:rPr lang="zh-CN" altLang="en-US" dirty="0" smtClean="0">
                <a:latin typeface="宋体" panose="02010600030101010101" pitchFamily="2" charset="-122"/>
              </a:rPr>
              <a:t>限制性酶切分析的方法和技术；</a:t>
            </a:r>
            <a:endParaRPr kumimoji="1" lang="zh-CN" altLang="en-US" dirty="0" smtClean="0">
              <a:solidFill>
                <a:srgbClr val="000000"/>
              </a:solidFill>
              <a:latin typeface="宋体" panose="02010600030101010101" pitchFamily="2" charset="-122"/>
            </a:endParaRPr>
          </a:p>
          <a:p>
            <a:pPr eaLnBrk="1" hangingPunct="1"/>
            <a:r>
              <a:rPr lang="zh-CN" altLang="en-US" dirty="0" smtClean="0">
                <a:latin typeface="宋体" panose="02010600030101010101" pitchFamily="2" charset="-122"/>
              </a:rPr>
              <a:t>学习琼脂糖凝胶电泳检测</a:t>
            </a:r>
            <a:r>
              <a:rPr lang="en-US" altLang="zh-CN" dirty="0" smtClean="0">
                <a:latin typeface="宋体" panose="02010600030101010101" pitchFamily="2" charset="-122"/>
              </a:rPr>
              <a:t>DNA</a:t>
            </a:r>
            <a:r>
              <a:rPr lang="zh-CN" altLang="en-US" dirty="0" smtClean="0">
                <a:latin typeface="宋体" panose="02010600030101010101" pitchFamily="2" charset="-122"/>
              </a:rPr>
              <a:t>的浓度和纯度的原理；</a:t>
            </a:r>
            <a:endParaRPr lang="zh-CN" altLang="en-US" dirty="0" smtClean="0">
              <a:latin typeface="宋体" panose="02010600030101010101" pitchFamily="2" charset="-122"/>
            </a:endParaRPr>
          </a:p>
          <a:p>
            <a:pPr eaLnBrk="1" hangingPunct="1"/>
            <a:r>
              <a:rPr lang="zh-CN" altLang="en-US" dirty="0" smtClean="0">
                <a:latin typeface="宋体" panose="02010600030101010101" pitchFamily="2" charset="-122"/>
              </a:rPr>
              <a:t>了解电泳过程中各因素对测定结果的影响；</a:t>
            </a:r>
            <a:endParaRPr lang="zh-CN" altLang="en-US" dirty="0" smtClean="0">
              <a:latin typeface="宋体" panose="02010600030101010101" pitchFamily="2" charset="-122"/>
            </a:endParaRPr>
          </a:p>
          <a:p>
            <a:pPr eaLnBrk="1" hangingPunct="1"/>
            <a:r>
              <a:rPr lang="zh-CN" altLang="en-US" dirty="0" smtClean="0">
                <a:latin typeface="宋体" panose="02010600030101010101" pitchFamily="2" charset="-122"/>
              </a:rPr>
              <a:t>掌握制胶、电泳、浓度测定的基本分析技术。</a:t>
            </a:r>
            <a:endParaRPr lang="zh-CN" altLang="en-US" dirty="0" smtClean="0">
              <a:latin typeface="宋体" panose="02010600030101010101" pitchFamily="2" charset="-122"/>
            </a:endParaRPr>
          </a:p>
          <a:p>
            <a:endParaRPr lang="zh-CN" altLang="en-US"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r>
              <a:rPr lang="en-US" altLang="zh-CN" sz="3600" b="1" smtClean="0">
                <a:solidFill>
                  <a:srgbClr val="FF0000"/>
                </a:solidFill>
              </a:rPr>
              <a:t>6</a:t>
            </a:r>
            <a:r>
              <a:rPr lang="zh-CN" altLang="en-US" sz="3600" b="1" smtClean="0">
                <a:solidFill>
                  <a:srgbClr val="FF0000"/>
                </a:solidFill>
              </a:rPr>
              <a:t>）结果观察</a:t>
            </a:r>
            <a:r>
              <a:rPr lang="en-US" altLang="zh-CN" sz="3600" b="1" smtClean="0">
                <a:solidFill>
                  <a:srgbClr val="FF0000"/>
                </a:solidFill>
              </a:rPr>
              <a:t>(</a:t>
            </a:r>
            <a:r>
              <a:rPr lang="zh-CN" altLang="en-US" sz="3600" b="1" smtClean="0">
                <a:solidFill>
                  <a:srgbClr val="FF0000"/>
                </a:solidFill>
              </a:rPr>
              <a:t>实例</a:t>
            </a:r>
            <a:r>
              <a:rPr lang="en-US" altLang="zh-CN" sz="3600" b="1" smtClean="0">
                <a:solidFill>
                  <a:srgbClr val="FF0000"/>
                </a:solidFill>
              </a:rPr>
              <a:t>)</a:t>
            </a:r>
            <a:endParaRPr lang="en-US" altLang="zh-CN" sz="3600" b="1" smtClean="0">
              <a:solidFill>
                <a:srgbClr val="FF0000"/>
              </a:solidFill>
            </a:endParaRPr>
          </a:p>
        </p:txBody>
      </p:sp>
      <p:sp>
        <p:nvSpPr>
          <p:cNvPr id="76803" name="Rectangle 3"/>
          <p:cNvSpPr>
            <a:spLocks noGrp="1" noChangeArrowheads="1"/>
          </p:cNvSpPr>
          <p:nvPr>
            <p:ph idx="1"/>
          </p:nvPr>
        </p:nvSpPr>
        <p:spPr>
          <a:xfrm>
            <a:off x="1290955" y="5155565"/>
            <a:ext cx="3814445" cy="4674235"/>
          </a:xfrm>
        </p:spPr>
        <p:txBody>
          <a:bodyPr/>
          <a:lstStyle/>
          <a:p>
            <a:pPr marL="0" indent="0" algn="l">
              <a:buClrTx/>
              <a:buSzTx/>
              <a:buFontTx/>
              <a:buNone/>
            </a:pPr>
            <a:r>
              <a:rPr lang="zh-CN" altLang="en-US" sz="1300" smtClean="0"/>
              <a:t>质粒</a:t>
            </a:r>
            <a:r>
              <a:rPr lang="en-US" altLang="zh-CN" sz="1300" smtClean="0"/>
              <a:t>DNA</a:t>
            </a:r>
            <a:r>
              <a:rPr lang="zh-CN" altLang="en-US" sz="1300" smtClean="0"/>
              <a:t>及酶切产物琼脂糖凝胶电泳结果</a:t>
            </a:r>
            <a:endParaRPr lang="en-US" altLang="zh-CN" sz="1300" smtClean="0">
              <a:latin typeface="Calibri" panose="020F0502020204030204" charset="0"/>
              <a:cs typeface="Calibri" panose="020F0502020204030204" charset="0"/>
            </a:endParaRPr>
          </a:p>
          <a:p>
            <a:pPr marL="0" indent="0" algn="l">
              <a:buClrTx/>
              <a:buSzTx/>
              <a:buFontTx/>
              <a:buNone/>
            </a:pPr>
            <a:r>
              <a:rPr lang="en-US" altLang="zh-CN" sz="1300" smtClean="0">
                <a:latin typeface="Calibri" panose="020F0502020204030204" charset="0"/>
                <a:cs typeface="Calibri" panose="020F0502020204030204" charset="0"/>
              </a:rPr>
              <a:t>1. pET-28a  2. pET-28a </a:t>
            </a:r>
            <a:r>
              <a:rPr lang="en-US" altLang="zh-CN" sz="1300" i="1" smtClean="0">
                <a:latin typeface="Calibri" panose="020F0502020204030204" charset="0"/>
                <a:cs typeface="Calibri" panose="020F0502020204030204" charset="0"/>
              </a:rPr>
              <a:t>Bam</a:t>
            </a:r>
            <a:r>
              <a:rPr lang="en-US" altLang="zh-CN" sz="1300" smtClean="0">
                <a:latin typeface="Calibri" panose="020F0502020204030204" charset="0"/>
                <a:cs typeface="Calibri" panose="020F0502020204030204" charset="0"/>
              </a:rPr>
              <a:t>HⅠ/</a:t>
            </a:r>
            <a:r>
              <a:rPr lang="en-US" altLang="zh-CN" sz="1300" i="1" smtClean="0">
                <a:latin typeface="Calibri" panose="020F0502020204030204" charset="0"/>
                <a:cs typeface="Calibri" panose="020F0502020204030204" charset="0"/>
              </a:rPr>
              <a:t>Not</a:t>
            </a:r>
            <a:r>
              <a:rPr lang="en-US" altLang="zh-CN" sz="1300" smtClean="0">
                <a:latin typeface="Calibri" panose="020F0502020204030204" charset="0"/>
                <a:cs typeface="Calibri" panose="020F0502020204030204" charset="0"/>
              </a:rPr>
              <a:t>Ⅰ 3. Marker </a:t>
            </a:r>
            <a:endParaRPr lang="en-US" altLang="zh-CN" sz="1300" smtClean="0">
              <a:latin typeface="Calibri" panose="020F0502020204030204" charset="0"/>
              <a:cs typeface="Calibri" panose="020F0502020204030204" charset="0"/>
            </a:endParaRPr>
          </a:p>
          <a:p>
            <a:pPr marL="0" indent="0" algn="l">
              <a:buClrTx/>
              <a:buSzTx/>
              <a:buFontTx/>
              <a:buNone/>
            </a:pPr>
            <a:r>
              <a:rPr lang="en-US" altLang="zh-CN" sz="1300" smtClean="0">
                <a:latin typeface="Calibri" panose="020F0502020204030204" charset="0"/>
                <a:cs typeface="Calibri" panose="020F0502020204030204" charset="0"/>
              </a:rPr>
              <a:t>4. pEGFP-N3  5. pEGFP-N3 </a:t>
            </a:r>
            <a:r>
              <a:rPr lang="en-US" altLang="zh-CN" sz="1300" i="1" smtClean="0">
                <a:latin typeface="Calibri" panose="020F0502020204030204" charset="0"/>
                <a:cs typeface="Calibri" panose="020F0502020204030204" charset="0"/>
              </a:rPr>
              <a:t>Bam</a:t>
            </a:r>
            <a:r>
              <a:rPr lang="en-US" altLang="zh-CN" sz="1300" smtClean="0">
                <a:latin typeface="Calibri" panose="020F0502020204030204" charset="0"/>
                <a:cs typeface="Calibri" panose="020F0502020204030204" charset="0"/>
              </a:rPr>
              <a:t>HⅠ/</a:t>
            </a:r>
            <a:r>
              <a:rPr lang="en-US" altLang="zh-CN" sz="1300" i="1" smtClean="0">
                <a:latin typeface="Calibri" panose="020F0502020204030204" charset="0"/>
                <a:cs typeface="Calibri" panose="020F0502020204030204" charset="0"/>
              </a:rPr>
              <a:t>Not</a:t>
            </a:r>
            <a:r>
              <a:rPr lang="en-US" altLang="zh-CN" sz="1300" smtClean="0">
                <a:latin typeface="Calibri" panose="020F0502020204030204" charset="0"/>
                <a:cs typeface="Calibri" panose="020F0502020204030204" charset="0"/>
              </a:rPr>
              <a:t>Ⅰ</a:t>
            </a:r>
            <a:endParaRPr lang="en-US" altLang="zh-CN" sz="1300" smtClean="0">
              <a:latin typeface="Calibri" panose="020F0502020204030204" charset="0"/>
              <a:cs typeface="Calibri" panose="020F0502020204030204" charset="0"/>
            </a:endParaRPr>
          </a:p>
          <a:p>
            <a:pPr marL="0" indent="0"/>
            <a:endParaRPr lang="zh-CN" altLang="en-US" sz="1300" smtClean="0">
              <a:latin typeface="Calibri" panose="020F0502020204030204" charset="0"/>
              <a:cs typeface="Calibri" panose="020F0502020204030204" charset="0"/>
            </a:endParaRPr>
          </a:p>
        </p:txBody>
      </p:sp>
      <p:pic>
        <p:nvPicPr>
          <p:cNvPr id="76804" name="Picture 4" descr="5a"/>
          <p:cNvPicPr>
            <a:picLocks noChangeAspect="1" noChangeArrowheads="1"/>
          </p:cNvPicPr>
          <p:nvPr/>
        </p:nvPicPr>
        <p:blipFill>
          <a:blip r:embed="rId1" cstate="print"/>
          <a:srcRect l="14365" t="10255" r="48764" b="33333"/>
          <a:stretch>
            <a:fillRect/>
          </a:stretch>
        </p:blipFill>
        <p:spPr bwMode="auto">
          <a:xfrm>
            <a:off x="1544955" y="1801813"/>
            <a:ext cx="2933700" cy="3352800"/>
          </a:xfrm>
          <a:prstGeom prst="rect">
            <a:avLst/>
          </a:prstGeom>
          <a:noFill/>
          <a:ln w="9525">
            <a:noFill/>
            <a:miter lim="800000"/>
            <a:headEnd/>
            <a:tailEnd/>
          </a:ln>
        </p:spPr>
      </p:pic>
      <p:sp>
        <p:nvSpPr>
          <p:cNvPr id="76805" name="TextBox 6"/>
          <p:cNvSpPr txBox="1">
            <a:spLocks noChangeArrowheads="1"/>
          </p:cNvSpPr>
          <p:nvPr/>
        </p:nvSpPr>
        <p:spPr bwMode="auto">
          <a:xfrm>
            <a:off x="1676400" y="1433513"/>
            <a:ext cx="3429000" cy="368300"/>
          </a:xfrm>
          <a:prstGeom prst="rect">
            <a:avLst/>
          </a:prstGeom>
          <a:noFill/>
          <a:ln w="9525">
            <a:noFill/>
            <a:miter lim="800000"/>
          </a:ln>
        </p:spPr>
        <p:txBody>
          <a:bodyPr>
            <a:spAutoFit/>
          </a:bodyPr>
          <a:lstStyle/>
          <a:p>
            <a:pPr eaLnBrk="1" hangingPunct="1"/>
            <a:r>
              <a:rPr lang="en-US" altLang="zh-CN"/>
              <a:t>  1      2      3      4      5 </a:t>
            </a:r>
            <a:endParaRPr lang="zh-CN" altLang="en-US"/>
          </a:p>
        </p:txBody>
      </p:sp>
      <p:pic>
        <p:nvPicPr>
          <p:cNvPr id="76806" name="Picture 17"/>
          <p:cNvPicPr>
            <a:picLocks noChangeAspect="1" noChangeArrowheads="1"/>
          </p:cNvPicPr>
          <p:nvPr/>
        </p:nvPicPr>
        <p:blipFill>
          <a:blip r:embed="rId2" cstate="print"/>
          <a:srcRect/>
          <a:stretch>
            <a:fillRect/>
          </a:stretch>
        </p:blipFill>
        <p:spPr bwMode="auto">
          <a:xfrm>
            <a:off x="6146800" y="1691005"/>
            <a:ext cx="1593850" cy="3476625"/>
          </a:xfrm>
          <a:prstGeom prst="rect">
            <a:avLst/>
          </a:prstGeom>
          <a:noFill/>
          <a:ln w="9525">
            <a:noFill/>
            <a:miter lim="800000"/>
            <a:headEnd/>
            <a:tailEnd/>
          </a:ln>
        </p:spPr>
      </p:pic>
      <p:sp>
        <p:nvSpPr>
          <p:cNvPr id="76807" name="矩形 8"/>
          <p:cNvSpPr>
            <a:spLocks noChangeArrowheads="1"/>
          </p:cNvSpPr>
          <p:nvPr/>
        </p:nvSpPr>
        <p:spPr bwMode="auto">
          <a:xfrm>
            <a:off x="6003925" y="5208588"/>
            <a:ext cx="2362200" cy="521970"/>
          </a:xfrm>
          <a:prstGeom prst="rect">
            <a:avLst/>
          </a:prstGeom>
          <a:noFill/>
          <a:ln w="9525">
            <a:noFill/>
            <a:miter lim="800000"/>
          </a:ln>
        </p:spPr>
        <p:txBody>
          <a:bodyPr>
            <a:spAutoFit/>
          </a:bodyPr>
          <a:lstStyle/>
          <a:p>
            <a:pPr eaLnBrk="1" hangingPunct="1"/>
            <a:r>
              <a:rPr lang="en-US" altLang="zh-CN" sz="1400">
                <a:gradFill>
                  <a:gsLst>
                    <a:gs pos="0">
                      <a:srgbClr val="012D86"/>
                    </a:gs>
                    <a:gs pos="100000">
                      <a:srgbClr val="0E2557"/>
                    </a:gs>
                  </a:gsLst>
                  <a:lin scaled="0"/>
                </a:gradFill>
                <a:latin typeface="Calibri" panose="020F0502020204030204" charset="0"/>
                <a:cs typeface="Calibri" panose="020F0502020204030204" charset="0"/>
              </a:rPr>
              <a:t>Daily 1kb DNA Ladder</a:t>
            </a:r>
            <a:endParaRPr lang="en-US" altLang="zh-CN" sz="1400">
              <a:gradFill>
                <a:gsLst>
                  <a:gs pos="0">
                    <a:srgbClr val="012D86"/>
                  </a:gs>
                  <a:gs pos="100000">
                    <a:srgbClr val="0E2557"/>
                  </a:gs>
                </a:gsLst>
                <a:lin scaled="0"/>
              </a:gradFill>
              <a:latin typeface="Calibri" panose="020F0502020204030204" charset="0"/>
              <a:cs typeface="Calibri" panose="020F0502020204030204" charset="0"/>
            </a:endParaRPr>
          </a:p>
          <a:p>
            <a:pPr eaLnBrk="1" hangingPunct="1"/>
            <a:r>
              <a:rPr lang="en-US" altLang="zh-CN" sz="1400">
                <a:gradFill>
                  <a:gsLst>
                    <a:gs pos="0">
                      <a:srgbClr val="012D86"/>
                    </a:gs>
                    <a:gs pos="100000">
                      <a:srgbClr val="0E2557"/>
                    </a:gs>
                  </a:gsLst>
                  <a:lin scaled="0"/>
                </a:gradFill>
                <a:latin typeface="Calibri" panose="020F0502020204030204" charset="0"/>
                <a:cs typeface="Calibri" panose="020F0502020204030204" charset="0"/>
              </a:rPr>
              <a:t>Catalogue No. DM0004</a:t>
            </a:r>
            <a:endParaRPr lang="en-US" altLang="zh-CN" sz="1400">
              <a:gradFill>
                <a:gsLst>
                  <a:gs pos="0">
                    <a:srgbClr val="012D86"/>
                  </a:gs>
                  <a:gs pos="100000">
                    <a:srgbClr val="0E2557"/>
                  </a:gs>
                </a:gsLst>
                <a:lin scaled="0"/>
              </a:gradFill>
              <a:latin typeface="Calibri" panose="020F0502020204030204" charset="0"/>
              <a:cs typeface="Calibri" panose="020F050202020403020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effectLst>
                  <a:outerShdw blurRad="38100" dist="38100" dir="2700000" algn="tl">
                    <a:srgbClr val="C0C0C0"/>
                  </a:outerShdw>
                </a:effectLst>
                <a:latin typeface="宋体" panose="02010600030101010101" pitchFamily="2" charset="-122"/>
                <a:sym typeface="+mn-ea"/>
              </a:rPr>
              <a:t>3. </a:t>
            </a:r>
            <a:r>
              <a:rPr lang="zh-CN" altLang="en-US">
                <a:effectLst>
                  <a:outerShdw blurRad="38100" dist="38100" dir="2700000" algn="tl">
                    <a:srgbClr val="C0C0C0"/>
                  </a:outerShdw>
                </a:effectLst>
                <a:sym typeface="+mn-ea"/>
              </a:rPr>
              <a:t>大量酶切</a:t>
            </a:r>
            <a:endParaRPr lang="zh-CN" altLang="en-US">
              <a:solidFill>
                <a:srgbClr val="FF0000"/>
              </a:solidFill>
              <a:effectLst>
                <a:outerShdw blurRad="38100" dist="38100" dir="2700000" algn="tl">
                  <a:srgbClr val="C0C0C0"/>
                </a:outerShdw>
              </a:effectLst>
              <a:sym typeface="+mn-ea"/>
            </a:endParaRPr>
          </a:p>
        </p:txBody>
      </p:sp>
      <p:sp>
        <p:nvSpPr>
          <p:cNvPr id="3" name="内容占位符 2"/>
          <p:cNvSpPr>
            <a:spLocks noGrp="1"/>
          </p:cNvSpPr>
          <p:nvPr>
            <p:ph idx="1"/>
          </p:nvPr>
        </p:nvSpPr>
        <p:spPr>
          <a:xfrm>
            <a:off x="560705" y="1234440"/>
            <a:ext cx="8229600" cy="4525963"/>
          </a:xfrm>
        </p:spPr>
        <p:txBody>
          <a:bodyPr/>
          <a:p>
            <a:pPr marL="0" indent="0" eaLnBrk="1" hangingPunct="1">
              <a:lnSpc>
                <a:spcPct val="90000"/>
              </a:lnSpc>
              <a:spcBef>
                <a:spcPct val="20000"/>
              </a:spcBef>
              <a:buNone/>
            </a:pPr>
            <a:r>
              <a:rPr lang="en-US" altLang="zh-CN" sz="2400" dirty="0" smtClean="0">
                <a:sym typeface="+mn-ea"/>
              </a:rPr>
              <a:t>1</a:t>
            </a:r>
            <a:r>
              <a:rPr lang="zh-CN" altLang="en-US" sz="2400" dirty="0" smtClean="0">
                <a:sym typeface="+mn-ea"/>
              </a:rPr>
              <a:t>）在一个新的</a:t>
            </a:r>
            <a:r>
              <a:rPr lang="en-US" altLang="zh-CN" sz="2400" dirty="0" smtClean="0">
                <a:sym typeface="+mn-ea"/>
              </a:rPr>
              <a:t>EP</a:t>
            </a:r>
            <a:r>
              <a:rPr lang="zh-CN" altLang="en-US" sz="2400" dirty="0" smtClean="0">
                <a:sym typeface="+mn-ea"/>
              </a:rPr>
              <a:t>管中建立大量酶切反应体系</a:t>
            </a:r>
            <a:endParaRPr lang="zh-CN" altLang="en-US" sz="2400" dirty="0" smtClean="0"/>
          </a:p>
          <a:p>
            <a:pPr marL="179705" indent="0" eaLnBrk="1" latinLnBrk="0" hangingPunct="1">
              <a:lnSpc>
                <a:spcPct val="90000"/>
              </a:lnSpc>
              <a:spcBef>
                <a:spcPts val="1200"/>
              </a:spcBef>
              <a:buNone/>
            </a:pPr>
            <a:r>
              <a:rPr lang="zh-CN" altLang="en-US" sz="2400"/>
              <a:t>  无菌</a:t>
            </a:r>
            <a:r>
              <a:rPr lang="en-US" altLang="zh-CN" sz="2400"/>
              <a:t>ddH2O           14</a:t>
            </a:r>
            <a:r>
              <a:rPr lang="el-GR" altLang="zh-CN" sz="2400"/>
              <a:t>μ</a:t>
            </a:r>
            <a:r>
              <a:rPr lang="en-US" altLang="zh-CN" sz="2400"/>
              <a:t>L     </a:t>
            </a:r>
            <a:r>
              <a:rPr lang="zh-CN" altLang="en-US" sz="2400"/>
              <a:t>补充到</a:t>
            </a:r>
            <a:r>
              <a:rPr lang="en-US" altLang="zh-CN" sz="2400"/>
              <a:t>50</a:t>
            </a:r>
            <a:r>
              <a:rPr lang="el-GR" altLang="zh-CN" sz="2400"/>
              <a:t>μ</a:t>
            </a:r>
            <a:r>
              <a:rPr lang="en-US" altLang="zh-CN" sz="2400"/>
              <a:t>L</a:t>
            </a:r>
            <a:endParaRPr lang="en-US" altLang="zh-CN" sz="2400"/>
          </a:p>
          <a:p>
            <a:pPr marL="179705" indent="0" eaLnBrk="1" latinLnBrk="0" hangingPunct="1">
              <a:lnSpc>
                <a:spcPct val="90000"/>
              </a:lnSpc>
              <a:spcBef>
                <a:spcPts val="1200"/>
              </a:spcBef>
              <a:buNone/>
            </a:pPr>
            <a:r>
              <a:rPr lang="en-US" altLang="zh-CN" sz="2400"/>
              <a:t>  10x buffer O        5</a:t>
            </a:r>
            <a:r>
              <a:rPr lang="el-GR" altLang="zh-CN" sz="2400"/>
              <a:t>μ</a:t>
            </a:r>
            <a:r>
              <a:rPr lang="en-US" altLang="zh-CN" sz="2400"/>
              <a:t>L      </a:t>
            </a:r>
            <a:r>
              <a:rPr lang="zh-CN" altLang="en-US" sz="2400"/>
              <a:t>稀释到</a:t>
            </a:r>
            <a:r>
              <a:rPr lang="en-US" altLang="zh-CN" sz="2400"/>
              <a:t>1x</a:t>
            </a:r>
            <a:endParaRPr lang="en-US" altLang="zh-CN" sz="2400"/>
          </a:p>
          <a:p>
            <a:pPr marL="179705" indent="0" eaLnBrk="1" latinLnBrk="0" hangingPunct="1">
              <a:lnSpc>
                <a:spcPct val="90000"/>
              </a:lnSpc>
              <a:spcBef>
                <a:spcPts val="1200"/>
              </a:spcBef>
              <a:buNone/>
            </a:pPr>
            <a:r>
              <a:rPr lang="en-US" altLang="zh-CN" sz="2400"/>
              <a:t>  </a:t>
            </a:r>
            <a:r>
              <a:rPr lang="zh-CN" altLang="en-US" sz="2400"/>
              <a:t>质粒</a:t>
            </a:r>
            <a:r>
              <a:rPr lang="en-US" altLang="zh-CN" sz="2400"/>
              <a:t>DNA             25</a:t>
            </a:r>
            <a:r>
              <a:rPr lang="el-GR" altLang="zh-CN" sz="2400"/>
              <a:t>μ</a:t>
            </a:r>
            <a:r>
              <a:rPr lang="en-US" altLang="zh-CN" sz="2400"/>
              <a:t>L     </a:t>
            </a:r>
            <a:r>
              <a:rPr lang="zh-CN" altLang="en-US" sz="2400"/>
              <a:t>全部用上</a:t>
            </a:r>
            <a:endParaRPr lang="zh-CN" altLang="en-US" sz="2400"/>
          </a:p>
          <a:p>
            <a:pPr marL="179705" indent="0" eaLnBrk="1" latinLnBrk="0" hangingPunct="1">
              <a:lnSpc>
                <a:spcPct val="90000"/>
              </a:lnSpc>
              <a:spcBef>
                <a:spcPts val="1200"/>
              </a:spcBef>
              <a:buNone/>
            </a:pPr>
            <a:r>
              <a:rPr lang="zh-CN" altLang="en-US" sz="2400"/>
              <a:t>  </a:t>
            </a:r>
            <a:r>
              <a:rPr lang="en-US" altLang="zh-CN" sz="2400" i="1"/>
              <a:t>Bam</a:t>
            </a:r>
            <a:r>
              <a:rPr lang="en-US" altLang="zh-CN" sz="2400"/>
              <a:t>HI               3</a:t>
            </a:r>
            <a:r>
              <a:rPr lang="el-GR" altLang="zh-CN" sz="2400"/>
              <a:t>μ</a:t>
            </a:r>
            <a:r>
              <a:rPr lang="en-US" altLang="zh-CN" sz="2400"/>
              <a:t>L      12U</a:t>
            </a:r>
            <a:r>
              <a:rPr lang="zh-CN" altLang="en-US" sz="2400"/>
              <a:t>（</a:t>
            </a:r>
            <a:r>
              <a:rPr lang="en-US" altLang="zh-CN" sz="2400"/>
              <a:t>3</a:t>
            </a:r>
            <a:r>
              <a:rPr lang="el-GR" altLang="zh-CN" sz="2400"/>
              <a:t>μ</a:t>
            </a:r>
            <a:r>
              <a:rPr lang="en-US" altLang="zh-CN" sz="2400"/>
              <a:t>L</a:t>
            </a:r>
            <a:r>
              <a:rPr lang="zh-CN" altLang="en-US" sz="2400"/>
              <a:t>）</a:t>
            </a:r>
            <a:endParaRPr lang="zh-CN" altLang="en-US" sz="2400"/>
          </a:p>
          <a:p>
            <a:pPr marL="179705" indent="0" eaLnBrk="1" latinLnBrk="0" hangingPunct="1">
              <a:lnSpc>
                <a:spcPct val="90000"/>
              </a:lnSpc>
              <a:spcBef>
                <a:spcPts val="1200"/>
              </a:spcBef>
              <a:buNone/>
            </a:pPr>
            <a:r>
              <a:rPr lang="zh-CN" altLang="en-US" sz="2400"/>
              <a:t>  </a:t>
            </a:r>
            <a:r>
              <a:rPr lang="en-US" altLang="zh-CN" sz="2400" i="1"/>
              <a:t>Not</a:t>
            </a:r>
            <a:r>
              <a:rPr lang="en-US" altLang="zh-CN" sz="2400"/>
              <a:t>I                3</a:t>
            </a:r>
            <a:r>
              <a:rPr lang="el-GR" altLang="zh-CN" sz="2400"/>
              <a:t>μ</a:t>
            </a:r>
            <a:r>
              <a:rPr lang="en-US" altLang="zh-CN" sz="2400"/>
              <a:t>L      6U</a:t>
            </a:r>
            <a:r>
              <a:rPr lang="zh-CN" altLang="en-US" sz="2400"/>
              <a:t>（</a:t>
            </a:r>
            <a:r>
              <a:rPr lang="en-US" altLang="zh-CN" sz="2400"/>
              <a:t>3</a:t>
            </a:r>
            <a:r>
              <a:rPr lang="el-GR" altLang="zh-CN" sz="2400"/>
              <a:t>μ</a:t>
            </a:r>
            <a:r>
              <a:rPr lang="en-US" altLang="zh-CN" sz="2400"/>
              <a:t>L</a:t>
            </a:r>
            <a:r>
              <a:rPr lang="zh-CN" altLang="en-US" sz="2400"/>
              <a:t>）</a:t>
            </a:r>
            <a:endParaRPr lang="zh-CN" altLang="en-US" sz="2400"/>
          </a:p>
          <a:p>
            <a:pPr marL="0" indent="0" eaLnBrk="1" latinLnBrk="0" hangingPunct="1">
              <a:lnSpc>
                <a:spcPct val="100000"/>
              </a:lnSpc>
              <a:spcBef>
                <a:spcPts val="0"/>
              </a:spcBef>
              <a:buNone/>
            </a:pPr>
            <a:r>
              <a:rPr lang="zh-CN" altLang="en-US" sz="2400"/>
              <a:t> </a:t>
            </a:r>
            <a:r>
              <a:rPr lang="en-US" altLang="zh-CN" sz="2400"/>
              <a:t>————————————————</a:t>
            </a:r>
            <a:r>
              <a:rPr lang="en-US" altLang="zh-CN" sz="2400">
                <a:sym typeface="+mn-ea"/>
              </a:rPr>
              <a:t>——————</a:t>
            </a:r>
            <a:endParaRPr lang="en-US" altLang="zh-CN" sz="2400"/>
          </a:p>
          <a:p>
            <a:pPr marL="0" indent="0" eaLnBrk="1" latinLnBrk="0" hangingPunct="1">
              <a:lnSpc>
                <a:spcPct val="100000"/>
              </a:lnSpc>
              <a:spcBef>
                <a:spcPts val="0"/>
              </a:spcBef>
              <a:buNone/>
            </a:pPr>
            <a:r>
              <a:rPr lang="en-US" altLang="zh-CN" sz="2400"/>
              <a:t>   </a:t>
            </a:r>
            <a:r>
              <a:rPr lang="zh-CN" altLang="en-US" sz="2400"/>
              <a:t>总体积              </a:t>
            </a:r>
            <a:r>
              <a:rPr lang="en-US" altLang="zh-CN" sz="2400"/>
              <a:t>50</a:t>
            </a:r>
            <a:r>
              <a:rPr lang="el-GR" altLang="zh-CN" sz="2400"/>
              <a:t>μ</a:t>
            </a:r>
            <a:r>
              <a:rPr lang="en-US" altLang="zh-CN" sz="2400"/>
              <a:t>L</a:t>
            </a:r>
            <a:endParaRPr lang="en-US" altLang="zh-CN" sz="2400"/>
          </a:p>
          <a:p>
            <a:pPr marL="0" indent="0" eaLnBrk="1" latinLnBrk="0" hangingPunct="1">
              <a:lnSpc>
                <a:spcPct val="90000"/>
              </a:lnSpc>
              <a:spcBef>
                <a:spcPts val="1200"/>
              </a:spcBef>
              <a:buNone/>
            </a:pPr>
            <a:r>
              <a:rPr lang="en-US" altLang="zh-CN" sz="2400"/>
              <a:t>2</a:t>
            </a:r>
            <a:r>
              <a:rPr lang="zh-CN" altLang="en-US" sz="2400"/>
              <a:t>）混匀后</a:t>
            </a:r>
            <a:r>
              <a:rPr lang="en-US" altLang="zh-CN" sz="2400"/>
              <a:t>, </a:t>
            </a:r>
            <a:r>
              <a:rPr lang="zh-CN" altLang="en-US" sz="2400"/>
              <a:t>离心（</a:t>
            </a:r>
            <a:r>
              <a:rPr lang="en-US" altLang="zh-CN" sz="2400"/>
              <a:t>short</a:t>
            </a:r>
            <a:r>
              <a:rPr lang="zh-CN" altLang="en-US" sz="2400"/>
              <a:t>），存放样品盒中。 </a:t>
            </a:r>
            <a:endParaRPr lang="zh-CN" altLang="en-US" sz="2400"/>
          </a:p>
          <a:p>
            <a:pPr marL="0" indent="0" eaLnBrk="1" latinLnBrk="0" hangingPunct="1">
              <a:lnSpc>
                <a:spcPct val="90000"/>
              </a:lnSpc>
              <a:spcBef>
                <a:spcPts val="1200"/>
              </a:spcBef>
              <a:buNone/>
            </a:pPr>
            <a:r>
              <a:rPr lang="en-US" altLang="zh-CN" sz="2400"/>
              <a:t>3</a:t>
            </a:r>
            <a:r>
              <a:rPr lang="zh-CN" altLang="en-US" sz="2400"/>
              <a:t>）</a:t>
            </a:r>
            <a:r>
              <a:rPr lang="en-US" altLang="zh-CN" sz="2400"/>
              <a:t>37℃</a:t>
            </a:r>
            <a:r>
              <a:rPr lang="zh-CN" altLang="en-US" sz="2400"/>
              <a:t>水浴，酶切过夜后于</a:t>
            </a:r>
            <a:r>
              <a:rPr lang="en-US" altLang="zh-CN" sz="2400">
                <a:sym typeface="+mn-ea"/>
              </a:rPr>
              <a:t>-20℃</a:t>
            </a:r>
            <a:r>
              <a:rPr lang="zh-CN" altLang="en-US" sz="2400">
                <a:sym typeface="+mn-ea"/>
              </a:rPr>
              <a:t>保存</a:t>
            </a:r>
            <a:r>
              <a:rPr lang="zh-CN" altLang="en-US" sz="2400"/>
              <a:t>。</a:t>
            </a:r>
            <a:r>
              <a:rPr lang="zh-CN" altLang="en-US" sz="2400">
                <a:sym typeface="+mn-ea"/>
              </a:rPr>
              <a:t>（教师完成）</a:t>
            </a:r>
            <a:endParaRPr lang="zh-CN" altLang="en-US" sz="2400">
              <a:sym typeface="+mn-ea"/>
            </a:endParaRPr>
          </a:p>
          <a:p>
            <a:pPr marL="0" indent="0" algn="ctr" eaLnBrk="1" latinLnBrk="0" hangingPunct="1">
              <a:lnSpc>
                <a:spcPct val="90000"/>
              </a:lnSpc>
              <a:spcBef>
                <a:spcPts val="1200"/>
              </a:spcBef>
              <a:buNone/>
            </a:pPr>
            <a:r>
              <a:rPr lang="zh-CN" altLang="en-US" sz="2800">
                <a:ln w="9525">
                  <a:solidFill>
                    <a:srgbClr val="FFFF00"/>
                  </a:solidFill>
                </a:ln>
                <a:solidFill>
                  <a:srgbClr val="FF0000"/>
                </a:solidFill>
              </a:rPr>
              <a:t>注意：本酶切样品是下次实验的材料</a:t>
            </a:r>
            <a:r>
              <a:rPr lang="en-US" altLang="zh-CN" sz="2800">
                <a:ln w="9525">
                  <a:solidFill>
                    <a:srgbClr val="FFFF00"/>
                  </a:solidFill>
                </a:ln>
                <a:solidFill>
                  <a:srgbClr val="FF0000"/>
                </a:solidFill>
              </a:rPr>
              <a:t>!!!</a:t>
            </a:r>
            <a:endParaRPr lang="en-US" altLang="zh-CN" sz="2800">
              <a:ln w="9525">
                <a:solidFill>
                  <a:srgbClr val="FFFF00"/>
                </a:solidFill>
              </a:ln>
              <a:solidFill>
                <a:srgbClr val="FF0000"/>
              </a:solidFill>
            </a:endParaRPr>
          </a:p>
          <a:p>
            <a:pPr marL="0" indent="0">
              <a:buNone/>
            </a:pPr>
            <a:endParaRPr lang="en-US" altLang="zh-CN" sz="2800" u="sng">
              <a:ln w="9525">
                <a:solidFill>
                  <a:srgbClr val="FFFF00"/>
                </a:solidFill>
              </a:ln>
              <a:solidFill>
                <a:srgbClr val="FF0000"/>
              </a:solidFill>
            </a:endParaRPr>
          </a:p>
        </p:txBody>
      </p:sp>
      <p:sp>
        <p:nvSpPr>
          <p:cNvPr id="34820" name="Rectangle 4"/>
          <p:cNvSpPr>
            <a:spLocks noChangeArrowheads="1"/>
          </p:cNvSpPr>
          <p:nvPr/>
        </p:nvSpPr>
        <p:spPr bwMode="auto">
          <a:xfrm>
            <a:off x="5105400" y="0"/>
            <a:ext cx="3886200" cy="755650"/>
          </a:xfrm>
          <a:prstGeom prst="rect">
            <a:avLst/>
          </a:prstGeom>
          <a:noFill/>
          <a:ln w="9525">
            <a:noFill/>
            <a:miter lim="800000"/>
          </a:ln>
          <a:effectLst/>
        </p:spPr>
        <p:txBody>
          <a:bodyPr anchor="b"/>
          <a:lstStyle/>
          <a:p>
            <a:pPr eaLnBrk="1" hangingPunct="1">
              <a:lnSpc>
                <a:spcPct val="180000"/>
              </a:lnSpc>
              <a:defRPr/>
            </a:pPr>
            <a:endParaRPr lang="zh-CN" altLang="en-US" sz="4000">
              <a:solidFill>
                <a:srgbClr val="FF0000"/>
              </a:solidFill>
              <a:effectLst>
                <a:outerShdw blurRad="38100" dist="38100" dir="2700000" algn="tl">
                  <a:srgbClr val="C0C0C0"/>
                </a:outerShdw>
              </a:effectLst>
            </a:endParaRPr>
          </a:p>
        </p:txBody>
      </p:sp>
      <p:sp>
        <p:nvSpPr>
          <p:cNvPr id="79876" name="Rectangle 6"/>
          <p:cNvSpPr>
            <a:spLocks noChangeArrowheads="1"/>
          </p:cNvSpPr>
          <p:nvPr/>
        </p:nvSpPr>
        <p:spPr bwMode="auto">
          <a:xfrm>
            <a:off x="6971030" y="2127885"/>
            <a:ext cx="8337550" cy="5257800"/>
          </a:xfrm>
          <a:prstGeom prst="rect">
            <a:avLst/>
          </a:prstGeom>
          <a:noFill/>
          <a:ln w="9525">
            <a:noFill/>
            <a:miter lim="800000"/>
          </a:ln>
        </p:spPr>
        <p:txBody>
          <a:bodyPr/>
          <a:lstStyle/>
          <a:p>
            <a:pPr marL="342900" indent="-342900" eaLnBrk="1" hangingPunct="1">
              <a:lnSpc>
                <a:spcPct val="90000"/>
              </a:lnSpc>
              <a:spcBef>
                <a:spcPct val="20000"/>
              </a:spcBef>
            </a:pPr>
            <a:r>
              <a:rPr lang="en-US" altLang="zh-CN" sz="3200" b="0">
                <a:solidFill>
                  <a:srgbClr val="000000"/>
                </a:solidFill>
              </a:rPr>
              <a:t>   </a:t>
            </a:r>
            <a:endParaRPr kumimoji="1" lang="zh-CN" altLang="en-US" sz="2800">
              <a:solidFill>
                <a:srgbClr val="FF0000"/>
              </a:solidFill>
              <a:latin typeface="宋体" panose="02010600030101010101" pitchFamily="2" charset="-122"/>
            </a:endParaRPr>
          </a:p>
        </p:txBody>
      </p:sp>
      <p:sp>
        <p:nvSpPr>
          <p:cNvPr id="4100" name="Line 6"/>
          <p:cNvSpPr>
            <a:spLocks noChangeShapeType="1"/>
          </p:cNvSpPr>
          <p:nvPr/>
        </p:nvSpPr>
        <p:spPr bwMode="auto">
          <a:xfrm>
            <a:off x="0" y="1161415"/>
            <a:ext cx="9144000" cy="0"/>
          </a:xfrm>
          <a:prstGeom prst="line">
            <a:avLst/>
          </a:prstGeom>
          <a:noFill/>
          <a:ln w="25400">
            <a:solidFill>
              <a:srgbClr val="FF0000"/>
            </a:solidFill>
            <a:round/>
          </a:ln>
        </p:spPr>
        <p:txBody>
          <a:bodyPr/>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035" y="456883"/>
            <a:ext cx="8229600" cy="1143000"/>
          </a:xfrm>
        </p:spPr>
        <p:txBody>
          <a:bodyPr/>
          <a:p>
            <a:r>
              <a:rPr lang="zh-CN" altLang="en-US">
                <a:sym typeface="+mn-ea"/>
              </a:rPr>
              <a:t>酶切反应的注意事项</a:t>
            </a:r>
            <a:endParaRPr lang="zh-CN" altLang="en-US">
              <a:sym typeface="+mn-ea"/>
            </a:endParaRPr>
          </a:p>
        </p:txBody>
      </p:sp>
      <p:sp>
        <p:nvSpPr>
          <p:cNvPr id="3" name="内容占位符 2"/>
          <p:cNvSpPr>
            <a:spLocks noGrp="1"/>
          </p:cNvSpPr>
          <p:nvPr>
            <p:ph idx="1"/>
          </p:nvPr>
        </p:nvSpPr>
        <p:spPr/>
        <p:txBody>
          <a:bodyPr/>
          <a:p>
            <a:pPr marL="0" indent="0" eaLnBrk="1" hangingPunct="1">
              <a:lnSpc>
                <a:spcPct val="150000"/>
              </a:lnSpc>
              <a:buNone/>
            </a:pPr>
            <a:r>
              <a:rPr lang="en-US" altLang="zh-CN" sz="2800">
                <a:sym typeface="+mn-ea"/>
              </a:rPr>
              <a:t>1</a:t>
            </a:r>
            <a:r>
              <a:rPr lang="zh-CN" altLang="en-US" sz="2800">
                <a:sym typeface="+mn-ea"/>
              </a:rPr>
              <a:t>、酶较昂贵，注意节约，最后添加酶。</a:t>
            </a:r>
            <a:endParaRPr lang="zh-CN" altLang="en-US" sz="2800"/>
          </a:p>
          <a:p>
            <a:pPr marL="0" indent="0" eaLnBrk="1" hangingPunct="1">
              <a:lnSpc>
                <a:spcPct val="150000"/>
              </a:lnSpc>
              <a:buNone/>
            </a:pPr>
            <a:r>
              <a:rPr lang="en-US" altLang="zh-CN" sz="2800">
                <a:sym typeface="+mn-ea"/>
              </a:rPr>
              <a:t>2</a:t>
            </a:r>
            <a:r>
              <a:rPr lang="zh-CN" altLang="en-US" sz="2800">
                <a:sym typeface="+mn-ea"/>
              </a:rPr>
              <a:t>、反应体系中加入的酶量不能超过总体积的</a:t>
            </a:r>
            <a:r>
              <a:rPr lang="en-US" altLang="zh-CN" sz="2800">
                <a:sym typeface="+mn-ea"/>
              </a:rPr>
              <a:t>1/10</a:t>
            </a:r>
            <a:r>
              <a:rPr lang="zh-CN" altLang="en-US" sz="2800">
                <a:sym typeface="+mn-ea"/>
              </a:rPr>
              <a:t>。</a:t>
            </a:r>
            <a:endParaRPr lang="zh-CN" altLang="en-US" sz="2800"/>
          </a:p>
          <a:p>
            <a:pPr marL="0" indent="0" eaLnBrk="1" hangingPunct="1">
              <a:lnSpc>
                <a:spcPct val="150000"/>
              </a:lnSpc>
              <a:buNone/>
            </a:pPr>
            <a:r>
              <a:rPr lang="en-US" altLang="zh-CN" sz="2800">
                <a:sym typeface="+mn-ea"/>
              </a:rPr>
              <a:t>3</a:t>
            </a:r>
            <a:r>
              <a:rPr lang="zh-CN" altLang="en-US" sz="2800">
                <a:sym typeface="+mn-ea"/>
              </a:rPr>
              <a:t>、酶试剂中添加有甘油，应适当离心后混匀，切忌</a:t>
            </a:r>
            <a:endParaRPr lang="zh-CN" altLang="en-US" sz="2800">
              <a:sym typeface="+mn-ea"/>
            </a:endParaRPr>
          </a:p>
          <a:p>
            <a:pPr marL="0" indent="0" eaLnBrk="1" hangingPunct="1">
              <a:lnSpc>
                <a:spcPct val="150000"/>
              </a:lnSpc>
              <a:buNone/>
            </a:pPr>
            <a:r>
              <a:rPr lang="zh-CN" altLang="en-US" sz="2800">
                <a:sym typeface="+mn-ea"/>
              </a:rPr>
              <a:t>   用旋涡混合器等剧烈震荡，否则可致酶失活。</a:t>
            </a:r>
            <a:endParaRPr lang="en-US" altLang="zh-CN" sz="2800"/>
          </a:p>
          <a:p>
            <a:pPr marL="0" indent="0" eaLnBrk="1" hangingPunct="1">
              <a:lnSpc>
                <a:spcPct val="150000"/>
              </a:lnSpc>
              <a:buNone/>
            </a:pPr>
            <a:r>
              <a:rPr lang="en-US" altLang="zh-CN" sz="2800">
                <a:sym typeface="+mn-ea"/>
              </a:rPr>
              <a:t>4</a:t>
            </a:r>
            <a:r>
              <a:rPr lang="zh-CN" altLang="en-US" sz="2800">
                <a:sym typeface="+mn-ea"/>
              </a:rPr>
              <a:t>、确认酶是否切完全。</a:t>
            </a:r>
            <a:endParaRPr lang="zh-CN" altLang="en-US" sz="2800"/>
          </a:p>
          <a:p>
            <a:pPr marL="0" indent="0" eaLnBrk="1" hangingPunct="1">
              <a:lnSpc>
                <a:spcPct val="150000"/>
              </a:lnSpc>
              <a:buNone/>
            </a:pPr>
            <a:r>
              <a:rPr lang="en-US" altLang="zh-CN" sz="2800">
                <a:sym typeface="+mn-ea"/>
              </a:rPr>
              <a:t>5</a:t>
            </a:r>
            <a:r>
              <a:rPr lang="zh-CN" altLang="en-US" sz="2800">
                <a:sym typeface="+mn-ea"/>
              </a:rPr>
              <a:t>、剩余的反应液用于后续实验。</a:t>
            </a:r>
            <a:endParaRPr lang="zh-CN" altLang="en-US" sz="2800"/>
          </a:p>
          <a:p>
            <a:pPr marL="0" indent="0">
              <a:buNone/>
            </a:pPr>
            <a:endParaRPr lang="zh-CN" altLang="en-US"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8923"/>
            <a:ext cx="8229600" cy="1143000"/>
          </a:xfrm>
        </p:spPr>
        <p:txBody>
          <a:bodyPr/>
          <a:p>
            <a:r>
              <a:rPr lang="zh-CN" altLang="en-US">
                <a:latin typeface="宋体" panose="02010600030101010101" pitchFamily="2" charset="-122"/>
                <a:sym typeface="+mn-ea"/>
              </a:rPr>
              <a:t>思 考 题</a:t>
            </a:r>
            <a:endParaRPr lang="zh-CN" altLang="en-US">
              <a:solidFill>
                <a:srgbClr val="FF0000"/>
              </a:solidFill>
              <a:latin typeface="宋体" panose="02010600030101010101" pitchFamily="2" charset="-122"/>
              <a:sym typeface="+mn-ea"/>
            </a:endParaRPr>
          </a:p>
        </p:txBody>
      </p:sp>
      <p:sp>
        <p:nvSpPr>
          <p:cNvPr id="3" name="内容占位符 2"/>
          <p:cNvSpPr>
            <a:spLocks noGrp="1"/>
          </p:cNvSpPr>
          <p:nvPr>
            <p:ph idx="1"/>
          </p:nvPr>
        </p:nvSpPr>
        <p:spPr/>
        <p:txBody>
          <a:bodyPr/>
          <a:p>
            <a:pPr marL="514350" indent="-514350" eaLnBrk="1" hangingPunct="1">
              <a:lnSpc>
                <a:spcPct val="120000"/>
              </a:lnSpc>
              <a:spcBef>
                <a:spcPct val="20000"/>
              </a:spcBef>
              <a:buFontTx/>
              <a:buAutoNum type="arabicPeriod"/>
            </a:pPr>
            <a:r>
              <a:rPr lang="zh-CN" altLang="en-US"/>
              <a:t>对核酸进行限制性酶切时应注意什么？</a:t>
            </a:r>
            <a:endParaRPr lang="zh-CN" altLang="en-US"/>
          </a:p>
          <a:p>
            <a:pPr marL="514350" indent="-514350" eaLnBrk="1" hangingPunct="1">
              <a:lnSpc>
                <a:spcPct val="120000"/>
              </a:lnSpc>
              <a:spcBef>
                <a:spcPct val="20000"/>
              </a:spcBef>
              <a:buFontTx/>
              <a:buAutoNum type="arabicPeriod"/>
            </a:pPr>
            <a:r>
              <a:rPr lang="zh-CN" altLang="en-US"/>
              <a:t>如何提高核酸电泳的分辨率？</a:t>
            </a:r>
            <a:endParaRPr lang="zh-CN" altLang="en-US"/>
          </a:p>
        </p:txBody>
      </p:sp>
      <p:sp>
        <p:nvSpPr>
          <p:cNvPr id="81922" name="Rectangle 4"/>
          <p:cNvSpPr>
            <a:spLocks noChangeArrowheads="1"/>
          </p:cNvSpPr>
          <p:nvPr/>
        </p:nvSpPr>
        <p:spPr bwMode="auto">
          <a:xfrm>
            <a:off x="3390900" y="394970"/>
            <a:ext cx="2362200" cy="685800"/>
          </a:xfrm>
          <a:prstGeom prst="rect">
            <a:avLst/>
          </a:prstGeom>
          <a:noFill/>
          <a:ln w="9525">
            <a:noFill/>
            <a:miter lim="800000"/>
          </a:ln>
        </p:spPr>
        <p:txBody>
          <a:bodyPr anchor="b"/>
          <a:lstStyle/>
          <a:p>
            <a:pPr algn="ctr" eaLnBrk="1" hangingPunct="1"/>
            <a:endParaRPr lang="zh-CN" altLang="en-US" sz="4000">
              <a:solidFill>
                <a:srgbClr val="FF0000"/>
              </a:solidFill>
              <a:latin typeface="宋体" panose="02010600030101010101" pitchFamily="2" charset="-122"/>
            </a:endParaRPr>
          </a:p>
        </p:txBody>
      </p:sp>
      <p:sp>
        <p:nvSpPr>
          <p:cNvPr id="81924" name="Rectangle 6"/>
          <p:cNvSpPr>
            <a:spLocks noChangeArrowheads="1"/>
          </p:cNvSpPr>
          <p:nvPr/>
        </p:nvSpPr>
        <p:spPr bwMode="auto">
          <a:xfrm>
            <a:off x="685800" y="2210435"/>
            <a:ext cx="7772400" cy="1524000"/>
          </a:xfrm>
          <a:prstGeom prst="rect">
            <a:avLst/>
          </a:prstGeom>
          <a:noFill/>
          <a:ln w="9525">
            <a:noFill/>
            <a:miter lim="800000"/>
          </a:ln>
        </p:spPr>
        <p:txBody>
          <a:bodyPr/>
          <a:lstStyle/>
          <a:p>
            <a:pPr marL="265430" indent="-265430" eaLnBrk="1" hangingPunct="1">
              <a:lnSpc>
                <a:spcPct val="120000"/>
              </a:lnSpc>
              <a:spcBef>
                <a:spcPct val="20000"/>
              </a:spcBef>
              <a:buFontTx/>
              <a:buChar char="•"/>
            </a:pPr>
            <a:endParaRPr lang="zh-CN" altLang="en-US" sz="3200">
              <a:solidFill>
                <a:srgbClr val="000000"/>
              </a:solidFill>
              <a:latin typeface="宋体" panose="02010600030101010101" pitchFamily="2" charset="-122"/>
            </a:endParaRPr>
          </a:p>
        </p:txBody>
      </p:sp>
      <p:sp>
        <p:nvSpPr>
          <p:cNvPr id="4100" name="Line 6"/>
          <p:cNvSpPr>
            <a:spLocks noChangeShapeType="1"/>
          </p:cNvSpPr>
          <p:nvPr/>
        </p:nvSpPr>
        <p:spPr bwMode="auto">
          <a:xfrm>
            <a:off x="71755" y="1156970"/>
            <a:ext cx="9144000" cy="0"/>
          </a:xfrm>
          <a:prstGeom prst="line">
            <a:avLst/>
          </a:prstGeom>
          <a:noFill/>
          <a:ln w="25400">
            <a:solidFill>
              <a:srgbClr val="FF0000"/>
            </a:solidFill>
            <a:round/>
          </a:ln>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武汉大学校徽"/>
          <p:cNvPicPr>
            <a:picLocks noChangeAspect="1" noChangeArrowheads="1"/>
          </p:cNvPicPr>
          <p:nvPr/>
        </p:nvPicPr>
        <p:blipFill>
          <a:blip r:embed="rId1" cstate="print">
            <a:lum bright="64000" contrast="-52000"/>
          </a:blip>
          <a:srcRect l="12000" t="12000" r="12000" b="12000"/>
          <a:stretch>
            <a:fillRect/>
          </a:stretch>
        </p:blipFill>
        <p:spPr bwMode="auto">
          <a:xfrm>
            <a:off x="2273300" y="1143000"/>
            <a:ext cx="4559300" cy="4559300"/>
          </a:xfrm>
          <a:prstGeom prst="rect">
            <a:avLst/>
          </a:prstGeom>
          <a:noFill/>
          <a:ln w="9525">
            <a:noFill/>
            <a:miter lim="800000"/>
            <a:headEnd/>
            <a:tailEnd/>
          </a:ln>
        </p:spPr>
      </p:pic>
      <p:sp>
        <p:nvSpPr>
          <p:cNvPr id="82947" name="Text Box 3"/>
          <p:cNvSpPr txBox="1">
            <a:spLocks noChangeArrowheads="1"/>
          </p:cNvSpPr>
          <p:nvPr/>
        </p:nvSpPr>
        <p:spPr bwMode="auto">
          <a:xfrm>
            <a:off x="266700" y="273050"/>
            <a:ext cx="2628900" cy="641350"/>
          </a:xfrm>
          <a:prstGeom prst="rect">
            <a:avLst/>
          </a:prstGeom>
          <a:noFill/>
          <a:ln w="25400">
            <a:noFill/>
            <a:miter lim="800000"/>
          </a:ln>
        </p:spPr>
        <p:txBody>
          <a:bodyPr>
            <a:spAutoFit/>
          </a:bodyPr>
          <a:lstStyle/>
          <a:p>
            <a:pPr eaLnBrk="1" hangingPunct="1"/>
            <a:r>
              <a:rPr lang="zh-CN" altLang="en-US" sz="3600"/>
              <a:t>下 次 实 验</a:t>
            </a:r>
            <a:endParaRPr lang="zh-CN" altLang="en-US" sz="3600"/>
          </a:p>
        </p:txBody>
      </p:sp>
      <p:sp>
        <p:nvSpPr>
          <p:cNvPr id="82948" name="Rectangle 4"/>
          <p:cNvSpPr>
            <a:spLocks noChangeArrowheads="1"/>
          </p:cNvSpPr>
          <p:nvPr/>
        </p:nvSpPr>
        <p:spPr bwMode="auto">
          <a:xfrm>
            <a:off x="1358900" y="2540000"/>
            <a:ext cx="6388100" cy="1752600"/>
          </a:xfrm>
          <a:prstGeom prst="rect">
            <a:avLst/>
          </a:prstGeom>
          <a:noFill/>
          <a:ln w="9525">
            <a:noFill/>
            <a:miter lim="800000"/>
          </a:ln>
        </p:spPr>
        <p:txBody>
          <a:bodyPr anchor="b"/>
          <a:lstStyle/>
          <a:p>
            <a:pPr algn="ctr" eaLnBrk="1" hangingPunct="1"/>
            <a:r>
              <a:rPr lang="en-US" altLang="zh-CN" sz="6000">
                <a:solidFill>
                  <a:schemeClr val="tx2"/>
                </a:solidFill>
                <a:latin typeface="宋体" panose="02010600030101010101" pitchFamily="2" charset="-122"/>
              </a:rPr>
              <a:t>DNA</a:t>
            </a:r>
            <a:r>
              <a:rPr lang="zh-CN" altLang="en-US" sz="6000">
                <a:solidFill>
                  <a:schemeClr val="tx2"/>
                </a:solidFill>
                <a:latin typeface="宋体" panose="02010600030101010101" pitchFamily="2" charset="-122"/>
              </a:rPr>
              <a:t>片度的回收及连接反应</a:t>
            </a:r>
            <a:endParaRPr lang="zh-CN" altLang="en-US" sz="6000">
              <a:solidFill>
                <a:schemeClr val="tx2"/>
              </a:solidFill>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5" descr="武汉大学校徽"/>
          <p:cNvPicPr>
            <a:picLocks noChangeAspect="1" noChangeArrowheads="1"/>
          </p:cNvPicPr>
          <p:nvPr/>
        </p:nvPicPr>
        <p:blipFill>
          <a:blip r:embed="rId1" cstate="print">
            <a:lum bright="64000" contrast="-52000"/>
          </a:blip>
          <a:srcRect l="12000" t="12000" r="12000" b="12000"/>
          <a:stretch>
            <a:fillRect/>
          </a:stretch>
        </p:blipFill>
        <p:spPr bwMode="auto">
          <a:xfrm>
            <a:off x="2273300" y="1143000"/>
            <a:ext cx="4559300" cy="4559300"/>
          </a:xfrm>
          <a:prstGeom prst="rect">
            <a:avLst/>
          </a:prstGeom>
          <a:noFill/>
          <a:ln w="9525">
            <a:noFill/>
            <a:miter lim="800000"/>
            <a:headEnd/>
            <a:tailEnd/>
          </a:ln>
        </p:spPr>
      </p:pic>
      <p:sp>
        <p:nvSpPr>
          <p:cNvPr id="83971" name="Rectangle 3"/>
          <p:cNvSpPr>
            <a:spLocks noChangeArrowheads="1"/>
          </p:cNvSpPr>
          <p:nvPr/>
        </p:nvSpPr>
        <p:spPr bwMode="auto">
          <a:xfrm>
            <a:off x="444500" y="836613"/>
            <a:ext cx="8223250" cy="3049587"/>
          </a:xfrm>
          <a:prstGeom prst="rect">
            <a:avLst/>
          </a:prstGeom>
          <a:noFill/>
          <a:ln w="9525">
            <a:noFill/>
            <a:miter lim="800000"/>
          </a:ln>
        </p:spPr>
        <p:txBody>
          <a:bodyPr anchor="b"/>
          <a:lstStyle/>
          <a:p>
            <a:pPr algn="ctr" eaLnBrk="1" hangingPunct="1">
              <a:lnSpc>
                <a:spcPct val="160000"/>
              </a:lnSpc>
            </a:pPr>
            <a:r>
              <a:rPr lang="zh-CN" altLang="en-US" sz="7200">
                <a:solidFill>
                  <a:schemeClr val="tx2"/>
                </a:solidFill>
                <a:ea typeface="隶书" pitchFamily="49" charset="-122"/>
              </a:rPr>
              <a:t>开始工作吧！</a:t>
            </a:r>
            <a:br>
              <a:rPr lang="zh-CN" altLang="en-US" sz="6000" b="0">
                <a:solidFill>
                  <a:schemeClr val="tx2"/>
                </a:solidFill>
              </a:rPr>
            </a:br>
            <a:r>
              <a:rPr lang="en-US" altLang="zh-CN" sz="6000" i="1">
                <a:solidFill>
                  <a:srgbClr val="E62606"/>
                </a:solidFill>
                <a:latin typeface="Courier New" panose="02070309020205020404" pitchFamily="49" charset="0"/>
              </a:rPr>
              <a:t>LET’S BEGIN NOW</a:t>
            </a:r>
            <a:r>
              <a:rPr lang="zh-CN" altLang="en-US" sz="6000" i="1">
                <a:solidFill>
                  <a:srgbClr val="E62606"/>
                </a:solidFill>
                <a:latin typeface="Courier New" panose="02070309020205020404" pitchFamily="49" charset="0"/>
              </a:rPr>
              <a:t>！</a:t>
            </a:r>
            <a:endParaRPr lang="zh-CN" altLang="en-US" sz="6000" i="1">
              <a:solidFill>
                <a:srgbClr val="E62606"/>
              </a:solidFill>
              <a:latin typeface="Courier New" panose="02070309020205020404" pitchFamily="49" charset="0"/>
            </a:endParaRPr>
          </a:p>
        </p:txBody>
      </p:sp>
      <p:pic>
        <p:nvPicPr>
          <p:cNvPr id="83972" name="Picture 4" descr="PE01616_"/>
          <p:cNvPicPr>
            <a:picLocks noChangeAspect="1" noChangeArrowheads="1"/>
          </p:cNvPicPr>
          <p:nvPr/>
        </p:nvPicPr>
        <p:blipFill>
          <a:blip r:embed="rId2" cstate="print"/>
          <a:srcRect/>
          <a:stretch>
            <a:fillRect/>
          </a:stretch>
        </p:blipFill>
        <p:spPr bwMode="auto">
          <a:xfrm>
            <a:off x="2819400" y="3810000"/>
            <a:ext cx="29718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武大LOGO"/>
          <p:cNvPicPr>
            <a:picLocks noChangeAspect="1" noChangeArrowheads="1"/>
          </p:cNvPicPr>
          <p:nvPr/>
        </p:nvPicPr>
        <p:blipFill>
          <a:blip r:embed="rId1" cstate="print"/>
          <a:srcRect/>
          <a:stretch>
            <a:fillRect/>
          </a:stretch>
        </p:blipFill>
        <p:spPr bwMode="auto">
          <a:xfrm>
            <a:off x="76200" y="66675"/>
            <a:ext cx="4733925" cy="619125"/>
          </a:xfrm>
          <a:prstGeom prst="rect">
            <a:avLst/>
          </a:prstGeom>
          <a:noFill/>
          <a:ln w="9525">
            <a:noFill/>
            <a:miter lim="800000"/>
            <a:headEnd/>
            <a:tailEnd/>
          </a:ln>
        </p:spPr>
      </p:pic>
      <p:sp>
        <p:nvSpPr>
          <p:cNvPr id="11267" name="Rectangle 5"/>
          <p:cNvSpPr>
            <a:spLocks noChangeArrowheads="1"/>
          </p:cNvSpPr>
          <p:nvPr/>
        </p:nvSpPr>
        <p:spPr bwMode="auto">
          <a:xfrm>
            <a:off x="4483100" y="3041650"/>
            <a:ext cx="4432300" cy="1682750"/>
          </a:xfrm>
          <a:prstGeom prst="rect">
            <a:avLst/>
          </a:prstGeom>
          <a:solidFill>
            <a:schemeClr val="bg1"/>
          </a:solidFill>
          <a:ln w="9525">
            <a:noFill/>
            <a:miter lim="800000"/>
          </a:ln>
        </p:spPr>
        <p:txBody>
          <a:bodyPr anchor="ctr"/>
          <a:lstStyle/>
          <a:p>
            <a:pPr algn="r" eaLnBrk="1" hangingPunct="1"/>
            <a:r>
              <a:rPr lang="zh-CN" altLang="en-US" sz="5400">
                <a:gradFill>
                  <a:gsLst>
                    <a:gs pos="0">
                      <a:srgbClr val="012D86"/>
                    </a:gs>
                    <a:gs pos="100000">
                      <a:srgbClr val="0E2557"/>
                    </a:gs>
                  </a:gsLst>
                  <a:lin scaled="0"/>
                </a:gradFill>
                <a:latin typeface="黑体" panose="02010609060101010101" pitchFamily="49" charset="-122"/>
                <a:ea typeface="黑体" panose="02010609060101010101" pitchFamily="49" charset="-122"/>
              </a:rPr>
              <a:t>背景理论知识</a:t>
            </a:r>
            <a:endParaRPr lang="zh-CN" altLang="en-US" sz="54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11268" name="Line 6"/>
          <p:cNvSpPr>
            <a:spLocks noChangeShapeType="1"/>
          </p:cNvSpPr>
          <p:nvPr/>
        </p:nvSpPr>
        <p:spPr bwMode="auto">
          <a:xfrm>
            <a:off x="0" y="4419600"/>
            <a:ext cx="9144000" cy="0"/>
          </a:xfrm>
          <a:prstGeom prst="line">
            <a:avLst/>
          </a:prstGeom>
          <a:noFill/>
          <a:ln w="57150">
            <a:solidFill>
              <a:srgbClr val="FF0000"/>
            </a:solidFill>
            <a:round/>
          </a:ln>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635" y="764858"/>
            <a:ext cx="8229600" cy="1143000"/>
          </a:xfrm>
        </p:spPr>
        <p:txBody>
          <a:bodyPr/>
          <a:p>
            <a:r>
              <a:rPr lang="zh-CN" altLang="en-US" dirty="0">
                <a:effectLst>
                  <a:outerShdw blurRad="38100" dist="38100" dir="2700000" algn="tl">
                    <a:srgbClr val="C0C0C0"/>
                  </a:outerShdw>
                </a:effectLst>
                <a:latin typeface="宋体" panose="02010600030101010101" pitchFamily="2" charset="-122"/>
                <a:sym typeface="+mn-ea"/>
              </a:rPr>
              <a:t>分子克隆载体</a:t>
            </a:r>
            <a:br>
              <a:rPr lang="zh-CN" altLang="en-US" dirty="0">
                <a:solidFill>
                  <a:srgbClr val="FF0000"/>
                </a:solidFill>
                <a:effectLst>
                  <a:outerShdw blurRad="38100" dist="38100" dir="2700000" algn="tl">
                    <a:srgbClr val="C0C0C0"/>
                  </a:outerShdw>
                </a:effectLst>
                <a:latin typeface="宋体" panose="02010600030101010101" pitchFamily="2" charset="-122"/>
              </a:rPr>
            </a:br>
            <a:endParaRPr lang="zh-CN" altLang="en-US" dirty="0">
              <a:solidFill>
                <a:srgbClr val="FF0000"/>
              </a:solidFill>
              <a:effectLst>
                <a:outerShdw blurRad="38100" dist="38100" dir="2700000" algn="tl">
                  <a:srgbClr val="C0C0C0"/>
                </a:outerShdw>
              </a:effectLst>
              <a:latin typeface="宋体" panose="02010600030101010101" pitchFamily="2" charset="-122"/>
            </a:endParaRPr>
          </a:p>
        </p:txBody>
      </p:sp>
      <p:sp>
        <p:nvSpPr>
          <p:cNvPr id="3" name="内容占位符 2"/>
          <p:cNvSpPr>
            <a:spLocks noGrp="1"/>
          </p:cNvSpPr>
          <p:nvPr>
            <p:ph idx="1"/>
          </p:nvPr>
        </p:nvSpPr>
        <p:spPr>
          <a:xfrm>
            <a:off x="709295" y="1717040"/>
            <a:ext cx="7594600" cy="4526280"/>
          </a:xfrm>
        </p:spPr>
        <p:txBody>
          <a:bodyPr/>
          <a:p>
            <a:pPr indent="0" eaLnBrk="1" hangingPunct="1">
              <a:lnSpc>
                <a:spcPct val="150000"/>
              </a:lnSpc>
              <a:spcBef>
                <a:spcPct val="50000"/>
              </a:spcBef>
              <a:buNone/>
            </a:pPr>
            <a:r>
              <a:rPr lang="zh-CN" altLang="en-US" sz="2800">
                <a:solidFill>
                  <a:srgbClr val="FF0000"/>
                </a:solidFill>
                <a:sym typeface="+mn-ea"/>
              </a:rPr>
              <a:t>定义：</a:t>
            </a:r>
            <a:r>
              <a:rPr lang="zh-CN" altLang="en-US" sz="2800">
                <a:solidFill>
                  <a:srgbClr val="002060"/>
                </a:solidFill>
                <a:latin typeface="宋体" panose="02010600030101010101" pitchFamily="2" charset="-122"/>
                <a:sym typeface="+mn-ea"/>
              </a:rPr>
              <a:t>基因工程中携带目的基因进入宿主细胞进行扩增和表达的工具。</a:t>
            </a:r>
            <a:r>
              <a:rPr lang="zh-CN" altLang="en-US" sz="2800">
                <a:solidFill>
                  <a:srgbClr val="002060"/>
                </a:solidFill>
                <a:sym typeface="+mn-ea"/>
              </a:rPr>
              <a:t>载体的本质是</a:t>
            </a:r>
            <a:r>
              <a:rPr lang="en-US" altLang="zh-CN" sz="2800">
                <a:solidFill>
                  <a:srgbClr val="002060"/>
                </a:solidFill>
                <a:sym typeface="+mn-ea"/>
              </a:rPr>
              <a:t>DNA</a:t>
            </a:r>
            <a:r>
              <a:rPr lang="zh-CN" altLang="en-US" sz="2800">
                <a:solidFill>
                  <a:srgbClr val="002060"/>
                </a:solidFill>
                <a:sym typeface="+mn-ea"/>
              </a:rPr>
              <a:t>。</a:t>
            </a:r>
            <a:endParaRPr lang="zh-CN" altLang="en-US" sz="2800">
              <a:solidFill>
                <a:srgbClr val="002060"/>
              </a:solidFill>
            </a:endParaRPr>
          </a:p>
          <a:p>
            <a:pPr indent="0" eaLnBrk="1" hangingPunct="1">
              <a:lnSpc>
                <a:spcPct val="150000"/>
              </a:lnSpc>
              <a:spcBef>
                <a:spcPct val="50000"/>
              </a:spcBef>
              <a:buNone/>
            </a:pPr>
            <a:r>
              <a:rPr lang="zh-CN" altLang="en-US" sz="2800">
                <a:solidFill>
                  <a:srgbClr val="FF0000"/>
                </a:solidFill>
                <a:sym typeface="+mn-ea"/>
              </a:rPr>
              <a:t>载体的功能：</a:t>
            </a:r>
            <a:r>
              <a:rPr lang="zh-CN" altLang="en-US" sz="2800">
                <a:solidFill>
                  <a:srgbClr val="002060"/>
                </a:solidFill>
                <a:sym typeface="+mn-ea"/>
              </a:rPr>
              <a:t>运送外源基因高效转入受体细胞，为外源基因提供复制能力或整合能力，为外源基因的扩增或表达提供必要的条件。</a:t>
            </a:r>
            <a:endParaRPr lang="zh-CN" altLang="en-US" sz="2800">
              <a:solidFill>
                <a:srgbClr val="0070C0"/>
              </a:solidFill>
              <a:ea typeface="黑体" panose="02010609060101010101" pitchFamily="49" charset="-122"/>
            </a:endParaRPr>
          </a:p>
          <a:p>
            <a:pPr marL="457200" indent="-457200" algn="just" eaLnBrk="1" hangingPunct="1">
              <a:lnSpc>
                <a:spcPct val="150000"/>
              </a:lnSpc>
              <a:spcBef>
                <a:spcPct val="20000"/>
              </a:spcBef>
              <a:buClrTx/>
              <a:buSzPct val="70000"/>
              <a:buFont typeface="Wingdings" panose="05000000000000000000" pitchFamily="2" charset="2"/>
              <a:buChar char="Ø"/>
              <a:defRPr/>
            </a:pPr>
            <a:endParaRPr lang="zh-CN" altLang="en-US" sz="2400">
              <a:gradFill>
                <a:gsLst>
                  <a:gs pos="0">
                    <a:srgbClr val="012D86"/>
                  </a:gs>
                  <a:gs pos="100000">
                    <a:srgbClr val="0E2557"/>
                  </a:gs>
                </a:gsLst>
                <a:lin scaled="0"/>
              </a:gradFill>
              <a:latin typeface="宋体" panose="02010600030101010101" pitchFamily="2" charset="-122"/>
            </a:endParaRPr>
          </a:p>
          <a:p>
            <a:pPr indent="539750" algn="ctr" eaLnBrk="1" hangingPunct="1">
              <a:spcBef>
                <a:spcPct val="20000"/>
              </a:spcBef>
              <a:buFontTx/>
              <a:buChar char="•"/>
            </a:pPr>
            <a:endParaRPr lang="zh-CN" altLang="en-US" sz="2800">
              <a:solidFill>
                <a:srgbClr val="000000"/>
              </a:solidFill>
              <a:latin typeface="宋体" panose="02010600030101010101" pitchFamily="2" charset="-122"/>
            </a:endParaRPr>
          </a:p>
          <a:p>
            <a:endParaRPr lang="zh-CN" altLang="en-US" sz="2800">
              <a:solidFill>
                <a:srgbClr val="000000"/>
              </a:solidFill>
              <a:latin typeface="宋体" panose="02010600030101010101" pitchFamily="2" charset="-122"/>
              <a:ea typeface="黑体" panose="02010609060101010101" pitchFamily="49" charset="-122"/>
            </a:endParaRPr>
          </a:p>
        </p:txBody>
      </p:sp>
      <p:sp>
        <p:nvSpPr>
          <p:cNvPr id="7172" name="Rectangle 4"/>
          <p:cNvSpPr>
            <a:spLocks noChangeArrowheads="1"/>
          </p:cNvSpPr>
          <p:nvPr/>
        </p:nvSpPr>
        <p:spPr bwMode="auto">
          <a:xfrm>
            <a:off x="3730625" y="1454150"/>
            <a:ext cx="4278313" cy="603250"/>
          </a:xfrm>
          <a:prstGeom prst="rect">
            <a:avLst/>
          </a:prstGeom>
          <a:noFill/>
          <a:ln w="9525">
            <a:noFill/>
            <a:miter lim="800000"/>
          </a:ln>
          <a:effectLst/>
        </p:spPr>
        <p:txBody>
          <a:bodyPr anchor="b"/>
          <a:lstStyle/>
          <a:p>
            <a:pPr algn="ctr" eaLnBrk="1" hangingPunct="1">
              <a:defRPr/>
            </a:pPr>
            <a:endParaRPr lang="zh-CN" altLang="en-US" sz="4400" dirty="0">
              <a:solidFill>
                <a:srgbClr val="FF0000"/>
              </a:solidFill>
              <a:effectLst>
                <a:outerShdw blurRad="38100" dist="38100" dir="2700000" algn="tl">
                  <a:srgbClr val="C0C0C0"/>
                </a:outerShdw>
              </a:effectLst>
              <a:latin typeface="宋体" panose="02010600030101010101" pitchFamily="2" charset="-122"/>
            </a:endParaRPr>
          </a:p>
        </p:txBody>
      </p:sp>
      <p:sp>
        <p:nvSpPr>
          <p:cNvPr id="7173" name="Rectangle 5"/>
          <p:cNvSpPr>
            <a:spLocks noChangeArrowheads="1"/>
          </p:cNvSpPr>
          <p:nvPr/>
        </p:nvSpPr>
        <p:spPr bwMode="auto">
          <a:xfrm>
            <a:off x="1035685" y="1908175"/>
            <a:ext cx="7175500" cy="3352800"/>
          </a:xfrm>
          <a:prstGeom prst="rect">
            <a:avLst/>
          </a:prstGeom>
          <a:noFill/>
          <a:ln w="9525">
            <a:noFill/>
            <a:miter lim="800000"/>
          </a:ln>
        </p:spPr>
        <p:txBody>
          <a:bodyPr/>
          <a:lstStyle/>
          <a:p>
            <a:pPr indent="539750" algn="ctr" eaLnBrk="1" hangingPunct="1">
              <a:spcBef>
                <a:spcPct val="20000"/>
              </a:spcBef>
              <a:buFontTx/>
              <a:buChar char="•"/>
            </a:pPr>
            <a:endParaRPr lang="zh-CN" altLang="en-US" sz="200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blinds(horizontal)">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xEl>
                                              <p:charRg st="35" end="46"/>
                                            </p:txEl>
                                          </p:spTgt>
                                        </p:tgtEl>
                                        <p:attrNameLst>
                                          <p:attrName>style.visibility</p:attrName>
                                        </p:attrNameLst>
                                      </p:cBhvr>
                                      <p:to>
                                        <p:strVal val="visible"/>
                                      </p:to>
                                    </p:set>
                                    <p:animEffect transition="in" filter="blinds(horizontal)">
                                      <p:cBhvr>
                                        <p:cTn id="12" dur="500"/>
                                        <p:tgtEl>
                                          <p:spTgt spid="7173">
                                            <p:txEl>
                                              <p:charRg st="35"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3">
                                            <p:txEl>
                                              <p:charRg st="46" end="103"/>
                                            </p:txEl>
                                          </p:spTgt>
                                        </p:tgtEl>
                                        <p:attrNameLst>
                                          <p:attrName>style.visibility</p:attrName>
                                        </p:attrNameLst>
                                      </p:cBhvr>
                                      <p:to>
                                        <p:strVal val="visible"/>
                                      </p:to>
                                    </p:set>
                                    <p:animEffect transition="in" filter="blinds(horizontal)">
                                      <p:cBhvr>
                                        <p:cTn id="17" dur="500"/>
                                        <p:tgtEl>
                                          <p:spTgt spid="7173">
                                            <p:txEl>
                                              <p:charRg st="46"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3">
                                            <p:txEl>
                                              <p:charRg st="103" end="103"/>
                                            </p:txEl>
                                          </p:spTgt>
                                        </p:tgtEl>
                                        <p:attrNameLst>
                                          <p:attrName>style.visibility</p:attrName>
                                        </p:attrNameLst>
                                      </p:cBhvr>
                                      <p:to>
                                        <p:strVal val="visible"/>
                                      </p:to>
                                    </p:set>
                                    <p:animEffect transition="in" filter="blinds(horizontal)">
                                      <p:cBhvr>
                                        <p:cTn id="22" dur="500"/>
                                        <p:tgtEl>
                                          <p:spTgt spid="7173">
                                            <p:txEl>
                                              <p:charRg st="103"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3">
                                            <p:txEl>
                                              <p:charRg st="103" end="103"/>
                                            </p:txEl>
                                          </p:spTgt>
                                        </p:tgtEl>
                                        <p:attrNameLst>
                                          <p:attrName>style.visibility</p:attrName>
                                        </p:attrNameLst>
                                      </p:cBhvr>
                                      <p:to>
                                        <p:strVal val="visible"/>
                                      </p:to>
                                    </p:set>
                                    <p:animEffect transition="in" filter="blinds(horizontal)">
                                      <p:cBhvr>
                                        <p:cTn id="27" dur="500"/>
                                        <p:tgtEl>
                                          <p:spTgt spid="7173">
                                            <p:txEl>
                                              <p:charRg st="103"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effectLst>
                  <a:outerShdw blurRad="38100" dist="38100" dir="2700000" algn="tl">
                    <a:srgbClr val="C0C0C0"/>
                  </a:outerShdw>
                </a:effectLst>
                <a:latin typeface="宋体" panose="02010600030101010101" pitchFamily="2" charset="-122"/>
                <a:sym typeface="+mn-ea"/>
              </a:rPr>
              <a:t>载体的组成要素</a:t>
            </a:r>
            <a:endParaRPr lang="zh-CN" altLang="en-US" b="0" dirty="0">
              <a:solidFill>
                <a:srgbClr val="FF0000"/>
              </a:solidFill>
              <a:effectLst>
                <a:outerShdw blurRad="38100" dist="38100" dir="2700000" algn="tl">
                  <a:srgbClr val="C0C0C0"/>
                </a:outerShdw>
              </a:effectLst>
              <a:latin typeface="宋体" panose="02010600030101010101" pitchFamily="2" charset="-122"/>
              <a:sym typeface="+mn-ea"/>
            </a:endParaRPr>
          </a:p>
        </p:txBody>
      </p:sp>
      <p:sp>
        <p:nvSpPr>
          <p:cNvPr id="3" name="内容占位符 2"/>
          <p:cNvSpPr>
            <a:spLocks noGrp="1"/>
          </p:cNvSpPr>
          <p:nvPr>
            <p:ph idx="1"/>
          </p:nvPr>
        </p:nvSpPr>
        <p:spPr>
          <a:xfrm>
            <a:off x="441960" y="1525270"/>
            <a:ext cx="8229600" cy="4525963"/>
          </a:xfrm>
        </p:spPr>
        <p:txBody>
          <a:bodyPr/>
          <a:p>
            <a:pPr marL="457200" indent="-457200" algn="just" eaLnBrk="1" hangingPunct="1">
              <a:lnSpc>
                <a:spcPct val="150000"/>
              </a:lnSpc>
              <a:spcBef>
                <a:spcPct val="20000"/>
              </a:spcBef>
              <a:buSzPct val="70000"/>
              <a:buFont typeface="Wingdings" panose="05000000000000000000" pitchFamily="2" charset="2"/>
              <a:buChar char="Ø"/>
              <a:defRPr/>
            </a:pPr>
            <a:r>
              <a:rPr lang="zh-CN" altLang="en-US" sz="2400">
                <a:solidFill>
                  <a:srgbClr val="FF0000"/>
                </a:solidFill>
                <a:latin typeface="宋体" panose="02010600030101010101" pitchFamily="2" charset="-122"/>
                <a:sym typeface="+mn-ea"/>
              </a:rPr>
              <a:t>复制子：</a:t>
            </a:r>
            <a:r>
              <a:rPr lang="zh-CN" altLang="en-US" sz="2400">
                <a:gradFill>
                  <a:gsLst>
                    <a:gs pos="0">
                      <a:srgbClr val="012D86"/>
                    </a:gs>
                    <a:gs pos="100000">
                      <a:srgbClr val="0E2557"/>
                    </a:gs>
                  </a:gsLst>
                  <a:lin scaled="0"/>
                </a:gradFill>
                <a:latin typeface="宋体" panose="02010600030101010101" pitchFamily="2" charset="-122"/>
                <a:sym typeface="+mn-ea"/>
              </a:rPr>
              <a:t>一段具有特殊结构的</a:t>
            </a:r>
            <a:r>
              <a:rPr lang="en-US" altLang="zh-CN" sz="2400">
                <a:gradFill>
                  <a:gsLst>
                    <a:gs pos="0">
                      <a:srgbClr val="012D86"/>
                    </a:gs>
                    <a:gs pos="100000">
                      <a:srgbClr val="0E2557"/>
                    </a:gs>
                  </a:gsLst>
                  <a:lin scaled="0"/>
                </a:gradFill>
                <a:latin typeface="宋体" panose="02010600030101010101" pitchFamily="2" charset="-122"/>
                <a:sym typeface="+mn-ea"/>
              </a:rPr>
              <a:t>DNA</a:t>
            </a:r>
            <a:r>
              <a:rPr lang="zh-CN" altLang="en-US" sz="2400">
                <a:gradFill>
                  <a:gsLst>
                    <a:gs pos="0">
                      <a:srgbClr val="012D86"/>
                    </a:gs>
                    <a:gs pos="100000">
                      <a:srgbClr val="0E2557"/>
                    </a:gs>
                  </a:gsLst>
                  <a:lin scaled="0"/>
                </a:gradFill>
                <a:latin typeface="宋体" panose="02010600030101010101" pitchFamily="2" charset="-122"/>
                <a:sym typeface="+mn-ea"/>
              </a:rPr>
              <a:t>序列，使与之结合的外源基因复制。</a:t>
            </a:r>
            <a:endParaRPr lang="zh-CN" altLang="en-US" sz="2400">
              <a:gradFill>
                <a:gsLst>
                  <a:gs pos="0">
                    <a:srgbClr val="012D86"/>
                  </a:gs>
                  <a:gs pos="100000">
                    <a:srgbClr val="0E2557"/>
                  </a:gs>
                </a:gsLst>
                <a:lin scaled="0"/>
              </a:gradFill>
              <a:latin typeface="宋体" panose="02010600030101010101" pitchFamily="2" charset="-122"/>
            </a:endParaRPr>
          </a:p>
          <a:p>
            <a:pPr marL="457200" indent="-457200" algn="just" eaLnBrk="1" hangingPunct="1">
              <a:lnSpc>
                <a:spcPct val="150000"/>
              </a:lnSpc>
              <a:spcBef>
                <a:spcPct val="20000"/>
              </a:spcBef>
              <a:buClrTx/>
              <a:buSzPct val="70000"/>
              <a:buFont typeface="Wingdings" panose="05000000000000000000" pitchFamily="2" charset="2"/>
              <a:buChar char="Ø"/>
              <a:defRPr/>
            </a:pPr>
            <a:r>
              <a:rPr lang="zh-CN" altLang="en-US" sz="2400">
                <a:solidFill>
                  <a:srgbClr val="FF0000"/>
                </a:solidFill>
                <a:latin typeface="宋体" panose="02010600030101010101" pitchFamily="2" charset="-122"/>
                <a:sym typeface="+mn-ea"/>
              </a:rPr>
              <a:t>抗生素抗性基因：</a:t>
            </a:r>
            <a:r>
              <a:rPr lang="zh-CN" altLang="en-US" sz="2400">
                <a:gradFill>
                  <a:gsLst>
                    <a:gs pos="0">
                      <a:srgbClr val="012D86"/>
                    </a:gs>
                    <a:gs pos="100000">
                      <a:srgbClr val="0E2557"/>
                    </a:gs>
                  </a:gsLst>
                  <a:lin scaled="0"/>
                </a:gradFill>
                <a:latin typeface="宋体" panose="02010600030101010101" pitchFamily="2" charset="-122"/>
                <a:sym typeface="+mn-ea"/>
              </a:rPr>
              <a:t>可检测的遗传表型，如抗药性、显色表型反应。</a:t>
            </a:r>
            <a:endParaRPr lang="zh-CN" altLang="en-US" sz="2400">
              <a:gradFill>
                <a:gsLst>
                  <a:gs pos="0">
                    <a:srgbClr val="012D86"/>
                  </a:gs>
                  <a:gs pos="100000">
                    <a:srgbClr val="0E2557"/>
                  </a:gs>
                </a:gsLst>
                <a:lin scaled="0"/>
              </a:gradFill>
              <a:latin typeface="宋体" panose="02010600030101010101" pitchFamily="2" charset="-122"/>
            </a:endParaRPr>
          </a:p>
          <a:p>
            <a:pPr marL="457200" indent="-457200" algn="just" eaLnBrk="1" hangingPunct="1">
              <a:lnSpc>
                <a:spcPct val="150000"/>
              </a:lnSpc>
              <a:spcBef>
                <a:spcPct val="20000"/>
              </a:spcBef>
              <a:buClrTx/>
              <a:buSzPct val="70000"/>
              <a:buFont typeface="Wingdings" panose="05000000000000000000" pitchFamily="2" charset="2"/>
              <a:buChar char="Ø"/>
              <a:defRPr/>
            </a:pPr>
            <a:r>
              <a:rPr lang="zh-CN" altLang="en-US" sz="2400">
                <a:solidFill>
                  <a:srgbClr val="FF0000"/>
                </a:solidFill>
                <a:latin typeface="宋体" panose="02010600030101010101" pitchFamily="2" charset="-122"/>
                <a:sym typeface="+mn-ea"/>
              </a:rPr>
              <a:t>多克隆位点：</a:t>
            </a:r>
            <a:r>
              <a:rPr lang="zh-CN" altLang="en-US" sz="2400">
                <a:gradFill>
                  <a:gsLst>
                    <a:gs pos="0">
                      <a:srgbClr val="012D86"/>
                    </a:gs>
                    <a:gs pos="100000">
                      <a:srgbClr val="0E2557"/>
                    </a:gs>
                  </a:gsLst>
                  <a:lin scaled="0"/>
                </a:gradFill>
                <a:latin typeface="宋体" panose="02010600030101010101" pitchFamily="2" charset="-122"/>
                <a:sym typeface="+mn-ea"/>
              </a:rPr>
              <a:t>限制性内切酶的单一识别位点，便于外源基因的插入。</a:t>
            </a:r>
            <a:endParaRPr lang="zh-CN" altLang="en-US" sz="2400">
              <a:gradFill>
                <a:gsLst>
                  <a:gs pos="0">
                    <a:srgbClr val="012D86"/>
                  </a:gs>
                  <a:gs pos="100000">
                    <a:srgbClr val="0E2557"/>
                  </a:gs>
                </a:gsLst>
                <a:lin scaled="0"/>
              </a:gradFill>
              <a:latin typeface="宋体" panose="02010600030101010101" pitchFamily="2" charset="-122"/>
            </a:endParaRPr>
          </a:p>
          <a:p>
            <a:pPr marL="457200" indent="-457200" algn="just" eaLnBrk="1" hangingPunct="1">
              <a:lnSpc>
                <a:spcPct val="150000"/>
              </a:lnSpc>
              <a:spcBef>
                <a:spcPct val="20000"/>
              </a:spcBef>
              <a:buClrTx/>
              <a:buSzPct val="70000"/>
              <a:buFont typeface="Wingdings" panose="05000000000000000000" pitchFamily="2" charset="2"/>
              <a:buChar char="Ø"/>
              <a:defRPr/>
            </a:pPr>
            <a:r>
              <a:rPr lang="zh-CN" altLang="en-US" sz="2400">
                <a:solidFill>
                  <a:srgbClr val="FF0000"/>
                </a:solidFill>
                <a:latin typeface="宋体" panose="02010600030101010101" pitchFamily="2" charset="-122"/>
                <a:sym typeface="+mn-ea"/>
              </a:rPr>
              <a:t>适合的拷贝数：</a:t>
            </a:r>
            <a:r>
              <a:rPr lang="zh-CN" altLang="en-US" sz="2400">
                <a:gradFill>
                  <a:gsLst>
                    <a:gs pos="0">
                      <a:srgbClr val="012D86"/>
                    </a:gs>
                    <a:gs pos="100000">
                      <a:srgbClr val="0E2557"/>
                    </a:gs>
                  </a:gsLst>
                  <a:lin scaled="0"/>
                </a:gradFill>
                <a:latin typeface="宋体" panose="02010600030101010101" pitchFamily="2" charset="-122"/>
                <a:sym typeface="+mn-ea"/>
              </a:rPr>
              <a:t>较高的拷贝数不仅有利于载体的制备；使细胞中克隆基因的剂量增加。</a:t>
            </a:r>
            <a:endParaRPr lang="zh-CN" altLang="en-US" sz="2400">
              <a:gradFill>
                <a:gsLst>
                  <a:gs pos="0">
                    <a:srgbClr val="012D86"/>
                  </a:gs>
                  <a:gs pos="100000">
                    <a:srgbClr val="0E2557"/>
                  </a:gs>
                </a:gsLst>
                <a:lin scaled="0"/>
              </a:gradFill>
              <a:latin typeface="宋体" panose="02010600030101010101" pitchFamily="2" charset="-122"/>
            </a:endParaRPr>
          </a:p>
          <a:p>
            <a:endParaRPr lang="zh-CN" altLang="en-US" sz="2400">
              <a:solidFill>
                <a:srgbClr val="000000"/>
              </a:solidFill>
              <a:latin typeface="宋体" panose="02010600030101010101" pitchFamily="2" charset="-122"/>
            </a:endParaRPr>
          </a:p>
        </p:txBody>
      </p:sp>
      <p:sp>
        <p:nvSpPr>
          <p:cNvPr id="9220" name="Rectangle 4"/>
          <p:cNvSpPr>
            <a:spLocks noChangeArrowheads="1"/>
          </p:cNvSpPr>
          <p:nvPr/>
        </p:nvSpPr>
        <p:spPr bwMode="auto">
          <a:xfrm>
            <a:off x="2578100" y="609600"/>
            <a:ext cx="3962400" cy="685800"/>
          </a:xfrm>
          <a:prstGeom prst="rect">
            <a:avLst/>
          </a:prstGeom>
          <a:noFill/>
          <a:ln w="9525">
            <a:noFill/>
            <a:miter lim="800000"/>
          </a:ln>
          <a:effectLst/>
        </p:spPr>
        <p:txBody>
          <a:bodyPr anchor="b"/>
          <a:lstStyle/>
          <a:p>
            <a:pPr algn="ctr" eaLnBrk="1" hangingPunct="1">
              <a:defRPr/>
            </a:pPr>
            <a:endParaRPr lang="zh-CN" altLang="en-US" sz="4000" b="0" dirty="0">
              <a:solidFill>
                <a:srgbClr val="FF0000"/>
              </a:solidFill>
              <a:latin typeface="宋体" panose="02010600030101010101" pitchFamily="2" charset="-122"/>
            </a:endParaRPr>
          </a:p>
        </p:txBody>
      </p:sp>
      <p:sp>
        <p:nvSpPr>
          <p:cNvPr id="9221" name="Rectangle 5"/>
          <p:cNvSpPr>
            <a:spLocks noChangeArrowheads="1"/>
          </p:cNvSpPr>
          <p:nvPr/>
        </p:nvSpPr>
        <p:spPr bwMode="auto">
          <a:xfrm>
            <a:off x="236538" y="1447800"/>
            <a:ext cx="8640762" cy="4535488"/>
          </a:xfrm>
          <a:prstGeom prst="rect">
            <a:avLst/>
          </a:prstGeom>
          <a:noFill/>
          <a:ln w="9525">
            <a:noFill/>
            <a:miter lim="800000"/>
          </a:ln>
        </p:spPr>
        <p:txBody>
          <a:bodyPr/>
          <a:lstStyle/>
          <a:p>
            <a:pPr marL="342900" indent="-342900" eaLnBrk="1" hangingPunct="1">
              <a:spcBef>
                <a:spcPct val="20000"/>
              </a:spcBef>
              <a:buSzPct val="70000"/>
              <a:buFont typeface="Arial" panose="020B0604020202020204" pitchFamily="34" charset="0"/>
              <a:buNone/>
              <a:defRPr/>
            </a:pPr>
            <a:endParaRPr lang="zh-CN" altLang="en-US" sz="3200" dirty="0">
              <a:solidFill>
                <a:srgbClr val="000000"/>
              </a:solidFill>
              <a:latin typeface="宋体" panose="02010600030101010101" pitchFamily="2" charset="-122"/>
            </a:endParaRPr>
          </a:p>
        </p:txBody>
      </p:sp>
      <p:sp>
        <p:nvSpPr>
          <p:cNvPr id="14341" name="Line 7"/>
          <p:cNvSpPr>
            <a:spLocks noChangeShapeType="1"/>
          </p:cNvSpPr>
          <p:nvPr/>
        </p:nvSpPr>
        <p:spPr bwMode="auto">
          <a:xfrm>
            <a:off x="0" y="1371600"/>
            <a:ext cx="9144000" cy="0"/>
          </a:xfrm>
          <a:prstGeom prst="line">
            <a:avLst/>
          </a:prstGeom>
          <a:noFill/>
          <a:ln w="25400">
            <a:solidFill>
              <a:srgbClr val="FF000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blinds(horizontal)">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charRg st="80" end="134"/>
                                            </p:txEl>
                                          </p:spTgt>
                                        </p:tgtEl>
                                        <p:attrNameLst>
                                          <p:attrName>style.visibility</p:attrName>
                                        </p:attrNameLst>
                                      </p:cBhvr>
                                      <p:to>
                                        <p:strVal val="visible"/>
                                      </p:to>
                                    </p:set>
                                    <p:animEffect transition="in" filter="blinds(horizontal)">
                                      <p:cBhvr>
                                        <p:cTn id="12" dur="500"/>
                                        <p:tgtEl>
                                          <p:spTgt spid="9221">
                                            <p:txEl>
                                              <p:charRg st="80" end="1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1">
                                            <p:txEl>
                                              <p:charRg st="4" end="4"/>
                                            </p:txEl>
                                          </p:spTgt>
                                        </p:tgtEl>
                                        <p:attrNameLst>
                                          <p:attrName>style.visibility</p:attrName>
                                        </p:attrNameLst>
                                      </p:cBhvr>
                                      <p:to>
                                        <p:strVal val="visible"/>
                                      </p:to>
                                    </p:set>
                                    <p:animEffect transition="in" filter="blinds(horizontal)">
                                      <p:cBhvr>
                                        <p:cTn id="17" dur="500"/>
                                        <p:tgtEl>
                                          <p:spTgt spid="9221">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1183085" y="1295400"/>
            <a:ext cx="615553" cy="4365625"/>
          </a:xfrm>
          <a:prstGeom prst="rect">
            <a:avLst/>
          </a:prstGeom>
          <a:noFill/>
          <a:ln w="9525">
            <a:noFill/>
            <a:miter lim="800000"/>
          </a:ln>
        </p:spPr>
        <p:txBody>
          <a:bodyPr vert="eaVert" wrap="square">
            <a:spAutoFit/>
          </a:bodyPr>
          <a:lstStyle/>
          <a:p>
            <a:pPr eaLnBrk="1" hangingPunct="1">
              <a:spcBef>
                <a:spcPct val="50000"/>
              </a:spcBef>
              <a:buFont typeface="Arial" panose="020B0604020202020204" pitchFamily="34" charset="0"/>
              <a:buNone/>
              <a:defRPr/>
            </a:pPr>
            <a:r>
              <a:rPr lang="zh-CN" altLang="en-US" sz="2800">
                <a:solidFill>
                  <a:srgbClr val="0070C0"/>
                </a:solidFill>
                <a:effectLst>
                  <a:outerShdw blurRad="38100" dist="38100" dir="2700000" algn="tl">
                    <a:srgbClr val="C0C0C0"/>
                  </a:outerShdw>
                </a:effectLst>
                <a:latin typeface="黑体" panose="02010609060101010101" pitchFamily="49" charset="-122"/>
                <a:ea typeface="黑体" panose="02010609060101010101" pitchFamily="49" charset="-122"/>
              </a:rPr>
              <a:t>基因工程中常用的主要载体</a:t>
            </a:r>
            <a:endParaRPr lang="zh-CN" altLang="en-US" sz="2800">
              <a:solidFill>
                <a:srgbClr val="0070C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387" name="Rectangle 6"/>
          <p:cNvSpPr>
            <a:spLocks noChangeArrowheads="1"/>
          </p:cNvSpPr>
          <p:nvPr/>
        </p:nvSpPr>
        <p:spPr bwMode="auto">
          <a:xfrm>
            <a:off x="2667000" y="990600"/>
            <a:ext cx="5591175" cy="461665"/>
          </a:xfrm>
          <a:prstGeom prst="rect">
            <a:avLst/>
          </a:prstGeom>
          <a:noFill/>
          <a:ln w="9525">
            <a:noFill/>
            <a:miter lim="800000"/>
          </a:ln>
        </p:spPr>
        <p:txBody>
          <a:bodyPr wrap="square">
            <a:spAutoFit/>
          </a:bodyPr>
          <a:lstStyle/>
          <a:p>
            <a:pPr eaLnBrk="1" hangingPunct="1"/>
            <a:r>
              <a:rPr lang="zh-CN" altLang="en-US" sz="2400" dirty="0">
                <a:solidFill>
                  <a:srgbClr val="FF0000"/>
                </a:solidFill>
                <a:latin typeface="黑体" panose="02010609060101010101" pitchFamily="49" charset="-122"/>
                <a:ea typeface="黑体" panose="02010609060101010101" pitchFamily="49" charset="-122"/>
              </a:rPr>
              <a:t>质粒</a:t>
            </a:r>
            <a:r>
              <a:rPr lang="en-US" altLang="zh-CN" sz="2400" dirty="0">
                <a:solidFill>
                  <a:srgbClr val="FF0000"/>
                </a:solidFill>
                <a:latin typeface="黑体" panose="02010609060101010101" pitchFamily="49" charset="-122"/>
                <a:ea typeface="黑体" panose="02010609060101010101" pitchFamily="49" charset="-122"/>
              </a:rPr>
              <a:t>(Plasmid)</a:t>
            </a:r>
            <a:r>
              <a:rPr lang="zh-CN" altLang="en-US" sz="2400" dirty="0">
                <a:solidFill>
                  <a:srgbClr val="7030A0"/>
                </a:solidFill>
                <a:latin typeface="黑体" panose="02010609060101010101" pitchFamily="49" charset="-122"/>
                <a:ea typeface="黑体" panose="02010609060101010101" pitchFamily="49" charset="-122"/>
              </a:rPr>
              <a:t>，主要指人工构建的质粒</a:t>
            </a:r>
            <a:endParaRPr lang="zh-CN" altLang="en-US" sz="2400" dirty="0">
              <a:solidFill>
                <a:srgbClr val="7030A0"/>
              </a:solidFill>
              <a:latin typeface="黑体" panose="02010609060101010101" pitchFamily="49" charset="-122"/>
              <a:ea typeface="黑体" panose="02010609060101010101" pitchFamily="49" charset="-122"/>
            </a:endParaRPr>
          </a:p>
        </p:txBody>
      </p:sp>
      <p:sp>
        <p:nvSpPr>
          <p:cNvPr id="16388" name="Rectangle 7"/>
          <p:cNvSpPr>
            <a:spLocks noChangeArrowheads="1"/>
          </p:cNvSpPr>
          <p:nvPr/>
        </p:nvSpPr>
        <p:spPr bwMode="auto">
          <a:xfrm>
            <a:off x="2743200" y="1828800"/>
            <a:ext cx="1861407" cy="461665"/>
          </a:xfrm>
          <a:prstGeom prst="rect">
            <a:avLst/>
          </a:prstGeom>
          <a:noFill/>
          <a:ln w="9525">
            <a:noFill/>
            <a:miter lim="800000"/>
          </a:ln>
        </p:spPr>
        <p:txBody>
          <a:bodyPr wrap="square">
            <a:spAutoFit/>
          </a:bodyPr>
          <a:lstStyle/>
          <a:p>
            <a:pPr eaLnBrk="1" hangingPunct="1"/>
            <a:r>
              <a:rPr lang="zh-CN" altLang="en-US" sz="2400" dirty="0">
                <a:solidFill>
                  <a:srgbClr val="7030A0"/>
                </a:solidFill>
                <a:latin typeface="黑体" panose="02010609060101010101" pitchFamily="49" charset="-122"/>
                <a:ea typeface="黑体" panose="02010609060101010101" pitchFamily="49" charset="-122"/>
              </a:rPr>
              <a:t>噬菌体载体</a:t>
            </a:r>
            <a:r>
              <a:rPr lang="zh-CN" altLang="en-US" sz="2000" dirty="0">
                <a:solidFill>
                  <a:srgbClr val="CCFF66"/>
                </a:solidFill>
                <a:latin typeface="黑体" panose="02010609060101010101" pitchFamily="49" charset="-122"/>
                <a:ea typeface="黑体" panose="02010609060101010101" pitchFamily="49" charset="-122"/>
              </a:rPr>
              <a:t> </a:t>
            </a:r>
            <a:endParaRPr lang="zh-CN" altLang="en-US" sz="2000" dirty="0">
              <a:solidFill>
                <a:srgbClr val="CCFF66"/>
              </a:solidFill>
              <a:latin typeface="黑体" panose="02010609060101010101" pitchFamily="49" charset="-122"/>
              <a:ea typeface="黑体" panose="02010609060101010101" pitchFamily="49" charset="-122"/>
            </a:endParaRPr>
          </a:p>
        </p:txBody>
      </p:sp>
      <p:sp>
        <p:nvSpPr>
          <p:cNvPr id="16389" name="Rectangle 8"/>
          <p:cNvSpPr>
            <a:spLocks noChangeArrowheads="1"/>
          </p:cNvSpPr>
          <p:nvPr/>
        </p:nvSpPr>
        <p:spPr bwMode="auto">
          <a:xfrm>
            <a:off x="2743200" y="2667000"/>
            <a:ext cx="2821606" cy="461665"/>
          </a:xfrm>
          <a:prstGeom prst="rect">
            <a:avLst/>
          </a:prstGeom>
          <a:noFill/>
          <a:ln w="9525">
            <a:noFill/>
            <a:miter lim="800000"/>
          </a:ln>
        </p:spPr>
        <p:txBody>
          <a:bodyPr wrap="square">
            <a:spAutoFit/>
          </a:bodyPr>
          <a:lstStyle/>
          <a:p>
            <a:pPr eaLnBrk="1" hangingPunct="1"/>
            <a:r>
              <a:rPr lang="zh-CN" altLang="en-US" sz="2400" dirty="0">
                <a:solidFill>
                  <a:srgbClr val="7030A0"/>
                </a:solidFill>
                <a:latin typeface="黑体" panose="02010609060101010101" pitchFamily="49" charset="-122"/>
                <a:ea typeface="黑体" panose="02010609060101010101" pitchFamily="49" charset="-122"/>
              </a:rPr>
              <a:t>柯斯质粒 </a:t>
            </a:r>
            <a:r>
              <a:rPr lang="en-US" altLang="zh-CN" sz="2400" dirty="0">
                <a:solidFill>
                  <a:srgbClr val="7030A0"/>
                </a:solidFill>
                <a:latin typeface="黑体" panose="02010609060101010101" pitchFamily="49" charset="-122"/>
                <a:ea typeface="黑体" panose="02010609060101010101" pitchFamily="49" charset="-122"/>
              </a:rPr>
              <a:t>(cosmid)</a:t>
            </a:r>
            <a:endParaRPr lang="en-US" altLang="zh-CN" sz="2400" dirty="0">
              <a:solidFill>
                <a:srgbClr val="7030A0"/>
              </a:solidFill>
              <a:latin typeface="黑体" panose="02010609060101010101" pitchFamily="49" charset="-122"/>
              <a:ea typeface="黑体" panose="02010609060101010101" pitchFamily="49" charset="-122"/>
            </a:endParaRPr>
          </a:p>
        </p:txBody>
      </p:sp>
      <p:sp>
        <p:nvSpPr>
          <p:cNvPr id="16390" name="Rectangle 9"/>
          <p:cNvSpPr>
            <a:spLocks noChangeArrowheads="1"/>
          </p:cNvSpPr>
          <p:nvPr/>
        </p:nvSpPr>
        <p:spPr bwMode="auto">
          <a:xfrm>
            <a:off x="2743200" y="3505200"/>
            <a:ext cx="2664512" cy="461665"/>
          </a:xfrm>
          <a:prstGeom prst="rect">
            <a:avLst/>
          </a:prstGeom>
          <a:noFill/>
          <a:ln w="9525">
            <a:noFill/>
            <a:miter lim="800000"/>
          </a:ln>
        </p:spPr>
        <p:txBody>
          <a:bodyPr wrap="square">
            <a:spAutoFit/>
          </a:bodyPr>
          <a:lstStyle/>
          <a:p>
            <a:pPr eaLnBrk="1" hangingPunct="1"/>
            <a:r>
              <a:rPr lang="zh-CN" altLang="en-US" sz="2400" dirty="0">
                <a:solidFill>
                  <a:srgbClr val="7030A0"/>
                </a:solidFill>
                <a:latin typeface="黑体" panose="02010609060101010101" pitchFamily="49" charset="-122"/>
                <a:ea typeface="黑体" panose="02010609060101010101" pitchFamily="49" charset="-122"/>
              </a:rPr>
              <a:t>单链</a:t>
            </a:r>
            <a:r>
              <a:rPr lang="en-US" altLang="zh-CN" sz="2400" dirty="0">
                <a:solidFill>
                  <a:srgbClr val="7030A0"/>
                </a:solidFill>
                <a:latin typeface="黑体" panose="02010609060101010101" pitchFamily="49" charset="-122"/>
                <a:ea typeface="黑体" panose="02010609060101010101" pitchFamily="49" charset="-122"/>
              </a:rPr>
              <a:t>DNA</a:t>
            </a:r>
            <a:r>
              <a:rPr lang="zh-CN" altLang="en-US" sz="2400" dirty="0">
                <a:solidFill>
                  <a:srgbClr val="7030A0"/>
                </a:solidFill>
                <a:latin typeface="黑体" panose="02010609060101010101" pitchFamily="49" charset="-122"/>
                <a:ea typeface="黑体" panose="02010609060101010101" pitchFamily="49" charset="-122"/>
              </a:rPr>
              <a:t>噬菌体</a:t>
            </a:r>
            <a:r>
              <a:rPr lang="en-US" altLang="zh-CN" sz="2400" dirty="0">
                <a:solidFill>
                  <a:srgbClr val="7030A0"/>
                </a:solidFill>
                <a:latin typeface="黑体" panose="02010609060101010101" pitchFamily="49" charset="-122"/>
                <a:ea typeface="黑体" panose="02010609060101010101" pitchFamily="49" charset="-122"/>
              </a:rPr>
              <a:t>M13</a:t>
            </a:r>
            <a:endParaRPr lang="en-US" altLang="zh-CN" sz="2400" dirty="0">
              <a:solidFill>
                <a:srgbClr val="7030A0"/>
              </a:solidFill>
              <a:latin typeface="黑体" panose="02010609060101010101" pitchFamily="49" charset="-122"/>
              <a:ea typeface="黑体" panose="02010609060101010101" pitchFamily="49" charset="-122"/>
            </a:endParaRPr>
          </a:p>
        </p:txBody>
      </p:sp>
      <p:sp>
        <p:nvSpPr>
          <p:cNvPr id="16391" name="Rectangle 10"/>
          <p:cNvSpPr>
            <a:spLocks noChangeArrowheads="1"/>
          </p:cNvSpPr>
          <p:nvPr/>
        </p:nvSpPr>
        <p:spPr bwMode="auto">
          <a:xfrm>
            <a:off x="2819400" y="4419600"/>
            <a:ext cx="2351088" cy="461665"/>
          </a:xfrm>
          <a:prstGeom prst="rect">
            <a:avLst/>
          </a:prstGeom>
          <a:noFill/>
          <a:ln w="9525">
            <a:noFill/>
            <a:miter lim="800000"/>
          </a:ln>
        </p:spPr>
        <p:txBody>
          <a:bodyPr wrap="square">
            <a:spAutoFit/>
          </a:bodyPr>
          <a:lstStyle/>
          <a:p>
            <a:pPr eaLnBrk="1" hangingPunct="1"/>
            <a:r>
              <a:rPr lang="zh-CN" altLang="en-US" sz="2400" dirty="0">
                <a:solidFill>
                  <a:srgbClr val="7030A0"/>
                </a:solidFill>
                <a:latin typeface="黑体" panose="02010609060101010101" pitchFamily="49" charset="-122"/>
                <a:ea typeface="黑体" panose="02010609060101010101" pitchFamily="49" charset="-122"/>
              </a:rPr>
              <a:t>动、植物物病毒</a:t>
            </a:r>
            <a:endParaRPr lang="zh-CN" altLang="en-US" sz="2400" dirty="0">
              <a:solidFill>
                <a:srgbClr val="7030A0"/>
              </a:solidFill>
              <a:latin typeface="黑体" panose="02010609060101010101" pitchFamily="49" charset="-122"/>
              <a:ea typeface="黑体" panose="02010609060101010101" pitchFamily="49" charset="-122"/>
            </a:endParaRPr>
          </a:p>
        </p:txBody>
      </p:sp>
      <p:sp>
        <p:nvSpPr>
          <p:cNvPr id="16392" name="AutoShape 11"/>
          <p:cNvSpPr/>
          <p:nvPr/>
        </p:nvSpPr>
        <p:spPr bwMode="auto">
          <a:xfrm>
            <a:off x="2124075" y="1162399"/>
            <a:ext cx="431800" cy="4571651"/>
          </a:xfrm>
          <a:prstGeom prst="leftBrace">
            <a:avLst>
              <a:gd name="adj1" fmla="val 93086"/>
              <a:gd name="adj2" fmla="val 50000"/>
            </a:avLst>
          </a:prstGeom>
          <a:noFill/>
          <a:ln w="76200">
            <a:solidFill>
              <a:srgbClr val="0070C0"/>
            </a:solidFill>
            <a:round/>
          </a:ln>
        </p:spPr>
        <p:txBody>
          <a:bodyPr wrap="none" anchor="ctr"/>
          <a:lstStyle/>
          <a:p>
            <a:pPr eaLnBrk="1" hangingPunct="1"/>
            <a:endParaRPr lang="zh-CN" altLang="en-US" b="0">
              <a:latin typeface="黑体" panose="02010609060101010101" pitchFamily="49" charset="-122"/>
              <a:ea typeface="黑体" panose="02010609060101010101" pitchFamily="49" charset="-122"/>
            </a:endParaRPr>
          </a:p>
        </p:txBody>
      </p:sp>
      <p:sp>
        <p:nvSpPr>
          <p:cNvPr id="16393" name="Text Box 12"/>
          <p:cNvSpPr txBox="1">
            <a:spLocks noChangeArrowheads="1"/>
          </p:cNvSpPr>
          <p:nvPr/>
        </p:nvSpPr>
        <p:spPr bwMode="auto">
          <a:xfrm>
            <a:off x="2743200" y="5334000"/>
            <a:ext cx="6192838" cy="461665"/>
          </a:xfrm>
          <a:prstGeom prst="rect">
            <a:avLst/>
          </a:prstGeom>
          <a:solidFill>
            <a:schemeClr val="bg1"/>
          </a:solidFill>
          <a:ln w="9525">
            <a:noFill/>
            <a:miter lim="800000"/>
          </a:ln>
        </p:spPr>
        <p:txBody>
          <a:bodyPr wrap="square">
            <a:spAutoFit/>
          </a:bodyPr>
          <a:lstStyle/>
          <a:p>
            <a:pPr eaLnBrk="1" hangingPunct="1">
              <a:spcBef>
                <a:spcPct val="50000"/>
              </a:spcBef>
            </a:pPr>
            <a:r>
              <a:rPr lang="zh-CN" altLang="en-US" sz="2400">
                <a:solidFill>
                  <a:srgbClr val="7030A0"/>
                </a:solidFill>
                <a:latin typeface="黑体" panose="02010609060101010101" pitchFamily="49" charset="-122"/>
                <a:ea typeface="黑体" panose="02010609060101010101" pitchFamily="49" charset="-122"/>
              </a:rPr>
              <a:t>人工染色体 </a:t>
            </a:r>
            <a:r>
              <a:rPr lang="en-US" altLang="zh-CN" sz="2400">
                <a:solidFill>
                  <a:srgbClr val="7030A0"/>
                </a:solidFill>
                <a:latin typeface="黑体" panose="02010609060101010101" pitchFamily="49" charset="-122"/>
                <a:ea typeface="黑体" panose="02010609060101010101" pitchFamily="49" charset="-122"/>
              </a:rPr>
              <a:t>(artificial chromosome)</a:t>
            </a:r>
            <a:endParaRPr lang="en-US" altLang="zh-CN" sz="2400">
              <a:solidFill>
                <a:srgbClr val="7030A0"/>
              </a:solidFill>
              <a:latin typeface="黑体" panose="02010609060101010101" pitchFamily="49" charset="-122"/>
              <a:ea typeface="黑体" panose="02010609060101010101" pitchFamily="49" charset="-122"/>
            </a:endParaRPr>
          </a:p>
        </p:txBody>
      </p:sp>
      <p:sp>
        <p:nvSpPr>
          <p:cNvPr id="10" name="Line 6"/>
          <p:cNvSpPr>
            <a:spLocks noChangeShapeType="1"/>
          </p:cNvSpPr>
          <p:nvPr/>
        </p:nvSpPr>
        <p:spPr bwMode="auto">
          <a:xfrm>
            <a:off x="0" y="838200"/>
            <a:ext cx="9144000" cy="0"/>
          </a:xfrm>
          <a:prstGeom prst="line">
            <a:avLst/>
          </a:prstGeom>
          <a:noFill/>
          <a:ln w="25400">
            <a:solidFill>
              <a:srgbClr val="FF0000"/>
            </a:solidFill>
            <a:round/>
          </a:ln>
        </p:spPr>
        <p:txBody>
          <a:bodyPr/>
          <a:lstStyle/>
          <a:p>
            <a:endParaRPr lang="zh-CN" altLang="en-US">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sym typeface="+mn-ea"/>
              </a:rPr>
              <a:t>实验原理</a:t>
            </a:r>
            <a:endParaRPr lang="zh-CN" altLang="en-US" dirty="0">
              <a:latin typeface="黑体" panose="02010609060101010101" pitchFamily="49" charset="-122"/>
              <a:ea typeface="黑体" panose="02010609060101010101" pitchFamily="49" charset="-122"/>
              <a:sym typeface="+mn-ea"/>
            </a:endParaRPr>
          </a:p>
        </p:txBody>
      </p:sp>
      <p:sp>
        <p:nvSpPr>
          <p:cNvPr id="5" name="内容占位符 4"/>
          <p:cNvSpPr>
            <a:spLocks noGrp="1"/>
          </p:cNvSpPr>
          <p:nvPr>
            <p:ph idx="1"/>
          </p:nvPr>
        </p:nvSpPr>
        <p:spPr>
          <a:xfrm>
            <a:off x="457200" y="1600200"/>
            <a:ext cx="3933190" cy="4526280"/>
          </a:xfrm>
        </p:spPr>
        <p:txBody>
          <a:bodyPr/>
          <a:p>
            <a:pPr>
              <a:lnSpc>
                <a:spcPct val="150000"/>
              </a:lnSpc>
            </a:pPr>
            <a:r>
              <a:rPr lang="zh-CN" altLang="en-US" sz="2400" dirty="0">
                <a:sym typeface="+mn-ea"/>
              </a:rPr>
              <a:t>以大肠杆菌为宿主菌进行</a:t>
            </a:r>
            <a:r>
              <a:rPr lang="en-US" altLang="zh-CN" sz="2400" dirty="0">
                <a:sym typeface="+mn-ea"/>
              </a:rPr>
              <a:t>GFP</a:t>
            </a:r>
            <a:r>
              <a:rPr lang="zh-CN" altLang="en-US" sz="2400" dirty="0">
                <a:sym typeface="+mn-ea"/>
              </a:rPr>
              <a:t>基因的克隆、鉴定、表达进行表达。</a:t>
            </a:r>
            <a:endParaRPr lang="zh-CN" altLang="en-US" sz="2400" dirty="0">
              <a:latin typeface="黑体" panose="02010609060101010101" pitchFamily="49" charset="-122"/>
              <a:ea typeface="黑体" panose="02010609060101010101" pitchFamily="49" charset="-122"/>
              <a:sym typeface="+mn-ea"/>
            </a:endParaRPr>
          </a:p>
          <a:p>
            <a:pPr>
              <a:lnSpc>
                <a:spcPct val="150000"/>
              </a:lnSpc>
            </a:pPr>
            <a:r>
              <a:rPr lang="zh-CN" altLang="en-US" sz="2400" dirty="0">
                <a:sym typeface="+mn-ea"/>
              </a:rPr>
              <a:t>将</a:t>
            </a:r>
            <a:r>
              <a:rPr lang="en-US" altLang="zh-CN" sz="2400" dirty="0">
                <a:sym typeface="+mn-ea"/>
              </a:rPr>
              <a:t>GFP</a:t>
            </a:r>
            <a:r>
              <a:rPr lang="zh-CN" altLang="en-US" sz="2400" dirty="0">
                <a:sym typeface="+mn-ea"/>
              </a:rPr>
              <a:t>从</a:t>
            </a:r>
            <a:r>
              <a:rPr lang="en-US" altLang="zh-CN" sz="2400" dirty="0">
                <a:sym typeface="+mn-ea"/>
              </a:rPr>
              <a:t>pEGFP-N3</a:t>
            </a:r>
            <a:r>
              <a:rPr lang="zh-CN" altLang="en-US" sz="2400" dirty="0">
                <a:sym typeface="+mn-ea"/>
              </a:rPr>
              <a:t>中分离出来，并克隆到</a:t>
            </a:r>
            <a:r>
              <a:rPr lang="en-US" altLang="zh-CN" sz="2400" dirty="0">
                <a:sym typeface="+mn-ea"/>
              </a:rPr>
              <a:t>pET-28a</a:t>
            </a:r>
            <a:r>
              <a:rPr lang="zh-CN" altLang="en-US" sz="2400" dirty="0">
                <a:sym typeface="+mn-ea"/>
              </a:rPr>
              <a:t>中。</a:t>
            </a:r>
            <a:endParaRPr lang="zh-CN" altLang="en-US" sz="2400" dirty="0">
              <a:latin typeface="黑体" panose="02010609060101010101" pitchFamily="49" charset="-122"/>
              <a:ea typeface="黑体" panose="02010609060101010101" pitchFamily="49" charset="-122"/>
              <a:sym typeface="+mn-ea"/>
            </a:endParaRPr>
          </a:p>
        </p:txBody>
      </p:sp>
      <p:pic>
        <p:nvPicPr>
          <p:cNvPr id="5123" name="Picture 13"/>
          <p:cNvPicPr>
            <a:picLocks noChangeAspect="1" noChangeArrowheads="1"/>
          </p:cNvPicPr>
          <p:nvPr>
            <p:custDataLst>
              <p:tags r:id="rId1"/>
            </p:custDataLst>
          </p:nvPr>
        </p:nvPicPr>
        <p:blipFill>
          <a:blip r:embed="rId2" cstate="print"/>
          <a:srcRect/>
          <a:stretch>
            <a:fillRect/>
          </a:stretch>
        </p:blipFill>
        <p:spPr bwMode="auto">
          <a:xfrm>
            <a:off x="4727575" y="1115695"/>
            <a:ext cx="3959225" cy="5372100"/>
          </a:xfrm>
          <a:prstGeom prst="rect">
            <a:avLst/>
          </a:prstGeom>
          <a:noFill/>
          <a:ln w="9525">
            <a:noFill/>
            <a:miter lim="800000"/>
            <a:headEnd/>
            <a:tailEnd/>
          </a:ln>
        </p:spPr>
      </p:pic>
      <p:sp>
        <p:nvSpPr>
          <p:cNvPr id="7" name="标题 1"/>
          <p:cNvSpPr>
            <a:spLocks noGrp="1"/>
          </p:cNvSpPr>
          <p:nvPr/>
        </p:nvSpPr>
        <p:spPr>
          <a:xfrm>
            <a:off x="343535" y="4398328"/>
            <a:ext cx="82296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b="1" i="0" baseline="0">
                <a:solidFill>
                  <a:srgbClr val="FF0000"/>
                </a:solidFill>
                <a:latin typeface="Adobe 黑体 Std R" panose="020B0400000000000000" pitchFamily="34" charset="-122"/>
                <a:ea typeface="Adobe 黑体 Std R" panose="020B0400000000000000"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dirty="0">
              <a:latin typeface="黑体" panose="02010609060101010101" pitchFamily="49" charset="-122"/>
              <a:ea typeface="黑体" panose="02010609060101010101" pitchFamily="49" charset="-122"/>
              <a:sym typeface="+mn-ea"/>
            </a:endParaRPr>
          </a:p>
        </p:txBody>
      </p:sp>
      <p:sp>
        <p:nvSpPr>
          <p:cNvPr id="4100" name="Line 6"/>
          <p:cNvSpPr>
            <a:spLocks noChangeShapeType="1"/>
          </p:cNvSpPr>
          <p:nvPr/>
        </p:nvSpPr>
        <p:spPr bwMode="auto">
          <a:xfrm>
            <a:off x="0" y="1161415"/>
            <a:ext cx="9144000" cy="0"/>
          </a:xfrm>
          <a:prstGeom prst="line">
            <a:avLst/>
          </a:prstGeom>
          <a:noFill/>
          <a:ln w="25400">
            <a:solidFill>
              <a:srgbClr val="FF0000"/>
            </a:solidFill>
            <a:round/>
          </a:ln>
        </p:spPr>
        <p:txBody>
          <a:bodyPr/>
          <a:p>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89305" y="5181600"/>
            <a:ext cx="7768590" cy="10147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lnSpc>
                <a:spcPct val="150000"/>
              </a:lnSpc>
              <a:buFont typeface="Arial" panose="020B0604020202020204" pitchFamily="34" charset="0"/>
              <a:buNone/>
              <a:defRPr/>
            </a:pPr>
            <a:r>
              <a:rPr lang="zh-CN" altLang="en-US" sz="2000" dirty="0">
                <a:solidFill>
                  <a:srgbClr val="002060"/>
                </a:solidFill>
                <a:latin typeface="黑体" panose="02010609060101010101" pitchFamily="49" charset="-122"/>
                <a:ea typeface="黑体" panose="02010609060101010101" pitchFamily="49" charset="-122"/>
              </a:rPr>
              <a:t>现行通用的基因克隆载体，绝大多数就是以质粒为基础改建而成。</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lnSpc>
                <a:spcPct val="150000"/>
              </a:lnSpc>
              <a:buFont typeface="Arial" panose="020B0604020202020204" pitchFamily="34" charset="0"/>
              <a:buNone/>
              <a:defRPr/>
            </a:pPr>
            <a:r>
              <a:rPr lang="zh-CN" altLang="en-US" sz="2000" dirty="0">
                <a:solidFill>
                  <a:srgbClr val="002060"/>
                </a:solidFill>
                <a:latin typeface="黑体" panose="02010609060101010101" pitchFamily="49" charset="-122"/>
                <a:ea typeface="黑体" panose="02010609060101010101" pitchFamily="49" charset="-122"/>
              </a:rPr>
              <a:t>质粒载体的共同特征</a:t>
            </a:r>
            <a:r>
              <a:rPr lang="en-US" altLang="zh-CN" sz="2000" dirty="0">
                <a:solidFill>
                  <a:srgbClr val="002060"/>
                </a:solidFill>
                <a:latin typeface="黑体" panose="02010609060101010101" pitchFamily="49" charset="-122"/>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一个复制子、一个选择性标志和一个克隆位点</a:t>
            </a:r>
            <a:r>
              <a:rPr lang="zh-CN" altLang="en-US" sz="2000" dirty="0" smtClean="0">
                <a:solidFill>
                  <a:srgbClr val="002060"/>
                </a:solidFill>
                <a:latin typeface="黑体" panose="02010609060101010101" pitchFamily="49" charset="-122"/>
                <a:ea typeface="黑体" panose="02010609060101010101" pitchFamily="49" charset="-122"/>
              </a:rPr>
              <a:t>。</a:t>
            </a:r>
            <a:endParaRPr lang="zh-CN" altLang="en-US" dirty="0"/>
          </a:p>
        </p:txBody>
      </p:sp>
      <p:sp>
        <p:nvSpPr>
          <p:cNvPr id="5" name="标题 4"/>
          <p:cNvSpPr>
            <a:spLocks noGrp="1"/>
          </p:cNvSpPr>
          <p:nvPr>
            <p:ph type="title"/>
          </p:nvPr>
        </p:nvSpPr>
        <p:spPr>
          <a:xfrm>
            <a:off x="457200" y="371475"/>
            <a:ext cx="8229600" cy="1143000"/>
          </a:xfrm>
        </p:spPr>
        <p:txBody>
          <a:bodyPr/>
          <a:lstStyle/>
          <a:p>
            <a:r>
              <a:rPr lang="zh-CN" altLang="en-US" sz="4000" dirty="0" smtClean="0"/>
              <a:t>质粒载体</a:t>
            </a:r>
            <a:endParaRPr lang="zh-CN" altLang="en-US" sz="4000" dirty="0" smtClean="0"/>
          </a:p>
        </p:txBody>
      </p:sp>
      <p:sp>
        <p:nvSpPr>
          <p:cNvPr id="6" name="内容占位符 5"/>
          <p:cNvSpPr>
            <a:spLocks noGrp="1"/>
          </p:cNvSpPr>
          <p:nvPr>
            <p:ph idx="1"/>
          </p:nvPr>
        </p:nvSpPr>
        <p:spPr>
          <a:xfrm>
            <a:off x="1104900" y="1363345"/>
            <a:ext cx="6934200" cy="3580765"/>
          </a:xfrm>
        </p:spPr>
        <p:txBody>
          <a:bodyPr/>
          <a:lstStyle/>
          <a:p>
            <a:pPr eaLnBrk="1" hangingPunct="1">
              <a:lnSpc>
                <a:spcPct val="110000"/>
              </a:lnSpc>
              <a:buClr>
                <a:srgbClr val="355C12"/>
              </a:buClr>
              <a:buSzPct val="50000"/>
              <a:buNone/>
            </a:pPr>
            <a:r>
              <a:rPr lang="zh-CN" altLang="en-US" sz="2400" dirty="0" smtClean="0"/>
              <a:t>染色体外小型的双链环状的</a:t>
            </a:r>
            <a:r>
              <a:rPr lang="en-US" altLang="zh-CN" sz="2400" dirty="0" smtClean="0"/>
              <a:t>DNA</a:t>
            </a:r>
            <a:r>
              <a:rPr lang="zh-CN" altLang="en-US" sz="2400" dirty="0" smtClean="0"/>
              <a:t>，常用载体之一</a:t>
            </a:r>
            <a:endParaRPr lang="zh-CN" altLang="en-US" sz="2400" dirty="0" smtClean="0"/>
          </a:p>
          <a:p>
            <a:pPr eaLnBrk="1" hangingPunct="1">
              <a:buClr>
                <a:schemeClr val="tx1"/>
              </a:buClr>
              <a:buSzPct val="50000"/>
              <a:buFont typeface="Wingdings" panose="05000000000000000000" charset="0"/>
              <a:buChar char="l"/>
            </a:pPr>
            <a:r>
              <a:rPr lang="zh-CN" altLang="en-US" sz="2400" dirty="0" smtClean="0"/>
              <a:t>自我复制</a:t>
            </a:r>
            <a:endParaRPr lang="zh-CN" altLang="en-US" sz="2400" dirty="0" smtClean="0"/>
          </a:p>
          <a:p>
            <a:pPr eaLnBrk="1" hangingPunct="1">
              <a:buClr>
                <a:schemeClr val="tx1"/>
              </a:buClr>
              <a:buSzPct val="50000"/>
              <a:buFont typeface="Wingdings" panose="05000000000000000000" charset="0"/>
              <a:buChar char="l"/>
            </a:pPr>
            <a:r>
              <a:rPr lang="zh-CN" altLang="en-US" sz="2400" dirty="0" smtClean="0"/>
              <a:t>具有合适的限制酶切位点</a:t>
            </a:r>
            <a:endParaRPr lang="zh-CN" altLang="en-US" sz="2400" dirty="0" smtClean="0"/>
          </a:p>
          <a:p>
            <a:pPr eaLnBrk="1" hangingPunct="1">
              <a:buClr>
                <a:schemeClr val="tx1"/>
              </a:buClr>
              <a:buSzPct val="50000"/>
              <a:buFont typeface="Wingdings" panose="05000000000000000000" charset="0"/>
              <a:buChar char="l"/>
            </a:pPr>
            <a:r>
              <a:rPr lang="zh-CN" altLang="en-US" sz="2400" dirty="0" smtClean="0"/>
              <a:t>筛选标记</a:t>
            </a:r>
            <a:endParaRPr lang="zh-CN" altLang="en-US" sz="2400" dirty="0" smtClean="0"/>
          </a:p>
          <a:p>
            <a:pPr marL="0" indent="0" eaLnBrk="1" hangingPunct="1">
              <a:buClr>
                <a:schemeClr val="tx1"/>
              </a:buClr>
              <a:buSzPct val="50000"/>
              <a:buFont typeface="Wingdings" panose="05000000000000000000" charset="0"/>
              <a:buNone/>
            </a:pPr>
            <a:r>
              <a:rPr lang="zh-CN" altLang="en-US" sz="2400" dirty="0" smtClean="0"/>
              <a:t>  可编码某些遗传性状 如抗药性、耐受重金属、</a:t>
            </a:r>
            <a:endParaRPr lang="zh-CN" altLang="en-US" sz="2400" dirty="0" smtClean="0"/>
          </a:p>
          <a:p>
            <a:pPr marL="0" indent="0" eaLnBrk="1" hangingPunct="1">
              <a:buClr>
                <a:schemeClr val="tx1"/>
              </a:buClr>
              <a:buSzPct val="50000"/>
              <a:buFont typeface="Wingdings" panose="05000000000000000000" charset="0"/>
              <a:buNone/>
            </a:pPr>
            <a:r>
              <a:rPr lang="zh-CN" altLang="en-US" sz="2400" dirty="0" smtClean="0"/>
              <a:t>  产生细菌素等，被质粒转化的细菌也获得了额外</a:t>
            </a:r>
            <a:endParaRPr lang="zh-CN" altLang="en-US" sz="2400" dirty="0" smtClean="0"/>
          </a:p>
          <a:p>
            <a:pPr marL="0" indent="0" eaLnBrk="1" hangingPunct="1">
              <a:buClr>
                <a:schemeClr val="tx1"/>
              </a:buClr>
              <a:buSzPct val="50000"/>
              <a:buFont typeface="Wingdings" panose="05000000000000000000" charset="0"/>
              <a:buNone/>
            </a:pPr>
            <a:r>
              <a:rPr lang="zh-CN" altLang="en-US" sz="2400" dirty="0" smtClean="0"/>
              <a:t>  的特性</a:t>
            </a:r>
            <a:endParaRPr lang="zh-CN" altLang="en-US" sz="2400" dirty="0" smtClean="0"/>
          </a:p>
          <a:p>
            <a:pPr eaLnBrk="1" hangingPunct="1">
              <a:buClr>
                <a:schemeClr val="tx1"/>
              </a:buClr>
              <a:buSzPct val="50000"/>
              <a:buFont typeface="Wingdings" panose="05000000000000000000" charset="0"/>
              <a:buChar char="l"/>
            </a:pPr>
            <a:r>
              <a:rPr lang="zh-CN" altLang="en-US" sz="2400" dirty="0" smtClean="0"/>
              <a:t>高拷贝数，小分子量</a:t>
            </a:r>
            <a:r>
              <a:rPr lang="en-US" altLang="zh-CN" sz="2400" dirty="0" smtClean="0"/>
              <a:t>1-200Kb</a:t>
            </a:r>
            <a:r>
              <a:rPr lang="zh-CN" altLang="en-US" sz="2400" dirty="0" smtClean="0"/>
              <a:t>，高稳定性</a:t>
            </a:r>
            <a:endParaRPr lang="zh-CN" altLang="en-US" sz="2400" dirty="0" smtClean="0"/>
          </a:p>
          <a:p>
            <a:endParaRPr lang="zh-CN" alt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4000"/>
              <a:t>质 粒 载 体 的分类</a:t>
            </a:r>
            <a:endParaRPr lang="zh-CN" altLang="en-US" sz="4000" b="0"/>
          </a:p>
        </p:txBody>
      </p:sp>
      <p:sp>
        <p:nvSpPr>
          <p:cNvPr id="3" name="内容占位符 2"/>
          <p:cNvSpPr>
            <a:spLocks noGrp="1"/>
          </p:cNvSpPr>
          <p:nvPr>
            <p:ph idx="1"/>
          </p:nvPr>
        </p:nvSpPr>
        <p:spPr>
          <a:xfrm>
            <a:off x="648970" y="1417955"/>
            <a:ext cx="8229600" cy="4525963"/>
          </a:xfrm>
        </p:spPr>
        <p:txBody>
          <a:bodyPr/>
          <a:p>
            <a:pPr>
              <a:lnSpc>
                <a:spcPct val="150000"/>
              </a:lnSpc>
              <a:spcBef>
                <a:spcPts val="0"/>
              </a:spcBef>
              <a:buFont typeface="Arial" panose="020B0604020202020204" pitchFamily="34" charset="0"/>
              <a:buNone/>
              <a:defRPr/>
            </a:pPr>
            <a:r>
              <a:rPr lang="zh-CN" altLang="en-US" sz="2000" dirty="0">
                <a:solidFill>
                  <a:srgbClr val="FF0000"/>
                </a:solidFill>
                <a:cs typeface="黑体" panose="02010609060101010101" pitchFamily="49" charset="-122"/>
                <a:sym typeface="+mn-ea"/>
              </a:rPr>
              <a:t>克隆载体：</a:t>
            </a:r>
            <a:r>
              <a:rPr lang="zh-CN" altLang="en-US" sz="2000" dirty="0">
                <a:cs typeface="黑体" panose="02010609060101010101" pitchFamily="49" charset="-122"/>
                <a:sym typeface="+mn-ea"/>
              </a:rPr>
              <a:t>克隆</a:t>
            </a:r>
            <a:r>
              <a:rPr lang="zh-CN" altLang="en-US" sz="2000" dirty="0">
                <a:solidFill>
                  <a:srgbClr val="002060"/>
                </a:solidFill>
                <a:cs typeface="黑体" panose="02010609060101010101" pitchFamily="49" charset="-122"/>
                <a:sym typeface="+mn-ea"/>
              </a:rPr>
              <a:t>目的基因，其上有复制子即可。</a:t>
            </a:r>
            <a:endParaRPr lang="zh-CN" altLang="en-US" sz="2000" dirty="0">
              <a:solidFill>
                <a:srgbClr val="002060"/>
              </a:solidFill>
              <a:cs typeface="黑体" panose="02010609060101010101" pitchFamily="49" charset="-122"/>
              <a:sym typeface="+mn-ea"/>
            </a:endParaRPr>
          </a:p>
          <a:p>
            <a:pPr>
              <a:lnSpc>
                <a:spcPct val="150000"/>
              </a:lnSpc>
              <a:spcBef>
                <a:spcPts val="0"/>
              </a:spcBef>
              <a:buFont typeface="Arial" panose="020B0604020202020204" pitchFamily="34" charset="0"/>
              <a:buNone/>
              <a:defRPr/>
            </a:pPr>
            <a:r>
              <a:rPr lang="zh-CN" altLang="en-US" sz="2000" dirty="0">
                <a:solidFill>
                  <a:srgbClr val="FF0000"/>
                </a:solidFill>
                <a:cs typeface="黑体" panose="02010609060101010101" pitchFamily="49" charset="-122"/>
                <a:sym typeface="+mn-ea"/>
              </a:rPr>
              <a:t>表达载体：</a:t>
            </a:r>
            <a:r>
              <a:rPr kumimoji="1" lang="zh-CN" altLang="en-US" sz="2000" dirty="0">
                <a:cs typeface="黑体" panose="02010609060101010101" pitchFamily="49" charset="-122"/>
                <a:sym typeface="+mn-ea"/>
              </a:rPr>
              <a:t>在宿主细胞中</a:t>
            </a:r>
            <a:r>
              <a:rPr lang="zh-CN" altLang="en-US" sz="2000" dirty="0">
                <a:solidFill>
                  <a:srgbClr val="002060"/>
                </a:solidFill>
                <a:cs typeface="黑体" panose="02010609060101010101" pitchFamily="49" charset="-122"/>
                <a:sym typeface="+mn-ea"/>
              </a:rPr>
              <a:t>表达</a:t>
            </a:r>
            <a:r>
              <a:rPr kumimoji="1" lang="zh-CN" altLang="en-US" sz="2000" dirty="0">
                <a:solidFill>
                  <a:srgbClr val="002060"/>
                </a:solidFill>
                <a:cs typeface="黑体" panose="02010609060101010101" pitchFamily="49" charset="-122"/>
                <a:sym typeface="+mn-ea"/>
              </a:rPr>
              <a:t>目的基因，既有复制子，又有强启动子。</a:t>
            </a:r>
            <a:endParaRPr kumimoji="1" lang="en-US" altLang="zh-CN" sz="2000" dirty="0">
              <a:solidFill>
                <a:srgbClr val="002060"/>
              </a:solidFill>
              <a:cs typeface="黑体" panose="02010609060101010101" pitchFamily="49" charset="-122"/>
            </a:endParaRPr>
          </a:p>
          <a:p>
            <a:pPr>
              <a:lnSpc>
                <a:spcPct val="150000"/>
              </a:lnSpc>
              <a:spcBef>
                <a:spcPts val="0"/>
              </a:spcBef>
              <a:buFont typeface="Arial" panose="020B0604020202020204" pitchFamily="34" charset="0"/>
              <a:buNone/>
              <a:defRPr/>
            </a:pPr>
            <a:r>
              <a:rPr lang="zh-CN" altLang="en-US" sz="2000" dirty="0">
                <a:solidFill>
                  <a:srgbClr val="FF0000"/>
                </a:solidFill>
                <a:cs typeface="黑体" panose="02010609060101010101" pitchFamily="49" charset="-122"/>
                <a:sym typeface="+mn-ea"/>
              </a:rPr>
              <a:t>穿梭载体：</a:t>
            </a:r>
            <a:r>
              <a:rPr kumimoji="1" lang="zh-CN" altLang="en-US" sz="2000" dirty="0">
                <a:solidFill>
                  <a:srgbClr val="002060"/>
                </a:solidFill>
                <a:cs typeface="黑体" panose="02010609060101010101" pitchFamily="49" charset="-122"/>
                <a:sym typeface="+mn-ea"/>
              </a:rPr>
              <a:t>可在原核细胞中复制，也可在真核细胞中扩增和表达。</a:t>
            </a:r>
            <a:endParaRPr kumimoji="1" lang="zh-CN" altLang="en-US" sz="2000" dirty="0">
              <a:solidFill>
                <a:srgbClr val="002060"/>
              </a:solidFill>
              <a:cs typeface="黑体" panose="02010609060101010101" pitchFamily="49" charset="-122"/>
            </a:endParaRPr>
          </a:p>
          <a:p>
            <a:endParaRPr kumimoji="1" lang="zh-CN" altLang="en-US" sz="2000" dirty="0">
              <a:solidFill>
                <a:srgbClr val="002060"/>
              </a:solidFill>
              <a:cs typeface="黑体" panose="02010609060101010101" pitchFamily="49" charset="-122"/>
            </a:endParaRPr>
          </a:p>
        </p:txBody>
      </p:sp>
      <p:grpSp>
        <p:nvGrpSpPr>
          <p:cNvPr id="20482" name="Group 4"/>
          <p:cNvGrpSpPr/>
          <p:nvPr/>
        </p:nvGrpSpPr>
        <p:grpSpPr bwMode="auto">
          <a:xfrm>
            <a:off x="879158" y="3119120"/>
            <a:ext cx="6230938" cy="2133600"/>
            <a:chOff x="869" y="1968"/>
            <a:chExt cx="3925" cy="1344"/>
          </a:xfrm>
        </p:grpSpPr>
        <p:grpSp>
          <p:nvGrpSpPr>
            <p:cNvPr id="20487" name="Group 5"/>
            <p:cNvGrpSpPr/>
            <p:nvPr/>
          </p:nvGrpSpPr>
          <p:grpSpPr bwMode="auto">
            <a:xfrm>
              <a:off x="869" y="1968"/>
              <a:ext cx="2112" cy="1344"/>
              <a:chOff x="3673" y="2976"/>
              <a:chExt cx="2112" cy="1344"/>
            </a:xfrm>
          </p:grpSpPr>
          <p:sp>
            <p:nvSpPr>
              <p:cNvPr id="20492" name="Text Box 7"/>
              <p:cNvSpPr txBox="1">
                <a:spLocks noChangeArrowheads="1"/>
              </p:cNvSpPr>
              <p:nvPr/>
            </p:nvSpPr>
            <p:spPr bwMode="auto">
              <a:xfrm>
                <a:off x="3673" y="2976"/>
                <a:ext cx="998" cy="288"/>
              </a:xfrm>
              <a:prstGeom prst="rect">
                <a:avLst/>
              </a:prstGeom>
              <a:noFill/>
              <a:ln w="12700">
                <a:noFill/>
                <a:miter lim="800000"/>
              </a:ln>
            </p:spPr>
            <p:txBody>
              <a:bodyPr>
                <a:spAutoFit/>
              </a:bodyPr>
              <a:lstStyle/>
              <a:p>
                <a:pPr marL="342900" indent="-342900" eaLnBrk="1" hangingPunct="1">
                  <a:spcBef>
                    <a:spcPct val="50000"/>
                  </a:spcBef>
                </a:pPr>
                <a:r>
                  <a:rPr lang="zh-CN" altLang="en-US" sz="2400">
                    <a:solidFill>
                      <a:srgbClr val="002060"/>
                    </a:solidFill>
                    <a:latin typeface="黑体" panose="02010609060101010101" pitchFamily="49" charset="-122"/>
                    <a:ea typeface="黑体" panose="02010609060101010101" pitchFamily="49" charset="-122"/>
                  </a:rPr>
                  <a:t>克隆载体</a:t>
                </a:r>
                <a:endParaRPr lang="zh-CN" altLang="en-US" sz="2400">
                  <a:solidFill>
                    <a:srgbClr val="002060"/>
                  </a:solidFill>
                  <a:latin typeface="黑体" panose="02010609060101010101" pitchFamily="49" charset="-122"/>
                  <a:ea typeface="黑体" panose="02010609060101010101" pitchFamily="49" charset="-122"/>
                </a:endParaRPr>
              </a:p>
            </p:txBody>
          </p:sp>
          <p:sp>
            <p:nvSpPr>
              <p:cNvPr id="20493" name="Text Box 8"/>
              <p:cNvSpPr txBox="1">
                <a:spLocks noChangeArrowheads="1"/>
              </p:cNvSpPr>
              <p:nvPr/>
            </p:nvSpPr>
            <p:spPr bwMode="auto">
              <a:xfrm>
                <a:off x="3688" y="3696"/>
                <a:ext cx="998" cy="288"/>
              </a:xfrm>
              <a:prstGeom prst="rect">
                <a:avLst/>
              </a:prstGeom>
              <a:noFill/>
              <a:ln w="12700">
                <a:noFill/>
                <a:miter lim="800000"/>
              </a:ln>
            </p:spPr>
            <p:txBody>
              <a:bodyPr>
                <a:spAutoFit/>
              </a:bodyPr>
              <a:lstStyle/>
              <a:p>
                <a:pPr marL="342900" indent="-342900" eaLnBrk="1" hangingPunct="1">
                  <a:spcBef>
                    <a:spcPct val="50000"/>
                  </a:spcBef>
                </a:pPr>
                <a:r>
                  <a:rPr lang="zh-CN" altLang="en-US" sz="2400">
                    <a:solidFill>
                      <a:srgbClr val="002060"/>
                    </a:solidFill>
                    <a:latin typeface="黑体" panose="02010609060101010101" pitchFamily="49" charset="-122"/>
                    <a:ea typeface="黑体" panose="02010609060101010101" pitchFamily="49" charset="-122"/>
                  </a:rPr>
                  <a:t>表达载体</a:t>
                </a:r>
                <a:endParaRPr lang="zh-CN" altLang="en-US" sz="2400">
                  <a:solidFill>
                    <a:srgbClr val="002060"/>
                  </a:solidFill>
                  <a:latin typeface="黑体" panose="02010609060101010101" pitchFamily="49" charset="-122"/>
                  <a:ea typeface="黑体" panose="02010609060101010101" pitchFamily="49" charset="-122"/>
                </a:endParaRPr>
              </a:p>
            </p:txBody>
          </p:sp>
          <p:sp>
            <p:nvSpPr>
              <p:cNvPr id="20495" name="Text Box 10"/>
              <p:cNvSpPr txBox="1">
                <a:spLocks noChangeArrowheads="1"/>
              </p:cNvSpPr>
              <p:nvPr/>
            </p:nvSpPr>
            <p:spPr bwMode="auto">
              <a:xfrm>
                <a:off x="4686" y="3397"/>
                <a:ext cx="1003" cy="291"/>
              </a:xfrm>
              <a:prstGeom prst="rect">
                <a:avLst/>
              </a:prstGeom>
              <a:noFill/>
              <a:ln w="12700">
                <a:noFill/>
                <a:miter lim="800000"/>
              </a:ln>
            </p:spPr>
            <p:txBody>
              <a:bodyPr>
                <a:spAutoFit/>
              </a:bodyPr>
              <a:lstStyle/>
              <a:p>
                <a:pPr marL="342900" indent="-342900" eaLnBrk="1" hangingPunct="1">
                  <a:spcBef>
                    <a:spcPct val="50000"/>
                  </a:spcBef>
                </a:pPr>
                <a:r>
                  <a:rPr lang="zh-CN" altLang="en-US" sz="2400">
                    <a:solidFill>
                      <a:srgbClr val="002060"/>
                    </a:solidFill>
                    <a:latin typeface="黑体" panose="02010609060101010101" pitchFamily="49" charset="-122"/>
                    <a:ea typeface="黑体" panose="02010609060101010101" pitchFamily="49" charset="-122"/>
                  </a:rPr>
                  <a:t>原核载体</a:t>
                </a:r>
                <a:endParaRPr lang="zh-CN" altLang="en-US" sz="2400">
                  <a:solidFill>
                    <a:srgbClr val="002060"/>
                  </a:solidFill>
                  <a:latin typeface="黑体" panose="02010609060101010101" pitchFamily="49" charset="-122"/>
                  <a:ea typeface="黑体" panose="02010609060101010101" pitchFamily="49" charset="-122"/>
                </a:endParaRPr>
              </a:p>
            </p:txBody>
          </p:sp>
          <p:sp>
            <p:nvSpPr>
              <p:cNvPr id="20496" name="Text Box 11"/>
              <p:cNvSpPr txBox="1">
                <a:spLocks noChangeArrowheads="1"/>
              </p:cNvSpPr>
              <p:nvPr/>
            </p:nvSpPr>
            <p:spPr bwMode="auto">
              <a:xfrm>
                <a:off x="4686" y="3715"/>
                <a:ext cx="1099" cy="291"/>
              </a:xfrm>
              <a:prstGeom prst="rect">
                <a:avLst/>
              </a:prstGeom>
              <a:noFill/>
              <a:ln w="12700">
                <a:noFill/>
                <a:miter lim="800000"/>
              </a:ln>
            </p:spPr>
            <p:txBody>
              <a:bodyPr>
                <a:spAutoFit/>
              </a:bodyPr>
              <a:lstStyle/>
              <a:p>
                <a:pPr marL="342900" indent="-342900" eaLnBrk="1" hangingPunct="1">
                  <a:spcBef>
                    <a:spcPct val="50000"/>
                  </a:spcBef>
                </a:pPr>
                <a:r>
                  <a:rPr lang="zh-CN" altLang="en-US" sz="2400">
                    <a:solidFill>
                      <a:srgbClr val="002060"/>
                    </a:solidFill>
                    <a:latin typeface="黑体" panose="02010609060101010101" pitchFamily="49" charset="-122"/>
                    <a:ea typeface="黑体" panose="02010609060101010101" pitchFamily="49" charset="-122"/>
                  </a:rPr>
                  <a:t>真核载体</a:t>
                </a:r>
                <a:endParaRPr lang="zh-CN" altLang="en-US" sz="2400">
                  <a:solidFill>
                    <a:srgbClr val="002060"/>
                  </a:solidFill>
                  <a:latin typeface="黑体" panose="02010609060101010101" pitchFamily="49" charset="-122"/>
                  <a:ea typeface="黑体" panose="02010609060101010101" pitchFamily="49" charset="-122"/>
                </a:endParaRPr>
              </a:p>
            </p:txBody>
          </p:sp>
          <p:sp>
            <p:nvSpPr>
              <p:cNvPr id="20497" name="Text Box 12"/>
              <p:cNvSpPr txBox="1">
                <a:spLocks noChangeArrowheads="1"/>
              </p:cNvSpPr>
              <p:nvPr/>
            </p:nvSpPr>
            <p:spPr bwMode="auto">
              <a:xfrm>
                <a:off x="4686" y="4032"/>
                <a:ext cx="998" cy="288"/>
              </a:xfrm>
              <a:prstGeom prst="rect">
                <a:avLst/>
              </a:prstGeom>
              <a:noFill/>
              <a:ln w="12700">
                <a:noFill/>
                <a:miter lim="800000"/>
              </a:ln>
            </p:spPr>
            <p:txBody>
              <a:bodyPr>
                <a:spAutoFit/>
              </a:bodyPr>
              <a:lstStyle/>
              <a:p>
                <a:pPr marL="342900" indent="-342900" eaLnBrk="1" hangingPunct="1">
                  <a:spcBef>
                    <a:spcPct val="50000"/>
                  </a:spcBef>
                </a:pPr>
                <a:r>
                  <a:rPr lang="zh-CN" altLang="en-US" sz="2400">
                    <a:solidFill>
                      <a:srgbClr val="002060"/>
                    </a:solidFill>
                    <a:latin typeface="黑体" panose="02010609060101010101" pitchFamily="49" charset="-122"/>
                    <a:ea typeface="黑体" panose="02010609060101010101" pitchFamily="49" charset="-122"/>
                  </a:rPr>
                  <a:t>穿梭载体</a:t>
                </a:r>
                <a:endParaRPr lang="zh-CN" altLang="en-US" sz="2400">
                  <a:solidFill>
                    <a:srgbClr val="002060"/>
                  </a:solidFill>
                  <a:latin typeface="黑体" panose="02010609060101010101" pitchFamily="49" charset="-122"/>
                  <a:ea typeface="黑体" panose="02010609060101010101" pitchFamily="49" charset="-122"/>
                </a:endParaRPr>
              </a:p>
            </p:txBody>
          </p:sp>
        </p:grpSp>
        <p:sp>
          <p:nvSpPr>
            <p:cNvPr id="20488" name="Text Box 13"/>
            <p:cNvSpPr txBox="1">
              <a:spLocks noChangeArrowheads="1"/>
            </p:cNvSpPr>
            <p:nvPr/>
          </p:nvSpPr>
          <p:spPr bwMode="auto">
            <a:xfrm>
              <a:off x="1877" y="1968"/>
              <a:ext cx="1752" cy="290"/>
            </a:xfrm>
            <a:prstGeom prst="rect">
              <a:avLst/>
            </a:prstGeom>
            <a:noFill/>
            <a:ln w="25400">
              <a:noFill/>
              <a:miter lim="800000"/>
            </a:ln>
          </p:spPr>
          <p:txBody>
            <a:bodyPr wrap="none">
              <a:spAutoFit/>
            </a:bodyPr>
            <a:lstStyle/>
            <a:p>
              <a:pPr eaLnBrk="1" hangingPunct="1"/>
              <a:r>
                <a:rPr lang="en-US" altLang="zh-CN" sz="2400" b="0">
                  <a:solidFill>
                    <a:srgbClr val="002060"/>
                  </a:solidFill>
                  <a:latin typeface="Calibri" panose="020F0502020204030204" charset="0"/>
                  <a:ea typeface="黑体" panose="02010609060101010101" pitchFamily="49" charset="-122"/>
                  <a:cs typeface="Calibri" panose="020F0502020204030204" charset="0"/>
                </a:rPr>
                <a:t>pUC, pGEM-T, pENTR</a:t>
              </a:r>
              <a:endParaRPr lang="en-US" altLang="zh-CN" sz="2400" b="0">
                <a:solidFill>
                  <a:srgbClr val="002060"/>
                </a:solidFill>
                <a:latin typeface="Calibri" panose="020F0502020204030204" charset="0"/>
                <a:ea typeface="黑体" panose="02010609060101010101" pitchFamily="49" charset="-122"/>
                <a:cs typeface="Calibri" panose="020F0502020204030204" charset="0"/>
              </a:endParaRPr>
            </a:p>
          </p:txBody>
        </p:sp>
        <p:sp>
          <p:nvSpPr>
            <p:cNvPr id="20489" name="Text Box 14"/>
            <p:cNvSpPr txBox="1">
              <a:spLocks noChangeArrowheads="1"/>
            </p:cNvSpPr>
            <p:nvPr/>
          </p:nvSpPr>
          <p:spPr bwMode="auto">
            <a:xfrm>
              <a:off x="2837" y="2352"/>
              <a:ext cx="1957" cy="290"/>
            </a:xfrm>
            <a:prstGeom prst="rect">
              <a:avLst/>
            </a:prstGeom>
            <a:noFill/>
            <a:ln w="25400">
              <a:noFill/>
              <a:miter lim="800000"/>
            </a:ln>
          </p:spPr>
          <p:txBody>
            <a:bodyPr wrap="none">
              <a:spAutoFit/>
            </a:bodyPr>
            <a:lstStyle/>
            <a:p>
              <a:pPr eaLnBrk="1" hangingPunct="1"/>
              <a:r>
                <a:rPr lang="en-US" altLang="zh-CN" sz="2400" b="0">
                  <a:solidFill>
                    <a:srgbClr val="002060"/>
                  </a:solidFill>
                  <a:latin typeface="Calibri" panose="020F0502020204030204" charset="0"/>
                  <a:ea typeface="黑体" panose="02010609060101010101" pitchFamily="49" charset="-122"/>
                  <a:cs typeface="Calibri" panose="020F0502020204030204" charset="0"/>
                </a:rPr>
                <a:t>pET28a(+), pGEX, pMAL</a:t>
              </a:r>
              <a:r>
                <a:rPr lang="en-US" altLang="zh-CN" sz="2400" b="0">
                  <a:solidFill>
                    <a:srgbClr val="002060"/>
                  </a:solidFill>
                  <a:latin typeface="黑体" panose="02010609060101010101" pitchFamily="49" charset="-122"/>
                  <a:ea typeface="黑体" panose="02010609060101010101" pitchFamily="49" charset="-122"/>
                </a:rPr>
                <a:t> </a:t>
              </a:r>
              <a:endParaRPr lang="en-US" altLang="zh-CN" sz="2400" b="0">
                <a:solidFill>
                  <a:srgbClr val="002060"/>
                </a:solidFill>
                <a:latin typeface="黑体" panose="02010609060101010101" pitchFamily="49" charset="-122"/>
                <a:ea typeface="黑体" panose="02010609060101010101" pitchFamily="49" charset="-122"/>
              </a:endParaRPr>
            </a:p>
          </p:txBody>
        </p:sp>
        <p:sp>
          <p:nvSpPr>
            <p:cNvPr id="20490" name="Text Box 15"/>
            <p:cNvSpPr txBox="1">
              <a:spLocks noChangeArrowheads="1"/>
            </p:cNvSpPr>
            <p:nvPr/>
          </p:nvSpPr>
          <p:spPr bwMode="auto">
            <a:xfrm>
              <a:off x="2837" y="2680"/>
              <a:ext cx="1766" cy="290"/>
            </a:xfrm>
            <a:prstGeom prst="rect">
              <a:avLst/>
            </a:prstGeom>
            <a:noFill/>
            <a:ln w="25400">
              <a:noFill/>
              <a:miter lim="800000"/>
            </a:ln>
          </p:spPr>
          <p:txBody>
            <a:bodyPr wrap="none">
              <a:spAutoFit/>
            </a:bodyPr>
            <a:lstStyle/>
            <a:p>
              <a:pPr eaLnBrk="1" hangingPunct="1"/>
              <a:r>
                <a:rPr lang="en-US" altLang="zh-CN" sz="2400" b="0">
                  <a:solidFill>
                    <a:srgbClr val="002060"/>
                  </a:solidFill>
                  <a:latin typeface="Calibri" panose="020F0502020204030204" charset="0"/>
                  <a:ea typeface="黑体" panose="02010609060101010101" pitchFamily="49" charset="-122"/>
                  <a:cs typeface="Calibri" panose="020F0502020204030204" charset="0"/>
                </a:rPr>
                <a:t>pcDNA3.0, pEGFP-N3</a:t>
              </a:r>
              <a:endParaRPr lang="en-US" altLang="zh-CN" sz="2400" b="0">
                <a:solidFill>
                  <a:srgbClr val="002060"/>
                </a:solidFill>
                <a:latin typeface="Calibri" panose="020F0502020204030204" charset="0"/>
                <a:ea typeface="黑体" panose="02010609060101010101" pitchFamily="49" charset="-122"/>
                <a:cs typeface="Calibri" panose="020F0502020204030204" charset="0"/>
              </a:endParaRPr>
            </a:p>
          </p:txBody>
        </p:sp>
      </p:grpSp>
      <p:sp>
        <p:nvSpPr>
          <p:cNvPr id="11281" name="Rectangle 17"/>
          <p:cNvSpPr>
            <a:spLocks noChangeArrowheads="1"/>
          </p:cNvSpPr>
          <p:nvPr/>
        </p:nvSpPr>
        <p:spPr bwMode="auto">
          <a:xfrm>
            <a:off x="2743200" y="609600"/>
            <a:ext cx="3924300" cy="685800"/>
          </a:xfrm>
          <a:prstGeom prst="rect">
            <a:avLst/>
          </a:prstGeom>
          <a:noFill/>
          <a:ln w="9525">
            <a:noFill/>
            <a:miter lim="800000"/>
          </a:ln>
          <a:effectLst/>
        </p:spPr>
        <p:txBody>
          <a:bodyPr anchor="b"/>
          <a:lstStyle/>
          <a:p>
            <a:pPr algn="ctr" eaLnBrk="1" hangingPunct="1">
              <a:defRPr/>
            </a:pPr>
            <a:endParaRPr lang="zh-CN" altLang="en-US" sz="2000" b="0" dirty="0">
              <a:solidFill>
                <a:srgbClr val="002060"/>
              </a:solidFill>
              <a:latin typeface="黑体" panose="02010609060101010101" pitchFamily="49" charset="-122"/>
              <a:ea typeface="黑体" panose="02010609060101010101" pitchFamily="49" charset="-122"/>
            </a:endParaRPr>
          </a:p>
        </p:txBody>
      </p:sp>
      <p:sp>
        <p:nvSpPr>
          <p:cNvPr id="20485" name="矩形 17"/>
          <p:cNvSpPr>
            <a:spLocks noChangeArrowheads="1"/>
          </p:cNvSpPr>
          <p:nvPr/>
        </p:nvSpPr>
        <p:spPr bwMode="auto">
          <a:xfrm>
            <a:off x="1197610" y="5629910"/>
            <a:ext cx="6553200" cy="706755"/>
          </a:xfrm>
          <a:prstGeom prst="rect">
            <a:avLst/>
          </a:prstGeom>
          <a:solidFill>
            <a:schemeClr val="accent6">
              <a:lumMod val="20000"/>
              <a:lumOff val="80000"/>
            </a:schemeClr>
          </a:solidFill>
          <a:ln w="9525">
            <a:noFill/>
            <a:miter lim="800000"/>
          </a:ln>
        </p:spPr>
        <p:txBody>
          <a:bodyPr wrap="square">
            <a:spAutoFit/>
          </a:bodyPr>
          <a:lstStyle/>
          <a:p>
            <a:pPr eaLnBrk="1" hangingPunct="1"/>
            <a:r>
              <a:rPr lang="zh-CN" altLang="en-US" sz="2000" b="0">
                <a:solidFill>
                  <a:srgbClr val="002060"/>
                </a:solidFill>
                <a:latin typeface="黑体" panose="02010609060101010101" pitchFamily="49" charset="-122"/>
                <a:ea typeface="黑体" panose="02010609060101010101" pitchFamily="49" charset="-122"/>
              </a:rPr>
              <a:t>选择质粒载体的要素是要了解可用到的载体的特征和预测重组克隆所用于的实验。</a:t>
            </a:r>
            <a:endParaRPr lang="zh-CN" altLang="en-US" sz="2000" b="0">
              <a:solidFill>
                <a:srgbClr val="002060"/>
              </a:solidFill>
              <a:latin typeface="黑体" panose="02010609060101010101" pitchFamily="49" charset="-122"/>
              <a:ea typeface="黑体" panose="02010609060101010101" pitchFamily="49" charset="-122"/>
            </a:endParaRPr>
          </a:p>
        </p:txBody>
      </p:sp>
      <p:sp>
        <p:nvSpPr>
          <p:cNvPr id="4" name="左大括号 3"/>
          <p:cNvSpPr/>
          <p:nvPr/>
        </p:nvSpPr>
        <p:spPr>
          <a:xfrm>
            <a:off x="838200" y="3276600"/>
            <a:ext cx="152400" cy="1371600"/>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左大括号 4"/>
          <p:cNvSpPr/>
          <p:nvPr/>
        </p:nvSpPr>
        <p:spPr>
          <a:xfrm>
            <a:off x="2350135" y="3968115"/>
            <a:ext cx="137160" cy="1122045"/>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标题 4"/>
          <p:cNvSpPr>
            <a:spLocks noGrp="1"/>
          </p:cNvSpPr>
          <p:nvPr>
            <p:ph type="title" idx="4294967295"/>
          </p:nvPr>
        </p:nvSpPr>
        <p:spPr/>
        <p:txBody>
          <a:bodyPr/>
          <a:lstStyle/>
          <a:p>
            <a:r>
              <a:rPr lang="zh-CN" altLang="en-US" b="1" smtClean="0">
                <a:solidFill>
                  <a:srgbClr val="FF0000"/>
                </a:solidFill>
              </a:rPr>
              <a:t>质粒图谱的阅读</a:t>
            </a:r>
            <a:endParaRPr lang="zh-CN" altLang="en-US" b="1" smtClean="0">
              <a:solidFill>
                <a:srgbClr val="FF0000"/>
              </a:solidFill>
            </a:endParaRPr>
          </a:p>
        </p:txBody>
      </p:sp>
      <p:sp>
        <p:nvSpPr>
          <p:cNvPr id="22531" name="内容占位符 6"/>
          <p:cNvSpPr>
            <a:spLocks noGrp="1"/>
          </p:cNvSpPr>
          <p:nvPr>
            <p:ph sz="half" idx="4294967295"/>
          </p:nvPr>
        </p:nvSpPr>
        <p:spPr>
          <a:xfrm>
            <a:off x="4724400" y="1676400"/>
            <a:ext cx="4038600" cy="4525963"/>
          </a:xfrm>
        </p:spPr>
        <p:txBody>
          <a:bodyPr/>
          <a:lstStyle/>
          <a:p>
            <a:pPr>
              <a:buFontTx/>
              <a:buNone/>
            </a:pPr>
            <a:r>
              <a:rPr lang="en-US" altLang="zh-CN" sz="1200" smtClean="0"/>
              <a:t>        </a:t>
            </a:r>
            <a:r>
              <a:rPr lang="zh-CN" altLang="zh-CN" sz="1200" smtClean="0"/>
              <a:t>第一步：首先看</a:t>
            </a:r>
            <a:r>
              <a:rPr lang="en-US" altLang="zh-CN" sz="1200" smtClean="0">
                <a:solidFill>
                  <a:srgbClr val="FF0000"/>
                </a:solidFill>
              </a:rPr>
              <a:t>Ori</a:t>
            </a:r>
            <a:r>
              <a:rPr lang="zh-CN" altLang="zh-CN" sz="1200" smtClean="0">
                <a:solidFill>
                  <a:srgbClr val="FF0000"/>
                </a:solidFill>
              </a:rPr>
              <a:t>的位置</a:t>
            </a:r>
            <a:r>
              <a:rPr lang="zh-CN" altLang="zh-CN" sz="1200" smtClean="0"/>
              <a:t>，了解质粒的类型（原核</a:t>
            </a:r>
            <a:r>
              <a:rPr lang="en-US" altLang="zh-CN" sz="1200" smtClean="0"/>
              <a:t>/</a:t>
            </a:r>
            <a:r>
              <a:rPr lang="zh-CN" altLang="zh-CN" sz="1200" smtClean="0"/>
              <a:t>真核</a:t>
            </a:r>
            <a:r>
              <a:rPr lang="en-US" altLang="zh-CN" sz="1200" smtClean="0"/>
              <a:t>/</a:t>
            </a:r>
            <a:r>
              <a:rPr lang="zh-CN" altLang="zh-CN" sz="1200" smtClean="0"/>
              <a:t>穿梭质粒）</a:t>
            </a:r>
            <a:br>
              <a:rPr lang="en-US" altLang="zh-CN" sz="1200" smtClean="0"/>
            </a:br>
            <a:endParaRPr lang="en-US" altLang="zh-CN" sz="1200" smtClean="0"/>
          </a:p>
          <a:p>
            <a:pPr>
              <a:buFontTx/>
              <a:buNone/>
            </a:pPr>
            <a:r>
              <a:rPr lang="en-US" altLang="zh-CN" sz="1200" smtClean="0"/>
              <a:t>        </a:t>
            </a:r>
            <a:r>
              <a:rPr lang="zh-CN" altLang="zh-CN" sz="1200" smtClean="0"/>
              <a:t>第二步：再看</a:t>
            </a:r>
            <a:r>
              <a:rPr lang="zh-CN" altLang="zh-CN" sz="1200" smtClean="0">
                <a:solidFill>
                  <a:srgbClr val="FF0000"/>
                </a:solidFill>
              </a:rPr>
              <a:t>筛选标记</a:t>
            </a:r>
            <a:r>
              <a:rPr lang="zh-CN" altLang="zh-CN" sz="1200" smtClean="0"/>
              <a:t>，如抗性，决定使用什么筛选标记。</a:t>
            </a:r>
            <a:br>
              <a:rPr lang="en-US" altLang="zh-CN" sz="1200" smtClean="0"/>
            </a:br>
            <a:r>
              <a:rPr lang="en-US" altLang="zh-CN" sz="1200" smtClean="0"/>
              <a:t>       </a:t>
            </a:r>
            <a:br>
              <a:rPr lang="en-US" altLang="zh-CN" sz="1200" smtClean="0"/>
            </a:br>
            <a:r>
              <a:rPr lang="zh-CN" altLang="zh-CN" sz="1200" smtClean="0"/>
              <a:t>第三步：看</a:t>
            </a:r>
            <a:r>
              <a:rPr lang="zh-CN" altLang="zh-CN" sz="1200" smtClean="0">
                <a:solidFill>
                  <a:srgbClr val="FF0000"/>
                </a:solidFill>
              </a:rPr>
              <a:t>多克隆位点（</a:t>
            </a:r>
            <a:r>
              <a:rPr lang="en-US" altLang="zh-CN" sz="1200" smtClean="0">
                <a:solidFill>
                  <a:srgbClr val="FF0000"/>
                </a:solidFill>
              </a:rPr>
              <a:t>MCS</a:t>
            </a:r>
            <a:r>
              <a:rPr lang="zh-CN" altLang="zh-CN" sz="1200" smtClean="0"/>
              <a:t>）。它具有多个限制酶的单一切点。便于外源基因的插入。如果在这些位点外有外源基因的插入，会导致某种标志基因的失活，而便于筛选。决定能不能放目的基因以及如何放置目的基因。</a:t>
            </a:r>
            <a:br>
              <a:rPr lang="en-US" altLang="zh-CN" sz="1200" smtClean="0"/>
            </a:br>
            <a:br>
              <a:rPr lang="en-US" altLang="zh-CN" sz="1200" smtClean="0"/>
            </a:br>
            <a:r>
              <a:rPr lang="zh-CN" altLang="zh-CN" sz="1200" smtClean="0"/>
              <a:t>第四步：再看</a:t>
            </a:r>
            <a:r>
              <a:rPr lang="zh-CN" altLang="zh-CN" sz="1200" smtClean="0">
                <a:solidFill>
                  <a:srgbClr val="FF0000"/>
                </a:solidFill>
              </a:rPr>
              <a:t>外源</a:t>
            </a:r>
            <a:r>
              <a:rPr lang="en-US" altLang="zh-CN" sz="1200" smtClean="0">
                <a:solidFill>
                  <a:srgbClr val="FF0000"/>
                </a:solidFill>
              </a:rPr>
              <a:t>DNA</a:t>
            </a:r>
            <a:r>
              <a:rPr lang="zh-CN" altLang="zh-CN" sz="1200" smtClean="0">
                <a:solidFill>
                  <a:srgbClr val="FF0000"/>
                </a:solidFill>
              </a:rPr>
              <a:t>插入片段大小</a:t>
            </a:r>
            <a:r>
              <a:rPr lang="zh-CN" altLang="zh-CN" sz="1200" smtClean="0"/>
              <a:t>。质粒一般只能容纳小于</a:t>
            </a:r>
            <a:r>
              <a:rPr lang="en-US" altLang="zh-CN" sz="1200" smtClean="0"/>
              <a:t>10Kb</a:t>
            </a:r>
            <a:r>
              <a:rPr lang="zh-CN" altLang="zh-CN" sz="1200" smtClean="0"/>
              <a:t>的外源</a:t>
            </a:r>
            <a:r>
              <a:rPr lang="en-US" altLang="zh-CN" sz="1200" smtClean="0"/>
              <a:t>DNA</a:t>
            </a:r>
            <a:r>
              <a:rPr lang="zh-CN" altLang="zh-CN" sz="1200" smtClean="0"/>
              <a:t>片段。一般来说，外源</a:t>
            </a:r>
            <a:r>
              <a:rPr lang="en-US" altLang="zh-CN" sz="1200" smtClean="0"/>
              <a:t>DNA</a:t>
            </a:r>
            <a:r>
              <a:rPr lang="zh-CN" altLang="zh-CN" sz="1200" smtClean="0"/>
              <a:t>片段越长，越难插入，越不稳定，转化效率</a:t>
            </a:r>
            <a:r>
              <a:rPr lang="en-US" altLang="zh-CN" sz="1200" smtClean="0"/>
              <a:t> </a:t>
            </a:r>
            <a:r>
              <a:rPr lang="zh-CN" altLang="zh-CN" sz="1200" smtClean="0"/>
              <a:t>越低。</a:t>
            </a:r>
            <a:endParaRPr lang="en-US" altLang="zh-CN" sz="1200" smtClean="0"/>
          </a:p>
          <a:p>
            <a:pPr>
              <a:buFontTx/>
              <a:buNone/>
            </a:pPr>
            <a:br>
              <a:rPr lang="en-US" altLang="zh-CN" sz="1200" smtClean="0"/>
            </a:br>
            <a:r>
              <a:rPr lang="zh-CN" altLang="zh-CN" sz="1200" smtClean="0"/>
              <a:t>第五步：是否含有</a:t>
            </a:r>
            <a:r>
              <a:rPr lang="zh-CN" altLang="zh-CN" sz="1200" smtClean="0">
                <a:solidFill>
                  <a:srgbClr val="FF0000"/>
                </a:solidFill>
              </a:rPr>
              <a:t>表达系统元件</a:t>
            </a:r>
            <a:r>
              <a:rPr lang="zh-CN" altLang="zh-CN" sz="1200" smtClean="0"/>
              <a:t>，即启动子－核糖体结合位点－克隆位点－转录终止信号。</a:t>
            </a:r>
            <a:endParaRPr lang="en-US" altLang="zh-CN" sz="1200" smtClean="0"/>
          </a:p>
          <a:p>
            <a:pPr>
              <a:buFontTx/>
              <a:buNone/>
            </a:pPr>
            <a:r>
              <a:rPr lang="en-US" altLang="zh-CN" sz="1200" smtClean="0"/>
              <a:t>        </a:t>
            </a:r>
            <a:r>
              <a:rPr lang="zh-CN" altLang="zh-CN" sz="1200" smtClean="0"/>
              <a:t>这是用来区别克隆载体与表达载体。</a:t>
            </a:r>
            <a:endParaRPr lang="en-US" altLang="zh-CN" sz="1200" smtClean="0"/>
          </a:p>
          <a:p>
            <a:pPr>
              <a:buFontTx/>
              <a:buNone/>
            </a:pPr>
            <a:r>
              <a:rPr lang="en-US" altLang="zh-CN" sz="1200" smtClean="0"/>
              <a:t>        </a:t>
            </a:r>
            <a:r>
              <a:rPr lang="zh-CN" altLang="zh-CN" sz="1200" smtClean="0"/>
              <a:t>克隆载体中加入一些与表达调控有关的元件即成为表达载体。选用</a:t>
            </a:r>
            <a:r>
              <a:rPr lang="zh-CN" altLang="en-US" sz="1200" smtClean="0"/>
              <a:t>哪</a:t>
            </a:r>
            <a:r>
              <a:rPr lang="zh-CN" altLang="zh-CN" sz="1200" smtClean="0"/>
              <a:t>种载体，还是要以实验目的为准绳。</a:t>
            </a:r>
            <a:br>
              <a:rPr lang="en-US" altLang="zh-CN" sz="1200" smtClean="0"/>
            </a:br>
            <a:endParaRPr lang="zh-CN" altLang="en-US" sz="2800" smtClean="0"/>
          </a:p>
        </p:txBody>
      </p:sp>
      <p:pic>
        <p:nvPicPr>
          <p:cNvPr id="22532" name="Picture 2" descr="https://imgsa.baidu.com/baike/c0%3Dbaike92%2C5%2C5%2C92%2C30/sign=3053148ecb1349546a13e0363727f93d/4b90f603738da977579e2a24b051f8198618e308.jpg"/>
          <p:cNvPicPr>
            <a:picLocks noChangeAspect="1" noChangeArrowheads="1"/>
          </p:cNvPicPr>
          <p:nvPr/>
        </p:nvPicPr>
        <p:blipFill>
          <a:blip r:embed="rId1" cstate="print"/>
          <a:srcRect/>
          <a:stretch>
            <a:fillRect/>
          </a:stretch>
        </p:blipFill>
        <p:spPr bwMode="auto">
          <a:xfrm>
            <a:off x="188913" y="2286000"/>
            <a:ext cx="4541837" cy="3649663"/>
          </a:xfrm>
          <a:prstGeom prst="rect">
            <a:avLst/>
          </a:prstGeom>
          <a:noFill/>
          <a:ln w="9525">
            <a:noFill/>
            <a:miter lim="800000"/>
            <a:headEnd/>
            <a:tailEnd/>
          </a:ln>
        </p:spPr>
      </p:pic>
      <p:sp>
        <p:nvSpPr>
          <p:cNvPr id="22533" name="内容占位符 11"/>
          <p:cNvSpPr>
            <a:spLocks noGrp="1"/>
          </p:cNvSpPr>
          <p:nvPr>
            <p:ph sz="half" idx="4294967295"/>
          </p:nvPr>
        </p:nvSpPr>
        <p:spPr>
          <a:xfrm>
            <a:off x="457200" y="1600200"/>
            <a:ext cx="4038600" cy="4525963"/>
          </a:xfrm>
        </p:spPr>
        <p:txBody>
          <a:bodyPr/>
          <a:lstStyle/>
          <a:p>
            <a:endParaRPr lang="zh-CN" altLang="en-US" sz="2800" smtClean="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effectLst>
                  <a:outerShdw blurRad="38100" dist="38100" dir="2700000" algn="tl">
                    <a:srgbClr val="000000">
                      <a:alpha val="43137"/>
                    </a:srgbClr>
                  </a:outerShdw>
                </a:effectLst>
                <a:ea typeface="黑体" panose="02010609060101010101" pitchFamily="49" charset="-122"/>
                <a:sym typeface="+mn-ea"/>
              </a:rPr>
              <a:t>选择标记</a:t>
            </a:r>
            <a:endParaRPr lang="zh-CN" altLang="en-US" dirty="0">
              <a:solidFill>
                <a:srgbClr val="FF0000"/>
              </a:solidFill>
              <a:effectLst>
                <a:outerShdw blurRad="38100" dist="38100" dir="2700000" algn="tl">
                  <a:srgbClr val="000000">
                    <a:alpha val="43137"/>
                  </a:srgbClr>
                </a:outerShdw>
              </a:effectLst>
              <a:ea typeface="黑体" panose="02010609060101010101" pitchFamily="49" charset="-122"/>
              <a:sym typeface="+mn-ea"/>
            </a:endParaRPr>
          </a:p>
        </p:txBody>
      </p:sp>
      <p:sp>
        <p:nvSpPr>
          <p:cNvPr id="3" name="内容占位符 2"/>
          <p:cNvSpPr>
            <a:spLocks noGrp="1"/>
          </p:cNvSpPr>
          <p:nvPr>
            <p:ph idx="1"/>
          </p:nvPr>
        </p:nvSpPr>
        <p:spPr/>
        <p:txBody>
          <a:bodyPr/>
          <a:p>
            <a:pPr>
              <a:lnSpc>
                <a:spcPct val="150000"/>
              </a:lnSpc>
            </a:pPr>
            <a:r>
              <a:rPr kumimoji="1" lang="zh-CN" altLang="en-US" sz="2400" dirty="0">
                <a:gradFill>
                  <a:gsLst>
                    <a:gs pos="0">
                      <a:srgbClr val="012D86"/>
                    </a:gs>
                    <a:gs pos="100000">
                      <a:srgbClr val="0E2557"/>
                    </a:gs>
                  </a:gsLst>
                  <a:lin scaled="0"/>
                </a:gradFill>
                <a:cs typeface="黑体" panose="02010609060101010101" pitchFamily="49" charset="-122"/>
                <a:sym typeface="+mn-ea"/>
              </a:rPr>
              <a:t>氨苄青霉素抗性基因（</a:t>
            </a:r>
            <a:r>
              <a:rPr kumimoji="1" lang="en-US" altLang="zh-CN" sz="2400" i="1" dirty="0" err="1">
                <a:gradFill>
                  <a:gsLst>
                    <a:gs pos="0">
                      <a:srgbClr val="012D86"/>
                    </a:gs>
                    <a:gs pos="100000">
                      <a:srgbClr val="0E2557"/>
                    </a:gs>
                  </a:gsLst>
                  <a:lin scaled="0"/>
                </a:gradFill>
                <a:cs typeface="黑体" panose="02010609060101010101" pitchFamily="49" charset="-122"/>
                <a:sym typeface="+mn-ea"/>
              </a:rPr>
              <a:t>amp</a:t>
            </a:r>
            <a:r>
              <a:rPr kumimoji="1" lang="en-US" altLang="zh-CN" sz="2400" baseline="30000" dirty="0" err="1">
                <a:gradFill>
                  <a:gsLst>
                    <a:gs pos="0">
                      <a:srgbClr val="012D86"/>
                    </a:gs>
                    <a:gs pos="100000">
                      <a:srgbClr val="0E2557"/>
                    </a:gs>
                  </a:gsLst>
                  <a:lin scaled="0"/>
                </a:gradFill>
                <a:cs typeface="黑体" panose="02010609060101010101" pitchFamily="49" charset="-122"/>
                <a:sym typeface="+mn-ea"/>
              </a:rPr>
              <a:t>r</a:t>
            </a:r>
            <a:r>
              <a:rPr kumimoji="1" lang="zh-CN" altLang="en-US" sz="2400" dirty="0">
                <a:gradFill>
                  <a:gsLst>
                    <a:gs pos="0">
                      <a:srgbClr val="012D86"/>
                    </a:gs>
                    <a:gs pos="100000">
                      <a:srgbClr val="0E2557"/>
                    </a:gs>
                  </a:gsLst>
                  <a:lin scaled="0"/>
                </a:gradFill>
                <a:cs typeface="黑体" panose="02010609060101010101" pitchFamily="49" charset="-122"/>
                <a:sym typeface="+mn-ea"/>
              </a:rPr>
              <a:t>）</a:t>
            </a:r>
            <a:endParaRPr kumimoji="1" lang="zh-CN" altLang="en-US" sz="2400" dirty="0">
              <a:gradFill>
                <a:gsLst>
                  <a:gs pos="0">
                    <a:srgbClr val="012D86"/>
                  </a:gs>
                  <a:gs pos="100000">
                    <a:srgbClr val="0E2557"/>
                  </a:gs>
                </a:gsLst>
                <a:lin scaled="0"/>
              </a:gradFill>
              <a:cs typeface="黑体" panose="02010609060101010101" pitchFamily="49" charset="-122"/>
              <a:sym typeface="+mn-ea"/>
            </a:endParaRPr>
          </a:p>
          <a:p>
            <a:pPr>
              <a:lnSpc>
                <a:spcPct val="150000"/>
              </a:lnSpc>
            </a:pPr>
            <a:r>
              <a:rPr kumimoji="1" lang="zh-CN" altLang="en-US" sz="2400" dirty="0">
                <a:gradFill>
                  <a:gsLst>
                    <a:gs pos="0">
                      <a:srgbClr val="012D86"/>
                    </a:gs>
                    <a:gs pos="100000">
                      <a:srgbClr val="0E2557"/>
                    </a:gs>
                  </a:gsLst>
                  <a:lin scaled="0"/>
                </a:gradFill>
                <a:cs typeface="黑体" panose="02010609060101010101" pitchFamily="49" charset="-122"/>
                <a:sym typeface="+mn-ea"/>
              </a:rPr>
              <a:t>四环素抗性基因（</a:t>
            </a:r>
            <a:r>
              <a:rPr kumimoji="1" lang="en-US" altLang="zh-CN" sz="2400" dirty="0" err="1">
                <a:gradFill>
                  <a:gsLst>
                    <a:gs pos="0">
                      <a:srgbClr val="012D86"/>
                    </a:gs>
                    <a:gs pos="100000">
                      <a:srgbClr val="0E2557"/>
                    </a:gs>
                  </a:gsLst>
                  <a:lin scaled="0"/>
                </a:gradFill>
                <a:cs typeface="黑体" panose="02010609060101010101" pitchFamily="49" charset="-122"/>
                <a:sym typeface="+mn-ea"/>
              </a:rPr>
              <a:t>tet</a:t>
            </a:r>
            <a:r>
              <a:rPr kumimoji="1" lang="en-US" altLang="zh-CN" sz="2400" baseline="30000" dirty="0" err="1">
                <a:gradFill>
                  <a:gsLst>
                    <a:gs pos="0">
                      <a:srgbClr val="012D86"/>
                    </a:gs>
                    <a:gs pos="100000">
                      <a:srgbClr val="0E2557"/>
                    </a:gs>
                  </a:gsLst>
                  <a:lin scaled="0"/>
                </a:gradFill>
                <a:cs typeface="黑体" panose="02010609060101010101" pitchFamily="49" charset="-122"/>
                <a:sym typeface="+mn-ea"/>
              </a:rPr>
              <a:t>r</a:t>
            </a:r>
            <a:r>
              <a:rPr kumimoji="1" lang="zh-CN" altLang="en-US" sz="2400" dirty="0">
                <a:gradFill>
                  <a:gsLst>
                    <a:gs pos="0">
                      <a:srgbClr val="012D86"/>
                    </a:gs>
                    <a:gs pos="100000">
                      <a:srgbClr val="0E2557"/>
                    </a:gs>
                  </a:gsLst>
                  <a:lin scaled="0"/>
                </a:gradFill>
                <a:cs typeface="黑体" panose="02010609060101010101" pitchFamily="49" charset="-122"/>
                <a:sym typeface="+mn-ea"/>
              </a:rPr>
              <a:t>） </a:t>
            </a:r>
            <a:endParaRPr kumimoji="1" lang="zh-CN" altLang="en-US" sz="24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kumimoji="1" lang="zh-CN" altLang="en-US" sz="2400" dirty="0">
                <a:gradFill>
                  <a:gsLst>
                    <a:gs pos="0">
                      <a:srgbClr val="012D86"/>
                    </a:gs>
                    <a:gs pos="100000">
                      <a:srgbClr val="0E2557"/>
                    </a:gs>
                  </a:gsLst>
                  <a:lin scaled="0"/>
                </a:gradFill>
                <a:cs typeface="黑体" panose="02010609060101010101" pitchFamily="49" charset="-122"/>
                <a:sym typeface="+mn-ea"/>
              </a:rPr>
              <a:t>氯霉素抗性基因（</a:t>
            </a:r>
            <a:r>
              <a:rPr kumimoji="1" lang="en-US" altLang="zh-CN" sz="2400" dirty="0">
                <a:gradFill>
                  <a:gsLst>
                    <a:gs pos="0">
                      <a:srgbClr val="012D86"/>
                    </a:gs>
                    <a:gs pos="100000">
                      <a:srgbClr val="0E2557"/>
                    </a:gs>
                  </a:gsLst>
                  <a:lin scaled="0"/>
                </a:gradFill>
                <a:cs typeface="黑体" panose="02010609060101010101" pitchFamily="49" charset="-122"/>
                <a:sym typeface="+mn-ea"/>
              </a:rPr>
              <a:t> </a:t>
            </a:r>
            <a:r>
              <a:rPr kumimoji="1" lang="en-US" altLang="zh-CN" sz="2400" dirty="0" err="1">
                <a:gradFill>
                  <a:gsLst>
                    <a:gs pos="0">
                      <a:srgbClr val="012D86"/>
                    </a:gs>
                    <a:gs pos="100000">
                      <a:srgbClr val="0E2557"/>
                    </a:gs>
                  </a:gsLst>
                  <a:lin scaled="0"/>
                </a:gradFill>
                <a:cs typeface="黑体" panose="02010609060101010101" pitchFamily="49" charset="-122"/>
                <a:sym typeface="+mn-ea"/>
              </a:rPr>
              <a:t>Cm</a:t>
            </a:r>
            <a:r>
              <a:rPr kumimoji="1" lang="en-US" altLang="zh-CN" sz="2400" baseline="30000" dirty="0" err="1">
                <a:gradFill>
                  <a:gsLst>
                    <a:gs pos="0">
                      <a:srgbClr val="012D86"/>
                    </a:gs>
                    <a:gs pos="100000">
                      <a:srgbClr val="0E2557"/>
                    </a:gs>
                  </a:gsLst>
                  <a:lin scaled="0"/>
                </a:gradFill>
                <a:cs typeface="黑体" panose="02010609060101010101" pitchFamily="49" charset="-122"/>
                <a:sym typeface="+mn-ea"/>
              </a:rPr>
              <a:t>r</a:t>
            </a:r>
            <a:r>
              <a:rPr kumimoji="1" lang="zh-CN" altLang="en-US" sz="2400" dirty="0">
                <a:gradFill>
                  <a:gsLst>
                    <a:gs pos="0">
                      <a:srgbClr val="012D86"/>
                    </a:gs>
                    <a:gs pos="100000">
                      <a:srgbClr val="0E2557"/>
                    </a:gs>
                  </a:gsLst>
                  <a:lin scaled="0"/>
                </a:gradFill>
                <a:cs typeface="黑体" panose="02010609060101010101" pitchFamily="49" charset="-122"/>
                <a:sym typeface="+mn-ea"/>
              </a:rPr>
              <a:t>）</a:t>
            </a:r>
            <a:endParaRPr kumimoji="1" lang="zh-CN" altLang="en-US" sz="24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kumimoji="1" lang="zh-CN" altLang="en-US" sz="2400" dirty="0">
                <a:gradFill>
                  <a:gsLst>
                    <a:gs pos="0">
                      <a:srgbClr val="012D86"/>
                    </a:gs>
                    <a:gs pos="100000">
                      <a:srgbClr val="0E2557"/>
                    </a:gs>
                  </a:gsLst>
                  <a:lin scaled="0"/>
                </a:gradFill>
                <a:cs typeface="黑体" panose="02010609060101010101" pitchFamily="49" charset="-122"/>
                <a:sym typeface="+mn-ea"/>
              </a:rPr>
              <a:t>卡那霉素和新霉素抗性基因（</a:t>
            </a:r>
            <a:r>
              <a:rPr kumimoji="1" lang="en-US" altLang="zh-CN" sz="2400" dirty="0">
                <a:gradFill>
                  <a:gsLst>
                    <a:gs pos="0">
                      <a:srgbClr val="012D86"/>
                    </a:gs>
                    <a:gs pos="100000">
                      <a:srgbClr val="0E2557"/>
                    </a:gs>
                  </a:gsLst>
                  <a:lin scaled="0"/>
                </a:gradFill>
                <a:cs typeface="黑体" panose="02010609060101010101" pitchFamily="49" charset="-122"/>
                <a:sym typeface="+mn-ea"/>
              </a:rPr>
              <a:t> </a:t>
            </a:r>
            <a:r>
              <a:rPr kumimoji="1" lang="en-US" altLang="zh-CN" sz="2400" dirty="0" err="1">
                <a:gradFill>
                  <a:gsLst>
                    <a:gs pos="0">
                      <a:srgbClr val="012D86"/>
                    </a:gs>
                    <a:gs pos="100000">
                      <a:srgbClr val="0E2557"/>
                    </a:gs>
                  </a:gsLst>
                  <a:lin scaled="0"/>
                </a:gradFill>
                <a:cs typeface="黑体" panose="02010609060101010101" pitchFamily="49" charset="-122"/>
                <a:sym typeface="+mn-ea"/>
              </a:rPr>
              <a:t>kan</a:t>
            </a:r>
            <a:r>
              <a:rPr kumimoji="1" lang="en-US" altLang="zh-CN" sz="2400" baseline="30000" dirty="0" err="1">
                <a:gradFill>
                  <a:gsLst>
                    <a:gs pos="0">
                      <a:srgbClr val="012D86"/>
                    </a:gs>
                    <a:gs pos="100000">
                      <a:srgbClr val="0E2557"/>
                    </a:gs>
                  </a:gsLst>
                  <a:lin scaled="0"/>
                </a:gradFill>
                <a:cs typeface="黑体" panose="02010609060101010101" pitchFamily="49" charset="-122"/>
                <a:sym typeface="+mn-ea"/>
              </a:rPr>
              <a:t>r</a:t>
            </a:r>
            <a:r>
              <a:rPr kumimoji="1" lang="en-US" altLang="zh-CN" sz="2400" dirty="0">
                <a:gradFill>
                  <a:gsLst>
                    <a:gs pos="0">
                      <a:srgbClr val="012D86"/>
                    </a:gs>
                    <a:gs pos="100000">
                      <a:srgbClr val="0E2557"/>
                    </a:gs>
                  </a:gsLst>
                  <a:lin scaled="0"/>
                </a:gradFill>
                <a:cs typeface="黑体" panose="02010609060101010101" pitchFamily="49" charset="-122"/>
                <a:sym typeface="+mn-ea"/>
              </a:rPr>
              <a:t>, </a:t>
            </a:r>
            <a:r>
              <a:rPr kumimoji="1" lang="en-US" altLang="zh-CN" sz="2400" dirty="0" err="1">
                <a:gradFill>
                  <a:gsLst>
                    <a:gs pos="0">
                      <a:srgbClr val="012D86"/>
                    </a:gs>
                    <a:gs pos="100000">
                      <a:srgbClr val="0E2557"/>
                    </a:gs>
                  </a:gsLst>
                  <a:lin scaled="0"/>
                </a:gradFill>
                <a:cs typeface="黑体" panose="02010609060101010101" pitchFamily="49" charset="-122"/>
                <a:sym typeface="+mn-ea"/>
              </a:rPr>
              <a:t>neo</a:t>
            </a:r>
            <a:r>
              <a:rPr kumimoji="1" lang="en-US" altLang="zh-CN" sz="2400" baseline="30000" dirty="0" err="1">
                <a:gradFill>
                  <a:gsLst>
                    <a:gs pos="0">
                      <a:srgbClr val="012D86"/>
                    </a:gs>
                    <a:gs pos="100000">
                      <a:srgbClr val="0E2557"/>
                    </a:gs>
                  </a:gsLst>
                  <a:lin scaled="0"/>
                </a:gradFill>
                <a:cs typeface="黑体" panose="02010609060101010101" pitchFamily="49" charset="-122"/>
                <a:sym typeface="+mn-ea"/>
              </a:rPr>
              <a:t>r</a:t>
            </a:r>
            <a:r>
              <a:rPr kumimoji="1" lang="zh-CN" altLang="en-US" sz="2400" dirty="0">
                <a:gradFill>
                  <a:gsLst>
                    <a:gs pos="0">
                      <a:srgbClr val="012D86"/>
                    </a:gs>
                    <a:gs pos="100000">
                      <a:srgbClr val="0E2557"/>
                    </a:gs>
                  </a:gsLst>
                  <a:lin scaled="0"/>
                </a:gradFill>
                <a:cs typeface="黑体" panose="02010609060101010101" pitchFamily="49" charset="-122"/>
                <a:sym typeface="+mn-ea"/>
              </a:rPr>
              <a:t>）</a:t>
            </a:r>
            <a:r>
              <a:rPr kumimoji="1" lang="zh-CN" altLang="en-US" sz="2800" dirty="0">
                <a:gradFill>
                  <a:gsLst>
                    <a:gs pos="0">
                      <a:srgbClr val="012D86"/>
                    </a:gs>
                    <a:gs pos="100000">
                      <a:srgbClr val="0E2557"/>
                    </a:gs>
                  </a:gsLst>
                  <a:lin scaled="0"/>
                </a:gradFill>
                <a:cs typeface="黑体" panose="02010609060101010101" pitchFamily="49" charset="-122"/>
                <a:sym typeface="+mn-ea"/>
              </a:rPr>
              <a:t> </a:t>
            </a:r>
            <a:endParaRPr kumimoji="1" lang="zh-CN" altLang="en-US" sz="28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8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sp>
        <p:nvSpPr>
          <p:cNvPr id="12295" name="Rectangle 7"/>
          <p:cNvSpPr>
            <a:spLocks noChangeArrowheads="1"/>
          </p:cNvSpPr>
          <p:nvPr/>
        </p:nvSpPr>
        <p:spPr bwMode="auto">
          <a:xfrm>
            <a:off x="684213" y="2666048"/>
            <a:ext cx="8532812" cy="398780"/>
          </a:xfrm>
          <a:prstGeom prst="rect">
            <a:avLst/>
          </a:prstGeom>
          <a:noFill/>
          <a:ln w="9525" algn="ctr">
            <a:noFill/>
            <a:miter lim="800000"/>
          </a:ln>
        </p:spPr>
        <p:txBody>
          <a:bodyPr anchor="ctr">
            <a:spAutoFit/>
          </a:bodyPr>
          <a:lstStyle/>
          <a:p>
            <a:pPr eaLnBrk="1" hangingPunct="1">
              <a:spcBef>
                <a:spcPct val="50000"/>
              </a:spcBef>
              <a:defRPr/>
            </a:pPr>
            <a:r>
              <a:rPr kumimoji="1" lang="zh-CN" altLang="en-US" sz="20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 </a:t>
            </a:r>
            <a:endParaRPr kumimoji="1" lang="zh-CN" altLang="en-US" sz="20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sp>
        <p:nvSpPr>
          <p:cNvPr id="23559" name="Rectangle 12"/>
          <p:cNvSpPr>
            <a:spLocks noChangeArrowheads="1"/>
          </p:cNvSpPr>
          <p:nvPr/>
        </p:nvSpPr>
        <p:spPr bwMode="auto">
          <a:xfrm>
            <a:off x="868998" y="5001578"/>
            <a:ext cx="2631440" cy="368300"/>
          </a:xfrm>
          <a:prstGeom prst="rect">
            <a:avLst/>
          </a:prstGeom>
          <a:noFill/>
          <a:ln w="9525">
            <a:noFill/>
            <a:miter lim="800000"/>
          </a:ln>
        </p:spPr>
        <p:txBody>
          <a:bodyPr wrap="none" anchor="ctr">
            <a:spAutoFit/>
          </a:bodyPr>
          <a:lstStyle/>
          <a:p>
            <a:pPr eaLnBrk="1" hangingPunct="1"/>
            <a:r>
              <a:rPr lang="zh-CN" altLang="en-US">
                <a:solidFill>
                  <a:srgbClr val="FFFF00"/>
                </a:solidFill>
                <a:ea typeface="黑体" panose="02010609060101010101" pitchFamily="49" charset="-122"/>
              </a:rPr>
              <a:t>琥珀突变抑制基因</a:t>
            </a:r>
            <a:r>
              <a:rPr lang="zh-CN" altLang="en-US" i="1">
                <a:solidFill>
                  <a:srgbClr val="FFFF00"/>
                </a:solidFill>
              </a:rPr>
              <a:t> </a:t>
            </a:r>
            <a:r>
              <a:rPr lang="en-US" altLang="zh-CN" i="1">
                <a:solidFill>
                  <a:srgbClr val="FFFF00"/>
                </a:solidFill>
              </a:rPr>
              <a:t>supF</a:t>
            </a:r>
            <a:endParaRPr lang="en-US" altLang="zh-CN" i="1">
              <a:solidFill>
                <a:srgbClr val="FFFF00"/>
              </a:solidFill>
            </a:endParaRPr>
          </a:p>
        </p:txBody>
      </p:sp>
      <p:sp>
        <p:nvSpPr>
          <p:cNvPr id="23560" name="Rectangle 13"/>
          <p:cNvSpPr>
            <a:spLocks noChangeArrowheads="1"/>
          </p:cNvSpPr>
          <p:nvPr/>
        </p:nvSpPr>
        <p:spPr bwMode="auto">
          <a:xfrm>
            <a:off x="684213" y="5176838"/>
            <a:ext cx="2197100" cy="368300"/>
          </a:xfrm>
          <a:prstGeom prst="rect">
            <a:avLst/>
          </a:prstGeom>
          <a:noFill/>
          <a:ln w="9525">
            <a:noFill/>
            <a:miter lim="800000"/>
          </a:ln>
        </p:spPr>
        <p:txBody>
          <a:bodyPr wrap="none" anchor="ctr">
            <a:spAutoFit/>
          </a:bodyPr>
          <a:lstStyle/>
          <a:p>
            <a:pPr eaLnBrk="1" hangingPunct="1"/>
            <a:r>
              <a:rPr lang="zh-CN" altLang="en-US">
                <a:solidFill>
                  <a:srgbClr val="FFFF00"/>
                </a:solidFill>
                <a:ea typeface="黑体" panose="02010609060101010101" pitchFamily="49" charset="-122"/>
              </a:rPr>
              <a:t>蔗糖致死基因</a:t>
            </a:r>
            <a:r>
              <a:rPr lang="zh-CN" altLang="en-US">
                <a:solidFill>
                  <a:srgbClr val="FFFF00"/>
                </a:solidFill>
              </a:rPr>
              <a:t> </a:t>
            </a:r>
            <a:r>
              <a:rPr lang="en-US" altLang="zh-CN" i="1">
                <a:solidFill>
                  <a:srgbClr val="FFFF00"/>
                </a:solidFill>
              </a:rPr>
              <a:t>SacB</a:t>
            </a:r>
            <a:r>
              <a:rPr lang="en-US" altLang="zh-CN">
                <a:solidFill>
                  <a:srgbClr val="FFFF00"/>
                </a:solidFill>
              </a:rPr>
              <a:t> </a:t>
            </a:r>
            <a:endParaRPr lang="en-US" altLang="zh-CN">
              <a:solidFill>
                <a:srgbClr val="FFFF00"/>
              </a:solidFill>
            </a:endParaRPr>
          </a:p>
        </p:txBody>
      </p:sp>
      <p:sp>
        <p:nvSpPr>
          <p:cNvPr id="10" name="矩形 9"/>
          <p:cNvSpPr/>
          <p:nvPr/>
        </p:nvSpPr>
        <p:spPr>
          <a:xfrm>
            <a:off x="738505" y="4824730"/>
            <a:ext cx="7557770" cy="133794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indent="0" eaLnBrk="1" latinLnBrk="0" hangingPunct="1">
              <a:lnSpc>
                <a:spcPct val="150000"/>
              </a:lnSpc>
              <a:buFont typeface="Arial" panose="020B0604020202020204" pitchFamily="34" charset="0"/>
              <a:buNone/>
              <a:defRPr/>
            </a:pPr>
            <a:r>
              <a:rPr kumimoji="1" lang="en-US" altLang="zh-CN" i="1" dirty="0" err="1">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amp</a:t>
            </a:r>
            <a:r>
              <a:rPr kumimoji="1" lang="en-US" altLang="zh-CN" baseline="30000" dirty="0" err="1">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r</a:t>
            </a:r>
            <a:r>
              <a:rPr lang="zh-CN" altLang="en-US"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基因操作中使用最广泛的选择标记，绝大多数在大肠杆菌中克隆的</a:t>
            </a:r>
            <a:endParaRPr lang="zh-CN" altLang="en-US"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indent="0" eaLnBrk="1" latinLnBrk="0" hangingPunct="1">
              <a:lnSpc>
                <a:spcPct val="150000"/>
              </a:lnSpc>
              <a:buFont typeface="Arial" panose="020B0604020202020204" pitchFamily="34" charset="0"/>
              <a:buNone/>
              <a:defRPr/>
            </a:pPr>
            <a:r>
              <a:rPr lang="zh-CN" altLang="en-US"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质粒载体带有该基因。青霉素可抑制细胞壁肽聚糖的合成，与有关的酶结合并抑制其活性，抑制转肽反应。</a:t>
            </a:r>
            <a:r>
              <a:rPr lang="zh-CN" altLang="en-US" dirty="0">
                <a:solidFill>
                  <a:srgbClr val="0070C0"/>
                </a:solidFill>
              </a:rPr>
              <a:t> </a:t>
            </a:r>
            <a:endParaRPr lang="zh-CN" altLang="en-US" dirty="0">
              <a:solidFill>
                <a:srgbClr val="0070C0"/>
              </a:solidFill>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宋体" panose="02010600030101010101" pitchFamily="2" charset="-122"/>
                <a:sym typeface="+mn-ea"/>
              </a:rPr>
              <a:t>类型</a:t>
            </a:r>
            <a:endParaRPr lang="zh-CN" altLang="en-US" sz="3200">
              <a:solidFill>
                <a:srgbClr val="FF0000"/>
              </a:solidFill>
              <a:latin typeface="宋体" panose="02010600030101010101" pitchFamily="2" charset="-122"/>
              <a:sym typeface="+mn-ea"/>
            </a:endParaRPr>
          </a:p>
        </p:txBody>
      </p:sp>
      <p:sp>
        <p:nvSpPr>
          <p:cNvPr id="3" name="内容占位符 2"/>
          <p:cNvSpPr>
            <a:spLocks noGrp="1"/>
          </p:cNvSpPr>
          <p:nvPr>
            <p:ph idx="1"/>
          </p:nvPr>
        </p:nvSpPr>
        <p:spPr>
          <a:xfrm>
            <a:off x="457200" y="1165860"/>
            <a:ext cx="8229600" cy="4525963"/>
          </a:xfrm>
        </p:spPr>
        <p:txBody>
          <a:bodyPr/>
          <a:p>
            <a:r>
              <a:rPr lang="zh-CN" altLang="en-US" sz="2000">
                <a:latin typeface="宋体" panose="02010600030101010101" pitchFamily="2" charset="-122"/>
                <a:sym typeface="+mn-ea"/>
              </a:rPr>
              <a:t>根据酶切反应体系和切割模式分成三大类，</a:t>
            </a:r>
            <a:r>
              <a:rPr lang="en-US" altLang="zh-CN" sz="2000">
                <a:latin typeface="宋体" panose="02010600030101010101" pitchFamily="2" charset="-122"/>
                <a:sym typeface="+mn-ea"/>
              </a:rPr>
              <a:t>I</a:t>
            </a:r>
            <a:r>
              <a:rPr lang="zh-CN" altLang="en-US" sz="2000">
                <a:latin typeface="宋体" panose="02010600030101010101" pitchFamily="2" charset="-122"/>
                <a:sym typeface="+mn-ea"/>
              </a:rPr>
              <a:t>型  </a:t>
            </a:r>
            <a:r>
              <a:rPr lang="en-US" altLang="zh-CN" sz="2000">
                <a:solidFill>
                  <a:srgbClr val="FF0000"/>
                </a:solidFill>
                <a:latin typeface="宋体" panose="02010600030101010101" pitchFamily="2" charset="-122"/>
                <a:sym typeface="+mn-ea"/>
                <a:hlinkClick r:id="rId1" action="ppaction://hlinksldjump"/>
              </a:rPr>
              <a:t>II</a:t>
            </a:r>
            <a:r>
              <a:rPr lang="zh-CN" altLang="en-US" sz="2000">
                <a:solidFill>
                  <a:srgbClr val="FF0000"/>
                </a:solidFill>
                <a:latin typeface="宋体" panose="02010600030101010101" pitchFamily="2" charset="-122"/>
                <a:sym typeface="+mn-ea"/>
                <a:hlinkClick r:id="rId1" action="ppaction://hlinksldjump"/>
              </a:rPr>
              <a:t>型</a:t>
            </a:r>
            <a:r>
              <a:rPr lang="zh-CN" altLang="en-US" sz="2000">
                <a:latin typeface="宋体" panose="02010600030101010101" pitchFamily="2" charset="-122"/>
                <a:sym typeface="+mn-ea"/>
              </a:rPr>
              <a:t> </a:t>
            </a:r>
            <a:r>
              <a:rPr lang="en-US" altLang="zh-CN" sz="2000">
                <a:latin typeface="宋体" panose="02010600030101010101" pitchFamily="2" charset="-122"/>
                <a:sym typeface="+mn-ea"/>
              </a:rPr>
              <a:t>III</a:t>
            </a:r>
            <a:r>
              <a:rPr lang="zh-CN" altLang="en-US" sz="2000">
                <a:latin typeface="宋体" panose="02010600030101010101" pitchFamily="2" charset="-122"/>
                <a:sym typeface="+mn-ea"/>
              </a:rPr>
              <a:t>型。</a:t>
            </a:r>
            <a:endParaRPr lang="zh-CN" altLang="en-US" sz="2000">
              <a:solidFill>
                <a:srgbClr val="FF0000"/>
              </a:solidFill>
              <a:latin typeface="宋体" panose="02010600030101010101" pitchFamily="2" charset="-122"/>
              <a:sym typeface="+mn-ea"/>
            </a:endParaRPr>
          </a:p>
        </p:txBody>
      </p:sp>
      <p:pic>
        <p:nvPicPr>
          <p:cNvPr id="32770" name="Picture 4" descr="无标题"/>
          <p:cNvPicPr>
            <a:picLocks noChangeAspect="1" noChangeArrowheads="1"/>
          </p:cNvPicPr>
          <p:nvPr/>
        </p:nvPicPr>
        <p:blipFill>
          <a:blip r:embed="rId2" cstate="print">
            <a:lum bright="-6000" contrast="18000"/>
          </a:blip>
          <a:srcRect/>
          <a:stretch>
            <a:fillRect/>
          </a:stretch>
        </p:blipFill>
        <p:spPr bwMode="auto">
          <a:xfrm>
            <a:off x="669290" y="1539240"/>
            <a:ext cx="7289800" cy="5191125"/>
          </a:xfrm>
          <a:prstGeom prst="rect">
            <a:avLst/>
          </a:prstGeom>
          <a:noFill/>
          <a:ln w="9525">
            <a:noFill/>
            <a:miter lim="800000"/>
            <a:headEnd/>
            <a:tailEnd/>
          </a:ln>
        </p:spPr>
      </p:pic>
      <p:sp>
        <p:nvSpPr>
          <p:cNvPr id="32771" name="Rectangle 5"/>
          <p:cNvSpPr>
            <a:spLocks noChangeArrowheads="1"/>
          </p:cNvSpPr>
          <p:nvPr/>
        </p:nvSpPr>
        <p:spPr bwMode="auto">
          <a:xfrm>
            <a:off x="4340860" y="1848485"/>
            <a:ext cx="1752600" cy="4572000"/>
          </a:xfrm>
          <a:prstGeom prst="rect">
            <a:avLst/>
          </a:prstGeom>
          <a:noFill/>
          <a:ln w="28575">
            <a:solidFill>
              <a:srgbClr val="FF3300"/>
            </a:solidFill>
            <a:miter lim="800000"/>
          </a:ln>
        </p:spPr>
        <p:txBody>
          <a:bodyPr wrap="none" anchor="ctr"/>
          <a:lstStyle/>
          <a:p>
            <a:pPr eaLnBrk="1" hangingPunct="1"/>
            <a:endParaRPr lang="zh-CN" altLang="en-US"/>
          </a:p>
        </p:txBody>
      </p:sp>
      <p:sp>
        <p:nvSpPr>
          <p:cNvPr id="32772" name="矩形 3"/>
          <p:cNvSpPr>
            <a:spLocks noChangeArrowheads="1"/>
          </p:cNvSpPr>
          <p:nvPr/>
        </p:nvSpPr>
        <p:spPr bwMode="auto">
          <a:xfrm>
            <a:off x="990600" y="304800"/>
            <a:ext cx="6781800" cy="995045"/>
          </a:xfrm>
          <a:prstGeom prst="rect">
            <a:avLst/>
          </a:prstGeom>
          <a:noFill/>
          <a:ln w="9525">
            <a:noFill/>
            <a:miter lim="800000"/>
          </a:ln>
        </p:spPr>
        <p:txBody>
          <a:bodyPr>
            <a:spAutoFit/>
          </a:bodyPr>
          <a:lstStyle/>
          <a:p>
            <a:pPr marL="0" indent="0" eaLnBrk="1" hangingPunct="1">
              <a:lnSpc>
                <a:spcPct val="120000"/>
              </a:lnSpc>
              <a:spcBef>
                <a:spcPct val="20000"/>
              </a:spcBef>
              <a:buFontTx/>
              <a:buNone/>
            </a:pPr>
            <a:endParaRPr lang="zh-CN" altLang="en-US" sz="2800">
              <a:solidFill>
                <a:srgbClr val="FF0000"/>
              </a:solidFill>
              <a:latin typeface="宋体" panose="02010600030101010101" pitchFamily="2" charset="-122"/>
            </a:endParaRPr>
          </a:p>
          <a:p>
            <a:pPr marL="342900" indent="-342900" eaLnBrk="1" hangingPunct="1">
              <a:lnSpc>
                <a:spcPct val="120000"/>
              </a:lnSpc>
              <a:spcBef>
                <a:spcPct val="20000"/>
              </a:spcBef>
            </a:pPr>
            <a:r>
              <a:rPr lang="zh-CN" altLang="en-US">
                <a:latin typeface="宋体" panose="02010600030101010101" pitchFamily="2" charset="-122"/>
              </a:rPr>
              <a:t>   </a:t>
            </a:r>
            <a:r>
              <a:rPr lang="en-US" altLang="zh-CN">
                <a:solidFill>
                  <a:srgbClr val="FF0000"/>
                </a:solidFill>
                <a:latin typeface="宋体" panose="02010600030101010101" pitchFamily="2" charset="-122"/>
              </a:rPr>
              <a:t> </a:t>
            </a:r>
            <a:endParaRPr lang="en-US" altLang="zh-CN">
              <a:solidFill>
                <a:srgbClr val="FF0000"/>
              </a:solidFill>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101725" y="1519555"/>
            <a:ext cx="6940550" cy="4526280"/>
          </a:xfrm>
        </p:spPr>
        <p:txBody>
          <a:bodyPr/>
          <a:p>
            <a:pPr marL="0" indent="0" eaLnBrk="1" hangingPunct="1">
              <a:lnSpc>
                <a:spcPct val="150000"/>
              </a:lnSpc>
              <a:spcBef>
                <a:spcPct val="20000"/>
              </a:spcBef>
              <a:buFont typeface="Wingdings" panose="05000000000000000000" pitchFamily="2" charset="2"/>
              <a:buNone/>
            </a:pPr>
            <a:r>
              <a:rPr lang="en-US" altLang="zh-CN" sz="2400">
                <a:solidFill>
                  <a:srgbClr val="FF0000"/>
                </a:solidFill>
                <a:latin typeface="宋体" panose="02010600030101010101" pitchFamily="2" charset="-122"/>
                <a:sym typeface="+mn-ea"/>
              </a:rPr>
              <a:t>II</a:t>
            </a:r>
            <a:r>
              <a:rPr lang="zh-CN" altLang="en-US" sz="2400">
                <a:solidFill>
                  <a:srgbClr val="FF0000"/>
                </a:solidFill>
                <a:latin typeface="宋体" panose="02010600030101010101" pitchFamily="2" charset="-122"/>
                <a:sym typeface="+mn-ea"/>
              </a:rPr>
              <a:t>型</a:t>
            </a:r>
            <a:r>
              <a:rPr lang="zh-CN" altLang="en-US" sz="2400">
                <a:latin typeface="宋体" panose="02010600030101010101" pitchFamily="2" charset="-122"/>
                <a:sym typeface="+mn-ea"/>
              </a:rPr>
              <a:t>限制酶活性和修饰酶活性分开，反应仅需</a:t>
            </a:r>
            <a:r>
              <a:rPr lang="en-US" altLang="zh-CN" sz="2400">
                <a:latin typeface="宋体" panose="02010600030101010101" pitchFamily="2" charset="-122"/>
                <a:sym typeface="+mn-ea"/>
              </a:rPr>
              <a:t>Mg</a:t>
            </a:r>
            <a:r>
              <a:rPr lang="en-US" altLang="zh-CN" sz="2400" baseline="30000">
                <a:latin typeface="宋体" panose="02010600030101010101" pitchFamily="2" charset="-122"/>
                <a:sym typeface="+mn-ea"/>
              </a:rPr>
              <a:t>2+ </a:t>
            </a:r>
            <a:r>
              <a:rPr lang="zh-CN" altLang="en-US" sz="2400">
                <a:latin typeface="宋体" panose="02010600030101010101" pitchFamily="2" charset="-122"/>
                <a:sym typeface="+mn-ea"/>
              </a:rPr>
              <a:t>，有固定识别序列和切割位点。</a:t>
            </a:r>
            <a:endParaRPr lang="zh-CN" altLang="en-US" sz="2400">
              <a:latin typeface="宋体" panose="02010600030101010101" pitchFamily="2" charset="-122"/>
              <a:sym typeface="+mn-ea"/>
            </a:endParaRPr>
          </a:p>
          <a:p>
            <a:pPr marL="342900" indent="-342900" eaLnBrk="1" hangingPunct="1">
              <a:lnSpc>
                <a:spcPct val="150000"/>
              </a:lnSpc>
              <a:spcBef>
                <a:spcPct val="20000"/>
              </a:spcBef>
              <a:buFont typeface="Wingdings" panose="05000000000000000000" pitchFamily="2" charset="2"/>
              <a:buChar char="Ø"/>
            </a:pPr>
            <a:r>
              <a:rPr lang="zh-CN" altLang="en-US" sz="2000">
                <a:solidFill>
                  <a:srgbClr val="002060"/>
                </a:solidFill>
                <a:latin typeface="宋体" panose="02010600030101010101" pitchFamily="2" charset="-122"/>
                <a:sym typeface="+mn-ea"/>
              </a:rPr>
              <a:t>特异地结合于限制酶识别序列之内或其附近的特异位点上，并在此切割双链</a:t>
            </a:r>
            <a:r>
              <a:rPr lang="en-US" altLang="zh-CN" sz="2000">
                <a:solidFill>
                  <a:srgbClr val="002060"/>
                </a:solidFill>
                <a:latin typeface="宋体" panose="02010600030101010101" pitchFamily="2" charset="-122"/>
                <a:sym typeface="+mn-ea"/>
              </a:rPr>
              <a:t>DNA</a:t>
            </a:r>
            <a:r>
              <a:rPr lang="zh-CN" altLang="en-US" sz="2000">
                <a:solidFill>
                  <a:srgbClr val="002060"/>
                </a:solidFill>
                <a:latin typeface="宋体" panose="02010600030101010101" pitchFamily="2" charset="-122"/>
                <a:sym typeface="+mn-ea"/>
              </a:rPr>
              <a:t>。</a:t>
            </a:r>
            <a:endParaRPr lang="zh-CN" altLang="en-US" sz="2000">
              <a:solidFill>
                <a:srgbClr val="002060"/>
              </a:solidFill>
              <a:latin typeface="宋体" panose="02010600030101010101" pitchFamily="2" charset="-122"/>
            </a:endParaRPr>
          </a:p>
          <a:p>
            <a:pPr marL="342900" indent="-342900" eaLnBrk="1" hangingPunct="1">
              <a:lnSpc>
                <a:spcPct val="150000"/>
              </a:lnSpc>
              <a:spcBef>
                <a:spcPct val="20000"/>
              </a:spcBef>
              <a:buFont typeface="Wingdings" panose="05000000000000000000" pitchFamily="2" charset="2"/>
              <a:buChar char="Ø"/>
            </a:pPr>
            <a:r>
              <a:rPr lang="zh-CN" altLang="en-US" sz="2000">
                <a:solidFill>
                  <a:srgbClr val="002060"/>
                </a:solidFill>
                <a:latin typeface="宋体" panose="02010600030101010101" pitchFamily="2" charset="-122"/>
                <a:sym typeface="+mn-ea"/>
              </a:rPr>
              <a:t>多数限制性内切酶识别长度为</a:t>
            </a:r>
            <a:r>
              <a:rPr lang="en-US" altLang="zh-CN" sz="2000">
                <a:solidFill>
                  <a:srgbClr val="002060"/>
                </a:solidFill>
                <a:latin typeface="宋体" panose="02010600030101010101" pitchFamily="2" charset="-122"/>
                <a:sym typeface="+mn-ea"/>
              </a:rPr>
              <a:t>4-6</a:t>
            </a:r>
            <a:r>
              <a:rPr lang="zh-CN" altLang="en-US" sz="2000">
                <a:solidFill>
                  <a:srgbClr val="002060"/>
                </a:solidFill>
                <a:latin typeface="宋体" panose="02010600030101010101" pitchFamily="2" charset="-122"/>
                <a:sym typeface="+mn-ea"/>
              </a:rPr>
              <a:t>个核苷酸，呈二元对称。少数识别更长的序列，</a:t>
            </a:r>
            <a:r>
              <a:rPr lang="zh-CN" altLang="en-US" sz="2000">
                <a:solidFill>
                  <a:srgbClr val="002060"/>
                </a:solidFill>
                <a:sym typeface="+mn-ea"/>
              </a:rPr>
              <a:t>识别序列越长，其序列在</a:t>
            </a:r>
            <a:r>
              <a:rPr lang="en-US" altLang="zh-CN" sz="2000">
                <a:solidFill>
                  <a:srgbClr val="002060"/>
                </a:solidFill>
                <a:sym typeface="+mn-ea"/>
              </a:rPr>
              <a:t>DNA</a:t>
            </a:r>
            <a:r>
              <a:rPr lang="zh-CN" altLang="en-US" sz="2000">
                <a:solidFill>
                  <a:srgbClr val="002060"/>
                </a:solidFill>
                <a:sym typeface="+mn-ea"/>
              </a:rPr>
              <a:t>中出现的概率就越低。</a:t>
            </a:r>
            <a:endParaRPr lang="en-US" altLang="zh-CN" sz="2000">
              <a:solidFill>
                <a:srgbClr val="002060"/>
              </a:solidFill>
            </a:endParaRPr>
          </a:p>
          <a:p>
            <a:pPr marL="342900" indent="-342900" eaLnBrk="1" hangingPunct="1">
              <a:lnSpc>
                <a:spcPct val="150000"/>
              </a:lnSpc>
              <a:spcBef>
                <a:spcPct val="20000"/>
              </a:spcBef>
              <a:buFont typeface="Wingdings" panose="05000000000000000000" pitchFamily="2" charset="2"/>
              <a:buChar char="Ø"/>
            </a:pPr>
            <a:r>
              <a:rPr lang="zh-CN" altLang="en-US" sz="2000">
                <a:solidFill>
                  <a:srgbClr val="002060"/>
                </a:solidFill>
                <a:latin typeface="宋体" panose="02010600030101010101" pitchFamily="2" charset="-122"/>
                <a:sym typeface="+mn-ea"/>
              </a:rPr>
              <a:t>有的切割后形成平端，有的形成粘端。</a:t>
            </a:r>
            <a:endParaRPr lang="zh-CN" altLang="en-US" sz="2000">
              <a:solidFill>
                <a:srgbClr val="002060"/>
              </a:solidFill>
              <a:latin typeface="宋体" panose="02010600030101010101" pitchFamily="2" charset="-122"/>
              <a:sym typeface="+mn-ea"/>
            </a:endParaRPr>
          </a:p>
        </p:txBody>
      </p:sp>
      <p:sp>
        <p:nvSpPr>
          <p:cNvPr id="33794" name="Text Box 4"/>
          <p:cNvSpPr txBox="1">
            <a:spLocks noChangeArrowheads="1"/>
          </p:cNvSpPr>
          <p:nvPr/>
        </p:nvSpPr>
        <p:spPr bwMode="auto">
          <a:xfrm>
            <a:off x="517525" y="3810000"/>
            <a:ext cx="8626475" cy="1143000"/>
          </a:xfrm>
          <a:prstGeom prst="rect">
            <a:avLst/>
          </a:prstGeom>
          <a:noFill/>
          <a:ln w="9525">
            <a:noFill/>
            <a:miter lim="800000"/>
          </a:ln>
        </p:spPr>
        <p:txBody>
          <a:bodyPr>
            <a:spAutoFit/>
          </a:bodyPr>
          <a:lstStyle/>
          <a:p>
            <a:pPr eaLnBrk="1" hangingPunct="1"/>
            <a:endParaRPr lang="zh-CN" altLang="en-US"/>
          </a:p>
          <a:p>
            <a:pPr eaLnBrk="1" hangingPunct="1">
              <a:lnSpc>
                <a:spcPct val="90000"/>
              </a:lnSpc>
              <a:spcBef>
                <a:spcPct val="50000"/>
              </a:spcBef>
            </a:pPr>
            <a:endParaRPr kumimoji="1" lang="zh-CN" altLang="en-US"/>
          </a:p>
          <a:p>
            <a:pPr eaLnBrk="1" hangingPunct="1">
              <a:lnSpc>
                <a:spcPct val="90000"/>
              </a:lnSpc>
              <a:spcBef>
                <a:spcPct val="50000"/>
              </a:spcBef>
            </a:pPr>
            <a:endParaRPr kumimoji="1" lang="en-US" altLang="zh-CN"/>
          </a:p>
        </p:txBody>
      </p:sp>
      <p:sp>
        <p:nvSpPr>
          <p:cNvPr id="33795" name="Text Box 6"/>
          <p:cNvSpPr txBox="1">
            <a:spLocks noChangeArrowheads="1"/>
          </p:cNvSpPr>
          <p:nvPr/>
        </p:nvSpPr>
        <p:spPr bwMode="auto">
          <a:xfrm>
            <a:off x="288925" y="4616450"/>
            <a:ext cx="8702675" cy="645160"/>
          </a:xfrm>
          <a:prstGeom prst="rect">
            <a:avLst/>
          </a:prstGeom>
          <a:noFill/>
          <a:ln w="9525">
            <a:noFill/>
            <a:miter lim="800000"/>
          </a:ln>
        </p:spPr>
        <p:txBody>
          <a:bodyPr>
            <a:spAutoFit/>
          </a:bodyPr>
          <a:lstStyle/>
          <a:p>
            <a:pPr eaLnBrk="1" hangingPunct="1"/>
            <a:endParaRPr lang="en-US" altLang="zh-CN"/>
          </a:p>
          <a:p>
            <a:pPr eaLnBrk="1" hangingPunct="1"/>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en-US" altLang="zh-CN">
              <a:solidFill>
                <a:srgbClr val="000000"/>
              </a:solidFill>
              <a:latin typeface="Corbel" panose="020B0503020204020204" charset="0"/>
            </a:endParaRPr>
          </a:p>
        </p:txBody>
      </p:sp>
      <p:sp>
        <p:nvSpPr>
          <p:cNvPr id="3" name="内容占位符 2"/>
          <p:cNvSpPr>
            <a:spLocks noGrp="1"/>
          </p:cNvSpPr>
          <p:nvPr>
            <p:ph idx="1"/>
          </p:nvPr>
        </p:nvSpPr>
        <p:spPr/>
        <p:txBody>
          <a:bodyPr/>
          <a:p>
            <a:pPr marL="179705" indent="0" algn="l" eaLnBrk="1" latinLnBrk="0" hangingPunct="1">
              <a:lnSpc>
                <a:spcPct val="150000"/>
              </a:lnSpc>
              <a:spcBef>
                <a:spcPts val="0"/>
              </a:spcBef>
              <a:buNone/>
            </a:pPr>
            <a:r>
              <a:rPr lang="en-US" altLang="zh-CN" sz="2000">
                <a:sym typeface="+mn-ea"/>
              </a:rPr>
              <a:t>1. Sticky end or cohesive end</a:t>
            </a:r>
            <a:br>
              <a:rPr lang="en-US" altLang="zh-CN" sz="2000">
                <a:solidFill>
                  <a:srgbClr val="000000"/>
                </a:solidFill>
                <a:sym typeface="+mn-ea"/>
              </a:rPr>
            </a:br>
            <a:r>
              <a:rPr lang="en-US" altLang="zh-CN" sz="2000" i="1">
                <a:latin typeface="Calibri" panose="020F0502020204030204" charset="0"/>
                <a:cs typeface="Calibri" panose="020F0502020204030204" charset="0"/>
                <a:sym typeface="+mn-ea"/>
              </a:rPr>
              <a:t>Hind III           </a:t>
            </a:r>
            <a:r>
              <a:rPr lang="en-US" altLang="zh-CN" sz="2000" i="1">
                <a:solidFill>
                  <a:srgbClr val="FF0000"/>
                </a:solidFill>
                <a:latin typeface="Calibri" panose="020F0502020204030204" charset="0"/>
                <a:cs typeface="Calibri" panose="020F0502020204030204" charset="0"/>
                <a:sym typeface="+mn-ea"/>
              </a:rPr>
              <a:t>BamHI</a:t>
            </a:r>
            <a:r>
              <a:rPr lang="en-US" altLang="zh-CN" sz="2000" i="1">
                <a:latin typeface="Calibri" panose="020F0502020204030204" charset="0"/>
                <a:cs typeface="Calibri" panose="020F0502020204030204" charset="0"/>
                <a:sym typeface="+mn-ea"/>
              </a:rPr>
              <a:t>              EcoRI                  </a:t>
            </a:r>
            <a:r>
              <a:rPr lang="en-US" altLang="zh-CN" sz="2000" i="1">
                <a:solidFill>
                  <a:srgbClr val="FF0000"/>
                </a:solidFill>
                <a:latin typeface="Calibri" panose="020F0502020204030204" charset="0"/>
                <a:cs typeface="Calibri" panose="020F0502020204030204" charset="0"/>
                <a:sym typeface="+mn-ea"/>
              </a:rPr>
              <a:t>Not I</a:t>
            </a:r>
            <a:r>
              <a:rPr lang="en-US" altLang="zh-CN" sz="2000">
                <a:solidFill>
                  <a:srgbClr val="000000"/>
                </a:solidFill>
                <a:latin typeface="Calibri" panose="020F0502020204030204" charset="0"/>
                <a:cs typeface="Calibri" panose="020F0502020204030204" charset="0"/>
                <a:sym typeface="+mn-ea"/>
              </a:rPr>
              <a:t> </a:t>
            </a:r>
            <a:endParaRPr lang="en-US" altLang="zh-CN" sz="2000">
              <a:solidFill>
                <a:srgbClr val="000000"/>
              </a:solidFill>
              <a:latin typeface="Calibri" panose="020F0502020204030204" charset="0"/>
              <a:cs typeface="Calibri" panose="020F0502020204030204" charset="0"/>
            </a:endParaRPr>
          </a:p>
          <a:p>
            <a:pPr marL="179705" indent="0" eaLnBrk="1" latinLnBrk="0" hangingPunct="1">
              <a:lnSpc>
                <a:spcPct val="100000"/>
              </a:lnSpc>
              <a:spcBef>
                <a:spcPts val="0"/>
              </a:spcBef>
              <a:buNone/>
            </a:pPr>
            <a:r>
              <a:rPr lang="en-US" altLang="zh-CN" sz="2000">
                <a:solidFill>
                  <a:schemeClr val="tx2"/>
                </a:solidFill>
                <a:latin typeface="Calibri" panose="020F0502020204030204" charset="0"/>
                <a:cs typeface="Calibri" panose="020F0502020204030204" charset="0"/>
                <a:sym typeface="+mn-ea"/>
              </a:rPr>
              <a:t>A</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AGCT T      G</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GATC C       G</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AATTC       GC</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GGCC GC</a:t>
            </a:r>
            <a:endParaRPr lang="en-US" altLang="zh-CN" sz="2000">
              <a:solidFill>
                <a:schemeClr val="tx2"/>
              </a:solidFill>
              <a:latin typeface="Calibri" panose="020F0502020204030204" charset="0"/>
              <a:cs typeface="Calibri" panose="020F0502020204030204" charset="0"/>
            </a:endParaRPr>
          </a:p>
          <a:p>
            <a:pPr marL="179705" indent="0" eaLnBrk="1" latinLnBrk="0" hangingPunct="1">
              <a:lnSpc>
                <a:spcPct val="100000"/>
              </a:lnSpc>
              <a:spcBef>
                <a:spcPts val="0"/>
              </a:spcBef>
              <a:buNone/>
            </a:pPr>
            <a:r>
              <a:rPr lang="en-US" altLang="zh-CN" sz="2000">
                <a:solidFill>
                  <a:schemeClr val="tx2"/>
                </a:solidFill>
                <a:latin typeface="Calibri" panose="020F0502020204030204" charset="0"/>
                <a:cs typeface="Calibri" panose="020F0502020204030204" charset="0"/>
                <a:sym typeface="+mn-ea"/>
              </a:rPr>
              <a:t>T TCGA</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A      C CTAG</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G       CTTAA</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G       CG CCGG</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CG</a:t>
            </a:r>
            <a:endParaRPr lang="en-US" altLang="zh-CN" sz="2000">
              <a:solidFill>
                <a:schemeClr val="tx2"/>
              </a:solidFill>
              <a:latin typeface="Calibri" panose="020F0502020204030204" charset="0"/>
              <a:cs typeface="Calibri" panose="020F0502020204030204" charset="0"/>
            </a:endParaRPr>
          </a:p>
          <a:p>
            <a:pPr marL="179705" indent="0" eaLnBrk="1" latinLnBrk="0" hangingPunct="1">
              <a:lnSpc>
                <a:spcPct val="150000"/>
              </a:lnSpc>
              <a:spcBef>
                <a:spcPts val="0"/>
              </a:spcBef>
              <a:buNone/>
            </a:pPr>
            <a:r>
              <a:rPr lang="en-US" altLang="zh-CN" sz="2000">
                <a:solidFill>
                  <a:srgbClr val="000000"/>
                </a:solidFill>
                <a:latin typeface="Calibri" panose="020F0502020204030204" charset="0"/>
                <a:cs typeface="Calibri" panose="020F0502020204030204" charset="0"/>
                <a:sym typeface="+mn-ea"/>
              </a:rPr>
              <a:t>          </a:t>
            </a:r>
            <a:endParaRPr lang="en-US" altLang="zh-CN" sz="2000" b="0">
              <a:latin typeface="Calibri" panose="020F0502020204030204" charset="0"/>
              <a:cs typeface="Calibri" panose="020F0502020204030204" charset="0"/>
            </a:endParaRPr>
          </a:p>
          <a:p>
            <a:pPr marL="179705" indent="0" eaLnBrk="1" latinLnBrk="0" hangingPunct="1">
              <a:lnSpc>
                <a:spcPct val="150000"/>
              </a:lnSpc>
              <a:spcBef>
                <a:spcPts val="0"/>
              </a:spcBef>
              <a:buNone/>
            </a:pPr>
            <a:r>
              <a:rPr lang="en-US" altLang="zh-CN" sz="2000">
                <a:latin typeface="Calibri" panose="020F0502020204030204" charset="0"/>
                <a:cs typeface="Calibri" panose="020F0502020204030204" charset="0"/>
                <a:sym typeface="+mn-ea"/>
              </a:rPr>
              <a:t>2. Blunt end</a:t>
            </a:r>
            <a:endParaRPr lang="en-US" altLang="zh-CN" sz="2000">
              <a:solidFill>
                <a:srgbClr val="00FFCC"/>
              </a:solidFill>
              <a:latin typeface="Calibri" panose="020F0502020204030204" charset="0"/>
              <a:cs typeface="Calibri" panose="020F0502020204030204" charset="0"/>
            </a:endParaRPr>
          </a:p>
          <a:p>
            <a:pPr marL="179705" indent="0" eaLnBrk="1" latinLnBrk="0" hangingPunct="1">
              <a:lnSpc>
                <a:spcPct val="150000"/>
              </a:lnSpc>
              <a:spcBef>
                <a:spcPts val="0"/>
              </a:spcBef>
              <a:buNone/>
            </a:pPr>
            <a:r>
              <a:rPr lang="en-US" altLang="zh-CN" sz="2000" i="1">
                <a:solidFill>
                  <a:srgbClr val="000000"/>
                </a:solidFill>
                <a:latin typeface="Calibri" panose="020F0502020204030204" charset="0"/>
                <a:cs typeface="Calibri" panose="020F0502020204030204" charset="0"/>
                <a:sym typeface="+mn-ea"/>
              </a:rPr>
              <a:t>     </a:t>
            </a:r>
            <a:r>
              <a:rPr lang="en-US" altLang="zh-CN" sz="2000" i="1">
                <a:latin typeface="Calibri" panose="020F0502020204030204" charset="0"/>
                <a:cs typeface="Calibri" panose="020F0502020204030204" charset="0"/>
                <a:sym typeface="+mn-ea"/>
              </a:rPr>
              <a:t>EcoRV</a:t>
            </a:r>
            <a:endParaRPr lang="en-US" altLang="zh-CN" sz="2000" i="1">
              <a:latin typeface="Calibri" panose="020F0502020204030204" charset="0"/>
              <a:cs typeface="Calibri" panose="020F0502020204030204" charset="0"/>
            </a:endParaRPr>
          </a:p>
          <a:p>
            <a:pPr marL="179705" indent="0" eaLnBrk="1" latinLnBrk="0" hangingPunct="1">
              <a:lnSpc>
                <a:spcPct val="100000"/>
              </a:lnSpc>
              <a:spcBef>
                <a:spcPts val="0"/>
              </a:spcBef>
              <a:buNone/>
            </a:pPr>
            <a:r>
              <a:rPr lang="en-US" altLang="zh-CN" sz="2000">
                <a:solidFill>
                  <a:srgbClr val="000000"/>
                </a:solidFill>
                <a:latin typeface="Calibri" panose="020F0502020204030204" charset="0"/>
                <a:cs typeface="Calibri" panose="020F0502020204030204" charset="0"/>
                <a:sym typeface="+mn-ea"/>
              </a:rPr>
              <a:t>     </a:t>
            </a:r>
            <a:r>
              <a:rPr lang="en-US" altLang="zh-CN" sz="2000">
                <a:solidFill>
                  <a:schemeClr val="tx2"/>
                </a:solidFill>
                <a:latin typeface="Calibri" panose="020F0502020204030204" charset="0"/>
                <a:cs typeface="Calibri" panose="020F0502020204030204" charset="0"/>
                <a:sym typeface="+mn-ea"/>
              </a:rPr>
              <a:t>GAT </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 ATC</a:t>
            </a:r>
            <a:endParaRPr lang="en-US" altLang="zh-CN" sz="2000">
              <a:solidFill>
                <a:schemeClr val="tx2"/>
              </a:solidFill>
              <a:latin typeface="Calibri" panose="020F0502020204030204" charset="0"/>
              <a:cs typeface="Calibri" panose="020F0502020204030204" charset="0"/>
            </a:endParaRPr>
          </a:p>
          <a:p>
            <a:pPr marL="179705" indent="0" eaLnBrk="1" latinLnBrk="0" hangingPunct="1">
              <a:lnSpc>
                <a:spcPct val="100000"/>
              </a:lnSpc>
              <a:spcBef>
                <a:spcPts val="0"/>
              </a:spcBef>
              <a:buNone/>
            </a:pPr>
            <a:r>
              <a:rPr lang="en-US" altLang="zh-CN" sz="2000">
                <a:solidFill>
                  <a:schemeClr val="tx2"/>
                </a:solidFill>
                <a:latin typeface="Calibri" panose="020F0502020204030204" charset="0"/>
                <a:cs typeface="Calibri" panose="020F0502020204030204" charset="0"/>
                <a:sym typeface="+mn-ea"/>
              </a:rPr>
              <a:t>     CTA </a:t>
            </a:r>
            <a:r>
              <a:rPr lang="en-US" altLang="zh-CN" sz="2000">
                <a:solidFill>
                  <a:srgbClr val="FF0000"/>
                </a:solidFill>
                <a:latin typeface="Calibri" panose="020F0502020204030204" charset="0"/>
                <a:cs typeface="Calibri" panose="020F0502020204030204" charset="0"/>
                <a:sym typeface="+mn-ea"/>
              </a:rPr>
              <a:t>|</a:t>
            </a:r>
            <a:r>
              <a:rPr lang="en-US" altLang="zh-CN" sz="2000">
                <a:solidFill>
                  <a:schemeClr val="tx2"/>
                </a:solidFill>
                <a:latin typeface="Calibri" panose="020F0502020204030204" charset="0"/>
                <a:cs typeface="Calibri" panose="020F0502020204030204" charset="0"/>
                <a:sym typeface="+mn-ea"/>
              </a:rPr>
              <a:t> TAG</a:t>
            </a:r>
            <a:endParaRPr lang="en-US" altLang="zh-CN" sz="2000">
              <a:solidFill>
                <a:schemeClr val="tx2"/>
              </a:solidFill>
              <a:latin typeface="Calibri" panose="020F0502020204030204" charset="0"/>
              <a:cs typeface="Calibri" panose="020F0502020204030204" charset="0"/>
            </a:endParaRPr>
          </a:p>
          <a:p>
            <a:pPr marL="179705" indent="0" eaLnBrk="1" latinLnBrk="0" hangingPunct="1">
              <a:lnSpc>
                <a:spcPct val="150000"/>
              </a:lnSpc>
              <a:spcBef>
                <a:spcPts val="0"/>
              </a:spcBef>
              <a:buNone/>
            </a:pPr>
            <a:r>
              <a:rPr lang="en-US" altLang="zh-CN" sz="2000">
                <a:latin typeface="Calibri" panose="020F0502020204030204" charset="0"/>
                <a:cs typeface="Calibri" panose="020F0502020204030204" charset="0"/>
                <a:sym typeface="+mn-ea"/>
              </a:rPr>
              <a:t>Note: cutting sites are marked by</a:t>
            </a:r>
            <a:r>
              <a:rPr lang="en-US" altLang="zh-CN" sz="2000">
                <a:solidFill>
                  <a:srgbClr val="000000"/>
                </a:solidFill>
                <a:latin typeface="Calibri" panose="020F0502020204030204" charset="0"/>
                <a:cs typeface="Calibri" panose="020F0502020204030204" charset="0"/>
                <a:sym typeface="+mn-ea"/>
              </a:rPr>
              <a:t> </a:t>
            </a:r>
            <a:r>
              <a:rPr lang="en-US" altLang="zh-CN" sz="2000">
                <a:latin typeface="Calibri" panose="020F0502020204030204" charset="0"/>
                <a:cs typeface="Calibri" panose="020F0502020204030204" charset="0"/>
                <a:sym typeface="+mn-ea"/>
              </a:rPr>
              <a:t>"</a:t>
            </a:r>
            <a:r>
              <a:rPr lang="en-US" altLang="zh-CN" sz="2000" b="0">
                <a:solidFill>
                  <a:srgbClr val="000000"/>
                </a:solidFill>
                <a:latin typeface="Calibri" panose="020F0502020204030204" charset="0"/>
                <a:cs typeface="Calibri" panose="020F0502020204030204" charset="0"/>
                <a:sym typeface="+mn-ea"/>
              </a:rPr>
              <a:t> </a:t>
            </a:r>
            <a:r>
              <a:rPr lang="en-US" altLang="zh-CN" sz="2000" b="0">
                <a:solidFill>
                  <a:srgbClr val="FF0000"/>
                </a:solidFill>
                <a:latin typeface="Calibri" panose="020F0502020204030204" charset="0"/>
                <a:cs typeface="Calibri" panose="020F0502020204030204" charset="0"/>
                <a:sym typeface="+mn-ea"/>
              </a:rPr>
              <a:t>| </a:t>
            </a:r>
            <a:r>
              <a:rPr lang="en-US" altLang="zh-CN" sz="2000">
                <a:latin typeface="Calibri" panose="020F0502020204030204" charset="0"/>
                <a:cs typeface="Calibri" panose="020F0502020204030204" charset="0"/>
                <a:sym typeface="+mn-ea"/>
              </a:rPr>
              <a:t>"</a:t>
            </a:r>
            <a:endParaRPr lang="en-US" altLang="zh-CN" sz="2000">
              <a:latin typeface="Calibri" panose="020F0502020204030204" charset="0"/>
              <a:cs typeface="Calibri" panose="020F0502020204030204" charset="0"/>
            </a:endParaRPr>
          </a:p>
          <a:p>
            <a:pPr marL="0" indent="0">
              <a:buNone/>
            </a:pPr>
            <a:endParaRPr lang="en-US" altLang="zh-CN" sz="2000" b="0" i="1">
              <a:solidFill>
                <a:schemeClr val="tx2"/>
              </a:solidFill>
              <a:latin typeface="Calibri" panose="020F0502020204030204" charset="0"/>
              <a:cs typeface="Calibri" panose="020F0502020204030204" charset="0"/>
            </a:endParaRPr>
          </a:p>
        </p:txBody>
      </p:sp>
      <p:sp>
        <p:nvSpPr>
          <p:cNvPr id="84994" name="Rectangle 5"/>
          <p:cNvSpPr>
            <a:spLocks noChangeArrowheads="1"/>
          </p:cNvSpPr>
          <p:nvPr/>
        </p:nvSpPr>
        <p:spPr bwMode="auto">
          <a:xfrm>
            <a:off x="3058795" y="747395"/>
            <a:ext cx="8229600" cy="5791200"/>
          </a:xfrm>
          <a:prstGeom prst="rect">
            <a:avLst/>
          </a:prstGeom>
          <a:noFill/>
          <a:ln w="9525">
            <a:noFill/>
            <a:miter lim="800000"/>
          </a:ln>
        </p:spPr>
        <p:txBody>
          <a:bodyPr/>
          <a:lstStyle/>
          <a:p>
            <a:pPr eaLnBrk="1" hangingPunct="1">
              <a:lnSpc>
                <a:spcPct val="90000"/>
              </a:lnSpc>
              <a:spcBef>
                <a:spcPct val="20000"/>
              </a:spcBef>
            </a:pPr>
            <a:endParaRPr lang="en-US" altLang="zh-CN" sz="1600" i="1">
              <a:solidFill>
                <a:srgbClr val="000000"/>
              </a:solidFill>
              <a:latin typeface="Corbel" panose="020B0503020204020204" charset="0"/>
            </a:endParaRPr>
          </a:p>
          <a:p>
            <a:pPr eaLnBrk="1" hangingPunct="1">
              <a:lnSpc>
                <a:spcPct val="90000"/>
              </a:lnSpc>
              <a:spcBef>
                <a:spcPct val="20000"/>
              </a:spcBef>
            </a:pPr>
            <a:r>
              <a:rPr lang="en-US" altLang="zh-CN" sz="1600" i="1">
                <a:solidFill>
                  <a:srgbClr val="000000"/>
                </a:solidFill>
                <a:latin typeface="Corbel" panose="020B0503020204020204" charset="0"/>
              </a:rPr>
              <a:t> </a:t>
            </a:r>
            <a:endParaRPr lang="en-US" altLang="zh-CN"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600200"/>
            <a:ext cx="8229600" cy="3710305"/>
          </a:xfrm>
        </p:spPr>
        <p:txBody>
          <a:bodyPr/>
          <a:p>
            <a:pPr marL="381000" indent="-381000" algn="just" eaLnBrk="1" hangingPunct="1">
              <a:lnSpc>
                <a:spcPct val="120000"/>
              </a:lnSpc>
              <a:spcBef>
                <a:spcPct val="45000"/>
              </a:spcBef>
              <a:buClr>
                <a:schemeClr val="tx1"/>
              </a:buClr>
              <a:buFont typeface="Wingdings" panose="05000000000000000000" pitchFamily="2" charset="2"/>
              <a:buChar char="Ø"/>
            </a:pPr>
            <a:r>
              <a:rPr lang="zh-CN" altLang="en-US" sz="2400"/>
              <a:t>已经发现和鉴定了</a:t>
            </a:r>
            <a:r>
              <a:rPr lang="en-US" altLang="zh-CN" sz="2400"/>
              <a:t>200</a:t>
            </a:r>
            <a:r>
              <a:rPr lang="zh-CN" altLang="en-US" sz="2400"/>
              <a:t>多种</a:t>
            </a:r>
            <a:endParaRPr lang="zh-CN" altLang="en-US" sz="2400"/>
          </a:p>
          <a:p>
            <a:pPr marL="381000" indent="-381000" algn="just" eaLnBrk="1" hangingPunct="1">
              <a:lnSpc>
                <a:spcPct val="120000"/>
              </a:lnSpc>
              <a:spcBef>
                <a:spcPct val="45000"/>
              </a:spcBef>
              <a:buClr>
                <a:schemeClr val="tx1"/>
              </a:buClr>
              <a:buFont typeface="Wingdings" panose="05000000000000000000" pitchFamily="2" charset="2"/>
              <a:buChar char="Ø"/>
            </a:pPr>
            <a:r>
              <a:rPr lang="en-US" altLang="zh-CN" sz="2400"/>
              <a:t>EcoRI</a:t>
            </a:r>
            <a:r>
              <a:rPr lang="zh-CN" altLang="en-US" sz="2400"/>
              <a:t>特异识别</a:t>
            </a:r>
            <a:r>
              <a:rPr lang="en-US" altLang="zh-CN" sz="2400"/>
              <a:t>GAATTC</a:t>
            </a:r>
            <a:r>
              <a:rPr lang="zh-CN" altLang="en-US" sz="2400"/>
              <a:t>及其互补碱基组成的双链片段</a:t>
            </a:r>
            <a:endParaRPr lang="zh-CN" altLang="en-US" sz="2400"/>
          </a:p>
          <a:p>
            <a:pPr marL="381000" indent="-381000" algn="just" eaLnBrk="1" hangingPunct="1">
              <a:lnSpc>
                <a:spcPct val="120000"/>
              </a:lnSpc>
              <a:spcBef>
                <a:spcPct val="45000"/>
              </a:spcBef>
              <a:buClr>
                <a:schemeClr val="tx1"/>
              </a:buClr>
              <a:buFont typeface="Wingdings" panose="05000000000000000000" pitchFamily="2" charset="2"/>
              <a:buChar char="Ø"/>
            </a:pPr>
            <a:r>
              <a:rPr lang="zh-CN" altLang="en-US" sz="2400"/>
              <a:t>粘性末端</a:t>
            </a:r>
            <a:endParaRPr lang="zh-CN" altLang="en-US" sz="2400"/>
          </a:p>
          <a:p>
            <a:pPr marL="381000" indent="-381000" algn="just" eaLnBrk="1" hangingPunct="1">
              <a:lnSpc>
                <a:spcPct val="120000"/>
              </a:lnSpc>
              <a:spcBef>
                <a:spcPct val="45000"/>
              </a:spcBef>
              <a:buClr>
                <a:schemeClr val="tx1"/>
              </a:buClr>
              <a:buFont typeface="Wingdings" panose="05000000000000000000" pitchFamily="2" charset="2"/>
              <a:buChar char="Ø"/>
            </a:pPr>
            <a:r>
              <a:rPr lang="en-US" altLang="zh-CN" sz="2400"/>
              <a:t>T4</a:t>
            </a:r>
            <a:r>
              <a:rPr lang="zh-CN" altLang="en-US" sz="2400"/>
              <a:t>连接酶</a:t>
            </a:r>
            <a:endParaRPr lang="zh-CN" altLang="en-US" sz="2400"/>
          </a:p>
          <a:p>
            <a:endParaRPr lang="zh-CN" altLang="en-US" sz="2400"/>
          </a:p>
        </p:txBody>
      </p:sp>
      <p:pic>
        <p:nvPicPr>
          <p:cNvPr id="35842" name="Picture 6" descr="11-10"/>
          <p:cNvPicPr>
            <a:picLocks noChangeAspect="1" noChangeArrowheads="1"/>
          </p:cNvPicPr>
          <p:nvPr/>
        </p:nvPicPr>
        <p:blipFill>
          <a:blip r:embed="rId1" cstate="print"/>
          <a:srcRect/>
          <a:stretch>
            <a:fillRect/>
          </a:stretch>
        </p:blipFill>
        <p:spPr bwMode="auto">
          <a:xfrm>
            <a:off x="3657600" y="1155700"/>
            <a:ext cx="5486400" cy="4787900"/>
          </a:xfrm>
          <a:prstGeom prst="rect">
            <a:avLst/>
          </a:prstGeom>
          <a:noFill/>
          <a:ln w="9525">
            <a:noFill/>
            <a:miter lim="800000"/>
            <a:headEnd/>
            <a:tailEnd/>
          </a:ln>
        </p:spPr>
      </p:pic>
      <p:sp>
        <p:nvSpPr>
          <p:cNvPr id="15368" name="AutoShape 8"/>
          <p:cNvSpPr>
            <a:spLocks noChangeArrowheads="1"/>
          </p:cNvSpPr>
          <p:nvPr/>
        </p:nvSpPr>
        <p:spPr bwMode="auto">
          <a:xfrm flipH="1">
            <a:off x="4648200" y="1219200"/>
            <a:ext cx="76200" cy="381000"/>
          </a:xfrm>
          <a:prstGeom prst="downArrow">
            <a:avLst>
              <a:gd name="adj1" fmla="val 50000"/>
              <a:gd name="adj2" fmla="val 125000"/>
            </a:avLst>
          </a:prstGeom>
          <a:solidFill>
            <a:srgbClr val="F93757"/>
          </a:solidFill>
          <a:ln w="9525">
            <a:solidFill>
              <a:srgbClr val="FF0066"/>
            </a:solidFill>
            <a:miter lim="800000"/>
          </a:ln>
        </p:spPr>
        <p:txBody>
          <a:bodyPr wrap="none" anchor="ctr"/>
          <a:lstStyle/>
          <a:p>
            <a:pPr eaLnBrk="1" hangingPunct="1"/>
            <a:endParaRPr lang="zh-CN" altLang="en-US"/>
          </a:p>
        </p:txBody>
      </p:sp>
      <p:sp>
        <p:nvSpPr>
          <p:cNvPr id="15369" name="AutoShape 9"/>
          <p:cNvSpPr>
            <a:spLocks noChangeArrowheads="1"/>
          </p:cNvSpPr>
          <p:nvPr/>
        </p:nvSpPr>
        <p:spPr bwMode="auto">
          <a:xfrm flipH="1">
            <a:off x="7467600" y="1143000"/>
            <a:ext cx="76200" cy="381000"/>
          </a:xfrm>
          <a:prstGeom prst="downArrow">
            <a:avLst>
              <a:gd name="adj1" fmla="val 50000"/>
              <a:gd name="adj2" fmla="val 125000"/>
            </a:avLst>
          </a:prstGeom>
          <a:solidFill>
            <a:srgbClr val="F93757"/>
          </a:solidFill>
          <a:ln w="9525">
            <a:solidFill>
              <a:srgbClr val="FF0066"/>
            </a:solidFill>
            <a:miter lim="800000"/>
          </a:ln>
        </p:spPr>
        <p:txBody>
          <a:bodyPr wrap="none" anchor="ctr"/>
          <a:lstStyle/>
          <a:p>
            <a:pPr eaLnBrk="1" hangingPunct="1"/>
            <a:endParaRPr lang="zh-CN" altLang="en-US"/>
          </a:p>
        </p:txBody>
      </p:sp>
      <p:sp>
        <p:nvSpPr>
          <p:cNvPr id="15370" name="AutoShape 10"/>
          <p:cNvSpPr>
            <a:spLocks noChangeArrowheads="1"/>
          </p:cNvSpPr>
          <p:nvPr/>
        </p:nvSpPr>
        <p:spPr bwMode="auto">
          <a:xfrm>
            <a:off x="8077200" y="1905000"/>
            <a:ext cx="76200" cy="304800"/>
          </a:xfrm>
          <a:prstGeom prst="upArrow">
            <a:avLst>
              <a:gd name="adj1" fmla="val 50000"/>
              <a:gd name="adj2" fmla="val 50000"/>
            </a:avLst>
          </a:prstGeom>
          <a:solidFill>
            <a:srgbClr val="F93757"/>
          </a:solidFill>
          <a:ln w="9525">
            <a:solidFill>
              <a:schemeClr val="tx1"/>
            </a:solidFill>
            <a:miter lim="800000"/>
          </a:ln>
        </p:spPr>
        <p:txBody>
          <a:bodyPr wrap="none" anchor="ctr"/>
          <a:lstStyle/>
          <a:p>
            <a:pPr eaLnBrk="1" hangingPunct="1"/>
            <a:endParaRPr lang="zh-CN" altLang="en-US"/>
          </a:p>
        </p:txBody>
      </p:sp>
      <p:sp>
        <p:nvSpPr>
          <p:cNvPr id="15371" name="AutoShape 11"/>
          <p:cNvSpPr>
            <a:spLocks noChangeArrowheads="1"/>
          </p:cNvSpPr>
          <p:nvPr/>
        </p:nvSpPr>
        <p:spPr bwMode="auto">
          <a:xfrm>
            <a:off x="5257800" y="1981200"/>
            <a:ext cx="76200" cy="304800"/>
          </a:xfrm>
          <a:prstGeom prst="upArrow">
            <a:avLst>
              <a:gd name="adj1" fmla="val 50000"/>
              <a:gd name="adj2" fmla="val 50000"/>
            </a:avLst>
          </a:prstGeom>
          <a:solidFill>
            <a:srgbClr val="F93757"/>
          </a:solidFill>
          <a:ln w="9525">
            <a:solidFill>
              <a:schemeClr val="tx1"/>
            </a:solidFill>
            <a:miter lim="800000"/>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 calcmode="lin" valueType="num">
                                      <p:cBhvr additive="base">
                                        <p:cTn id="7" dur="500" fill="hold"/>
                                        <p:tgtEl>
                                          <p:spTgt spid="15368"/>
                                        </p:tgtEl>
                                        <p:attrNameLst>
                                          <p:attrName>ppt_x</p:attrName>
                                        </p:attrNameLst>
                                      </p:cBhvr>
                                      <p:tavLst>
                                        <p:tav tm="0">
                                          <p:val>
                                            <p:strVal val="0-#ppt_w/2"/>
                                          </p:val>
                                        </p:tav>
                                        <p:tav tm="100000">
                                          <p:val>
                                            <p:strVal val="#ppt_x"/>
                                          </p:val>
                                        </p:tav>
                                      </p:tavLst>
                                    </p:anim>
                                    <p:anim calcmode="lin" valueType="num">
                                      <p:cBhvr additive="base">
                                        <p:cTn id="8"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9"/>
                                        </p:tgtEl>
                                        <p:attrNameLst>
                                          <p:attrName>style.visibility</p:attrName>
                                        </p:attrNameLst>
                                      </p:cBhvr>
                                      <p:to>
                                        <p:strVal val="visible"/>
                                      </p:to>
                                    </p:set>
                                    <p:anim calcmode="lin" valueType="num">
                                      <p:cBhvr additive="base">
                                        <p:cTn id="13" dur="500" fill="hold"/>
                                        <p:tgtEl>
                                          <p:spTgt spid="15369"/>
                                        </p:tgtEl>
                                        <p:attrNameLst>
                                          <p:attrName>ppt_x</p:attrName>
                                        </p:attrNameLst>
                                      </p:cBhvr>
                                      <p:tavLst>
                                        <p:tav tm="0">
                                          <p:val>
                                            <p:strVal val="0-#ppt_w/2"/>
                                          </p:val>
                                        </p:tav>
                                        <p:tav tm="100000">
                                          <p:val>
                                            <p:strVal val="#ppt_x"/>
                                          </p:val>
                                        </p:tav>
                                      </p:tavLst>
                                    </p:anim>
                                    <p:anim calcmode="lin" valueType="num">
                                      <p:cBhvr additive="base">
                                        <p:cTn id="14" dur="500" fill="hold"/>
                                        <p:tgtEl>
                                          <p:spTgt spid="153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5370"/>
                                        </p:tgtEl>
                                        <p:attrNameLst>
                                          <p:attrName>style.visibility</p:attrName>
                                        </p:attrNameLst>
                                      </p:cBhvr>
                                      <p:to>
                                        <p:strVal val="visible"/>
                                      </p:to>
                                    </p:set>
                                    <p:animEffect transition="in" filter="slide(fromBottom)">
                                      <p:cBhvr>
                                        <p:cTn id="19" dur="500"/>
                                        <p:tgtEl>
                                          <p:spTgt spid="1537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5371"/>
                                        </p:tgtEl>
                                        <p:attrNameLst>
                                          <p:attrName>style.visibility</p:attrName>
                                        </p:attrNameLst>
                                      </p:cBhvr>
                                      <p:to>
                                        <p:strVal val="visible"/>
                                      </p:to>
                                    </p:set>
                                    <p:animEffect transition="in" filter="slide(fromBottom)">
                                      <p:cBhvr>
                                        <p:cTn id="24"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ldLvl="0" animBg="1"/>
      <p:bldP spid="15369" grpId="0" bldLvl="0" animBg="1"/>
      <p:bldP spid="15370" grpId="0" bldLvl="0" animBg="1"/>
      <p:bldP spid="1537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600">
                <a:sym typeface="+mn-ea"/>
              </a:rPr>
              <a:t>限制性内切酶的反应条件</a:t>
            </a:r>
            <a:endParaRPr lang="zh-CN" altLang="en-US" sz="3600"/>
          </a:p>
        </p:txBody>
      </p:sp>
      <p:sp>
        <p:nvSpPr>
          <p:cNvPr id="3" name="内容占位符 2"/>
          <p:cNvSpPr>
            <a:spLocks noGrp="1"/>
          </p:cNvSpPr>
          <p:nvPr>
            <p:ph idx="1"/>
          </p:nvPr>
        </p:nvSpPr>
        <p:spPr>
          <a:xfrm>
            <a:off x="590550" y="1417955"/>
            <a:ext cx="7688580" cy="4526280"/>
          </a:xfrm>
        </p:spPr>
        <p:txBody>
          <a:bodyPr/>
          <a:p>
            <a:pPr marL="342900" indent="-342900" eaLnBrk="1" hangingPunct="1">
              <a:lnSpc>
                <a:spcPct val="130000"/>
              </a:lnSpc>
              <a:spcBef>
                <a:spcPct val="20000"/>
              </a:spcBef>
            </a:pPr>
            <a:r>
              <a:rPr lang="zh-CN" altLang="en-US" sz="2400">
                <a:gradFill>
                  <a:gsLst>
                    <a:gs pos="0">
                      <a:srgbClr val="012D86"/>
                    </a:gs>
                    <a:gs pos="100000">
                      <a:srgbClr val="0E2557"/>
                    </a:gs>
                  </a:gsLst>
                  <a:lin scaled="0"/>
                </a:gradFill>
                <a:latin typeface="宋体" panose="02010600030101010101" pitchFamily="2" charset="-122"/>
                <a:sym typeface="+mn-ea"/>
              </a:rPr>
              <a:t>酶单位定义：在合适</a:t>
            </a:r>
            <a:r>
              <a:rPr lang="en-US" altLang="zh-CN" sz="2400">
                <a:gradFill>
                  <a:gsLst>
                    <a:gs pos="0">
                      <a:srgbClr val="012D86"/>
                    </a:gs>
                    <a:gs pos="100000">
                      <a:srgbClr val="0E2557"/>
                    </a:gs>
                  </a:gsLst>
                  <a:lin scaled="0"/>
                </a:gradFill>
                <a:latin typeface="宋体" panose="02010600030101010101" pitchFamily="2" charset="-122"/>
                <a:sym typeface="+mn-ea"/>
              </a:rPr>
              <a:t>pH</a:t>
            </a:r>
            <a:r>
              <a:rPr lang="zh-CN" altLang="en-US" sz="2400">
                <a:gradFill>
                  <a:gsLst>
                    <a:gs pos="0">
                      <a:srgbClr val="012D86"/>
                    </a:gs>
                    <a:gs pos="100000">
                      <a:srgbClr val="0E2557"/>
                    </a:gs>
                  </a:gsLst>
                  <a:lin scaled="0"/>
                </a:gradFill>
                <a:latin typeface="宋体" panose="02010600030101010101" pitchFamily="2" charset="-122"/>
                <a:sym typeface="+mn-ea"/>
              </a:rPr>
              <a:t>、</a:t>
            </a:r>
            <a:r>
              <a:rPr lang="en-US" altLang="zh-CN" sz="2400">
                <a:gradFill>
                  <a:gsLst>
                    <a:gs pos="0">
                      <a:srgbClr val="012D86"/>
                    </a:gs>
                    <a:gs pos="100000">
                      <a:srgbClr val="0E2557"/>
                    </a:gs>
                  </a:gsLst>
                  <a:lin scaled="0"/>
                </a:gradFill>
                <a:latin typeface="宋体" panose="02010600030101010101" pitchFamily="2" charset="-122"/>
                <a:sym typeface="+mn-ea"/>
              </a:rPr>
              <a:t>37℃</a:t>
            </a:r>
            <a:r>
              <a:rPr lang="zh-CN" altLang="en-US" sz="2400">
                <a:gradFill>
                  <a:gsLst>
                    <a:gs pos="0">
                      <a:srgbClr val="012D86"/>
                    </a:gs>
                    <a:gs pos="100000">
                      <a:srgbClr val="0E2557"/>
                    </a:gs>
                  </a:gsLst>
                  <a:lin scaled="0"/>
                </a:gradFill>
                <a:latin typeface="宋体" panose="02010600030101010101" pitchFamily="2" charset="-122"/>
                <a:sym typeface="+mn-ea"/>
              </a:rPr>
              <a:t>条件下在</a:t>
            </a:r>
            <a:r>
              <a:rPr lang="en-US" altLang="zh-CN" sz="2400">
                <a:gradFill>
                  <a:gsLst>
                    <a:gs pos="0">
                      <a:srgbClr val="012D86"/>
                    </a:gs>
                    <a:gs pos="100000">
                      <a:srgbClr val="0E2557"/>
                    </a:gs>
                  </a:gsLst>
                  <a:lin scaled="0"/>
                </a:gradFill>
                <a:latin typeface="宋体" panose="02010600030101010101" pitchFamily="2" charset="-122"/>
                <a:sym typeface="+mn-ea"/>
              </a:rPr>
              <a:t>0.05 mL</a:t>
            </a:r>
            <a:r>
              <a:rPr lang="zh-CN" altLang="en-US" sz="2400">
                <a:gradFill>
                  <a:gsLst>
                    <a:gs pos="0">
                      <a:srgbClr val="012D86"/>
                    </a:gs>
                    <a:gs pos="100000">
                      <a:srgbClr val="0E2557"/>
                    </a:gs>
                  </a:gsLst>
                  <a:lin scaled="0"/>
                </a:gradFill>
                <a:latin typeface="宋体" panose="02010600030101010101" pitchFamily="2" charset="-122"/>
                <a:sym typeface="+mn-ea"/>
              </a:rPr>
              <a:t>反应体系中，</a:t>
            </a:r>
            <a:r>
              <a:rPr lang="en-US" altLang="zh-CN" sz="2400">
                <a:gradFill>
                  <a:gsLst>
                    <a:gs pos="0">
                      <a:srgbClr val="012D86"/>
                    </a:gs>
                    <a:gs pos="100000">
                      <a:srgbClr val="0E2557"/>
                    </a:gs>
                  </a:gsLst>
                  <a:lin scaled="0"/>
                </a:gradFill>
                <a:latin typeface="宋体" panose="02010600030101010101" pitchFamily="2" charset="-122"/>
                <a:sym typeface="+mn-ea"/>
              </a:rPr>
              <a:t>1</a:t>
            </a:r>
            <a:r>
              <a:rPr lang="zh-CN" altLang="en-US" sz="2400">
                <a:gradFill>
                  <a:gsLst>
                    <a:gs pos="0">
                      <a:srgbClr val="012D86"/>
                    </a:gs>
                    <a:gs pos="100000">
                      <a:srgbClr val="0E2557"/>
                    </a:gs>
                  </a:gsLst>
                  <a:lin scaled="0"/>
                </a:gradFill>
                <a:latin typeface="宋体" panose="02010600030101010101" pitchFamily="2" charset="-122"/>
                <a:sym typeface="+mn-ea"/>
              </a:rPr>
              <a:t>小时消化</a:t>
            </a:r>
            <a:r>
              <a:rPr lang="en-US" altLang="zh-CN" sz="2400">
                <a:gradFill>
                  <a:gsLst>
                    <a:gs pos="0">
                      <a:srgbClr val="012D86"/>
                    </a:gs>
                    <a:gs pos="100000">
                      <a:srgbClr val="0E2557"/>
                    </a:gs>
                  </a:gsLst>
                  <a:lin scaled="0"/>
                </a:gradFill>
                <a:latin typeface="宋体" panose="02010600030101010101" pitchFamily="2" charset="-122"/>
                <a:sym typeface="+mn-ea"/>
              </a:rPr>
              <a:t>1</a:t>
            </a:r>
            <a:r>
              <a:rPr lang="en-US" altLang="zh-CN" sz="2400">
                <a:gradFill>
                  <a:gsLst>
                    <a:gs pos="0">
                      <a:srgbClr val="012D86"/>
                    </a:gs>
                    <a:gs pos="100000">
                      <a:srgbClr val="0E2557"/>
                    </a:gs>
                  </a:gsLst>
                  <a:lin scaled="0"/>
                </a:gradFill>
                <a:latin typeface="宋体" panose="02010600030101010101" pitchFamily="2" charset="-122"/>
                <a:cs typeface="Times New Roman" panose="02020603050405020304" pitchFamily="18" charset="0"/>
                <a:sym typeface="+mn-ea"/>
              </a:rPr>
              <a:t>µ</a:t>
            </a:r>
            <a:r>
              <a:rPr lang="en-US" altLang="zh-CN" sz="2400">
                <a:gradFill>
                  <a:gsLst>
                    <a:gs pos="0">
                      <a:srgbClr val="012D86"/>
                    </a:gs>
                    <a:gs pos="100000">
                      <a:srgbClr val="0E2557"/>
                    </a:gs>
                  </a:gsLst>
                  <a:lin scaled="0"/>
                </a:gradFill>
                <a:latin typeface="宋体" panose="02010600030101010101" pitchFamily="2" charset="-122"/>
                <a:sym typeface="+mn-ea"/>
              </a:rPr>
              <a:t>g</a:t>
            </a:r>
            <a:r>
              <a:rPr lang="zh-CN" altLang="en-US" sz="2400">
                <a:gradFill>
                  <a:gsLst>
                    <a:gs pos="0">
                      <a:srgbClr val="012D86"/>
                    </a:gs>
                    <a:gs pos="100000">
                      <a:srgbClr val="0E2557"/>
                    </a:gs>
                  </a:gsLst>
                  <a:lin scaled="0"/>
                </a:gradFill>
                <a:latin typeface="宋体" panose="02010600030101010101" pitchFamily="2" charset="-122"/>
                <a:sym typeface="+mn-ea"/>
              </a:rPr>
              <a:t>的</a:t>
            </a:r>
            <a:r>
              <a:rPr lang="en-US" altLang="zh-CN" sz="2400">
                <a:gradFill>
                  <a:gsLst>
                    <a:gs pos="0">
                      <a:srgbClr val="012D86"/>
                    </a:gs>
                    <a:gs pos="100000">
                      <a:srgbClr val="0E2557"/>
                    </a:gs>
                  </a:gsLst>
                  <a:lin scaled="0"/>
                </a:gradFill>
                <a:latin typeface="宋体" panose="02010600030101010101" pitchFamily="2" charset="-122"/>
                <a:sym typeface="+mn-ea"/>
              </a:rPr>
              <a:t>λDNA</a:t>
            </a:r>
            <a:r>
              <a:rPr lang="zh-CN" altLang="en-US" sz="2400">
                <a:gradFill>
                  <a:gsLst>
                    <a:gs pos="0">
                      <a:srgbClr val="012D86"/>
                    </a:gs>
                    <a:gs pos="100000">
                      <a:srgbClr val="0E2557"/>
                    </a:gs>
                  </a:gsLst>
                  <a:lin scaled="0"/>
                </a:gradFill>
                <a:latin typeface="宋体" panose="02010600030101010101" pitchFamily="2" charset="-122"/>
                <a:sym typeface="+mn-ea"/>
              </a:rPr>
              <a:t>的酶量为</a:t>
            </a:r>
            <a:r>
              <a:rPr lang="en-US" altLang="zh-CN" sz="2400">
                <a:gradFill>
                  <a:gsLst>
                    <a:gs pos="0">
                      <a:srgbClr val="012D86"/>
                    </a:gs>
                    <a:gs pos="100000">
                      <a:srgbClr val="0E2557"/>
                    </a:gs>
                  </a:gsLst>
                  <a:lin scaled="0"/>
                </a:gradFill>
                <a:latin typeface="宋体" panose="02010600030101010101" pitchFamily="2" charset="-122"/>
                <a:sym typeface="+mn-ea"/>
              </a:rPr>
              <a:t>1</a:t>
            </a:r>
            <a:r>
              <a:rPr lang="zh-CN" altLang="en-US" sz="2400">
                <a:gradFill>
                  <a:gsLst>
                    <a:gs pos="0">
                      <a:srgbClr val="012D86"/>
                    </a:gs>
                    <a:gs pos="100000">
                      <a:srgbClr val="0E2557"/>
                    </a:gs>
                  </a:gsLst>
                  <a:lin scaled="0"/>
                </a:gradFill>
                <a:latin typeface="宋体" panose="02010600030101010101" pitchFamily="2" charset="-122"/>
                <a:sym typeface="+mn-ea"/>
              </a:rPr>
              <a:t>个单位。</a:t>
            </a:r>
            <a:r>
              <a:rPr lang="zh-CN" altLang="en-US" sz="2400" b="0">
                <a:solidFill>
                  <a:srgbClr val="7030A0"/>
                </a:solidFill>
                <a:latin typeface="宋体" panose="02010600030101010101" pitchFamily="2" charset="-122"/>
                <a:sym typeface="+mn-ea"/>
              </a:rPr>
              <a:t> </a:t>
            </a:r>
            <a:endParaRPr lang="zh-CN" altLang="en-US" sz="2400">
              <a:solidFill>
                <a:srgbClr val="7030A0"/>
              </a:solidFill>
              <a:latin typeface="宋体" panose="02010600030101010101" pitchFamily="2" charset="-122"/>
            </a:endParaRPr>
          </a:p>
          <a:p>
            <a:pPr marL="342900" indent="-342900" eaLnBrk="1" hangingPunct="1">
              <a:lnSpc>
                <a:spcPct val="130000"/>
              </a:lnSpc>
              <a:spcBef>
                <a:spcPct val="20000"/>
              </a:spcBef>
              <a:buFontTx/>
              <a:buChar char="•"/>
            </a:pPr>
            <a:r>
              <a:rPr lang="zh-CN" altLang="en-US" sz="2400">
                <a:solidFill>
                  <a:srgbClr val="000000"/>
                </a:solidFill>
                <a:latin typeface="宋体" panose="02010600030101010101" pitchFamily="2" charset="-122"/>
                <a:sym typeface="+mn-ea"/>
                <a:hlinkClick r:id="rId1" action="ppaction://hlinksldjump"/>
              </a:rPr>
              <a:t>缓冲体系</a:t>
            </a:r>
            <a:r>
              <a:rPr lang="zh-CN" altLang="en-US" sz="2400">
                <a:gradFill>
                  <a:gsLst>
                    <a:gs pos="0">
                      <a:srgbClr val="012D86"/>
                    </a:gs>
                    <a:gs pos="100000">
                      <a:srgbClr val="0E2557"/>
                    </a:gs>
                  </a:gsLst>
                  <a:lin scaled="0"/>
                </a:gradFill>
                <a:latin typeface="宋体" panose="02010600030101010101" pitchFamily="2" charset="-122"/>
                <a:sym typeface="+mn-ea"/>
              </a:rPr>
              <a:t>（多酶切原则） </a:t>
            </a:r>
            <a:endParaRPr lang="zh-CN" altLang="en-US" sz="2400">
              <a:gradFill>
                <a:gsLst>
                  <a:gs pos="0">
                    <a:srgbClr val="012D86"/>
                  </a:gs>
                  <a:gs pos="100000">
                    <a:srgbClr val="0E2557"/>
                  </a:gs>
                </a:gsLst>
                <a:lin scaled="0"/>
              </a:gradFill>
              <a:latin typeface="宋体" panose="02010600030101010101" pitchFamily="2" charset="-122"/>
              <a:sym typeface="+mn-ea"/>
            </a:endParaRPr>
          </a:p>
          <a:p>
            <a:pPr marL="0" indent="0" eaLnBrk="1" hangingPunct="1">
              <a:lnSpc>
                <a:spcPct val="130000"/>
              </a:lnSpc>
              <a:spcBef>
                <a:spcPct val="20000"/>
              </a:spcBef>
              <a:buFontTx/>
              <a:buNone/>
            </a:pPr>
            <a:r>
              <a:rPr lang="en-US" altLang="zh-CN" sz="2400">
                <a:gradFill>
                  <a:gsLst>
                    <a:gs pos="0">
                      <a:srgbClr val="012D86"/>
                    </a:gs>
                    <a:gs pos="100000">
                      <a:srgbClr val="0E2557"/>
                    </a:gs>
                  </a:gsLst>
                  <a:lin scaled="0"/>
                </a:gradFill>
                <a:latin typeface="宋体" panose="02010600030101010101" pitchFamily="2" charset="-122"/>
                <a:sym typeface="+mn-ea"/>
              </a:rPr>
              <a:t>   </a:t>
            </a:r>
            <a:r>
              <a:rPr lang="zh-CN" altLang="en-US" sz="2400">
                <a:gradFill>
                  <a:gsLst>
                    <a:gs pos="0">
                      <a:srgbClr val="012D86"/>
                    </a:gs>
                    <a:gs pos="100000">
                      <a:srgbClr val="0E2557"/>
                    </a:gs>
                  </a:gsLst>
                  <a:lin scaled="0"/>
                </a:gradFill>
                <a:latin typeface="宋体" panose="02010600030101010101" pitchFamily="2" charset="-122"/>
                <a:sym typeface="+mn-ea"/>
              </a:rPr>
              <a:t>酶切</a:t>
            </a:r>
            <a:r>
              <a:rPr lang="zh-CN" altLang="en-US" sz="2400">
                <a:gradFill>
                  <a:gsLst>
                    <a:gs pos="0">
                      <a:srgbClr val="012D86"/>
                    </a:gs>
                    <a:gs pos="100000">
                      <a:srgbClr val="0E2557"/>
                    </a:gs>
                  </a:gsLst>
                  <a:lin scaled="0"/>
                </a:gradFill>
                <a:sym typeface="+mn-ea"/>
              </a:rPr>
              <a:t>添加缓冲液浓度：</a:t>
            </a:r>
            <a:r>
              <a:rPr lang="en-US" altLang="zh-CN" sz="2400">
                <a:gradFill>
                  <a:gsLst>
                    <a:gs pos="0">
                      <a:srgbClr val="012D86"/>
                    </a:gs>
                    <a:gs pos="100000">
                      <a:srgbClr val="0E2557"/>
                    </a:gs>
                  </a:gsLst>
                  <a:lin scaled="0"/>
                </a:gradFill>
                <a:sym typeface="+mn-ea"/>
              </a:rPr>
              <a:t>10×</a:t>
            </a:r>
            <a:r>
              <a:rPr lang="zh-CN" altLang="en-US" sz="2400">
                <a:gradFill>
                  <a:gsLst>
                    <a:gs pos="0">
                      <a:srgbClr val="012D86"/>
                    </a:gs>
                    <a:gs pos="100000">
                      <a:srgbClr val="0E2557"/>
                    </a:gs>
                  </a:gsLst>
                  <a:lin scaled="0"/>
                </a:gradFill>
                <a:sym typeface="+mn-ea"/>
              </a:rPr>
              <a:t>储液</a:t>
            </a:r>
            <a:endParaRPr lang="en-US" altLang="zh-CN" sz="2400">
              <a:gradFill>
                <a:gsLst>
                  <a:gs pos="0">
                    <a:srgbClr val="012D86"/>
                  </a:gs>
                  <a:gs pos="100000">
                    <a:srgbClr val="0E2557"/>
                  </a:gs>
                </a:gsLst>
                <a:lin scaled="0"/>
              </a:gradFill>
            </a:endParaRPr>
          </a:p>
          <a:p>
            <a:pPr marL="342900" indent="-342900" eaLnBrk="1" hangingPunct="1">
              <a:lnSpc>
                <a:spcPct val="130000"/>
              </a:lnSpc>
              <a:spcBef>
                <a:spcPct val="20000"/>
              </a:spcBef>
              <a:buFontTx/>
              <a:buChar char="•"/>
            </a:pPr>
            <a:r>
              <a:rPr lang="zh-CN" altLang="en-US" sz="2400">
                <a:gradFill>
                  <a:gsLst>
                    <a:gs pos="0">
                      <a:srgbClr val="012D86"/>
                    </a:gs>
                    <a:gs pos="100000">
                      <a:srgbClr val="0E2557"/>
                    </a:gs>
                  </a:gsLst>
                  <a:lin scaled="0"/>
                </a:gradFill>
                <a:latin typeface="宋体" panose="02010600030101010101" pitchFamily="2" charset="-122"/>
                <a:sym typeface="+mn-ea"/>
              </a:rPr>
              <a:t>温度：</a:t>
            </a:r>
            <a:r>
              <a:rPr lang="zh-CN" altLang="en-US" sz="2400">
                <a:gradFill>
                  <a:gsLst>
                    <a:gs pos="0">
                      <a:srgbClr val="012D86"/>
                    </a:gs>
                    <a:gs pos="100000">
                      <a:srgbClr val="0E2557"/>
                    </a:gs>
                  </a:gsLst>
                  <a:lin scaled="0"/>
                </a:gradFill>
                <a:sym typeface="+mn-ea"/>
              </a:rPr>
              <a:t>反应最适温度</a:t>
            </a:r>
            <a:r>
              <a:rPr lang="en-US" altLang="zh-CN" sz="2400">
                <a:gradFill>
                  <a:gsLst>
                    <a:gs pos="0">
                      <a:srgbClr val="012D86"/>
                    </a:gs>
                    <a:gs pos="100000">
                      <a:srgbClr val="0E2557"/>
                    </a:gs>
                  </a:gsLst>
                  <a:lin scaled="0"/>
                </a:gradFill>
                <a:sym typeface="+mn-ea"/>
              </a:rPr>
              <a:t>37℃ </a:t>
            </a:r>
            <a:endParaRPr lang="en-US" altLang="zh-CN" sz="2400">
              <a:gradFill>
                <a:gsLst>
                  <a:gs pos="0">
                    <a:srgbClr val="012D86"/>
                  </a:gs>
                  <a:gs pos="100000">
                    <a:srgbClr val="0E2557"/>
                  </a:gs>
                </a:gsLst>
                <a:lin scaled="0"/>
              </a:gradFill>
            </a:endParaRPr>
          </a:p>
          <a:p>
            <a:pPr marL="342900" indent="-342900" eaLnBrk="1" hangingPunct="1">
              <a:lnSpc>
                <a:spcPct val="130000"/>
              </a:lnSpc>
              <a:spcBef>
                <a:spcPct val="20000"/>
              </a:spcBef>
              <a:buFontTx/>
              <a:buChar char="•"/>
            </a:pPr>
            <a:r>
              <a:rPr lang="zh-CN" altLang="en-US" sz="2400">
                <a:gradFill>
                  <a:gsLst>
                    <a:gs pos="0">
                      <a:srgbClr val="012D86"/>
                    </a:gs>
                    <a:gs pos="100000">
                      <a:srgbClr val="0E2557"/>
                    </a:gs>
                  </a:gsLst>
                  <a:lin scaled="0"/>
                </a:gradFill>
                <a:latin typeface="宋体" panose="02010600030101010101" pitchFamily="2" charset="-122"/>
                <a:sym typeface="+mn-ea"/>
              </a:rPr>
              <a:t>反应时间 </a:t>
            </a:r>
            <a:endParaRPr lang="en-US" altLang="zh-CN" sz="2400">
              <a:gradFill>
                <a:gsLst>
                  <a:gs pos="0">
                    <a:srgbClr val="012D86"/>
                  </a:gs>
                  <a:gs pos="100000">
                    <a:srgbClr val="0E2557"/>
                  </a:gs>
                </a:gsLst>
                <a:lin scaled="0"/>
              </a:gradFill>
              <a:latin typeface="宋体" panose="02010600030101010101" pitchFamily="2" charset="-122"/>
            </a:endParaRPr>
          </a:p>
          <a:p>
            <a:pPr marL="342900" indent="-342900" eaLnBrk="1" hangingPunct="1">
              <a:lnSpc>
                <a:spcPct val="130000"/>
              </a:lnSpc>
              <a:spcBef>
                <a:spcPct val="20000"/>
              </a:spcBef>
              <a:buFontTx/>
              <a:buChar char="•"/>
            </a:pPr>
            <a:r>
              <a:rPr lang="en-US" altLang="zh-CN" sz="2400">
                <a:gradFill>
                  <a:gsLst>
                    <a:gs pos="0">
                      <a:srgbClr val="012D86"/>
                    </a:gs>
                    <a:gs pos="100000">
                      <a:srgbClr val="0E2557"/>
                    </a:gs>
                  </a:gsLst>
                  <a:lin scaled="0"/>
                </a:gradFill>
                <a:latin typeface="宋体" panose="02010600030101010101" pitchFamily="2" charset="-122"/>
                <a:sym typeface="+mn-ea"/>
              </a:rPr>
              <a:t>DNA</a:t>
            </a:r>
            <a:r>
              <a:rPr lang="zh-CN" altLang="en-US" sz="2400">
                <a:gradFill>
                  <a:gsLst>
                    <a:gs pos="0">
                      <a:srgbClr val="012D86"/>
                    </a:gs>
                    <a:gs pos="100000">
                      <a:srgbClr val="0E2557"/>
                    </a:gs>
                  </a:gsLst>
                  <a:lin scaled="0"/>
                </a:gradFill>
                <a:latin typeface="宋体" panose="02010600030101010101" pitchFamily="2" charset="-122"/>
                <a:sym typeface="+mn-ea"/>
              </a:rPr>
              <a:t>的纯度和浓度</a:t>
            </a:r>
            <a:endParaRPr lang="zh-CN" altLang="en-US" sz="2400">
              <a:gradFill>
                <a:gsLst>
                  <a:gs pos="0">
                    <a:srgbClr val="012D86"/>
                  </a:gs>
                  <a:gs pos="100000">
                    <a:srgbClr val="0E2557"/>
                  </a:gs>
                </a:gsLst>
                <a:lin scaled="0"/>
              </a:gradFill>
              <a:latin typeface="宋体" panose="02010600030101010101" pitchFamily="2" charset="-122"/>
            </a:endParaRPr>
          </a:p>
          <a:p>
            <a:pPr marL="342900" indent="-342900" eaLnBrk="1" hangingPunct="1">
              <a:lnSpc>
                <a:spcPct val="130000"/>
              </a:lnSpc>
              <a:spcBef>
                <a:spcPct val="20000"/>
              </a:spcBef>
              <a:buFontTx/>
              <a:buChar char="•"/>
            </a:pPr>
            <a:r>
              <a:rPr lang="zh-CN" altLang="en-US" sz="2400">
                <a:gradFill>
                  <a:gsLst>
                    <a:gs pos="0">
                      <a:srgbClr val="012D86"/>
                    </a:gs>
                    <a:gs pos="100000">
                      <a:srgbClr val="0E2557"/>
                    </a:gs>
                  </a:gsLst>
                  <a:lin scaled="0"/>
                </a:gradFill>
                <a:latin typeface="宋体" panose="02010600030101010101" pitchFamily="2" charset="-122"/>
                <a:sym typeface="+mn-ea"/>
              </a:rPr>
              <a:t>加样顺序：水</a:t>
            </a:r>
            <a:r>
              <a:rPr lang="en-US" altLang="zh-CN" sz="2400">
                <a:gradFill>
                  <a:gsLst>
                    <a:gs pos="0">
                      <a:srgbClr val="012D86"/>
                    </a:gs>
                    <a:gs pos="100000">
                      <a:srgbClr val="0E2557"/>
                    </a:gs>
                  </a:gsLst>
                  <a:lin scaled="0"/>
                </a:gradFill>
                <a:latin typeface="宋体" panose="02010600030101010101" pitchFamily="2" charset="-122"/>
                <a:sym typeface="+mn-ea"/>
              </a:rPr>
              <a:t>+</a:t>
            </a:r>
            <a:r>
              <a:rPr lang="zh-CN" altLang="en-US" sz="2400">
                <a:gradFill>
                  <a:gsLst>
                    <a:gs pos="0">
                      <a:srgbClr val="012D86"/>
                    </a:gs>
                    <a:gs pos="100000">
                      <a:srgbClr val="0E2557"/>
                    </a:gs>
                  </a:gsLst>
                  <a:lin scaled="0"/>
                </a:gradFill>
                <a:latin typeface="宋体" panose="02010600030101010101" pitchFamily="2" charset="-122"/>
                <a:sym typeface="+mn-ea"/>
              </a:rPr>
              <a:t>缓冲液</a:t>
            </a:r>
            <a:r>
              <a:rPr lang="en-US" altLang="zh-CN" sz="2400">
                <a:gradFill>
                  <a:gsLst>
                    <a:gs pos="0">
                      <a:srgbClr val="012D86"/>
                    </a:gs>
                    <a:gs pos="100000">
                      <a:srgbClr val="0E2557"/>
                    </a:gs>
                  </a:gsLst>
                  <a:lin scaled="0"/>
                </a:gradFill>
                <a:latin typeface="宋体" panose="02010600030101010101" pitchFamily="2" charset="-122"/>
                <a:sym typeface="+mn-ea"/>
              </a:rPr>
              <a:t>+DNA+</a:t>
            </a:r>
            <a:r>
              <a:rPr lang="zh-CN" altLang="en-US" sz="2400">
                <a:gradFill>
                  <a:gsLst>
                    <a:gs pos="0">
                      <a:srgbClr val="012D86"/>
                    </a:gs>
                    <a:gs pos="100000">
                      <a:srgbClr val="0E2557"/>
                    </a:gs>
                  </a:gsLst>
                  <a:lin scaled="0"/>
                </a:gradFill>
                <a:latin typeface="宋体" panose="02010600030101010101" pitchFamily="2" charset="-122"/>
                <a:sym typeface="+mn-ea"/>
              </a:rPr>
              <a:t>酶。</a:t>
            </a:r>
            <a:endParaRPr lang="zh-CN" altLang="en-US" sz="2400">
              <a:gradFill>
                <a:gsLst>
                  <a:gs pos="0">
                    <a:srgbClr val="012D86"/>
                  </a:gs>
                  <a:gs pos="100000">
                    <a:srgbClr val="0E2557"/>
                  </a:gs>
                </a:gsLst>
                <a:lin scaled="0"/>
              </a:gradFill>
              <a:latin typeface="宋体" panose="02010600030101010101" pitchFamily="2" charset="-122"/>
              <a:sym typeface="+mn-ea"/>
            </a:endParaRPr>
          </a:p>
        </p:txBody>
      </p:sp>
      <p:sp>
        <p:nvSpPr>
          <p:cNvPr id="36866" name="Rectangle 4"/>
          <p:cNvSpPr>
            <a:spLocks noChangeArrowheads="1"/>
          </p:cNvSpPr>
          <p:nvPr/>
        </p:nvSpPr>
        <p:spPr bwMode="auto">
          <a:xfrm>
            <a:off x="762000" y="1295400"/>
            <a:ext cx="7772400" cy="4114800"/>
          </a:xfrm>
          <a:prstGeom prst="rect">
            <a:avLst/>
          </a:prstGeom>
          <a:noFill/>
          <a:ln w="9525">
            <a:noFill/>
            <a:miter lim="800000"/>
          </a:ln>
        </p:spPr>
        <p:txBody>
          <a:bodyPr/>
          <a:lstStyle/>
          <a:p>
            <a:pPr marL="342900" indent="-342900" eaLnBrk="1" hangingPunct="1">
              <a:lnSpc>
                <a:spcPct val="130000"/>
              </a:lnSpc>
              <a:spcBef>
                <a:spcPct val="20000"/>
              </a:spcBef>
            </a:pPr>
            <a:endParaRPr lang="zh-CN" altLang="en-US" sz="2800" b="0">
              <a:solidFill>
                <a:srgbClr val="000000"/>
              </a:solidFill>
              <a:latin typeface="宋体" panose="02010600030101010101" pitchFamily="2" charset="-122"/>
            </a:endParaRPr>
          </a:p>
        </p:txBody>
      </p:sp>
      <p:sp>
        <p:nvSpPr>
          <p:cNvPr id="36868" name="Rectangle 7"/>
          <p:cNvSpPr>
            <a:spLocks noChangeArrowheads="1"/>
          </p:cNvSpPr>
          <p:nvPr/>
        </p:nvSpPr>
        <p:spPr bwMode="auto">
          <a:xfrm>
            <a:off x="3124200" y="130175"/>
            <a:ext cx="6019800" cy="555625"/>
          </a:xfrm>
          <a:prstGeom prst="rect">
            <a:avLst/>
          </a:prstGeom>
          <a:noFill/>
          <a:ln w="9525">
            <a:noFill/>
            <a:miter lim="800000"/>
          </a:ln>
        </p:spPr>
        <p:txBody>
          <a:bodyPr anchor="b"/>
          <a:lstStyle/>
          <a:p>
            <a:pPr algn="ctr" eaLnBrk="1" hangingPunct="1"/>
            <a:endParaRPr lang="zh-CN" altLang="en-US" sz="320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sym typeface="+mn-ea"/>
              </a:rPr>
              <a:t>商业用限制性内切酶及其缓冲液</a:t>
            </a:r>
            <a:endParaRPr lang="zh-CN" altLang="en-US" sz="3200">
              <a:solidFill>
                <a:srgbClr val="FF0000"/>
              </a:solidFill>
              <a:sym typeface="+mn-ea"/>
            </a:endParaRPr>
          </a:p>
        </p:txBody>
      </p:sp>
      <p:sp>
        <p:nvSpPr>
          <p:cNvPr id="3" name="内容占位符 2"/>
          <p:cNvSpPr>
            <a:spLocks noGrp="1"/>
          </p:cNvSpPr>
          <p:nvPr>
            <p:ph idx="1"/>
          </p:nvPr>
        </p:nvSpPr>
        <p:spPr/>
        <p:txBody>
          <a:bodyPr/>
          <a:p>
            <a:endParaRPr lang="zh-CN" altLang="en-US"/>
          </a:p>
        </p:txBody>
      </p:sp>
      <p:pic>
        <p:nvPicPr>
          <p:cNvPr id="37890" name="Picture 5"/>
          <p:cNvPicPr>
            <a:picLocks noChangeAspect="1" noChangeArrowheads="1"/>
          </p:cNvPicPr>
          <p:nvPr/>
        </p:nvPicPr>
        <p:blipFill>
          <a:blip r:embed="rId1" cstate="print"/>
          <a:srcRect l="4854" t="6213" r="5826" b="5243"/>
          <a:stretch>
            <a:fillRect/>
          </a:stretch>
        </p:blipFill>
        <p:spPr bwMode="auto">
          <a:xfrm>
            <a:off x="838200" y="1676400"/>
            <a:ext cx="7299325" cy="4521200"/>
          </a:xfrm>
          <a:prstGeom prst="rect">
            <a:avLst/>
          </a:prstGeom>
          <a:noFill/>
          <a:ln w="9525">
            <a:noFill/>
            <a:miter lim="800000"/>
            <a:headEnd/>
            <a:tailEnd/>
          </a:ln>
        </p:spPr>
      </p:pic>
      <p:sp>
        <p:nvSpPr>
          <p:cNvPr id="37892" name="TextBox 4"/>
          <p:cNvSpPr txBox="1">
            <a:spLocks noChangeArrowheads="1"/>
          </p:cNvSpPr>
          <p:nvPr/>
        </p:nvSpPr>
        <p:spPr bwMode="auto">
          <a:xfrm>
            <a:off x="914400" y="838200"/>
            <a:ext cx="309880" cy="521970"/>
          </a:xfrm>
          <a:prstGeom prst="rect">
            <a:avLst/>
          </a:prstGeom>
          <a:noFill/>
          <a:ln w="9525">
            <a:noFill/>
            <a:miter lim="800000"/>
          </a:ln>
        </p:spPr>
        <p:txBody>
          <a:bodyPr wrap="none">
            <a:spAutoFit/>
          </a:bodyPr>
          <a:lstStyle/>
          <a:p>
            <a:pPr eaLnBrk="1" hangingPunct="1"/>
            <a:endParaRPr lang="zh-CN" altLang="en-US" sz="2800">
              <a:solidFill>
                <a:srgbClr val="FF0000"/>
              </a:solidFill>
            </a:endParaRPr>
          </a:p>
        </p:txBody>
      </p:sp>
      <p:sp>
        <p:nvSpPr>
          <p:cNvPr id="37893" name="爆炸形 1 4"/>
          <p:cNvSpPr>
            <a:spLocks noChangeArrowheads="1"/>
          </p:cNvSpPr>
          <p:nvPr/>
        </p:nvSpPr>
        <p:spPr bwMode="auto">
          <a:xfrm>
            <a:off x="533400" y="5334000"/>
            <a:ext cx="228600" cy="228600"/>
          </a:xfrm>
          <a:prstGeom prst="irregularSeal1">
            <a:avLst/>
          </a:prstGeom>
          <a:solidFill>
            <a:srgbClr val="FF0000"/>
          </a:solidFill>
          <a:ln w="9525" algn="ctr">
            <a:solidFill>
              <a:schemeClr val="tx1"/>
            </a:solidFill>
            <a:round/>
          </a:ln>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1" cstate="print"/>
          <a:srcRect l="10551" t="1237"/>
          <a:stretch>
            <a:fillRect/>
          </a:stretch>
        </p:blipFill>
        <p:spPr bwMode="auto">
          <a:xfrm>
            <a:off x="917575" y="1447800"/>
            <a:ext cx="7618095" cy="5148580"/>
          </a:xfrm>
          <a:prstGeom prst="rect">
            <a:avLst/>
          </a:prstGeom>
          <a:noFill/>
          <a:ln w="9525">
            <a:noFill/>
            <a:miter lim="800000"/>
            <a:headEnd/>
            <a:tailEnd/>
          </a:ln>
        </p:spPr>
      </p:pic>
      <p:sp>
        <p:nvSpPr>
          <p:cNvPr id="6" name="左箭头 5"/>
          <p:cNvSpPr/>
          <p:nvPr/>
        </p:nvSpPr>
        <p:spPr>
          <a:xfrm>
            <a:off x="6400800" y="3276600"/>
            <a:ext cx="5334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五角星 6"/>
          <p:cNvSpPr/>
          <p:nvPr/>
        </p:nvSpPr>
        <p:spPr>
          <a:xfrm>
            <a:off x="6696710" y="2132648"/>
            <a:ext cx="304800" cy="3048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十字星 7"/>
          <p:cNvSpPr/>
          <p:nvPr/>
        </p:nvSpPr>
        <p:spPr>
          <a:xfrm>
            <a:off x="3429000" y="4352925"/>
            <a:ext cx="304800" cy="381000"/>
          </a:xfrm>
          <a:prstGeom prst="star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582" name="标题 1"/>
          <p:cNvSpPr>
            <a:spLocks noGrp="1"/>
          </p:cNvSpPr>
          <p:nvPr>
            <p:ph type="title"/>
          </p:nvPr>
        </p:nvSpPr>
        <p:spPr>
          <a:xfrm>
            <a:off x="381000" y="211455"/>
            <a:ext cx="7886700" cy="1325563"/>
          </a:xfrm>
        </p:spPr>
        <p:txBody>
          <a:bodyPr/>
          <a:lstStyle/>
          <a:p>
            <a:r>
              <a:rPr lang="zh-CN" altLang="en-US" sz="3600" b="1" smtClean="0">
                <a:solidFill>
                  <a:srgbClr val="FF0000"/>
                </a:solidFill>
              </a:rPr>
              <a:t>含目的片段</a:t>
            </a:r>
            <a:r>
              <a:rPr lang="en-US" altLang="zh-CN" sz="3600" b="1" smtClean="0">
                <a:solidFill>
                  <a:srgbClr val="FF0000"/>
                </a:solidFill>
              </a:rPr>
              <a:t>GFP</a:t>
            </a:r>
            <a:r>
              <a:rPr lang="zh-CN" altLang="en-US" sz="3600" b="1" smtClean="0">
                <a:solidFill>
                  <a:srgbClr val="FF0000"/>
                </a:solidFill>
              </a:rPr>
              <a:t>的质粒</a:t>
            </a:r>
            <a:endParaRPr lang="zh-CN" altLang="en-US" sz="3600" b="1" smtClean="0">
              <a:solidFill>
                <a:srgbClr val="FF0000"/>
              </a:solidFill>
            </a:endParaRPr>
          </a:p>
        </p:txBody>
      </p:sp>
      <p:sp>
        <p:nvSpPr>
          <p:cNvPr id="24583" name="内容占位符 2"/>
          <p:cNvSpPr>
            <a:spLocks noGrp="1"/>
          </p:cNvSpPr>
          <p:nvPr>
            <p:ph idx="1"/>
          </p:nvPr>
        </p:nvSpPr>
        <p:spPr>
          <a:xfrm>
            <a:off x="381000" y="1294130"/>
            <a:ext cx="3630295" cy="381000"/>
          </a:xfrm>
        </p:spPr>
        <p:txBody>
          <a:bodyPr/>
          <a:lstStyle/>
          <a:p>
            <a:r>
              <a:rPr lang="en-US" altLang="zh-CN" sz="2400" b="1" smtClean="0"/>
              <a:t>pEGF-N3</a:t>
            </a:r>
            <a:r>
              <a:rPr lang="zh-CN" altLang="en-US" sz="2400" b="1" smtClean="0">
                <a:solidFill>
                  <a:srgbClr val="FF0000"/>
                </a:solidFill>
              </a:rPr>
              <a:t>（真核载体）</a:t>
            </a:r>
            <a:endParaRPr lang="zh-CN" altLang="en-US" sz="2400" b="1" smtClean="0">
              <a:solidFill>
                <a:srgbClr val="FF0000"/>
              </a:solidFill>
            </a:endParaRPr>
          </a:p>
        </p:txBody>
      </p:sp>
      <p:sp>
        <p:nvSpPr>
          <p:cNvPr id="4100" name="Line 6"/>
          <p:cNvSpPr>
            <a:spLocks noChangeShapeType="1"/>
          </p:cNvSpPr>
          <p:nvPr/>
        </p:nvSpPr>
        <p:spPr bwMode="auto">
          <a:xfrm>
            <a:off x="6696710" y="4065270"/>
            <a:ext cx="515620" cy="20320"/>
          </a:xfrm>
          <a:prstGeom prst="line">
            <a:avLst/>
          </a:prstGeom>
          <a:noFill/>
          <a:ln w="25400">
            <a:solidFill>
              <a:srgbClr val="FF0000"/>
            </a:solidFill>
            <a:round/>
          </a:ln>
        </p:spPr>
        <p:txBody>
          <a:bodyPr/>
          <a:p>
            <a:endParaRPr lang="zh-CN" altLang="en-US"/>
          </a:p>
        </p:txBody>
      </p:sp>
      <p:sp>
        <p:nvSpPr>
          <p:cNvPr id="4" name="Line 6"/>
          <p:cNvSpPr>
            <a:spLocks noChangeShapeType="1"/>
          </p:cNvSpPr>
          <p:nvPr/>
        </p:nvSpPr>
        <p:spPr bwMode="auto">
          <a:xfrm>
            <a:off x="6858000" y="6366510"/>
            <a:ext cx="515620" cy="20320"/>
          </a:xfrm>
          <a:prstGeom prst="line">
            <a:avLst/>
          </a:prstGeom>
          <a:noFill/>
          <a:ln w="25400">
            <a:solidFill>
              <a:srgbClr val="FF0000"/>
            </a:solidFill>
            <a:roun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4000">
                <a:latin typeface="宋体" panose="02010600030101010101" pitchFamily="2" charset="-122"/>
                <a:sym typeface="+mn-ea"/>
              </a:rPr>
              <a:t>影响限制性内切酶的因素</a:t>
            </a:r>
            <a:endParaRPr lang="zh-CN" altLang="en-US" sz="4000">
              <a:solidFill>
                <a:srgbClr val="FF0000"/>
              </a:solidFill>
              <a:latin typeface="宋体" panose="02010600030101010101" pitchFamily="2" charset="-122"/>
              <a:sym typeface="+mn-ea"/>
            </a:endParaRPr>
          </a:p>
        </p:txBody>
      </p:sp>
      <p:sp>
        <p:nvSpPr>
          <p:cNvPr id="3" name="内容占位符 2"/>
          <p:cNvSpPr>
            <a:spLocks noGrp="1"/>
          </p:cNvSpPr>
          <p:nvPr>
            <p:ph idx="1"/>
          </p:nvPr>
        </p:nvSpPr>
        <p:spPr>
          <a:xfrm>
            <a:off x="589280" y="1576070"/>
            <a:ext cx="8229600" cy="4525963"/>
          </a:xfrm>
        </p:spPr>
        <p:txBody>
          <a:bodyPr/>
          <a:p>
            <a:pPr marL="342900" indent="-342900" eaLnBrk="1" hangingPunct="1">
              <a:spcBef>
                <a:spcPct val="20000"/>
              </a:spcBef>
            </a:pPr>
            <a:r>
              <a:rPr lang="en-US" altLang="zh-CN">
                <a:solidFill>
                  <a:srgbClr val="FF0000"/>
                </a:solidFill>
              </a:rPr>
              <a:t>DNA</a:t>
            </a:r>
            <a:r>
              <a:rPr lang="zh-CN" altLang="en-US">
                <a:solidFill>
                  <a:srgbClr val="FF0000"/>
                </a:solidFill>
              </a:rPr>
              <a:t>的纯度</a:t>
            </a:r>
            <a:r>
              <a:rPr lang="zh-CN" altLang="en-US"/>
              <a:t>（</a:t>
            </a:r>
            <a:r>
              <a:rPr lang="en-US" altLang="zh-CN"/>
              <a:t>RNA</a:t>
            </a:r>
            <a:r>
              <a:rPr lang="zh-CN" altLang="en-US"/>
              <a:t>，</a:t>
            </a:r>
            <a:r>
              <a:rPr lang="en-US" altLang="zh-CN"/>
              <a:t>DNA</a:t>
            </a:r>
            <a:r>
              <a:rPr lang="zh-CN" altLang="en-US"/>
              <a:t>，蛋白质、酚、氯仿、乙醇、</a:t>
            </a:r>
            <a:r>
              <a:rPr lang="en-US" altLang="zh-CN"/>
              <a:t>EDTA</a:t>
            </a:r>
            <a:r>
              <a:rPr lang="zh-CN" altLang="en-US"/>
              <a:t>、</a:t>
            </a:r>
            <a:r>
              <a:rPr lang="en-US" altLang="zh-CN"/>
              <a:t>SDS</a:t>
            </a:r>
            <a:r>
              <a:rPr lang="zh-CN" altLang="en-US"/>
              <a:t>等污染</a:t>
            </a:r>
            <a:r>
              <a:rPr lang="en-US" altLang="zh-CN"/>
              <a:t>)</a:t>
            </a:r>
            <a:endParaRPr lang="en-US" altLang="zh-CN"/>
          </a:p>
          <a:p>
            <a:pPr marL="342900" indent="-342900" eaLnBrk="1" hangingPunct="1">
              <a:spcBef>
                <a:spcPct val="20000"/>
              </a:spcBef>
              <a:buFontTx/>
              <a:buChar char="•"/>
            </a:pPr>
            <a:r>
              <a:rPr lang="zh-CN" altLang="en-US">
                <a:solidFill>
                  <a:srgbClr val="FF0000"/>
                </a:solidFill>
              </a:rPr>
              <a:t>解决办法：</a:t>
            </a:r>
            <a:endParaRPr lang="zh-CN" altLang="en-US">
              <a:solidFill>
                <a:srgbClr val="FF0000"/>
              </a:solidFill>
            </a:endParaRPr>
          </a:p>
          <a:p>
            <a:pPr marL="0" indent="0" eaLnBrk="1" hangingPunct="1">
              <a:spcBef>
                <a:spcPct val="20000"/>
              </a:spcBef>
              <a:buNone/>
            </a:pPr>
            <a:r>
              <a:rPr lang="zh-CN" altLang="en-US"/>
              <a:t>   增加酶反应体积以稀释可能的抑制剂</a:t>
            </a:r>
            <a:endParaRPr lang="zh-CN" altLang="en-US"/>
          </a:p>
          <a:p>
            <a:pPr marL="0" indent="0" eaLnBrk="1" hangingPunct="1">
              <a:spcBef>
                <a:spcPct val="20000"/>
              </a:spcBef>
              <a:buNone/>
            </a:pPr>
            <a:r>
              <a:rPr lang="zh-CN" altLang="en-US"/>
              <a:t>   增加酶作用单位</a:t>
            </a:r>
            <a:r>
              <a:rPr lang="en-US" altLang="zh-CN"/>
              <a:t>(</a:t>
            </a:r>
            <a:r>
              <a:rPr lang="zh-CN" altLang="en-US"/>
              <a:t>过多的甘油抑制酶活性</a:t>
            </a:r>
            <a:r>
              <a:rPr lang="en-US" altLang="zh-CN"/>
              <a:t>)</a:t>
            </a:r>
            <a:endParaRPr lang="en-US" altLang="zh-CN"/>
          </a:p>
          <a:p>
            <a:pPr marL="0" indent="0" eaLnBrk="1" hangingPunct="1">
              <a:spcBef>
                <a:spcPct val="20000"/>
              </a:spcBef>
              <a:buNone/>
            </a:pPr>
            <a:r>
              <a:rPr lang="en-US" altLang="zh-CN"/>
              <a:t>   </a:t>
            </a:r>
            <a:r>
              <a:rPr lang="zh-CN" altLang="en-US"/>
              <a:t>延长反应时间 （</a:t>
            </a:r>
            <a:r>
              <a:rPr lang="en-US" altLang="zh-CN"/>
              <a:t>1-16</a:t>
            </a:r>
            <a:r>
              <a:rPr lang="zh-CN" altLang="en-US"/>
              <a:t>小时）</a:t>
            </a:r>
            <a:endParaRPr lang="zh-CN" altLang="en-US"/>
          </a:p>
        </p:txBody>
      </p:sp>
      <p:sp>
        <p:nvSpPr>
          <p:cNvPr id="38914" name="Rectangle 4"/>
          <p:cNvSpPr>
            <a:spLocks noChangeArrowheads="1"/>
          </p:cNvSpPr>
          <p:nvPr/>
        </p:nvSpPr>
        <p:spPr bwMode="auto">
          <a:xfrm>
            <a:off x="533400" y="1295400"/>
            <a:ext cx="7874000" cy="4876800"/>
          </a:xfrm>
          <a:prstGeom prst="rect">
            <a:avLst/>
          </a:prstGeom>
          <a:noFill/>
          <a:ln w="9525">
            <a:noFill/>
            <a:miter lim="800000"/>
          </a:ln>
        </p:spPr>
        <p:txBody>
          <a:bodyPr/>
          <a:lstStyle/>
          <a:p>
            <a:pPr marL="342900" indent="-342900" eaLnBrk="1" hangingPunct="1">
              <a:spcBef>
                <a:spcPct val="20000"/>
              </a:spcBef>
            </a:pPr>
            <a:endParaRPr lang="zh-CN" altLang="en-US" sz="4000">
              <a:solidFill>
                <a:srgbClr val="FF0000"/>
              </a:solidFill>
              <a:latin typeface="宋体" panose="02010600030101010101" pitchFamily="2" charset="-122"/>
            </a:endParaRPr>
          </a:p>
          <a:p>
            <a:pPr marL="342900" indent="-342900" eaLnBrk="1" hangingPunct="1">
              <a:spcBef>
                <a:spcPct val="20000"/>
              </a:spcBef>
            </a:pPr>
            <a:r>
              <a:rPr lang="zh-CN" altLang="en-US" sz="2800">
                <a:solidFill>
                  <a:srgbClr val="000000"/>
                </a:solidFill>
                <a:latin typeface="宋体" panose="02010600030101010101" pitchFamily="2" charset="-122"/>
              </a:rPr>
              <a:t>  </a:t>
            </a:r>
            <a:endParaRPr lang="zh-CN" altLang="en-US" sz="2800">
              <a:solidFill>
                <a:srgbClr val="000000"/>
              </a:solidFill>
              <a:latin typeface="宋体" panose="02010600030101010101" pitchFamily="2" charset="-122"/>
            </a:endParaRPr>
          </a:p>
          <a:p>
            <a:pPr marL="342900" indent="-342900" eaLnBrk="1" hangingPunct="1">
              <a:spcBef>
                <a:spcPct val="20000"/>
              </a:spcBef>
            </a:pPr>
            <a:endParaRPr lang="en-US" altLang="zh-CN" sz="2800">
              <a:solidFill>
                <a:srgbClr val="00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735" y="378143"/>
            <a:ext cx="8229600" cy="1143000"/>
          </a:xfrm>
        </p:spPr>
        <p:txBody>
          <a:bodyPr/>
          <a:p>
            <a:r>
              <a:rPr lang="zh-CN" altLang="en-US" sz="4000">
                <a:latin typeface="宋体" panose="02010600030101010101" pitchFamily="2" charset="-122"/>
                <a:sym typeface="+mn-ea"/>
              </a:rPr>
              <a:t>酶的星号活性*</a:t>
            </a:r>
            <a:endParaRPr lang="zh-CN" altLang="en-US" sz="4000">
              <a:latin typeface="宋体" panose="02010600030101010101" pitchFamily="2" charset="-122"/>
              <a:sym typeface="+mn-ea"/>
            </a:endParaRPr>
          </a:p>
        </p:txBody>
      </p:sp>
      <p:sp>
        <p:nvSpPr>
          <p:cNvPr id="3" name="内容占位符 2"/>
          <p:cNvSpPr>
            <a:spLocks noGrp="1"/>
          </p:cNvSpPr>
          <p:nvPr>
            <p:ph idx="1"/>
          </p:nvPr>
        </p:nvSpPr>
        <p:spPr>
          <a:xfrm>
            <a:off x="568960" y="1165860"/>
            <a:ext cx="7989570" cy="4526280"/>
          </a:xfrm>
        </p:spPr>
        <p:txBody>
          <a:bodyPr/>
          <a:p>
            <a:pPr eaLnBrk="1" hangingPunct="1">
              <a:lnSpc>
                <a:spcPct val="150000"/>
              </a:lnSpc>
              <a:spcBef>
                <a:spcPts val="600"/>
              </a:spcBef>
            </a:pPr>
            <a:r>
              <a:rPr lang="zh-CN" altLang="en-US" sz="2400">
                <a:solidFill>
                  <a:srgbClr val="FF0000"/>
                </a:solidFill>
                <a:cs typeface="黑体" panose="02010609060101010101" pitchFamily="49" charset="-122"/>
                <a:sym typeface="+mn-ea"/>
              </a:rPr>
              <a:t>定义：</a:t>
            </a:r>
            <a:r>
              <a:rPr lang="zh-CN" altLang="en-US" sz="2400">
                <a:gradFill>
                  <a:gsLst>
                    <a:gs pos="0">
                      <a:srgbClr val="012D86"/>
                    </a:gs>
                    <a:gs pos="100000">
                      <a:srgbClr val="0E2557"/>
                    </a:gs>
                  </a:gsLst>
                  <a:lin scaled="0"/>
                </a:gradFill>
                <a:cs typeface="黑体" panose="02010609060101010101" pitchFamily="49" charset="-122"/>
                <a:sym typeface="+mn-ea"/>
              </a:rPr>
              <a:t>又称第二活力，指改变了酶切反应条件后特异识</a:t>
            </a:r>
            <a:endParaRPr lang="zh-CN" altLang="en-US" sz="2400">
              <a:gradFill>
                <a:gsLst>
                  <a:gs pos="0">
                    <a:srgbClr val="012D86"/>
                  </a:gs>
                  <a:gs pos="100000">
                    <a:srgbClr val="0E2557"/>
                  </a:gs>
                </a:gsLst>
                <a:lin scaled="0"/>
              </a:gradFill>
              <a:cs typeface="黑体" panose="02010609060101010101" pitchFamily="49" charset="-122"/>
              <a:sym typeface="+mn-ea"/>
            </a:endParaRPr>
          </a:p>
          <a:p>
            <a:pPr marL="0" indent="0" eaLnBrk="1" hangingPunct="1">
              <a:lnSpc>
                <a:spcPct val="150000"/>
              </a:lnSpc>
              <a:spcBef>
                <a:spcPts val="600"/>
              </a:spcBef>
              <a:buNone/>
            </a:pPr>
            <a:r>
              <a:rPr lang="zh-CN" altLang="en-US" sz="2400">
                <a:gradFill>
                  <a:gsLst>
                    <a:gs pos="0">
                      <a:srgbClr val="012D86"/>
                    </a:gs>
                    <a:gs pos="100000">
                      <a:srgbClr val="0E2557"/>
                    </a:gs>
                  </a:gsLst>
                  <a:lin scaled="0"/>
                </a:gradFill>
                <a:cs typeface="黑体" panose="02010609060101010101" pitchFamily="49" charset="-122"/>
                <a:sym typeface="+mn-ea"/>
              </a:rPr>
              <a:t>        别序列特性降低的一种现象。      </a:t>
            </a:r>
            <a:endParaRPr lang="zh-CN" altLang="en-US" sz="2400">
              <a:gradFill>
                <a:gsLst>
                  <a:gs pos="0">
                    <a:srgbClr val="012D86"/>
                  </a:gs>
                  <a:gs pos="100000">
                    <a:srgbClr val="0E2557"/>
                  </a:gs>
                </a:gsLst>
                <a:lin scaled="0"/>
              </a:gradFill>
              <a:cs typeface="黑体" panose="02010609060101010101" pitchFamily="49" charset="-122"/>
            </a:endParaRPr>
          </a:p>
          <a:p>
            <a:pPr marL="360045" indent="0" algn="just" eaLnBrk="1" latinLnBrk="0" hangingPunct="1">
              <a:lnSpc>
                <a:spcPct val="150000"/>
              </a:lnSpc>
              <a:spcBef>
                <a:spcPts val="0"/>
              </a:spcBef>
              <a:buFontTx/>
              <a:buNone/>
            </a:pPr>
            <a:r>
              <a:rPr lang="zh-CN" altLang="en-US" sz="2000" b="0">
                <a:gradFill>
                  <a:gsLst>
                    <a:gs pos="0">
                      <a:srgbClr val="012D86"/>
                    </a:gs>
                    <a:gs pos="100000">
                      <a:srgbClr val="0E2557"/>
                    </a:gs>
                  </a:gsLst>
                  <a:lin scaled="0"/>
                </a:gradFill>
                <a:cs typeface="黑体" panose="02010609060101010101" pitchFamily="49" charset="-122"/>
                <a:sym typeface="+mn-ea"/>
              </a:rPr>
              <a:t>如</a:t>
            </a:r>
            <a:r>
              <a:rPr lang="en-US" altLang="zh-CN" sz="2000" b="0">
                <a:gradFill>
                  <a:gsLst>
                    <a:gs pos="0">
                      <a:srgbClr val="012D86"/>
                    </a:gs>
                    <a:gs pos="100000">
                      <a:srgbClr val="0E2557"/>
                    </a:gs>
                  </a:gsLst>
                  <a:lin scaled="0"/>
                </a:gradFill>
                <a:cs typeface="黑体" panose="02010609060101010101" pitchFamily="49" charset="-122"/>
                <a:sym typeface="+mn-ea"/>
              </a:rPr>
              <a:t>EcoRⅠ</a:t>
            </a:r>
            <a:r>
              <a:rPr lang="zh-CN" altLang="en-US" sz="2000" b="0">
                <a:gradFill>
                  <a:gsLst>
                    <a:gs pos="0">
                      <a:srgbClr val="012D86"/>
                    </a:gs>
                    <a:gs pos="100000">
                      <a:srgbClr val="0E2557"/>
                    </a:gs>
                  </a:gsLst>
                  <a:lin scaled="0"/>
                </a:gradFill>
                <a:cs typeface="黑体" panose="02010609060101010101" pitchFamily="49" charset="-122"/>
                <a:sym typeface="+mn-ea"/>
              </a:rPr>
              <a:t>在正常情况下识别</a:t>
            </a:r>
            <a:r>
              <a:rPr lang="en-US" altLang="zh-CN" sz="2000" b="0">
                <a:gradFill>
                  <a:gsLst>
                    <a:gs pos="0">
                      <a:srgbClr val="012D86"/>
                    </a:gs>
                    <a:gs pos="100000">
                      <a:srgbClr val="0E2557"/>
                    </a:gs>
                  </a:gsLst>
                  <a:lin scaled="0"/>
                </a:gradFill>
                <a:cs typeface="黑体" panose="02010609060101010101" pitchFamily="49" charset="-122"/>
                <a:sym typeface="+mn-ea"/>
              </a:rPr>
              <a:t>GAATTC</a:t>
            </a:r>
            <a:r>
              <a:rPr lang="zh-CN" altLang="en-US" sz="2000" b="0">
                <a:gradFill>
                  <a:gsLst>
                    <a:gs pos="0">
                      <a:srgbClr val="012D86"/>
                    </a:gs>
                    <a:gs pos="100000">
                      <a:srgbClr val="0E2557"/>
                    </a:gs>
                  </a:gsLst>
                  <a:lin scaled="0"/>
                </a:gradFill>
                <a:cs typeface="黑体" panose="02010609060101010101" pitchFamily="49" charset="-122"/>
                <a:sym typeface="+mn-ea"/>
              </a:rPr>
              <a:t>序列发生切割，但如果缓冲液中甘油浓度超过</a:t>
            </a:r>
            <a:r>
              <a:rPr lang="en-US" altLang="zh-CN" sz="2000" b="0">
                <a:gradFill>
                  <a:gsLst>
                    <a:gs pos="0">
                      <a:srgbClr val="012D86"/>
                    </a:gs>
                    <a:gs pos="100000">
                      <a:srgbClr val="0E2557"/>
                    </a:gs>
                  </a:gsLst>
                  <a:lin scaled="0"/>
                </a:gradFill>
                <a:cs typeface="黑体" panose="02010609060101010101" pitchFamily="49" charset="-122"/>
                <a:sym typeface="+mn-ea"/>
              </a:rPr>
              <a:t>5%</a:t>
            </a:r>
            <a:r>
              <a:rPr lang="zh-CN" altLang="en-US" sz="2000" b="0">
                <a:gradFill>
                  <a:gsLst>
                    <a:gs pos="0">
                      <a:srgbClr val="012D86"/>
                    </a:gs>
                    <a:gs pos="100000">
                      <a:srgbClr val="0E2557"/>
                    </a:gs>
                  </a:gsLst>
                  <a:lin scaled="0"/>
                </a:gradFill>
                <a:cs typeface="黑体" panose="02010609060101010101" pitchFamily="49" charset="-122"/>
                <a:sym typeface="+mn-ea"/>
              </a:rPr>
              <a:t>，可在</a:t>
            </a:r>
            <a:r>
              <a:rPr lang="en-US" altLang="zh-CN" sz="2000" b="0">
                <a:gradFill>
                  <a:gsLst>
                    <a:gs pos="0">
                      <a:srgbClr val="012D86"/>
                    </a:gs>
                    <a:gs pos="100000">
                      <a:srgbClr val="0E2557"/>
                    </a:gs>
                  </a:gsLst>
                  <a:lin scaled="0"/>
                </a:gradFill>
                <a:cs typeface="黑体" panose="02010609060101010101" pitchFamily="49" charset="-122"/>
                <a:sym typeface="+mn-ea"/>
              </a:rPr>
              <a:t>AATT</a:t>
            </a:r>
            <a:r>
              <a:rPr lang="zh-CN" altLang="en-US" sz="2000" b="0">
                <a:gradFill>
                  <a:gsLst>
                    <a:gs pos="0">
                      <a:srgbClr val="012D86"/>
                    </a:gs>
                    <a:gs pos="100000">
                      <a:srgbClr val="0E2557"/>
                    </a:gs>
                  </a:gsLst>
                  <a:lin scaled="0"/>
                </a:gradFill>
                <a:cs typeface="黑体" panose="02010609060101010101" pitchFamily="49" charset="-122"/>
                <a:sym typeface="+mn-ea"/>
              </a:rPr>
              <a:t>处发生切割，</a:t>
            </a:r>
            <a:r>
              <a:rPr lang="en-US" altLang="zh-CN" sz="2000" b="0">
                <a:gradFill>
                  <a:gsLst>
                    <a:gs pos="0">
                      <a:srgbClr val="012D86"/>
                    </a:gs>
                    <a:gs pos="100000">
                      <a:srgbClr val="0E2557"/>
                    </a:gs>
                  </a:gsLst>
                  <a:lin scaled="0"/>
                </a:gradFill>
                <a:cs typeface="黑体" panose="02010609060101010101" pitchFamily="49" charset="-122"/>
                <a:sym typeface="+mn-ea"/>
              </a:rPr>
              <a:t>EcoRⅠ</a:t>
            </a:r>
            <a:r>
              <a:rPr lang="zh-CN" altLang="en-US" sz="2000" b="0">
                <a:gradFill>
                  <a:gsLst>
                    <a:gs pos="0">
                      <a:srgbClr val="012D86"/>
                    </a:gs>
                    <a:gs pos="100000">
                      <a:srgbClr val="0E2557"/>
                    </a:gs>
                  </a:gsLst>
                  <a:lin scaled="0"/>
                </a:gradFill>
                <a:cs typeface="黑体" panose="02010609060101010101" pitchFamily="49" charset="-122"/>
                <a:sym typeface="+mn-ea"/>
              </a:rPr>
              <a:t>这种特殊的识别能力叫做星活性，用</a:t>
            </a:r>
            <a:r>
              <a:rPr lang="en-US" altLang="zh-CN" sz="2000" b="0">
                <a:gradFill>
                  <a:gsLst>
                    <a:gs pos="0">
                      <a:srgbClr val="012D86"/>
                    </a:gs>
                    <a:gs pos="100000">
                      <a:srgbClr val="0E2557"/>
                    </a:gs>
                  </a:gsLst>
                  <a:lin scaled="0"/>
                </a:gradFill>
                <a:cs typeface="黑体" panose="02010609060101010101" pitchFamily="49" charset="-122"/>
                <a:sym typeface="+mn-ea"/>
              </a:rPr>
              <a:t>EcoRⅠ</a:t>
            </a:r>
            <a:r>
              <a:rPr lang="en-US" altLang="zh-CN" sz="2000" b="0" baseline="30000">
                <a:gradFill>
                  <a:gsLst>
                    <a:gs pos="0">
                      <a:srgbClr val="012D86"/>
                    </a:gs>
                    <a:gs pos="100000">
                      <a:srgbClr val="0E2557"/>
                    </a:gs>
                  </a:gsLst>
                  <a:lin scaled="0"/>
                </a:gradFill>
                <a:cs typeface="黑体" panose="02010609060101010101" pitchFamily="49" charset="-122"/>
                <a:sym typeface="+mn-ea"/>
              </a:rPr>
              <a:t>*</a:t>
            </a:r>
            <a:r>
              <a:rPr lang="zh-CN" altLang="en-US" sz="2000" b="0">
                <a:gradFill>
                  <a:gsLst>
                    <a:gs pos="0">
                      <a:srgbClr val="012D86"/>
                    </a:gs>
                    <a:gs pos="100000">
                      <a:srgbClr val="0E2557"/>
                    </a:gs>
                  </a:gsLst>
                  <a:lin scaled="0"/>
                </a:gradFill>
                <a:cs typeface="黑体" panose="02010609060101010101" pitchFamily="49" charset="-122"/>
                <a:sym typeface="+mn-ea"/>
              </a:rPr>
              <a:t>表示。星活性可造成位点切割机率不等，降解不完全。</a:t>
            </a:r>
            <a:endParaRPr lang="zh-CN" altLang="en-US" sz="2000" b="0">
              <a:gradFill>
                <a:gsLst>
                  <a:gs pos="0">
                    <a:srgbClr val="012D86"/>
                  </a:gs>
                  <a:gs pos="100000">
                    <a:srgbClr val="0E2557"/>
                  </a:gs>
                </a:gsLst>
                <a:lin scaled="0"/>
              </a:gradFill>
              <a:cs typeface="黑体" panose="02010609060101010101" pitchFamily="49" charset="-122"/>
            </a:endParaRPr>
          </a:p>
          <a:p>
            <a:pPr eaLnBrk="1" hangingPunct="1">
              <a:lnSpc>
                <a:spcPct val="150000"/>
              </a:lnSpc>
              <a:spcBef>
                <a:spcPct val="20000"/>
              </a:spcBef>
              <a:buFontTx/>
              <a:buChar char="•"/>
            </a:pPr>
            <a:r>
              <a:rPr lang="zh-CN" altLang="en-US" sz="2400">
                <a:solidFill>
                  <a:srgbClr val="FF0000"/>
                </a:solidFill>
                <a:cs typeface="黑体" panose="02010609060101010101" pitchFamily="49" charset="-122"/>
                <a:sym typeface="+mn-ea"/>
              </a:rPr>
              <a:t>影响因素：</a:t>
            </a:r>
            <a:r>
              <a:rPr lang="zh-CN" altLang="en-US" sz="2400" b="0">
                <a:gradFill>
                  <a:gsLst>
                    <a:gs pos="0">
                      <a:srgbClr val="012D86"/>
                    </a:gs>
                    <a:gs pos="100000">
                      <a:srgbClr val="0E2557"/>
                    </a:gs>
                  </a:gsLst>
                  <a:lin scaled="0"/>
                </a:gradFill>
                <a:cs typeface="黑体" panose="02010609060101010101" pitchFamily="49" charset="-122"/>
                <a:sym typeface="+mn-ea"/>
              </a:rPr>
              <a:t>甘油浓度</a:t>
            </a:r>
            <a:r>
              <a:rPr lang="en-US" altLang="zh-CN" sz="2400" b="0">
                <a:gradFill>
                  <a:gsLst>
                    <a:gs pos="0">
                      <a:srgbClr val="012D86"/>
                    </a:gs>
                    <a:gs pos="100000">
                      <a:srgbClr val="0E2557"/>
                    </a:gs>
                  </a:gsLst>
                  <a:lin scaled="0"/>
                </a:gradFill>
                <a:cs typeface="黑体" panose="02010609060101010101" pitchFamily="49" charset="-122"/>
                <a:sym typeface="+mn-ea"/>
              </a:rPr>
              <a:t>12-20%</a:t>
            </a:r>
            <a:r>
              <a:rPr lang="zh-CN" altLang="en-US" sz="2400" b="0">
                <a:gradFill>
                  <a:gsLst>
                    <a:gs pos="0">
                      <a:srgbClr val="012D86"/>
                    </a:gs>
                    <a:gs pos="100000">
                      <a:srgbClr val="0E2557"/>
                    </a:gs>
                  </a:gsLst>
                  <a:lin scaled="0"/>
                </a:gradFill>
                <a:cs typeface="黑体" panose="02010609060101010101" pitchFamily="49" charset="-122"/>
                <a:sym typeface="+mn-ea"/>
              </a:rPr>
              <a:t>，酶与</a:t>
            </a:r>
            <a:r>
              <a:rPr lang="en-US" altLang="zh-CN" sz="2400" b="0">
                <a:gradFill>
                  <a:gsLst>
                    <a:gs pos="0">
                      <a:srgbClr val="012D86"/>
                    </a:gs>
                    <a:gs pos="100000">
                      <a:srgbClr val="0E2557"/>
                    </a:gs>
                  </a:gsLst>
                  <a:lin scaled="0"/>
                </a:gradFill>
                <a:cs typeface="黑体" panose="02010609060101010101" pitchFamily="49" charset="-122"/>
                <a:sym typeface="+mn-ea"/>
              </a:rPr>
              <a:t>DNA</a:t>
            </a:r>
            <a:r>
              <a:rPr lang="zh-CN" altLang="en-US" sz="2400" b="0">
                <a:gradFill>
                  <a:gsLst>
                    <a:gs pos="0">
                      <a:srgbClr val="012D86"/>
                    </a:gs>
                    <a:gs pos="100000">
                      <a:srgbClr val="0E2557"/>
                    </a:gs>
                  </a:gsLst>
                  <a:lin scaled="0"/>
                </a:gradFill>
                <a:cs typeface="黑体" panose="02010609060101010101" pitchFamily="49" charset="-122"/>
                <a:sym typeface="+mn-ea"/>
              </a:rPr>
              <a:t>比例，离子强度，</a:t>
            </a:r>
            <a:r>
              <a:rPr lang="en-US" altLang="zh-CN" sz="2400" b="0">
                <a:gradFill>
                  <a:gsLst>
                    <a:gs pos="0">
                      <a:srgbClr val="012D86"/>
                    </a:gs>
                    <a:gs pos="100000">
                      <a:srgbClr val="0E2557"/>
                    </a:gs>
                  </a:gsLst>
                  <a:lin scaled="0"/>
                </a:gradFill>
                <a:cs typeface="黑体" panose="02010609060101010101" pitchFamily="49" charset="-122"/>
                <a:sym typeface="+mn-ea"/>
              </a:rPr>
              <a:t>45%</a:t>
            </a:r>
            <a:r>
              <a:rPr lang="zh-CN" altLang="en-US" sz="2400" b="0">
                <a:gradFill>
                  <a:gsLst>
                    <a:gs pos="0">
                      <a:srgbClr val="012D86"/>
                    </a:gs>
                    <a:gs pos="100000">
                      <a:srgbClr val="0E2557"/>
                    </a:gs>
                  </a:gsLst>
                  <a:lin scaled="0"/>
                </a:gradFill>
                <a:cs typeface="黑体" panose="02010609060101010101" pitchFamily="49" charset="-122"/>
                <a:sym typeface="+mn-ea"/>
              </a:rPr>
              <a:t>聚乙二醇</a:t>
            </a:r>
            <a:r>
              <a:rPr lang="en-US" altLang="zh-CN" sz="2400" b="0">
                <a:gradFill>
                  <a:gsLst>
                    <a:gs pos="0">
                      <a:srgbClr val="012D86"/>
                    </a:gs>
                    <a:gs pos="100000">
                      <a:srgbClr val="0E2557"/>
                    </a:gs>
                  </a:gsLst>
                  <a:lin scaled="0"/>
                </a:gradFill>
                <a:cs typeface="黑体" panose="02010609060101010101" pitchFamily="49" charset="-122"/>
                <a:sym typeface="+mn-ea"/>
              </a:rPr>
              <a:t>(PEG)</a:t>
            </a:r>
            <a:r>
              <a:rPr lang="zh-CN" altLang="en-US" sz="2400" b="0">
                <a:gradFill>
                  <a:gsLst>
                    <a:gs pos="0">
                      <a:srgbClr val="012D86"/>
                    </a:gs>
                    <a:gs pos="100000">
                      <a:srgbClr val="0E2557"/>
                    </a:gs>
                  </a:gsLst>
                  <a:lin scaled="0"/>
                </a:gradFill>
                <a:cs typeface="黑体" panose="02010609060101010101" pitchFamily="49" charset="-122"/>
                <a:sym typeface="+mn-ea"/>
              </a:rPr>
              <a:t>，有机溶剂，</a:t>
            </a:r>
            <a:r>
              <a:rPr lang="en-US" altLang="zh-CN" sz="2400" b="0">
                <a:gradFill>
                  <a:gsLst>
                    <a:gs pos="0">
                      <a:srgbClr val="012D86"/>
                    </a:gs>
                    <a:gs pos="100000">
                      <a:srgbClr val="0E2557"/>
                    </a:gs>
                  </a:gsLst>
                  <a:lin scaled="0"/>
                </a:gradFill>
                <a:cs typeface="黑体" panose="02010609060101010101" pitchFamily="49" charset="-122"/>
                <a:sym typeface="+mn-ea"/>
              </a:rPr>
              <a:t>8%</a:t>
            </a:r>
            <a:r>
              <a:rPr lang="zh-CN" altLang="en-US" sz="2400" b="0">
                <a:gradFill>
                  <a:gsLst>
                    <a:gs pos="0">
                      <a:srgbClr val="012D86"/>
                    </a:gs>
                    <a:gs pos="100000">
                      <a:srgbClr val="0E2557"/>
                    </a:gs>
                  </a:gsLst>
                  <a:lin scaled="0"/>
                </a:gradFill>
                <a:cs typeface="黑体" panose="02010609060101010101" pitchFamily="49" charset="-122"/>
                <a:sym typeface="+mn-ea"/>
              </a:rPr>
              <a:t>二甲基亚枫，二价阳离子，</a:t>
            </a:r>
            <a:r>
              <a:rPr lang="en-US" altLang="zh-CN" sz="2400" b="0">
                <a:gradFill>
                  <a:gsLst>
                    <a:gs pos="0">
                      <a:srgbClr val="012D86"/>
                    </a:gs>
                    <a:gs pos="100000">
                      <a:srgbClr val="0E2557"/>
                    </a:gs>
                  </a:gsLst>
                  <a:lin scaled="0"/>
                </a:gradFill>
                <a:cs typeface="黑体" panose="02010609060101010101" pitchFamily="49" charset="-122"/>
                <a:sym typeface="+mn-ea"/>
              </a:rPr>
              <a:t>12%</a:t>
            </a:r>
            <a:r>
              <a:rPr lang="zh-CN" altLang="en-US" sz="2400" b="0">
                <a:gradFill>
                  <a:gsLst>
                    <a:gs pos="0">
                      <a:srgbClr val="012D86"/>
                    </a:gs>
                    <a:gs pos="100000">
                      <a:srgbClr val="0E2557"/>
                    </a:gs>
                  </a:gsLst>
                  <a:lin scaled="0"/>
                </a:gradFill>
                <a:cs typeface="黑体" panose="02010609060101010101" pitchFamily="49" charset="-122"/>
                <a:sym typeface="+mn-ea"/>
              </a:rPr>
              <a:t>乙醇。</a:t>
            </a:r>
            <a:endParaRPr lang="zh-CN" altLang="en-US" sz="2400">
              <a:solidFill>
                <a:srgbClr val="7030A0"/>
              </a:solidFill>
              <a:latin typeface="宋体" panose="02010600030101010101" pitchFamily="2" charset="-122"/>
            </a:endParaRPr>
          </a:p>
          <a:p>
            <a:endParaRPr lang="zh-CN" altLang="en-US" sz="2400" b="0">
              <a:solidFill>
                <a:srgbClr val="7030A0"/>
              </a:solidFill>
              <a:latin typeface="宋体" panose="02010600030101010101" pitchFamily="2" charset="-122"/>
            </a:endParaRPr>
          </a:p>
        </p:txBody>
      </p:sp>
      <p:sp>
        <p:nvSpPr>
          <p:cNvPr id="5" name="TextBox 4"/>
          <p:cNvSpPr txBox="1"/>
          <p:nvPr/>
        </p:nvSpPr>
        <p:spPr>
          <a:xfrm>
            <a:off x="2575560" y="5974080"/>
            <a:ext cx="3549650" cy="460375"/>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eaLnBrk="1" hangingPunct="1">
              <a:defRPr/>
            </a:pPr>
            <a:r>
              <a:rPr lang="zh-CN" altLang="en-US" sz="2400" dirty="0">
                <a:solidFill>
                  <a:srgbClr val="0070C0"/>
                </a:solidFill>
                <a:latin typeface="黑体" panose="02010609060101010101" pitchFamily="49" charset="-122"/>
                <a:ea typeface="黑体" panose="02010609060101010101" pitchFamily="49" charset="-122"/>
              </a:rPr>
              <a:t>酶并不是加得越多越好。</a:t>
            </a:r>
            <a:endParaRPr lang="zh-CN" altLang="en-US" sz="2400" dirty="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zh-CN" altLang="en-US" sz="3600" b="1" smtClean="0">
                <a:solidFill>
                  <a:srgbClr val="FF0000"/>
                </a:solidFill>
              </a:rPr>
              <a:t>终止限制性内切核酸酶反应的方法</a:t>
            </a:r>
            <a:endParaRPr lang="zh-CN" altLang="en-US" sz="3600" b="1" smtClean="0">
              <a:solidFill>
                <a:srgbClr val="FF0000"/>
              </a:solidFill>
            </a:endParaRPr>
          </a:p>
        </p:txBody>
      </p:sp>
      <p:sp>
        <p:nvSpPr>
          <p:cNvPr id="43011" name="内容占位符 2"/>
          <p:cNvSpPr>
            <a:spLocks noGrp="1"/>
          </p:cNvSpPr>
          <p:nvPr>
            <p:ph idx="1"/>
          </p:nvPr>
        </p:nvSpPr>
        <p:spPr>
          <a:xfrm>
            <a:off x="648335" y="1642745"/>
            <a:ext cx="7971155" cy="4526280"/>
          </a:xfrm>
        </p:spPr>
        <p:txBody>
          <a:bodyPr/>
          <a:lstStyle/>
          <a:p>
            <a:pPr marL="514350" indent="-514350" eaLnBrk="1" hangingPunct="1">
              <a:lnSpc>
                <a:spcPct val="150000"/>
              </a:lnSpc>
              <a:buFontTx/>
              <a:buAutoNum type="arabicPeriod"/>
            </a:pPr>
            <a:r>
              <a:rPr lang="zh-CN" altLang="en-US" sz="2400" smtClean="0"/>
              <a:t>加</a:t>
            </a:r>
            <a:r>
              <a:rPr lang="en-US" altLang="zh-CN" sz="2400" smtClean="0"/>
              <a:t>EDTA</a:t>
            </a:r>
            <a:r>
              <a:rPr lang="zh-CN" altLang="en-US" sz="2400" smtClean="0"/>
              <a:t>螯合</a:t>
            </a:r>
            <a:r>
              <a:rPr lang="en-US" altLang="zh-CN" sz="2400" smtClean="0"/>
              <a:t>Mg</a:t>
            </a:r>
            <a:r>
              <a:rPr lang="en-US" altLang="zh-CN" sz="2400" baseline="30000" smtClean="0"/>
              <a:t>2+  </a:t>
            </a:r>
            <a:r>
              <a:rPr lang="zh-CN" altLang="en-US" sz="2400" smtClean="0"/>
              <a:t>，使酶失去辅助因子而终止酶切反应。</a:t>
            </a:r>
            <a:endParaRPr lang="zh-CN" altLang="en-US" sz="2400" smtClean="0"/>
          </a:p>
          <a:p>
            <a:pPr marL="514350" indent="-514350" eaLnBrk="1" hangingPunct="1">
              <a:lnSpc>
                <a:spcPct val="150000"/>
              </a:lnSpc>
              <a:buFontTx/>
              <a:buAutoNum type="arabicPeriod"/>
            </a:pPr>
            <a:r>
              <a:rPr lang="zh-CN" altLang="en-US" sz="2400" smtClean="0"/>
              <a:t>高温使酶灭活，通常是</a:t>
            </a:r>
            <a:r>
              <a:rPr lang="en-US" altLang="zh-CN" sz="2400" smtClean="0"/>
              <a:t>65℃ </a:t>
            </a:r>
            <a:r>
              <a:rPr lang="zh-CN" altLang="en-US" sz="2400" smtClean="0"/>
              <a:t>、</a:t>
            </a:r>
            <a:r>
              <a:rPr lang="en-US" altLang="zh-CN" sz="2400" smtClean="0"/>
              <a:t>5~10min</a:t>
            </a:r>
            <a:r>
              <a:rPr lang="zh-CN" altLang="en-US" sz="2400" smtClean="0"/>
              <a:t>。</a:t>
            </a:r>
            <a:endParaRPr lang="zh-CN" altLang="en-US" sz="2400" smtClean="0"/>
          </a:p>
          <a:p>
            <a:pPr marL="514350" indent="-514350" eaLnBrk="1" hangingPunct="1">
              <a:lnSpc>
                <a:spcPct val="150000"/>
              </a:lnSpc>
              <a:buFontTx/>
              <a:buAutoNum type="arabicPeriod"/>
            </a:pPr>
            <a:r>
              <a:rPr lang="zh-CN" altLang="en-US" sz="2400" smtClean="0"/>
              <a:t>加</a:t>
            </a:r>
            <a:r>
              <a:rPr lang="en-US" altLang="zh-CN" sz="2400" smtClean="0"/>
              <a:t>SDS</a:t>
            </a:r>
            <a:r>
              <a:rPr lang="zh-CN" altLang="en-US" sz="2400" smtClean="0"/>
              <a:t>至终浓度的</a:t>
            </a:r>
            <a:r>
              <a:rPr lang="en-US" altLang="zh-CN" sz="2400" smtClean="0"/>
              <a:t>0.1%</a:t>
            </a:r>
            <a:r>
              <a:rPr lang="zh-CN" altLang="en-US" sz="2400" smtClean="0"/>
              <a:t>或加尿素至</a:t>
            </a:r>
            <a:r>
              <a:rPr lang="en-US" altLang="zh-CN" sz="2400" smtClean="0"/>
              <a:t>0.5mol/L</a:t>
            </a:r>
            <a:r>
              <a:rPr lang="zh-CN" altLang="en-US" sz="2400" smtClean="0"/>
              <a:t>，使酶蛋白解聚变性。</a:t>
            </a:r>
            <a:endParaRPr lang="zh-CN" altLang="en-US" sz="2400" smtClean="0"/>
          </a:p>
          <a:p>
            <a:pPr marL="514350" indent="-514350" eaLnBrk="1" hangingPunct="1">
              <a:lnSpc>
                <a:spcPct val="150000"/>
              </a:lnSpc>
              <a:buFontTx/>
              <a:buAutoNum type="arabicPeriod"/>
            </a:pPr>
            <a:r>
              <a:rPr lang="zh-CN" altLang="en-US" sz="2400" smtClean="0"/>
              <a:t>用等体积酚抽提酶解产物，灭活最彻底，用乙醇沉淀法回收</a:t>
            </a:r>
            <a:r>
              <a:rPr lang="en-US" altLang="zh-CN" sz="2400" smtClean="0"/>
              <a:t>DNA</a:t>
            </a:r>
            <a:r>
              <a:rPr lang="zh-CN" altLang="en-US" sz="2400" smtClean="0"/>
              <a:t>。</a:t>
            </a:r>
            <a:endParaRPr lang="zh-CN" altLang="en-US" sz="2400" smtClean="0"/>
          </a:p>
          <a:p>
            <a:pPr marL="514350" indent="-514350" eaLnBrk="1" hangingPunct="1">
              <a:buFontTx/>
              <a:buNone/>
            </a:pPr>
            <a:endParaRPr lang="zh-CN" altLang="en-US" sz="2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4000" b="1" smtClean="0">
                <a:solidFill>
                  <a:srgbClr val="FF0000"/>
                </a:solidFill>
              </a:rPr>
              <a:t>酶的保存</a:t>
            </a:r>
            <a:endParaRPr lang="zh-CN" altLang="en-US" sz="4000" b="1" smtClean="0">
              <a:solidFill>
                <a:srgbClr val="FF0000"/>
              </a:solidFill>
            </a:endParaRPr>
          </a:p>
        </p:txBody>
      </p:sp>
      <p:sp>
        <p:nvSpPr>
          <p:cNvPr id="44035" name="Rectangle 3"/>
          <p:cNvSpPr>
            <a:spLocks noGrp="1" noChangeArrowheads="1"/>
          </p:cNvSpPr>
          <p:nvPr>
            <p:ph type="body" idx="1"/>
          </p:nvPr>
        </p:nvSpPr>
        <p:spPr>
          <a:xfrm>
            <a:off x="826770" y="1371600"/>
            <a:ext cx="7242810" cy="4114800"/>
          </a:xfrm>
        </p:spPr>
        <p:txBody>
          <a:bodyPr/>
          <a:lstStyle/>
          <a:p>
            <a:pPr eaLnBrk="1" hangingPunct="1">
              <a:lnSpc>
                <a:spcPct val="150000"/>
              </a:lnSpc>
              <a:buFontTx/>
              <a:buNone/>
            </a:pPr>
            <a:r>
              <a:rPr lang="en-US" altLang="zh-CN" sz="2800"/>
              <a:t>1</a:t>
            </a:r>
            <a:r>
              <a:rPr lang="zh-CN" altLang="en-US" sz="2800"/>
              <a:t>、小量分装，常规储存于</a:t>
            </a:r>
            <a:r>
              <a:rPr lang="en-US" altLang="zh-CN" sz="2800"/>
              <a:t>-20℃</a:t>
            </a:r>
            <a:r>
              <a:rPr lang="zh-CN" altLang="en-US" sz="2800"/>
              <a:t>。</a:t>
            </a:r>
            <a:endParaRPr lang="zh-CN" altLang="en-US" sz="2800"/>
          </a:p>
          <a:p>
            <a:pPr eaLnBrk="1" hangingPunct="1">
              <a:lnSpc>
                <a:spcPct val="150000"/>
              </a:lnSpc>
              <a:buFontTx/>
              <a:buNone/>
            </a:pPr>
            <a:r>
              <a:rPr lang="en-US" altLang="zh-CN" sz="2800"/>
              <a:t>2</a:t>
            </a:r>
            <a:r>
              <a:rPr lang="zh-CN" altLang="en-US" sz="2800"/>
              <a:t>、储存的冰箱不能选用自动除霜类。</a:t>
            </a:r>
            <a:endParaRPr lang="zh-CN" altLang="en-US" sz="2800"/>
          </a:p>
          <a:p>
            <a:pPr eaLnBrk="1" hangingPunct="1">
              <a:lnSpc>
                <a:spcPct val="150000"/>
              </a:lnSpc>
              <a:buFontTx/>
              <a:buNone/>
            </a:pPr>
            <a:r>
              <a:rPr lang="en-US" altLang="zh-CN" sz="2800"/>
              <a:t>3</a:t>
            </a:r>
            <a:r>
              <a:rPr lang="zh-CN" altLang="en-US" sz="2800"/>
              <a:t>、尽可能在短时间内完成全部操作。</a:t>
            </a:r>
            <a:endParaRPr lang="zh-CN" altLang="en-US" sz="2800"/>
          </a:p>
          <a:p>
            <a:pPr eaLnBrk="1" hangingPunct="1">
              <a:lnSpc>
                <a:spcPct val="150000"/>
              </a:lnSpc>
              <a:buFontTx/>
              <a:buNone/>
            </a:pPr>
            <a:r>
              <a:rPr lang="en-US" altLang="zh-CN" sz="2800"/>
              <a:t>4</a:t>
            </a:r>
            <a:r>
              <a:rPr lang="zh-CN" altLang="en-US" sz="2800"/>
              <a:t>、可用冰盒盛装</a:t>
            </a:r>
            <a:r>
              <a:rPr lang="en-US" altLang="zh-CN" sz="2800"/>
              <a:t>Eppendrof</a:t>
            </a:r>
            <a:r>
              <a:rPr lang="zh-CN" altLang="en-US" sz="2800"/>
              <a:t>管，以便在冰箱之外吸取酶液。</a:t>
            </a:r>
            <a:endParaRPr lang="zh-CN" altLang="en-US" sz="2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3695" y="685483"/>
            <a:ext cx="8229600" cy="1143000"/>
          </a:xfrm>
        </p:spPr>
        <p:txBody>
          <a:bodyPr/>
          <a:p>
            <a:r>
              <a:rPr kumimoji="1" lang="zh-CN" altLang="en-US" sz="3600">
                <a:latin typeface="宋体" panose="02010600030101010101" pitchFamily="2" charset="-122"/>
                <a:sym typeface="+mn-ea"/>
              </a:rPr>
              <a:t>琼脂糖凝胶电泳检测</a:t>
            </a:r>
            <a:r>
              <a:rPr kumimoji="1" lang="en-US" altLang="zh-CN" sz="3600">
                <a:latin typeface="宋体" panose="02010600030101010101" pitchFamily="2" charset="-122"/>
                <a:sym typeface="+mn-ea"/>
              </a:rPr>
              <a:t>DNA</a:t>
            </a:r>
            <a:br>
              <a:rPr kumimoji="1" lang="en-US" altLang="zh-CN" sz="3600">
                <a:solidFill>
                  <a:srgbClr val="FF0000"/>
                </a:solidFill>
                <a:latin typeface="宋体" panose="02010600030101010101" pitchFamily="2" charset="-122"/>
              </a:rPr>
            </a:br>
            <a:endParaRPr kumimoji="1" lang="en-US" altLang="zh-CN" sz="3600">
              <a:solidFill>
                <a:srgbClr val="FF0000"/>
              </a:solidFill>
              <a:latin typeface="宋体" panose="02010600030101010101" pitchFamily="2" charset="-122"/>
            </a:endParaRPr>
          </a:p>
        </p:txBody>
      </p:sp>
      <p:sp>
        <p:nvSpPr>
          <p:cNvPr id="3" name="内容占位符 2"/>
          <p:cNvSpPr>
            <a:spLocks noGrp="1"/>
          </p:cNvSpPr>
          <p:nvPr>
            <p:ph idx="1"/>
          </p:nvPr>
        </p:nvSpPr>
        <p:spPr>
          <a:xfrm>
            <a:off x="749935" y="1522730"/>
            <a:ext cx="7576820" cy="4526280"/>
          </a:xfrm>
        </p:spPr>
        <p:txBody>
          <a:bodyPr/>
          <a:p>
            <a:pPr marL="265430" indent="-265430" algn="just">
              <a:lnSpc>
                <a:spcPct val="120000"/>
              </a:lnSpc>
              <a:buFontTx/>
              <a:buChar char="•"/>
            </a:pPr>
            <a:r>
              <a:rPr lang="zh-CN" altLang="en-US" sz="2800"/>
              <a:t>是基因工程中的一项最基本技术</a:t>
            </a:r>
            <a:r>
              <a:rPr lang="en-US" altLang="zh-CN" sz="2800"/>
              <a:t>,DNA</a:t>
            </a:r>
            <a:r>
              <a:rPr lang="zh-CN" altLang="en-US" sz="2800"/>
              <a:t>、</a:t>
            </a:r>
            <a:r>
              <a:rPr lang="en-US" altLang="zh-CN" sz="2800"/>
              <a:t>RNA</a:t>
            </a:r>
            <a:r>
              <a:rPr lang="zh-CN" altLang="en-US" sz="2800"/>
              <a:t>检 测和分离的重要手段。</a:t>
            </a:r>
            <a:endParaRPr lang="zh-CN" altLang="en-US" sz="2800"/>
          </a:p>
          <a:p>
            <a:pPr marL="265430" indent="-265430" algn="just">
              <a:lnSpc>
                <a:spcPct val="120000"/>
              </a:lnSpc>
              <a:buFontTx/>
              <a:buChar char="•"/>
            </a:pPr>
            <a:r>
              <a:rPr lang="zh-CN" altLang="en-US" sz="2800"/>
              <a:t>特点：快速、简便、样品用量少、灵敏度高以及一次测定中可获多种信息。</a:t>
            </a:r>
            <a:endParaRPr lang="zh-CN" altLang="en-US" sz="2800"/>
          </a:p>
          <a:p>
            <a:pPr marL="265430" indent="-265430" algn="just" eaLnBrk="1" hangingPunct="1">
              <a:lnSpc>
                <a:spcPct val="120000"/>
              </a:lnSpc>
              <a:spcBef>
                <a:spcPct val="20000"/>
              </a:spcBef>
              <a:buFontTx/>
              <a:buChar char="•"/>
            </a:pPr>
            <a:r>
              <a:rPr lang="zh-CN" altLang="en-US" sz="2800"/>
              <a:t>根据分子大小与构型形成的分子筛效应</a:t>
            </a:r>
            <a:r>
              <a:rPr lang="en-US" altLang="zh-CN" sz="2800"/>
              <a:t>,</a:t>
            </a:r>
            <a:r>
              <a:rPr lang="zh-CN" altLang="en-US" sz="2800"/>
              <a:t>适于分离</a:t>
            </a:r>
            <a:r>
              <a:rPr lang="en-US" altLang="zh-CN" sz="2800"/>
              <a:t>200bp-50Kb</a:t>
            </a:r>
            <a:r>
              <a:rPr lang="zh-CN" altLang="en-US" sz="2800"/>
              <a:t>的</a:t>
            </a:r>
            <a:r>
              <a:rPr lang="en-US" altLang="zh-CN" sz="2800"/>
              <a:t>DNA</a:t>
            </a:r>
            <a:r>
              <a:rPr lang="zh-CN" altLang="en-US" sz="2800"/>
              <a:t>片段。</a:t>
            </a:r>
            <a:endParaRPr lang="zh-CN" altLang="en-US" sz="2800"/>
          </a:p>
        </p:txBody>
      </p:sp>
      <p:sp>
        <p:nvSpPr>
          <p:cNvPr id="45059" name="Rectangle 5"/>
          <p:cNvSpPr>
            <a:spLocks noChangeArrowheads="1"/>
          </p:cNvSpPr>
          <p:nvPr/>
        </p:nvSpPr>
        <p:spPr bwMode="auto">
          <a:xfrm>
            <a:off x="-293370" y="1623060"/>
            <a:ext cx="7658100" cy="3733800"/>
          </a:xfrm>
          <a:prstGeom prst="rect">
            <a:avLst/>
          </a:prstGeom>
          <a:noFill/>
          <a:ln w="9525">
            <a:noFill/>
            <a:miter lim="800000"/>
          </a:ln>
        </p:spPr>
        <p:txBody>
          <a:bodyPr/>
          <a:lstStyle/>
          <a:p>
            <a:pPr marL="265430" indent="-265430" algn="just">
              <a:lnSpc>
                <a:spcPct val="120000"/>
              </a:lnSpc>
              <a:buFontTx/>
              <a:buChar char="•"/>
            </a:pPr>
            <a:endParaRPr lang="zh-CN" altLang="en-US" sz="2800">
              <a:solidFill>
                <a:srgbClr val="00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defRPr/>
            </a:pPr>
            <a:r>
              <a:rPr lang="zh-CN" altLang="en-US" sz="40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rPr>
              <a:t>琼脂糖凝胶</a:t>
            </a:r>
            <a:br>
              <a:rPr lang="zh-CN" altLang="en-US" sz="4000" dirty="0">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rPr>
            </a:br>
            <a:endParaRPr lang="zh-CN" altLang="en-US" sz="4000" dirty="0">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endParaRPr>
          </a:p>
        </p:txBody>
      </p:sp>
      <p:sp>
        <p:nvSpPr>
          <p:cNvPr id="47107" name="Rectangle 3"/>
          <p:cNvSpPr>
            <a:spLocks noGrp="1" noChangeArrowheads="1"/>
          </p:cNvSpPr>
          <p:nvPr>
            <p:ph type="body" idx="1"/>
          </p:nvPr>
        </p:nvSpPr>
        <p:spPr>
          <a:xfrm>
            <a:off x="838200" y="1143000"/>
            <a:ext cx="8002588" cy="4114800"/>
          </a:xfrm>
        </p:spPr>
        <p:txBody>
          <a:bodyPr/>
          <a:lstStyle/>
          <a:p>
            <a:r>
              <a:rPr lang="zh-CN" altLang="en-US" b="1" smtClean="0">
                <a:cs typeface="黑体" panose="02010609060101010101" pitchFamily="49" charset="-122"/>
              </a:rPr>
              <a:t>天然琼脂（agar）:</a:t>
            </a:r>
            <a:endParaRPr lang="zh-CN" altLang="en-US" smtClean="0">
              <a:cs typeface="黑体" panose="02010609060101010101" pitchFamily="49" charset="-122"/>
            </a:endParaRPr>
          </a:p>
          <a:p>
            <a:pPr>
              <a:buFontTx/>
              <a:buNone/>
            </a:pPr>
            <a:r>
              <a:rPr lang="zh-CN" altLang="en-US" smtClean="0">
                <a:cs typeface="黑体" panose="02010609060101010101" pitchFamily="49" charset="-122"/>
              </a:rPr>
              <a:t> 从石花菜及其它红藻类植物提取出来的一种线状高聚物。</a:t>
            </a:r>
            <a:endParaRPr lang="zh-CN" altLang="en-US" smtClean="0">
              <a:cs typeface="黑体" panose="02010609060101010101" pitchFamily="49" charset="-122"/>
            </a:endParaRPr>
          </a:p>
          <a:p>
            <a:r>
              <a:rPr lang="zh-CN" altLang="en-US" smtClean="0">
                <a:solidFill>
                  <a:srgbClr val="FF0000"/>
                </a:solidFill>
                <a:cs typeface="黑体" panose="02010609060101010101" pitchFamily="49" charset="-122"/>
              </a:rPr>
              <a:t>琼脂糖是从琼脂中精细提取的，贵。</a:t>
            </a:r>
            <a:endParaRPr lang="zh-CN" altLang="en-US" smtClean="0">
              <a:cs typeface="黑体" panose="02010609060101010101" pitchFamily="49" charset="-122"/>
            </a:endParaRPr>
          </a:p>
          <a:p>
            <a:pPr>
              <a:lnSpc>
                <a:spcPct val="90000"/>
              </a:lnSpc>
              <a:buFontTx/>
              <a:buNone/>
            </a:pPr>
            <a:endParaRPr lang="en-US" altLang="zh-CN" smtClean="0">
              <a:cs typeface="黑体" panose="02010609060101010101" pitchFamily="49" charset="-122"/>
            </a:endParaRPr>
          </a:p>
        </p:txBody>
      </p:sp>
      <p:sp>
        <p:nvSpPr>
          <p:cNvPr id="47108" name="Rectangle 4"/>
          <p:cNvSpPr>
            <a:spLocks noChangeArrowheads="1"/>
          </p:cNvSpPr>
          <p:nvPr/>
        </p:nvSpPr>
        <p:spPr bwMode="auto">
          <a:xfrm>
            <a:off x="1447800" y="4191000"/>
            <a:ext cx="7385050" cy="1477963"/>
          </a:xfrm>
          <a:prstGeom prst="rect">
            <a:avLst/>
          </a:prstGeom>
          <a:noFill/>
          <a:ln w="9525">
            <a:noFill/>
            <a:miter lim="800000"/>
          </a:ln>
        </p:spPr>
        <p:txBody>
          <a:bodyPr>
            <a:spAutoFit/>
          </a:bodyPr>
          <a:lstStyle/>
          <a:p>
            <a:pPr eaLnBrk="1" hangingPunct="1">
              <a:spcBef>
                <a:spcPct val="50000"/>
              </a:spcBef>
              <a:buClr>
                <a:schemeClr val="folHlink"/>
              </a:buClr>
              <a:buSzPct val="60000"/>
              <a:buFont typeface="Wingdings" panose="05000000000000000000" pitchFamily="2" charset="2"/>
              <a:buNone/>
            </a:pPr>
            <a:r>
              <a:rPr kumimoji="1" lang="zh-CN" altLang="en-US"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琼脂糖（</a:t>
            </a:r>
            <a:r>
              <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agarose）:</a:t>
            </a:r>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D-</a:t>
            </a:r>
            <a:r>
              <a:rPr kumimoji="1"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半乳糖</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和</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3.6-</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脱水</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-L-</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半乳糖</a:t>
            </a:r>
            <a:endPar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eaLnBrk="1" hangingPunct="1">
              <a:spcBef>
                <a:spcPct val="50000"/>
              </a:spcBef>
              <a:buClr>
                <a:schemeClr val="folHlink"/>
              </a:buClr>
              <a:buSzPct val="60000"/>
              <a:buFont typeface="Wingdings" panose="05000000000000000000" pitchFamily="2" charset="2"/>
              <a:buNone/>
            </a:pPr>
            <a:r>
              <a:rPr kumimoji="1" lang="zh-CN" altLang="en-US"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琼脂果胶（</a:t>
            </a:r>
            <a:r>
              <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agaropectin）:</a:t>
            </a:r>
            <a:r>
              <a:rPr kumimoji="1"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含硫酸根和羧基的强酸性多糖，在电场作用下能产生较强的电渗现象。</a:t>
            </a:r>
            <a:endParaRPr kumimoji="1"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sp>
        <p:nvSpPr>
          <p:cNvPr id="47109" name="Text Box 5"/>
          <p:cNvSpPr txBox="1">
            <a:spLocks noChangeArrowheads="1"/>
          </p:cNvSpPr>
          <p:nvPr/>
        </p:nvSpPr>
        <p:spPr bwMode="auto">
          <a:xfrm>
            <a:off x="609600" y="4495800"/>
            <a:ext cx="558800" cy="865188"/>
          </a:xfrm>
          <a:prstGeom prst="rect">
            <a:avLst/>
          </a:prstGeom>
          <a:solidFill>
            <a:schemeClr val="accent6">
              <a:lumMod val="20000"/>
              <a:lumOff val="80000"/>
            </a:schemeClr>
          </a:solidFill>
          <a:ln w="9525">
            <a:solidFill>
              <a:schemeClr val="bg1"/>
            </a:solidFill>
            <a:miter lim="800000"/>
          </a:ln>
        </p:spPr>
        <p:txBody>
          <a:bodyPr vert="eaVert">
            <a:spAutoFit/>
          </a:bodyPr>
          <a:lstStyle/>
          <a:p>
            <a:pPr algn="ctr" eaLnBrk="1" hangingPunct="1">
              <a:spcBef>
                <a:spcPct val="50000"/>
              </a:spcBef>
            </a:pPr>
            <a:r>
              <a:rPr kumimoji="1" lang="zh-CN" altLang="en-US" sz="2400">
                <a:solidFill>
                  <a:srgbClr val="FF0000"/>
                </a:solidFill>
                <a:latin typeface="黑体" panose="02010609060101010101" pitchFamily="49" charset="-122"/>
                <a:ea typeface="黑体" panose="02010609060101010101" pitchFamily="49" charset="-122"/>
              </a:rPr>
              <a:t>琼脂</a:t>
            </a:r>
            <a:endParaRPr kumimoji="1" lang="zh-CN" altLang="en-US" sz="2400">
              <a:solidFill>
                <a:srgbClr val="FF0000"/>
              </a:solidFill>
              <a:latin typeface="黑体" panose="02010609060101010101" pitchFamily="49" charset="-122"/>
              <a:ea typeface="黑体" panose="02010609060101010101" pitchFamily="49" charset="-122"/>
            </a:endParaRPr>
          </a:p>
        </p:txBody>
      </p:sp>
      <p:sp>
        <p:nvSpPr>
          <p:cNvPr id="47110" name="AutoShape 6"/>
          <p:cNvSpPr/>
          <p:nvPr/>
        </p:nvSpPr>
        <p:spPr bwMode="auto">
          <a:xfrm>
            <a:off x="1042988" y="4797425"/>
            <a:ext cx="373062" cy="990600"/>
          </a:xfrm>
          <a:prstGeom prst="leftBrace">
            <a:avLst>
              <a:gd name="adj1" fmla="val 22128"/>
              <a:gd name="adj2" fmla="val 50000"/>
            </a:avLst>
          </a:prstGeom>
          <a:noFill/>
          <a:ln w="9525">
            <a:solidFill>
              <a:srgbClr val="FFFFFF"/>
            </a:solidFill>
            <a:miter lim="800000"/>
          </a:ln>
        </p:spPr>
        <p:txBody>
          <a:bodyPr wrap="none" anchor="ctr"/>
          <a:lstStyle/>
          <a:p>
            <a:pPr eaLnBrk="1" hangingPunct="1"/>
            <a:endParaRPr lang="zh-CN" altLang="en-US">
              <a:latin typeface="黑体" panose="02010609060101010101" pitchFamily="49" charset="-122"/>
              <a:ea typeface="黑体" panose="02010609060101010101" pitchFamily="49" charset="-122"/>
            </a:endParaRPr>
          </a:p>
        </p:txBody>
      </p:sp>
      <p:sp>
        <p:nvSpPr>
          <p:cNvPr id="47111" name="左大括号 6"/>
          <p:cNvSpPr/>
          <p:nvPr/>
        </p:nvSpPr>
        <p:spPr bwMode="auto">
          <a:xfrm>
            <a:off x="1295400" y="4419600"/>
            <a:ext cx="152400" cy="914400"/>
          </a:xfrm>
          <a:prstGeom prst="leftBrace">
            <a:avLst>
              <a:gd name="adj1" fmla="val 8333"/>
              <a:gd name="adj2" fmla="val 50000"/>
            </a:avLst>
          </a:prstGeom>
          <a:solidFill>
            <a:schemeClr val="accent1"/>
          </a:solidFill>
          <a:ln w="9525" algn="ctr">
            <a:solidFill>
              <a:schemeClr val="tx1"/>
            </a:solidFill>
            <a:round/>
          </a:ln>
        </p:spPr>
        <p:txBody>
          <a:bodyPr/>
          <a:lstStyle/>
          <a:p>
            <a:pPr eaLnBrk="1" hangingPunct="1"/>
            <a:endParaRPr lang="zh-CN" altLang="en-US">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b="1" smtClean="0">
                <a:solidFill>
                  <a:srgbClr val="FF0000"/>
                </a:solidFill>
                <a:latin typeface="宋体" panose="02010600030101010101" pitchFamily="2" charset="-122"/>
              </a:rPr>
              <a:t>实验原理</a:t>
            </a:r>
            <a:endParaRPr lang="zh-CN" altLang="en-US" b="1" smtClean="0"/>
          </a:p>
        </p:txBody>
      </p:sp>
      <p:sp>
        <p:nvSpPr>
          <p:cNvPr id="49155" name="内容占位符 2"/>
          <p:cNvSpPr>
            <a:spLocks noGrp="1"/>
          </p:cNvSpPr>
          <p:nvPr>
            <p:ph idx="1"/>
          </p:nvPr>
        </p:nvSpPr>
        <p:spPr>
          <a:xfrm>
            <a:off x="551815" y="1165860"/>
            <a:ext cx="7886700" cy="4526280"/>
          </a:xfrm>
        </p:spPr>
        <p:txBody>
          <a:bodyPr/>
          <a:lstStyle/>
          <a:p>
            <a:pPr algn="just" eaLnBrk="1" hangingPunct="1">
              <a:lnSpc>
                <a:spcPct val="150000"/>
              </a:lnSpc>
              <a:buFont typeface="Wingdings" panose="05000000000000000000" pitchFamily="2" charset="2"/>
              <a:buChar char="Ø"/>
            </a:pPr>
            <a:r>
              <a:rPr lang="zh-CN" altLang="en-US" sz="2400">
                <a:solidFill>
                  <a:srgbClr val="FF0000"/>
                </a:solidFill>
              </a:rPr>
              <a:t>电泳的迁移率：</a:t>
            </a:r>
            <a:r>
              <a:rPr lang="zh-CN" altLang="en-US" sz="2400"/>
              <a:t>电泳分子在电场作用下的迁移速度。</a:t>
            </a:r>
            <a:r>
              <a:rPr lang="en-US" altLang="zh-CN" sz="2400">
                <a:sym typeface="+mn-ea"/>
              </a:rPr>
              <a:t>DNA</a:t>
            </a:r>
            <a:r>
              <a:rPr lang="zh-CN" altLang="en-US" sz="2400">
                <a:sym typeface="+mn-ea"/>
              </a:rPr>
              <a:t>分子在琼脂糖凝胶中泳动时有</a:t>
            </a:r>
            <a:r>
              <a:rPr lang="zh-CN" altLang="en-US" sz="2400">
                <a:solidFill>
                  <a:srgbClr val="FF0000"/>
                </a:solidFill>
                <a:sym typeface="+mn-ea"/>
              </a:rPr>
              <a:t>电荷效应</a:t>
            </a:r>
            <a:r>
              <a:rPr lang="zh-CN" altLang="en-US" sz="2400">
                <a:sym typeface="+mn-ea"/>
              </a:rPr>
              <a:t>和</a:t>
            </a:r>
            <a:r>
              <a:rPr lang="zh-CN" altLang="en-US" sz="2400">
                <a:solidFill>
                  <a:srgbClr val="FF0000"/>
                </a:solidFill>
                <a:sym typeface="+mn-ea"/>
              </a:rPr>
              <a:t>分子筛效应</a:t>
            </a:r>
            <a:r>
              <a:rPr lang="zh-CN" altLang="en-US" sz="2400">
                <a:sym typeface="+mn-ea"/>
              </a:rPr>
              <a:t>。</a:t>
            </a:r>
            <a:endParaRPr lang="zh-CN" altLang="en-US" sz="2400">
              <a:sym typeface="+mn-ea"/>
            </a:endParaRPr>
          </a:p>
          <a:p>
            <a:pPr algn="just">
              <a:lnSpc>
                <a:spcPct val="110000"/>
              </a:lnSpc>
              <a:buFont typeface="Wingdings" panose="05000000000000000000" pitchFamily="2" charset="2"/>
              <a:buChar char="Ø"/>
            </a:pPr>
            <a:r>
              <a:rPr lang="zh-CN" altLang="en-US" sz="2400" dirty="0">
                <a:cs typeface="黑体" panose="02010609060101010101" pitchFamily="49" charset="-122"/>
                <a:sym typeface="+mn-ea"/>
              </a:rPr>
              <a:t>在一定的电场强度下</a:t>
            </a:r>
            <a:r>
              <a:rPr lang="en-US" altLang="zh-CN" sz="2400" dirty="0">
                <a:cs typeface="黑体" panose="02010609060101010101" pitchFamily="49" charset="-122"/>
                <a:sym typeface="+mn-ea"/>
              </a:rPr>
              <a:t>, DNA</a:t>
            </a:r>
            <a:r>
              <a:rPr lang="zh-CN" altLang="en-US" sz="2400" dirty="0">
                <a:cs typeface="黑体" panose="02010609060101010101" pitchFamily="49" charset="-122"/>
                <a:sym typeface="+mn-ea"/>
              </a:rPr>
              <a:t>分子的迁移速度取决于分子筛效应，具有不同的相对分子质量的</a:t>
            </a:r>
            <a:r>
              <a:rPr lang="en-US" altLang="zh-CN" sz="2400" dirty="0">
                <a:cs typeface="黑体" panose="02010609060101010101" pitchFamily="49" charset="-122"/>
                <a:sym typeface="+mn-ea"/>
              </a:rPr>
              <a:t>DNA</a:t>
            </a:r>
            <a:r>
              <a:rPr lang="zh-CN" altLang="en-US" sz="2400" dirty="0">
                <a:cs typeface="黑体" panose="02010609060101010101" pitchFamily="49" charset="-122"/>
                <a:sym typeface="+mn-ea"/>
              </a:rPr>
              <a:t>片段泳动速度不一。</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just">
              <a:lnSpc>
                <a:spcPct val="110000"/>
              </a:lnSpc>
              <a:buFont typeface="Wingdings" panose="05000000000000000000" pitchFamily="2" charset="2"/>
              <a:buChar char="Ø"/>
            </a:pPr>
            <a:r>
              <a:rPr lang="en-US" altLang="zh-CN" sz="2400"/>
              <a:t>DNA</a:t>
            </a:r>
            <a:r>
              <a:rPr lang="zh-CN" altLang="en-US" sz="2400"/>
              <a:t>分子在高于等电点的</a:t>
            </a:r>
            <a:r>
              <a:rPr lang="en-US" altLang="zh-CN" sz="2400"/>
              <a:t>pH</a:t>
            </a:r>
            <a:r>
              <a:rPr lang="zh-CN" altLang="en-US" sz="2400"/>
              <a:t>溶液中带负电荷，在电场中</a:t>
            </a:r>
            <a:r>
              <a:rPr lang="zh-CN" altLang="en-US" sz="2400">
                <a:solidFill>
                  <a:srgbClr val="FF0000"/>
                </a:solidFill>
              </a:rPr>
              <a:t>向正极</a:t>
            </a:r>
            <a:r>
              <a:rPr lang="zh-CN" altLang="en-US" sz="2400"/>
              <a:t>移动。</a:t>
            </a:r>
            <a:endParaRPr lang="en-US" altLang="zh-CN" sz="2400"/>
          </a:p>
          <a:p>
            <a:pPr>
              <a:lnSpc>
                <a:spcPct val="90000"/>
              </a:lnSpc>
              <a:buFontTx/>
              <a:buNone/>
            </a:pPr>
            <a:r>
              <a:rPr lang="zh-CN" altLang="en-US" sz="2400" smtClean="0">
                <a:latin typeface="宋体" panose="02010600030101010101" pitchFamily="2" charset="-122"/>
              </a:rPr>
              <a:t>  </a:t>
            </a:r>
            <a:endParaRPr lang="zh-CN" altLang="en-US" sz="2400" smtClean="0"/>
          </a:p>
          <a:p>
            <a:pPr>
              <a:lnSpc>
                <a:spcPct val="90000"/>
              </a:lnSpc>
            </a:pPr>
            <a:endParaRPr lang="en-US" altLang="zh-CN" sz="2400" smtClean="0">
              <a:latin typeface="宋体" panose="02010600030101010101" pitchFamily="2" charset="-122"/>
            </a:endParaRPr>
          </a:p>
          <a:p>
            <a:pPr algn="just" eaLnBrk="1" hangingPunct="1">
              <a:lnSpc>
                <a:spcPct val="150000"/>
              </a:lnSpc>
              <a:buFont typeface="Wingdings" panose="05000000000000000000" pitchFamily="2" charset="2"/>
              <a:buChar char="Ø"/>
            </a:pPr>
            <a:endParaRPr lang="zh-CN" altLang="en-US" sz="2400" b="1" smtClean="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3100" y="315913"/>
            <a:ext cx="8229600" cy="1143000"/>
          </a:xfrm>
        </p:spPr>
        <p:txBody>
          <a:bodyPr/>
          <a:p>
            <a:r>
              <a:rPr lang="zh-CN" altLang="en-US" sz="4000" dirty="0">
                <a:effectLst>
                  <a:outerShdw blurRad="38100" dist="38100" dir="2700000" algn="tl">
                    <a:srgbClr val="C0C0C0"/>
                  </a:outerShdw>
                </a:effectLst>
                <a:sym typeface="+mn-ea"/>
              </a:rPr>
              <a:t>影响泳动速率的因素</a:t>
            </a:r>
            <a:endParaRPr lang="zh-CN" altLang="en-US" sz="4000" dirty="0">
              <a:solidFill>
                <a:srgbClr val="FF0000"/>
              </a:solidFill>
              <a:effectLst>
                <a:outerShdw blurRad="38100" dist="38100" dir="2700000" algn="tl">
                  <a:srgbClr val="C0C0C0"/>
                </a:outerShdw>
              </a:effectLst>
              <a:sym typeface="+mn-ea"/>
            </a:endParaRPr>
          </a:p>
        </p:txBody>
      </p:sp>
      <p:sp>
        <p:nvSpPr>
          <p:cNvPr id="3" name="内容占位符 2"/>
          <p:cNvSpPr>
            <a:spLocks noGrp="1"/>
          </p:cNvSpPr>
          <p:nvPr>
            <p:ph idx="1"/>
          </p:nvPr>
        </p:nvSpPr>
        <p:spPr>
          <a:xfrm>
            <a:off x="673100" y="1397635"/>
            <a:ext cx="7456170" cy="4526280"/>
          </a:xfrm>
        </p:spPr>
        <p:txBody>
          <a:bodyPr/>
          <a:p>
            <a:pPr marL="342900" indent="-342900" eaLnBrk="1" hangingPunct="1">
              <a:lnSpc>
                <a:spcPct val="150000"/>
              </a:lnSpc>
              <a:spcBef>
                <a:spcPct val="20000"/>
              </a:spcBef>
              <a:buFont typeface="Wingdings" panose="05000000000000000000" pitchFamily="2" charset="2"/>
              <a:buChar char="Ø"/>
            </a:pPr>
            <a:r>
              <a:rPr lang="zh-CN" altLang="en-US" sz="2800">
                <a:sym typeface="+mn-ea"/>
              </a:rPr>
              <a:t>电场强度</a:t>
            </a:r>
            <a:endParaRPr lang="zh-CN" altLang="en-US" sz="2800"/>
          </a:p>
          <a:p>
            <a:pPr marL="342900" indent="-342900" eaLnBrk="1" hangingPunct="1">
              <a:lnSpc>
                <a:spcPct val="150000"/>
              </a:lnSpc>
              <a:spcBef>
                <a:spcPct val="20000"/>
              </a:spcBef>
              <a:buFont typeface="Wingdings" panose="05000000000000000000" pitchFamily="2" charset="2"/>
              <a:buChar char="Ø"/>
            </a:pPr>
            <a:r>
              <a:rPr lang="en-US" altLang="zh-CN" sz="2800">
                <a:sym typeface="+mn-ea"/>
              </a:rPr>
              <a:t>DNA</a:t>
            </a:r>
            <a:r>
              <a:rPr lang="zh-CN" altLang="en-US" sz="2800">
                <a:sym typeface="+mn-ea"/>
              </a:rPr>
              <a:t>在电泳条件下带负电荷，在电场作用下向正极泳动，电泳时电压不应该超过</a:t>
            </a:r>
            <a:r>
              <a:rPr lang="en-US" altLang="zh-CN" sz="2800">
                <a:sym typeface="+mn-ea"/>
              </a:rPr>
              <a:t>20V/cm</a:t>
            </a:r>
            <a:r>
              <a:rPr lang="zh-CN" altLang="en-US" sz="2800">
                <a:sym typeface="+mn-ea"/>
              </a:rPr>
              <a:t>。</a:t>
            </a:r>
            <a:endParaRPr lang="zh-CN" altLang="en-US" sz="2800"/>
          </a:p>
          <a:p>
            <a:pPr marL="342900" indent="-342900" eaLnBrk="1" hangingPunct="1">
              <a:lnSpc>
                <a:spcPct val="150000"/>
              </a:lnSpc>
              <a:spcBef>
                <a:spcPct val="20000"/>
              </a:spcBef>
              <a:buFont typeface="Wingdings" panose="05000000000000000000" pitchFamily="2" charset="2"/>
              <a:buChar char="Ø"/>
            </a:pPr>
            <a:r>
              <a:rPr lang="zh-CN" altLang="en-US" sz="2800">
                <a:sym typeface="+mn-ea"/>
              </a:rPr>
              <a:t>分子量大小与</a:t>
            </a:r>
            <a:r>
              <a:rPr lang="en-US" altLang="zh-CN" sz="2800">
                <a:sym typeface="+mn-ea"/>
              </a:rPr>
              <a:t>DNA</a:t>
            </a:r>
            <a:r>
              <a:rPr lang="zh-CN" altLang="en-US" sz="2800">
                <a:sym typeface="+mn-ea"/>
              </a:rPr>
              <a:t>构型</a:t>
            </a:r>
            <a:endParaRPr lang="zh-CN" altLang="en-US" sz="2800"/>
          </a:p>
          <a:p>
            <a:pPr marL="342900" indent="-342900" eaLnBrk="1" hangingPunct="1">
              <a:lnSpc>
                <a:spcPct val="150000"/>
              </a:lnSpc>
              <a:spcBef>
                <a:spcPct val="20000"/>
              </a:spcBef>
              <a:buFont typeface="Wingdings" panose="05000000000000000000" pitchFamily="2" charset="2"/>
              <a:buChar char="Ø"/>
            </a:pPr>
            <a:r>
              <a:rPr lang="zh-CN" altLang="en-US" sz="2800">
                <a:sym typeface="+mn-ea"/>
              </a:rPr>
              <a:t>凝胶浓度</a:t>
            </a:r>
            <a:endParaRPr lang="zh-CN" altLang="en-US" sz="2800"/>
          </a:p>
          <a:p>
            <a:pPr marL="342900" indent="-342900" eaLnBrk="1" hangingPunct="1">
              <a:lnSpc>
                <a:spcPct val="150000"/>
              </a:lnSpc>
              <a:spcBef>
                <a:spcPct val="20000"/>
              </a:spcBef>
              <a:buFont typeface="Wingdings" panose="05000000000000000000" pitchFamily="2" charset="2"/>
              <a:buChar char="Ø"/>
            </a:pPr>
            <a:r>
              <a:rPr lang="zh-CN" altLang="en-US" sz="2800">
                <a:sym typeface="+mn-ea"/>
              </a:rPr>
              <a:t>电泳缓冲液：</a:t>
            </a:r>
            <a:endParaRPr lang="zh-CN" altLang="en-US" sz="2800"/>
          </a:p>
          <a:p>
            <a:endParaRPr lang="zh-CN" altLang="en-US" sz="2800"/>
          </a:p>
        </p:txBody>
      </p:sp>
      <p:sp>
        <p:nvSpPr>
          <p:cNvPr id="24580" name="Rectangle 4"/>
          <p:cNvSpPr>
            <a:spLocks noChangeArrowheads="1"/>
          </p:cNvSpPr>
          <p:nvPr/>
        </p:nvSpPr>
        <p:spPr bwMode="auto">
          <a:xfrm>
            <a:off x="609600" y="914400"/>
            <a:ext cx="5029200" cy="544513"/>
          </a:xfrm>
          <a:prstGeom prst="rect">
            <a:avLst/>
          </a:prstGeom>
          <a:noFill/>
          <a:ln w="9525">
            <a:noFill/>
            <a:miter lim="800000"/>
          </a:ln>
          <a:effectLst/>
        </p:spPr>
        <p:txBody>
          <a:bodyPr anchor="b"/>
          <a:lstStyle/>
          <a:p>
            <a:pPr algn="ctr" eaLnBrk="1" hangingPunct="1">
              <a:defRPr/>
            </a:pPr>
            <a:endParaRPr lang="zh-CN" altLang="en-US" sz="3600" dirty="0">
              <a:solidFill>
                <a:srgbClr val="FF0000"/>
              </a:solidFill>
              <a:effectLst>
                <a:outerShdw blurRad="38100" dist="38100" dir="2700000" algn="tl">
                  <a:srgbClr val="C0C0C0"/>
                </a:outerShdw>
              </a:effectLst>
            </a:endParaRPr>
          </a:p>
        </p:txBody>
      </p:sp>
      <p:sp>
        <p:nvSpPr>
          <p:cNvPr id="51203" name="Rectangle 5"/>
          <p:cNvSpPr>
            <a:spLocks noChangeArrowheads="1"/>
          </p:cNvSpPr>
          <p:nvPr/>
        </p:nvSpPr>
        <p:spPr bwMode="auto">
          <a:xfrm>
            <a:off x="673100" y="1685925"/>
            <a:ext cx="7772400" cy="3571875"/>
          </a:xfrm>
          <a:prstGeom prst="rect">
            <a:avLst/>
          </a:prstGeom>
          <a:noFill/>
          <a:ln w="9525">
            <a:noFill/>
            <a:miter lim="800000"/>
          </a:ln>
        </p:spPr>
        <p:txBody>
          <a:bodyPr/>
          <a:lstStyle/>
          <a:p>
            <a:pPr marL="342900" indent="-342900" eaLnBrk="1" hangingPunct="1">
              <a:lnSpc>
                <a:spcPct val="90000"/>
              </a:lnSpc>
              <a:spcBef>
                <a:spcPct val="20000"/>
              </a:spcBef>
            </a:pPr>
            <a:r>
              <a:rPr lang="zh-CN" altLang="en-US"/>
              <a:t>    </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5" name="内容占位符 4"/>
          <p:cNvSpPr>
            <a:spLocks noGrp="1"/>
          </p:cNvSpPr>
          <p:nvPr>
            <p:ph idx="1"/>
          </p:nvPr>
        </p:nvSpPr>
        <p:spPr>
          <a:xfrm>
            <a:off x="457200" y="2042160"/>
            <a:ext cx="8229600" cy="4525963"/>
          </a:xfrm>
        </p:spPr>
        <p:txBody>
          <a:bodyPr/>
          <a:p>
            <a:pPr marL="342900" indent="-342900" eaLnBrk="1" hangingPunct="1">
              <a:lnSpc>
                <a:spcPct val="150000"/>
              </a:lnSpc>
              <a:spcBef>
                <a:spcPct val="20000"/>
              </a:spcBef>
              <a:defRPr/>
            </a:pPr>
            <a:r>
              <a:rPr lang="zh-CN" altLang="en-US" sz="2800"/>
              <a:t>质粒三种构型：</a:t>
            </a:r>
            <a:endParaRPr lang="en-US" altLang="zh-CN" sz="2800"/>
          </a:p>
          <a:p>
            <a:pPr marL="0" indent="0" eaLnBrk="1" hangingPunct="1">
              <a:lnSpc>
                <a:spcPct val="150000"/>
              </a:lnSpc>
              <a:spcBef>
                <a:spcPct val="20000"/>
              </a:spcBef>
              <a:buNone/>
              <a:defRPr/>
            </a:pPr>
            <a:r>
              <a:rPr lang="zh-CN" altLang="en-US" sz="2800"/>
              <a:t>  超螺旋  线型 开环</a:t>
            </a:r>
            <a:endParaRPr lang="en-US" altLang="zh-CN" sz="2800"/>
          </a:p>
          <a:p>
            <a:pPr marL="342900" indent="-342900" eaLnBrk="1" hangingPunct="1">
              <a:lnSpc>
                <a:spcPct val="150000"/>
              </a:lnSpc>
              <a:spcBef>
                <a:spcPct val="20000"/>
              </a:spcBef>
              <a:defRPr/>
            </a:pPr>
            <a:r>
              <a:rPr lang="zh-CN" altLang="en-US" sz="2800"/>
              <a:t>泳动速率：</a:t>
            </a:r>
            <a:endParaRPr lang="en-US" altLang="zh-CN" sz="2800"/>
          </a:p>
          <a:p>
            <a:pPr marL="0" indent="0" eaLnBrk="1" hangingPunct="1">
              <a:lnSpc>
                <a:spcPct val="150000"/>
              </a:lnSpc>
              <a:spcBef>
                <a:spcPct val="20000"/>
              </a:spcBef>
              <a:buNone/>
              <a:defRPr/>
            </a:pPr>
            <a:r>
              <a:rPr lang="zh-CN" altLang="en-US" sz="2800"/>
              <a:t>  超螺旋环状</a:t>
            </a:r>
            <a:r>
              <a:rPr lang="en-US" altLang="zh-CN" sz="2800"/>
              <a:t>&gt;</a:t>
            </a:r>
            <a:r>
              <a:rPr lang="zh-CN" altLang="en-US" sz="2800"/>
              <a:t>线状</a:t>
            </a:r>
            <a:r>
              <a:rPr lang="en-US" altLang="zh-CN" sz="2800"/>
              <a:t>DNA&gt;</a:t>
            </a:r>
            <a:r>
              <a:rPr lang="zh-CN" altLang="en-US" sz="2800"/>
              <a:t>单链开环</a:t>
            </a:r>
            <a:endParaRPr lang="zh-CN" altLang="en-US" sz="2800"/>
          </a:p>
          <a:p>
            <a:endParaRPr lang="zh-CN" altLang="en-US" sz="2800" b="0">
              <a:solidFill>
                <a:schemeClr val="accent1">
                  <a:lumMod val="75000"/>
                </a:schemeClr>
              </a:solidFill>
              <a:ea typeface="+mj-ea"/>
            </a:endParaRPr>
          </a:p>
        </p:txBody>
      </p:sp>
      <p:sp>
        <p:nvSpPr>
          <p:cNvPr id="4" name="矩形 3"/>
          <p:cNvSpPr/>
          <p:nvPr/>
        </p:nvSpPr>
        <p:spPr>
          <a:xfrm>
            <a:off x="1104265" y="768985"/>
            <a:ext cx="6781800" cy="829945"/>
          </a:xfrm>
          <a:prstGeom prst="rect">
            <a:avLst/>
          </a:prstGeom>
          <a:solidFill>
            <a:schemeClr val="accent6">
              <a:lumMod val="60000"/>
              <a:lumOff val="40000"/>
            </a:schemeClr>
          </a:solidFill>
        </p:spPr>
        <p:style>
          <a:lnRef idx="3">
            <a:schemeClr val="lt1"/>
          </a:lnRef>
          <a:fillRef idx="1">
            <a:schemeClr val="accent1"/>
          </a:fillRef>
          <a:effectRef idx="1">
            <a:schemeClr val="accent1"/>
          </a:effectRef>
          <a:fontRef idx="minor">
            <a:schemeClr val="lt1"/>
          </a:fontRef>
        </p:style>
        <p:txBody>
          <a:bodyPr>
            <a:spAutoFit/>
          </a:bodyPr>
          <a:lstStyle/>
          <a:p>
            <a:pPr eaLnBrk="1" hangingPunct="1">
              <a:defRPr/>
            </a:pPr>
            <a:r>
              <a:rPr lang="zh-CN" altLang="en-US" sz="2400" dirty="0">
                <a:latin typeface="黑体" panose="02010609060101010101" pitchFamily="49" charset="-122"/>
                <a:ea typeface="黑体" panose="02010609060101010101" pitchFamily="49" charset="-122"/>
                <a:cs typeface="黑体" panose="02010609060101010101" pitchFamily="49" charset="-122"/>
              </a:rPr>
              <a:t>凝胶电泳不仅可分离不同分子质量的</a:t>
            </a:r>
            <a:r>
              <a:rPr lang="en-US" altLang="zh-CN" sz="2400" dirty="0">
                <a:latin typeface="黑体" panose="02010609060101010101" pitchFamily="49" charset="-122"/>
                <a:ea typeface="黑体" panose="02010609060101010101" pitchFamily="49" charset="-122"/>
                <a:cs typeface="黑体" panose="02010609060101010101" pitchFamily="49" charset="-122"/>
              </a:rPr>
              <a:t>DNA, </a:t>
            </a:r>
            <a:r>
              <a:rPr lang="zh-CN" altLang="en-US" sz="2400" dirty="0">
                <a:latin typeface="黑体" panose="02010609060101010101" pitchFamily="49" charset="-122"/>
                <a:ea typeface="黑体" panose="02010609060101010101" pitchFamily="49" charset="-122"/>
                <a:cs typeface="黑体" panose="02010609060101010101" pitchFamily="49" charset="-122"/>
              </a:rPr>
              <a:t>也可以分离分子质量相同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但构型不同的</a:t>
            </a:r>
            <a:r>
              <a:rPr lang="en-US" altLang="zh-CN" sz="2400" dirty="0">
                <a:latin typeface="黑体" panose="02010609060101010101" pitchFamily="49" charset="-122"/>
                <a:ea typeface="黑体" panose="02010609060101010101" pitchFamily="49" charset="-122"/>
                <a:cs typeface="黑体" panose="02010609060101010101" pitchFamily="49" charset="-122"/>
              </a:rPr>
              <a:t>DNA</a:t>
            </a:r>
            <a:r>
              <a:rPr lang="zh-CN" altLang="en-US" sz="2400" dirty="0">
                <a:latin typeface="黑体" panose="02010609060101010101" pitchFamily="49" charset="-122"/>
                <a:ea typeface="黑体" panose="02010609060101010101" pitchFamily="49" charset="-122"/>
                <a:cs typeface="黑体" panose="02010609060101010101" pitchFamily="49" charset="-122"/>
              </a:rPr>
              <a:t>分子。</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52228" name="Group 4"/>
          <p:cNvGrpSpPr/>
          <p:nvPr/>
        </p:nvGrpSpPr>
        <p:grpSpPr bwMode="auto">
          <a:xfrm>
            <a:off x="5845175" y="2162175"/>
            <a:ext cx="3083560" cy="3804920"/>
            <a:chOff x="884" y="0"/>
            <a:chExt cx="3929" cy="4320"/>
          </a:xfrm>
        </p:grpSpPr>
        <p:pic>
          <p:nvPicPr>
            <p:cNvPr id="52229" name="Picture 2" descr="4-2"/>
            <p:cNvPicPr>
              <a:picLocks noChangeAspect="1" noChangeArrowheads="1"/>
            </p:cNvPicPr>
            <p:nvPr/>
          </p:nvPicPr>
          <p:blipFill>
            <a:blip r:embed="rId1" cstate="print">
              <a:lum bright="-18000" contrast="36000"/>
            </a:blip>
            <a:srcRect/>
            <a:stretch>
              <a:fillRect/>
            </a:stretch>
          </p:blipFill>
          <p:spPr bwMode="auto">
            <a:xfrm>
              <a:off x="884" y="0"/>
              <a:ext cx="2183" cy="4320"/>
            </a:xfrm>
            <a:prstGeom prst="rect">
              <a:avLst/>
            </a:prstGeom>
            <a:noFill/>
            <a:ln w="9525">
              <a:noFill/>
              <a:miter lim="800000"/>
              <a:headEnd/>
              <a:tailEnd/>
            </a:ln>
          </p:spPr>
        </p:pic>
        <p:pic>
          <p:nvPicPr>
            <p:cNvPr id="52230" name="Picture 3" descr="4-3"/>
            <p:cNvPicPr>
              <a:picLocks noChangeAspect="1" noChangeArrowheads="1"/>
            </p:cNvPicPr>
            <p:nvPr/>
          </p:nvPicPr>
          <p:blipFill>
            <a:blip r:embed="rId2" cstate="print">
              <a:lum bright="-42000" contrast="66000"/>
            </a:blip>
            <a:srcRect/>
            <a:stretch>
              <a:fillRect/>
            </a:stretch>
          </p:blipFill>
          <p:spPr bwMode="auto">
            <a:xfrm>
              <a:off x="3037" y="0"/>
              <a:ext cx="1776" cy="432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4150" y="534670"/>
            <a:ext cx="6355715" cy="1143000"/>
          </a:xfrm>
        </p:spPr>
        <p:txBody>
          <a:bodyPr/>
          <a:p>
            <a:r>
              <a:rPr lang="zh-CN" altLang="en-US" sz="3200">
                <a:effectLst>
                  <a:outerShdw blurRad="38100" dist="38100" dir="2700000" algn="tl">
                    <a:srgbClr val="C0C0C0"/>
                  </a:outerShdw>
                </a:effectLst>
                <a:sym typeface="+mn-ea"/>
              </a:rPr>
              <a:t>不同浓度的琼脂糖凝胶可分离线性</a:t>
            </a:r>
            <a:r>
              <a:rPr lang="en-US" altLang="zh-CN" sz="3200">
                <a:effectLst>
                  <a:outerShdw blurRad="38100" dist="38100" dir="2700000" algn="tl">
                    <a:srgbClr val="C0C0C0"/>
                  </a:outerShdw>
                </a:effectLst>
                <a:sym typeface="+mn-ea"/>
              </a:rPr>
              <a:t>DNA</a:t>
            </a:r>
            <a:r>
              <a:rPr lang="zh-CN" altLang="en-US" sz="3200">
                <a:effectLst>
                  <a:outerShdw blurRad="38100" dist="38100" dir="2700000" algn="tl">
                    <a:srgbClr val="C0C0C0"/>
                  </a:outerShdw>
                </a:effectLst>
                <a:sym typeface="+mn-ea"/>
              </a:rPr>
              <a:t>分子的有效范围</a:t>
            </a:r>
            <a:endParaRPr lang="zh-CN" altLang="en-US" sz="3200">
              <a:solidFill>
                <a:srgbClr val="FF0000"/>
              </a:solidFill>
              <a:effectLst>
                <a:outerShdw blurRad="38100" dist="38100" dir="2700000" algn="tl">
                  <a:srgbClr val="C0C0C0"/>
                </a:outerShdw>
              </a:effectLst>
            </a:endParaRPr>
          </a:p>
        </p:txBody>
      </p:sp>
      <p:sp>
        <p:nvSpPr>
          <p:cNvPr id="3" name="内容占位符 2"/>
          <p:cNvSpPr>
            <a:spLocks noGrp="1"/>
          </p:cNvSpPr>
          <p:nvPr>
            <p:ph idx="1"/>
          </p:nvPr>
        </p:nvSpPr>
        <p:spPr/>
        <p:txBody>
          <a:bodyPr/>
          <a:p>
            <a:endParaRPr lang="zh-CN" altLang="en-US"/>
          </a:p>
        </p:txBody>
      </p:sp>
      <p:sp>
        <p:nvSpPr>
          <p:cNvPr id="25604" name="Rectangle 4"/>
          <p:cNvSpPr>
            <a:spLocks noChangeArrowheads="1"/>
          </p:cNvSpPr>
          <p:nvPr/>
        </p:nvSpPr>
        <p:spPr bwMode="auto">
          <a:xfrm>
            <a:off x="660400" y="838200"/>
            <a:ext cx="7793038" cy="1143000"/>
          </a:xfrm>
          <a:prstGeom prst="rect">
            <a:avLst/>
          </a:prstGeom>
          <a:noFill/>
          <a:ln w="9525">
            <a:noFill/>
            <a:miter lim="800000"/>
          </a:ln>
          <a:effectLst/>
        </p:spPr>
        <p:txBody>
          <a:bodyPr anchor="b"/>
          <a:lstStyle/>
          <a:p>
            <a:pPr algn="ctr" eaLnBrk="1" hangingPunct="1">
              <a:defRPr/>
            </a:pPr>
            <a:endParaRPr lang="zh-CN" altLang="en-US" sz="3600">
              <a:solidFill>
                <a:srgbClr val="FF0000"/>
              </a:solidFill>
              <a:effectLst>
                <a:outerShdw blurRad="38100" dist="38100" dir="2700000" algn="tl">
                  <a:srgbClr val="C0C0C0"/>
                </a:outerShdw>
              </a:effectLst>
            </a:endParaRPr>
          </a:p>
        </p:txBody>
      </p:sp>
      <p:grpSp>
        <p:nvGrpSpPr>
          <p:cNvPr id="54275" name="Group 6"/>
          <p:cNvGrpSpPr/>
          <p:nvPr/>
        </p:nvGrpSpPr>
        <p:grpSpPr bwMode="auto">
          <a:xfrm>
            <a:off x="984250" y="1749425"/>
            <a:ext cx="7150100" cy="4105275"/>
            <a:chOff x="0" y="0"/>
            <a:chExt cx="3580" cy="3072"/>
          </a:xfrm>
        </p:grpSpPr>
        <p:grpSp>
          <p:nvGrpSpPr>
            <p:cNvPr id="54279" name="Group 7"/>
            <p:cNvGrpSpPr/>
            <p:nvPr/>
          </p:nvGrpSpPr>
          <p:grpSpPr bwMode="auto">
            <a:xfrm>
              <a:off x="0" y="0"/>
              <a:ext cx="1790" cy="384"/>
              <a:chOff x="0" y="0"/>
              <a:chExt cx="1790" cy="384"/>
            </a:xfrm>
          </p:grpSpPr>
          <p:sp>
            <p:nvSpPr>
              <p:cNvPr id="54325" name="Rectangle 8"/>
              <p:cNvSpPr>
                <a:spLocks noChangeArrowheads="1"/>
              </p:cNvSpPr>
              <p:nvPr/>
            </p:nvSpPr>
            <p:spPr bwMode="auto">
              <a:xfrm>
                <a:off x="43" y="0"/>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   </a:t>
                </a:r>
                <a:r>
                  <a:rPr kumimoji="1" lang="zh-CN" altLang="en-US"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琼脂糖浓度</a:t>
                </a:r>
                <a:r>
                  <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a:t>
                </a:r>
                <a:endPar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algn="just"/>
                <a:endPar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sp>
            <p:nvSpPr>
              <p:cNvPr id="54326" name="Rectangle 9"/>
              <p:cNvSpPr>
                <a:spLocks noChangeArrowheads="1"/>
              </p:cNvSpPr>
              <p:nvPr/>
            </p:nvSpPr>
            <p:spPr bwMode="auto">
              <a:xfrm>
                <a:off x="0" y="0"/>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0" name="Group 10"/>
            <p:cNvGrpSpPr/>
            <p:nvPr/>
          </p:nvGrpSpPr>
          <p:grpSpPr bwMode="auto">
            <a:xfrm>
              <a:off x="1790" y="0"/>
              <a:ext cx="1790" cy="384"/>
              <a:chOff x="1790" y="0"/>
              <a:chExt cx="1790" cy="384"/>
            </a:xfrm>
          </p:grpSpPr>
          <p:sp>
            <p:nvSpPr>
              <p:cNvPr id="54323" name="Rectangle 11"/>
              <p:cNvSpPr>
                <a:spLocks noChangeArrowheads="1"/>
              </p:cNvSpPr>
              <p:nvPr/>
            </p:nvSpPr>
            <p:spPr bwMode="auto">
              <a:xfrm>
                <a:off x="1833" y="0"/>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     </a:t>
                </a:r>
                <a:r>
                  <a:rPr kumimoji="1" lang="zh-CN" altLang="en-US"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分离范围</a:t>
                </a:r>
                <a:r>
                  <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/kb</a:t>
                </a:r>
                <a:endPar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algn="just"/>
                <a:endParaRPr kumimoji="1"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sp>
            <p:nvSpPr>
              <p:cNvPr id="54324" name="Rectangle 12"/>
              <p:cNvSpPr>
                <a:spLocks noChangeArrowheads="1"/>
              </p:cNvSpPr>
              <p:nvPr/>
            </p:nvSpPr>
            <p:spPr bwMode="auto">
              <a:xfrm>
                <a:off x="1790" y="0"/>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1" name="Group 13"/>
            <p:cNvGrpSpPr/>
            <p:nvPr/>
          </p:nvGrpSpPr>
          <p:grpSpPr bwMode="auto">
            <a:xfrm>
              <a:off x="0" y="384"/>
              <a:ext cx="1790" cy="384"/>
              <a:chOff x="0" y="384"/>
              <a:chExt cx="1790" cy="384"/>
            </a:xfrm>
          </p:grpSpPr>
          <p:sp>
            <p:nvSpPr>
              <p:cNvPr id="54321" name="Rectangle 14"/>
              <p:cNvSpPr>
                <a:spLocks noChangeArrowheads="1"/>
              </p:cNvSpPr>
              <p:nvPr/>
            </p:nvSpPr>
            <p:spPr bwMode="auto">
              <a:xfrm>
                <a:off x="43" y="384"/>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0.3</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22" name="Rectangle 15"/>
              <p:cNvSpPr>
                <a:spLocks noChangeArrowheads="1"/>
              </p:cNvSpPr>
              <p:nvPr/>
            </p:nvSpPr>
            <p:spPr bwMode="auto">
              <a:xfrm>
                <a:off x="0" y="384"/>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2" name="Group 16"/>
            <p:cNvGrpSpPr/>
            <p:nvPr/>
          </p:nvGrpSpPr>
          <p:grpSpPr bwMode="auto">
            <a:xfrm>
              <a:off x="1790" y="384"/>
              <a:ext cx="1790" cy="384"/>
              <a:chOff x="1790" y="384"/>
              <a:chExt cx="1790" cy="384"/>
            </a:xfrm>
          </p:grpSpPr>
          <p:sp>
            <p:nvSpPr>
              <p:cNvPr id="54319" name="Rectangle 17"/>
              <p:cNvSpPr>
                <a:spLocks noChangeArrowheads="1"/>
              </p:cNvSpPr>
              <p:nvPr/>
            </p:nvSpPr>
            <p:spPr bwMode="auto">
              <a:xfrm>
                <a:off x="1833" y="384"/>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5 - 60</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20" name="Rectangle 18"/>
              <p:cNvSpPr>
                <a:spLocks noChangeArrowheads="1"/>
              </p:cNvSpPr>
              <p:nvPr/>
            </p:nvSpPr>
            <p:spPr bwMode="auto">
              <a:xfrm>
                <a:off x="1790" y="384"/>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3" name="Group 19"/>
            <p:cNvGrpSpPr/>
            <p:nvPr/>
          </p:nvGrpSpPr>
          <p:grpSpPr bwMode="auto">
            <a:xfrm>
              <a:off x="0" y="768"/>
              <a:ext cx="1790" cy="384"/>
              <a:chOff x="0" y="768"/>
              <a:chExt cx="1790" cy="384"/>
            </a:xfrm>
          </p:grpSpPr>
          <p:sp>
            <p:nvSpPr>
              <p:cNvPr id="54317" name="Rectangle 20"/>
              <p:cNvSpPr>
                <a:spLocks noChangeArrowheads="1"/>
              </p:cNvSpPr>
              <p:nvPr/>
            </p:nvSpPr>
            <p:spPr bwMode="auto">
              <a:xfrm>
                <a:off x="43" y="768"/>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0.6</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18" name="Rectangle 21"/>
              <p:cNvSpPr>
                <a:spLocks noChangeArrowheads="1"/>
              </p:cNvSpPr>
              <p:nvPr/>
            </p:nvSpPr>
            <p:spPr bwMode="auto">
              <a:xfrm>
                <a:off x="0" y="768"/>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4" name="Group 22"/>
            <p:cNvGrpSpPr/>
            <p:nvPr/>
          </p:nvGrpSpPr>
          <p:grpSpPr bwMode="auto">
            <a:xfrm>
              <a:off x="1790" y="768"/>
              <a:ext cx="1790" cy="384"/>
              <a:chOff x="1790" y="768"/>
              <a:chExt cx="1790" cy="384"/>
            </a:xfrm>
          </p:grpSpPr>
          <p:sp>
            <p:nvSpPr>
              <p:cNvPr id="54315" name="Rectangle 23"/>
              <p:cNvSpPr>
                <a:spLocks noChangeArrowheads="1"/>
              </p:cNvSpPr>
              <p:nvPr/>
            </p:nvSpPr>
            <p:spPr bwMode="auto">
              <a:xfrm>
                <a:off x="1833" y="768"/>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1 - 20</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16" name="Rectangle 24"/>
              <p:cNvSpPr>
                <a:spLocks noChangeArrowheads="1"/>
              </p:cNvSpPr>
              <p:nvPr/>
            </p:nvSpPr>
            <p:spPr bwMode="auto">
              <a:xfrm>
                <a:off x="1790" y="768"/>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5" name="Group 25"/>
            <p:cNvGrpSpPr/>
            <p:nvPr/>
          </p:nvGrpSpPr>
          <p:grpSpPr bwMode="auto">
            <a:xfrm>
              <a:off x="0" y="1152"/>
              <a:ext cx="1790" cy="384"/>
              <a:chOff x="0" y="1152"/>
              <a:chExt cx="1790" cy="384"/>
            </a:xfrm>
          </p:grpSpPr>
          <p:sp>
            <p:nvSpPr>
              <p:cNvPr id="54313" name="Rectangle 26"/>
              <p:cNvSpPr>
                <a:spLocks noChangeArrowheads="1"/>
              </p:cNvSpPr>
              <p:nvPr/>
            </p:nvSpPr>
            <p:spPr bwMode="auto">
              <a:xfrm>
                <a:off x="43" y="1152"/>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0.7</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14" name="Rectangle 27"/>
              <p:cNvSpPr>
                <a:spLocks noChangeArrowheads="1"/>
              </p:cNvSpPr>
              <p:nvPr/>
            </p:nvSpPr>
            <p:spPr bwMode="auto">
              <a:xfrm>
                <a:off x="0" y="1152"/>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6" name="Group 28"/>
            <p:cNvGrpSpPr/>
            <p:nvPr/>
          </p:nvGrpSpPr>
          <p:grpSpPr bwMode="auto">
            <a:xfrm>
              <a:off x="1790" y="1152"/>
              <a:ext cx="1790" cy="384"/>
              <a:chOff x="1790" y="1152"/>
              <a:chExt cx="1790" cy="384"/>
            </a:xfrm>
          </p:grpSpPr>
          <p:sp>
            <p:nvSpPr>
              <p:cNvPr id="54311" name="Rectangle 29"/>
              <p:cNvSpPr>
                <a:spLocks noChangeArrowheads="1"/>
              </p:cNvSpPr>
              <p:nvPr/>
            </p:nvSpPr>
            <p:spPr bwMode="auto">
              <a:xfrm>
                <a:off x="1833" y="1152"/>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0.8 - 10</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12" name="Rectangle 30"/>
              <p:cNvSpPr>
                <a:spLocks noChangeArrowheads="1"/>
              </p:cNvSpPr>
              <p:nvPr/>
            </p:nvSpPr>
            <p:spPr bwMode="auto">
              <a:xfrm>
                <a:off x="1790" y="1152"/>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7" name="Group 31"/>
            <p:cNvGrpSpPr/>
            <p:nvPr/>
          </p:nvGrpSpPr>
          <p:grpSpPr bwMode="auto">
            <a:xfrm>
              <a:off x="0" y="1536"/>
              <a:ext cx="1790" cy="384"/>
              <a:chOff x="0" y="1536"/>
              <a:chExt cx="1790" cy="384"/>
            </a:xfrm>
          </p:grpSpPr>
          <p:sp>
            <p:nvSpPr>
              <p:cNvPr id="54309" name="Rectangle 32"/>
              <p:cNvSpPr>
                <a:spLocks noChangeArrowheads="1"/>
              </p:cNvSpPr>
              <p:nvPr/>
            </p:nvSpPr>
            <p:spPr bwMode="auto">
              <a:xfrm>
                <a:off x="43" y="1536"/>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0.9</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10" name="Rectangle 33"/>
              <p:cNvSpPr>
                <a:spLocks noChangeArrowheads="1"/>
              </p:cNvSpPr>
              <p:nvPr/>
            </p:nvSpPr>
            <p:spPr bwMode="auto">
              <a:xfrm>
                <a:off x="0" y="1536"/>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8" name="Group 34"/>
            <p:cNvGrpSpPr/>
            <p:nvPr/>
          </p:nvGrpSpPr>
          <p:grpSpPr bwMode="auto">
            <a:xfrm>
              <a:off x="1790" y="1536"/>
              <a:ext cx="1790" cy="384"/>
              <a:chOff x="1790" y="1536"/>
              <a:chExt cx="1790" cy="384"/>
            </a:xfrm>
          </p:grpSpPr>
          <p:sp>
            <p:nvSpPr>
              <p:cNvPr id="54307" name="Rectangle 35"/>
              <p:cNvSpPr>
                <a:spLocks noChangeArrowheads="1"/>
              </p:cNvSpPr>
              <p:nvPr/>
            </p:nvSpPr>
            <p:spPr bwMode="auto">
              <a:xfrm>
                <a:off x="1833" y="1536"/>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0.5 - 7</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08" name="Rectangle 36"/>
              <p:cNvSpPr>
                <a:spLocks noChangeArrowheads="1"/>
              </p:cNvSpPr>
              <p:nvPr/>
            </p:nvSpPr>
            <p:spPr bwMode="auto">
              <a:xfrm>
                <a:off x="1790" y="1536"/>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89" name="Group 37"/>
            <p:cNvGrpSpPr/>
            <p:nvPr/>
          </p:nvGrpSpPr>
          <p:grpSpPr bwMode="auto">
            <a:xfrm>
              <a:off x="0" y="1920"/>
              <a:ext cx="1790" cy="384"/>
              <a:chOff x="0" y="1920"/>
              <a:chExt cx="1790" cy="384"/>
            </a:xfrm>
          </p:grpSpPr>
          <p:sp>
            <p:nvSpPr>
              <p:cNvPr id="54305" name="Rectangle 38"/>
              <p:cNvSpPr>
                <a:spLocks noChangeArrowheads="1"/>
              </p:cNvSpPr>
              <p:nvPr/>
            </p:nvSpPr>
            <p:spPr bwMode="auto">
              <a:xfrm>
                <a:off x="43" y="1920"/>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1.2</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06" name="Rectangle 39"/>
              <p:cNvSpPr>
                <a:spLocks noChangeArrowheads="1"/>
              </p:cNvSpPr>
              <p:nvPr/>
            </p:nvSpPr>
            <p:spPr bwMode="auto">
              <a:xfrm>
                <a:off x="0" y="1920"/>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90" name="Group 40"/>
            <p:cNvGrpSpPr/>
            <p:nvPr/>
          </p:nvGrpSpPr>
          <p:grpSpPr bwMode="auto">
            <a:xfrm>
              <a:off x="1790" y="1920"/>
              <a:ext cx="1790" cy="384"/>
              <a:chOff x="1790" y="1920"/>
              <a:chExt cx="1790" cy="384"/>
            </a:xfrm>
          </p:grpSpPr>
          <p:sp>
            <p:nvSpPr>
              <p:cNvPr id="54303" name="Rectangle 41"/>
              <p:cNvSpPr>
                <a:spLocks noChangeArrowheads="1"/>
              </p:cNvSpPr>
              <p:nvPr/>
            </p:nvSpPr>
            <p:spPr bwMode="auto">
              <a:xfrm>
                <a:off x="1833" y="1920"/>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0.4 - 6</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04" name="Rectangle 42"/>
              <p:cNvSpPr>
                <a:spLocks noChangeArrowheads="1"/>
              </p:cNvSpPr>
              <p:nvPr/>
            </p:nvSpPr>
            <p:spPr bwMode="auto">
              <a:xfrm>
                <a:off x="1790" y="1920"/>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91" name="Group 43"/>
            <p:cNvGrpSpPr/>
            <p:nvPr/>
          </p:nvGrpSpPr>
          <p:grpSpPr bwMode="auto">
            <a:xfrm>
              <a:off x="0" y="2304"/>
              <a:ext cx="1790" cy="384"/>
              <a:chOff x="0" y="2304"/>
              <a:chExt cx="1790" cy="384"/>
            </a:xfrm>
          </p:grpSpPr>
          <p:sp>
            <p:nvSpPr>
              <p:cNvPr id="54301" name="Rectangle 44"/>
              <p:cNvSpPr>
                <a:spLocks noChangeArrowheads="1"/>
              </p:cNvSpPr>
              <p:nvPr/>
            </p:nvSpPr>
            <p:spPr bwMode="auto">
              <a:xfrm>
                <a:off x="43" y="2304"/>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1.5</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02" name="Rectangle 45"/>
              <p:cNvSpPr>
                <a:spLocks noChangeArrowheads="1"/>
              </p:cNvSpPr>
              <p:nvPr/>
            </p:nvSpPr>
            <p:spPr bwMode="auto">
              <a:xfrm>
                <a:off x="0" y="2304"/>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92" name="Group 46"/>
            <p:cNvGrpSpPr/>
            <p:nvPr/>
          </p:nvGrpSpPr>
          <p:grpSpPr bwMode="auto">
            <a:xfrm>
              <a:off x="1790" y="2304"/>
              <a:ext cx="1790" cy="384"/>
              <a:chOff x="1790" y="2304"/>
              <a:chExt cx="1790" cy="384"/>
            </a:xfrm>
          </p:grpSpPr>
          <p:sp>
            <p:nvSpPr>
              <p:cNvPr id="54299" name="Rectangle 47"/>
              <p:cNvSpPr>
                <a:spLocks noChangeArrowheads="1"/>
              </p:cNvSpPr>
              <p:nvPr/>
            </p:nvSpPr>
            <p:spPr bwMode="auto">
              <a:xfrm>
                <a:off x="1833" y="2304"/>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0.2 - 3</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300" name="Rectangle 48"/>
              <p:cNvSpPr>
                <a:spLocks noChangeArrowheads="1"/>
              </p:cNvSpPr>
              <p:nvPr/>
            </p:nvSpPr>
            <p:spPr bwMode="auto">
              <a:xfrm>
                <a:off x="1790" y="2304"/>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93" name="Group 49"/>
            <p:cNvGrpSpPr/>
            <p:nvPr/>
          </p:nvGrpSpPr>
          <p:grpSpPr bwMode="auto">
            <a:xfrm>
              <a:off x="0" y="2688"/>
              <a:ext cx="1790" cy="384"/>
              <a:chOff x="0" y="2688"/>
              <a:chExt cx="1790" cy="384"/>
            </a:xfrm>
          </p:grpSpPr>
          <p:sp>
            <p:nvSpPr>
              <p:cNvPr id="54297" name="Rectangle 50"/>
              <p:cNvSpPr>
                <a:spLocks noChangeArrowheads="1"/>
              </p:cNvSpPr>
              <p:nvPr/>
            </p:nvSpPr>
            <p:spPr bwMode="auto">
              <a:xfrm>
                <a:off x="43" y="2688"/>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2.0</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298" name="Rectangle 51"/>
              <p:cNvSpPr>
                <a:spLocks noChangeArrowheads="1"/>
              </p:cNvSpPr>
              <p:nvPr/>
            </p:nvSpPr>
            <p:spPr bwMode="auto">
              <a:xfrm>
                <a:off x="0" y="2688"/>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nvGrpSpPr>
            <p:cNvPr id="54294" name="Group 52"/>
            <p:cNvGrpSpPr/>
            <p:nvPr/>
          </p:nvGrpSpPr>
          <p:grpSpPr bwMode="auto">
            <a:xfrm>
              <a:off x="1790" y="2688"/>
              <a:ext cx="1790" cy="384"/>
              <a:chOff x="1790" y="2688"/>
              <a:chExt cx="1790" cy="384"/>
            </a:xfrm>
          </p:grpSpPr>
          <p:sp>
            <p:nvSpPr>
              <p:cNvPr id="54295" name="Rectangle 53"/>
              <p:cNvSpPr>
                <a:spLocks noChangeArrowheads="1"/>
              </p:cNvSpPr>
              <p:nvPr/>
            </p:nvSpPr>
            <p:spPr bwMode="auto">
              <a:xfrm>
                <a:off x="1833" y="2688"/>
                <a:ext cx="1704" cy="384"/>
              </a:xfrm>
              <a:prstGeom prst="rect">
                <a:avLst/>
              </a:prstGeom>
              <a:noFill/>
              <a:ln w="9525">
                <a:noFill/>
                <a:miter lim="800000"/>
              </a:ln>
            </p:spPr>
            <p:txBody>
              <a:bodyPr/>
              <a:lstStyle/>
              <a:p>
                <a:pPr algn="just" eaLnBrk="1" hangingPunct="1"/>
                <a:r>
                  <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             0.1 - 2</a:t>
                </a:r>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just"/>
                <a:endParaRPr kumimoji="1"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
            <p:nvSpPr>
              <p:cNvPr id="54296" name="Rectangle 54"/>
              <p:cNvSpPr>
                <a:spLocks noChangeArrowheads="1"/>
              </p:cNvSpPr>
              <p:nvPr/>
            </p:nvSpPr>
            <p:spPr bwMode="auto">
              <a:xfrm>
                <a:off x="1790" y="2688"/>
                <a:ext cx="1790" cy="384"/>
              </a:xfrm>
              <a:prstGeom prst="rect">
                <a:avLst/>
              </a:prstGeom>
              <a:noFill/>
              <a:ln w="7">
                <a:solidFill>
                  <a:srgbClr val="A0A0A0"/>
                </a:solidFill>
                <a:miter lim="800000"/>
              </a:ln>
            </p:spPr>
            <p:txBody>
              <a:bodyPr wrap="none"/>
              <a:lstStyle/>
              <a:p>
                <a:pPr eaLnBrk="1" hangingPunct="1"/>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grpSp>
      <p:sp>
        <p:nvSpPr>
          <p:cNvPr id="54278" name="矩形 55"/>
          <p:cNvSpPr>
            <a:spLocks noChangeArrowheads="1"/>
          </p:cNvSpPr>
          <p:nvPr/>
        </p:nvSpPr>
        <p:spPr bwMode="auto">
          <a:xfrm>
            <a:off x="304800" y="6172200"/>
            <a:ext cx="8839200" cy="506730"/>
          </a:xfrm>
          <a:prstGeom prst="rect">
            <a:avLst/>
          </a:prstGeom>
          <a:noFill/>
          <a:ln w="9525">
            <a:noFill/>
            <a:miter lim="800000"/>
          </a:ln>
        </p:spPr>
        <p:txBody>
          <a:bodyPr>
            <a:spAutoFit/>
          </a:bodyPr>
          <a:lstStyle/>
          <a:p>
            <a:pPr eaLnBrk="1" hangingPunct="1">
              <a:lnSpc>
                <a:spcPct val="150000"/>
              </a:lnSpc>
              <a:spcBef>
                <a:spcPct val="50000"/>
              </a:spcBef>
            </a:pPr>
            <a:r>
              <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rPr>
              <a:t>凝胶浓度的高低影响凝胶介质孔隙的大小，浓度越高，孔隙越小，其分辨能力就越强。</a:t>
            </a:r>
            <a:endParaRPr lang="zh-CN" altLang="en-US">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5"/>
          <p:cNvPicPr>
            <a:picLocks noChangeAspect="1" noChangeArrowheads="1"/>
          </p:cNvPicPr>
          <p:nvPr/>
        </p:nvPicPr>
        <p:blipFill>
          <a:blip r:embed="rId1" cstate="print"/>
          <a:srcRect l="3476" t="3598" r="13106" b="2309"/>
          <a:stretch>
            <a:fillRect/>
          </a:stretch>
        </p:blipFill>
        <p:spPr bwMode="auto">
          <a:xfrm>
            <a:off x="1828800" y="591820"/>
            <a:ext cx="5486400" cy="5562600"/>
          </a:xfrm>
          <a:prstGeom prst="rect">
            <a:avLst/>
          </a:prstGeom>
          <a:noFill/>
          <a:ln w="9525">
            <a:noFill/>
            <a:miter lim="800000"/>
            <a:headEnd/>
            <a:tailEnd/>
          </a:ln>
        </p:spPr>
      </p:pic>
      <p:sp>
        <p:nvSpPr>
          <p:cNvPr id="26628" name="Text Box 6"/>
          <p:cNvSpPr txBox="1">
            <a:spLocks noChangeArrowheads="1"/>
          </p:cNvSpPr>
          <p:nvPr/>
        </p:nvSpPr>
        <p:spPr bwMode="auto">
          <a:xfrm>
            <a:off x="222250" y="1173163"/>
            <a:ext cx="4068445" cy="583565"/>
          </a:xfrm>
          <a:prstGeom prst="rect">
            <a:avLst/>
          </a:prstGeom>
          <a:noFill/>
          <a:ln w="9525">
            <a:noFill/>
            <a:miter lim="800000"/>
          </a:ln>
        </p:spPr>
        <p:txBody>
          <a:bodyPr wrap="none">
            <a:spAutoFit/>
          </a:bodyPr>
          <a:lstStyle/>
          <a:p>
            <a:pPr eaLnBrk="1" hangingPunct="1"/>
            <a:r>
              <a:rPr lang="en-US" altLang="zh-CN" sz="3200">
                <a:solidFill>
                  <a:srgbClr val="FF0000"/>
                </a:solidFill>
                <a:latin typeface="黑体" panose="02010609060101010101" pitchFamily="49" charset="-122"/>
                <a:ea typeface="黑体" panose="02010609060101010101" pitchFamily="49" charset="-122"/>
              </a:rPr>
              <a:t>pET-28a</a:t>
            </a:r>
            <a:r>
              <a:rPr lang="zh-CN" altLang="en-US" sz="3200">
                <a:solidFill>
                  <a:srgbClr val="FF0000"/>
                </a:solidFill>
                <a:latin typeface="黑体" panose="02010609060101010101" pitchFamily="49" charset="-122"/>
                <a:ea typeface="黑体" panose="02010609060101010101" pitchFamily="49" charset="-122"/>
              </a:rPr>
              <a:t>（原核载体）</a:t>
            </a:r>
            <a:endParaRPr lang="zh-CN" altLang="en-US" sz="3200">
              <a:solidFill>
                <a:srgbClr val="FF0000"/>
              </a:solidFill>
              <a:latin typeface="黑体" panose="02010609060101010101" pitchFamily="49" charset="-122"/>
              <a:ea typeface="黑体" panose="02010609060101010101" pitchFamily="49" charset="-122"/>
            </a:endParaRPr>
          </a:p>
        </p:txBody>
      </p:sp>
      <p:sp>
        <p:nvSpPr>
          <p:cNvPr id="12296" name="Rectangle 8"/>
          <p:cNvSpPr>
            <a:spLocks noChangeArrowheads="1"/>
          </p:cNvSpPr>
          <p:nvPr/>
        </p:nvSpPr>
        <p:spPr bwMode="auto">
          <a:xfrm>
            <a:off x="6705600" y="152400"/>
            <a:ext cx="2438400" cy="533400"/>
          </a:xfrm>
          <a:prstGeom prst="rect">
            <a:avLst/>
          </a:prstGeom>
          <a:noFill/>
          <a:ln w="9525">
            <a:noFill/>
            <a:miter lim="800000"/>
          </a:ln>
          <a:effectLst/>
        </p:spPr>
        <p:txBody>
          <a:bodyPr anchor="b"/>
          <a:lstStyle/>
          <a:p>
            <a:pPr algn="ctr" eaLnBrk="1" hangingPunct="1">
              <a:defRPr/>
            </a:pPr>
            <a:endParaRPr lang="zh-CN" altLang="zh-CN" sz="3000">
              <a:effectLst>
                <a:outerShdw blurRad="38100" dist="38100" dir="2700000" algn="tl">
                  <a:srgbClr val="C0C0C0"/>
                </a:outerShdw>
              </a:effectLst>
              <a:latin typeface="宋体" panose="02010600030101010101" pitchFamily="2" charset="-122"/>
            </a:endParaRPr>
          </a:p>
        </p:txBody>
      </p:sp>
      <p:sp>
        <p:nvSpPr>
          <p:cNvPr id="7" name="五角星 6"/>
          <p:cNvSpPr/>
          <p:nvPr/>
        </p:nvSpPr>
        <p:spPr>
          <a:xfrm>
            <a:off x="6400800" y="1312228"/>
            <a:ext cx="304800" cy="3048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defRPr/>
            </a:pPr>
            <a:endParaRPr lang="zh-CN" altLang="en-US"/>
          </a:p>
        </p:txBody>
      </p:sp>
      <p:sp>
        <p:nvSpPr>
          <p:cNvPr id="4100" name="Line 6"/>
          <p:cNvSpPr>
            <a:spLocks noChangeShapeType="1"/>
          </p:cNvSpPr>
          <p:nvPr/>
        </p:nvSpPr>
        <p:spPr bwMode="auto">
          <a:xfrm>
            <a:off x="5734050" y="928370"/>
            <a:ext cx="515620" cy="20320"/>
          </a:xfrm>
          <a:prstGeom prst="line">
            <a:avLst/>
          </a:prstGeom>
          <a:noFill/>
          <a:ln w="25400">
            <a:solidFill>
              <a:srgbClr val="FF0000"/>
            </a:solidFill>
            <a:round/>
          </a:ln>
        </p:spPr>
        <p:txBody>
          <a:bodyPr/>
          <a:p>
            <a:endParaRPr lang="zh-CN" altLang="en-US"/>
          </a:p>
        </p:txBody>
      </p:sp>
      <p:sp>
        <p:nvSpPr>
          <p:cNvPr id="2" name="Line 6"/>
          <p:cNvSpPr>
            <a:spLocks noChangeShapeType="1"/>
          </p:cNvSpPr>
          <p:nvPr/>
        </p:nvSpPr>
        <p:spPr bwMode="auto">
          <a:xfrm>
            <a:off x="5734050" y="1617345"/>
            <a:ext cx="515620" cy="20320"/>
          </a:xfrm>
          <a:prstGeom prst="line">
            <a:avLst/>
          </a:prstGeom>
          <a:noFill/>
          <a:ln w="25400">
            <a:solidFill>
              <a:srgbClr val="FF0000"/>
            </a:solidFill>
            <a:roun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517525" y="111760"/>
            <a:ext cx="7563485" cy="1162050"/>
          </a:xfrm>
        </p:spPr>
        <p:txBody>
          <a:bodyPr/>
          <a:lstStyle/>
          <a:p>
            <a:pPr algn="ctr" eaLnBrk="1" hangingPunct="1"/>
            <a:r>
              <a:rPr lang="zh-CN" altLang="en-US" sz="4000" b="1" smtClean="0">
                <a:solidFill>
                  <a:srgbClr val="FF0000"/>
                </a:solidFill>
              </a:rPr>
              <a:t>琼脂糖凝胶缓冲液</a:t>
            </a:r>
            <a:endParaRPr lang="zh-CN" altLang="en-US" sz="4000" b="1" smtClean="0">
              <a:solidFill>
                <a:srgbClr val="FF0000"/>
              </a:solidFill>
            </a:endParaRPr>
          </a:p>
        </p:txBody>
      </p:sp>
      <p:sp>
        <p:nvSpPr>
          <p:cNvPr id="60419" name="内容占位符 2"/>
          <p:cNvSpPr>
            <a:spLocks noGrp="1"/>
          </p:cNvSpPr>
          <p:nvPr>
            <p:ph idx="1"/>
          </p:nvPr>
        </p:nvSpPr>
        <p:spPr>
          <a:xfrm>
            <a:off x="671195" y="5035550"/>
            <a:ext cx="7409815" cy="957580"/>
          </a:xfrm>
          <a:solidFill>
            <a:schemeClr val="accent6">
              <a:lumMod val="40000"/>
              <a:lumOff val="60000"/>
            </a:schemeClr>
          </a:solidFill>
        </p:spPr>
        <p:txBody>
          <a:bodyPr/>
          <a:lstStyle/>
          <a:p>
            <a:pPr marL="457200" lvl="1" indent="0" eaLnBrk="1" hangingPunct="1">
              <a:lnSpc>
                <a:spcPct val="100000"/>
              </a:lnSpc>
              <a:buNone/>
            </a:pPr>
            <a:r>
              <a:rPr lang="en-US" altLang="zh-CN" sz="1800">
                <a:solidFill>
                  <a:schemeClr val="bg1"/>
                </a:solidFill>
                <a:sym typeface="+mn-ea"/>
              </a:rPr>
              <a:t>TBE</a:t>
            </a:r>
            <a:r>
              <a:rPr lang="zh-CN" altLang="en-US" sz="1800">
                <a:solidFill>
                  <a:schemeClr val="bg1"/>
                </a:solidFill>
                <a:sym typeface="+mn-ea"/>
              </a:rPr>
              <a:t>可以使用</a:t>
            </a:r>
            <a:r>
              <a:rPr lang="en-US" altLang="zh-CN" sz="1800">
                <a:solidFill>
                  <a:schemeClr val="bg1"/>
                </a:solidFill>
                <a:sym typeface="+mn-ea"/>
              </a:rPr>
              <a:t>10</a:t>
            </a:r>
            <a:r>
              <a:rPr lang="zh-CN" altLang="en-US" sz="1800">
                <a:solidFill>
                  <a:schemeClr val="bg1"/>
                </a:solidFill>
                <a:sym typeface="+mn-ea"/>
              </a:rPr>
              <a:t>次左右，</a:t>
            </a:r>
            <a:r>
              <a:rPr lang="en-US" altLang="zh-CN" sz="1800">
                <a:solidFill>
                  <a:schemeClr val="bg1"/>
                </a:solidFill>
                <a:sym typeface="+mn-ea"/>
              </a:rPr>
              <a:t>TAE</a:t>
            </a:r>
            <a:r>
              <a:rPr lang="zh-CN" altLang="en-US" sz="1800">
                <a:solidFill>
                  <a:schemeClr val="bg1"/>
                </a:solidFill>
                <a:sym typeface="+mn-ea"/>
              </a:rPr>
              <a:t>用</a:t>
            </a:r>
            <a:r>
              <a:rPr lang="en-US" altLang="zh-CN" sz="1800">
                <a:solidFill>
                  <a:schemeClr val="bg1"/>
                </a:solidFill>
                <a:sym typeface="+mn-ea"/>
              </a:rPr>
              <a:t>2~3</a:t>
            </a:r>
            <a:r>
              <a:rPr lang="zh-CN" altLang="en-US" sz="1800">
                <a:solidFill>
                  <a:schemeClr val="bg1"/>
                </a:solidFill>
                <a:sym typeface="+mn-ea"/>
              </a:rPr>
              <a:t>次就要更换。</a:t>
            </a:r>
            <a:endParaRPr lang="zh-CN" altLang="en-US" sz="1800">
              <a:solidFill>
                <a:schemeClr val="bg1"/>
              </a:solidFill>
              <a:sym typeface="+mn-ea"/>
            </a:endParaRPr>
          </a:p>
          <a:p>
            <a:pPr marL="457200" lvl="1" indent="0" eaLnBrk="1" hangingPunct="1">
              <a:lnSpc>
                <a:spcPct val="100000"/>
              </a:lnSpc>
              <a:buNone/>
            </a:pPr>
            <a:r>
              <a:rPr lang="zh-CN" altLang="en-US" sz="1800">
                <a:solidFill>
                  <a:schemeClr val="bg1"/>
                </a:solidFill>
                <a:sym typeface="+mn-ea"/>
              </a:rPr>
              <a:t>电泳缓冲液多次使用后，离子强度降低，</a:t>
            </a:r>
            <a:r>
              <a:rPr lang="en-US" altLang="zh-CN" sz="1800">
                <a:solidFill>
                  <a:schemeClr val="bg1"/>
                </a:solidFill>
                <a:sym typeface="+mn-ea"/>
              </a:rPr>
              <a:t>pH</a:t>
            </a:r>
            <a:r>
              <a:rPr lang="zh-CN" altLang="en-US" sz="1800">
                <a:solidFill>
                  <a:schemeClr val="bg1"/>
                </a:solidFill>
                <a:sym typeface="+mn-ea"/>
              </a:rPr>
              <a:t>值上升，缓冲性能下降，可能使</a:t>
            </a:r>
            <a:r>
              <a:rPr lang="en-US" altLang="zh-CN" sz="1800">
                <a:solidFill>
                  <a:schemeClr val="bg1"/>
                </a:solidFill>
                <a:sym typeface="+mn-ea"/>
              </a:rPr>
              <a:t>DNA</a:t>
            </a:r>
            <a:r>
              <a:rPr lang="zh-CN" altLang="en-US" sz="1800">
                <a:solidFill>
                  <a:schemeClr val="bg1"/>
                </a:solidFill>
                <a:sym typeface="+mn-ea"/>
              </a:rPr>
              <a:t>条带模糊或不规则</a:t>
            </a:r>
            <a:r>
              <a:rPr lang="en-US" altLang="zh-CN" sz="1800">
                <a:solidFill>
                  <a:schemeClr val="bg1"/>
                </a:solidFill>
                <a:sym typeface="+mn-ea"/>
              </a:rPr>
              <a:t>DNA</a:t>
            </a:r>
            <a:r>
              <a:rPr lang="zh-CN" altLang="en-US" sz="1800">
                <a:solidFill>
                  <a:schemeClr val="bg1"/>
                </a:solidFill>
                <a:sym typeface="+mn-ea"/>
              </a:rPr>
              <a:t>带迁移。</a:t>
            </a:r>
            <a:endParaRPr lang="en-US" altLang="zh-CN" sz="1800">
              <a:solidFill>
                <a:schemeClr val="bg1"/>
              </a:solidFill>
            </a:endParaRPr>
          </a:p>
          <a:p>
            <a:pPr marL="457200" lvl="1" indent="0" eaLnBrk="1" hangingPunct="1">
              <a:lnSpc>
                <a:spcPct val="150000"/>
              </a:lnSpc>
              <a:buNone/>
            </a:pPr>
            <a:endParaRPr lang="en-US" altLang="zh-CN" sz="1800" smtClean="0">
              <a:solidFill>
                <a:schemeClr val="bg1"/>
              </a:solidFill>
            </a:endParaRPr>
          </a:p>
        </p:txBody>
      </p:sp>
      <p:sp>
        <p:nvSpPr>
          <p:cNvPr id="2" name="文本占位符 1"/>
          <p:cNvSpPr>
            <a:spLocks noGrp="1"/>
          </p:cNvSpPr>
          <p:nvPr>
            <p:ph type="body" sz="half" idx="2"/>
          </p:nvPr>
        </p:nvSpPr>
        <p:spPr>
          <a:xfrm>
            <a:off x="0" y="1772285"/>
            <a:ext cx="4364990" cy="4691380"/>
          </a:xfrm>
        </p:spPr>
        <p:txBody>
          <a:bodyPr/>
          <a:p>
            <a:pPr lvl="1" eaLnBrk="1" hangingPunct="1">
              <a:lnSpc>
                <a:spcPct val="150000"/>
              </a:lnSpc>
              <a:buFontTx/>
              <a:buBlip>
                <a:blip r:embed="rId1"/>
              </a:buBlip>
            </a:pPr>
            <a:r>
              <a:rPr lang="en-US" altLang="zh-CN" sz="2400">
                <a:gradFill>
                  <a:gsLst>
                    <a:gs pos="0">
                      <a:srgbClr val="012D86"/>
                    </a:gs>
                    <a:gs pos="100000">
                      <a:srgbClr val="0E2557"/>
                    </a:gs>
                  </a:gsLst>
                  <a:lin scaled="0"/>
                </a:gradFill>
                <a:cs typeface="黑体" panose="02010609060101010101" pitchFamily="49" charset="-122"/>
                <a:sym typeface="+mn-ea"/>
              </a:rPr>
              <a:t>Tris-</a:t>
            </a:r>
            <a:r>
              <a:rPr lang="zh-CN" altLang="en-US" sz="2400">
                <a:gradFill>
                  <a:gsLst>
                    <a:gs pos="0">
                      <a:srgbClr val="012D86"/>
                    </a:gs>
                    <a:gs pos="100000">
                      <a:srgbClr val="0E2557"/>
                    </a:gs>
                  </a:gsLst>
                  <a:lin scaled="0"/>
                </a:gradFill>
                <a:cs typeface="黑体" panose="02010609060101010101" pitchFamily="49" charset="-122"/>
                <a:sym typeface="+mn-ea"/>
              </a:rPr>
              <a:t>乙酸盐和</a:t>
            </a:r>
            <a:r>
              <a:rPr lang="en-US" altLang="zh-CN" sz="2400">
                <a:gradFill>
                  <a:gsLst>
                    <a:gs pos="0">
                      <a:srgbClr val="012D86"/>
                    </a:gs>
                    <a:gs pos="100000">
                      <a:srgbClr val="0E2557"/>
                    </a:gs>
                  </a:gsLst>
                  <a:lin scaled="0"/>
                </a:gradFill>
                <a:cs typeface="黑体" panose="02010609060101010101" pitchFamily="49" charset="-122"/>
                <a:sym typeface="+mn-ea"/>
              </a:rPr>
              <a:t>EDTA</a:t>
            </a:r>
            <a:r>
              <a:rPr lang="zh-CN" altLang="en-US" sz="2400">
                <a:gradFill>
                  <a:gsLst>
                    <a:gs pos="0">
                      <a:srgbClr val="012D86"/>
                    </a:gs>
                    <a:gs pos="100000">
                      <a:srgbClr val="0E2557"/>
                    </a:gs>
                  </a:gsLst>
                  <a:lin scaled="0"/>
                </a:gradFill>
                <a:cs typeface="黑体" panose="02010609060101010101" pitchFamily="49" charset="-122"/>
                <a:sym typeface="+mn-ea"/>
              </a:rPr>
              <a:t>缓冲</a:t>
            </a:r>
            <a:endParaRPr lang="zh-CN" altLang="en-US" sz="2400">
              <a:gradFill>
                <a:gsLst>
                  <a:gs pos="0">
                    <a:srgbClr val="012D86"/>
                  </a:gs>
                  <a:gs pos="100000">
                    <a:srgbClr val="0E2557"/>
                  </a:gs>
                </a:gsLst>
                <a:lin scaled="0"/>
              </a:gradFill>
              <a:cs typeface="黑体" panose="02010609060101010101" pitchFamily="49" charset="-122"/>
              <a:sym typeface="+mn-ea"/>
            </a:endParaRPr>
          </a:p>
          <a:p>
            <a:pPr lvl="1" eaLnBrk="1" hangingPunct="1">
              <a:lnSpc>
                <a:spcPct val="150000"/>
              </a:lnSpc>
              <a:buFontTx/>
            </a:pPr>
            <a:r>
              <a:rPr lang="zh-CN" altLang="en-US" sz="2400">
                <a:gradFill>
                  <a:gsLst>
                    <a:gs pos="0">
                      <a:srgbClr val="012D86"/>
                    </a:gs>
                    <a:gs pos="100000">
                      <a:srgbClr val="0E2557"/>
                    </a:gs>
                  </a:gsLst>
                  <a:lin scaled="0"/>
                </a:gradFill>
                <a:cs typeface="黑体" panose="02010609060101010101" pitchFamily="49" charset="-122"/>
                <a:sym typeface="+mn-ea"/>
              </a:rPr>
              <a:t>  液（</a:t>
            </a:r>
            <a:r>
              <a:rPr lang="en-US" altLang="zh-CN" sz="2400">
                <a:gradFill>
                  <a:gsLst>
                    <a:gs pos="0">
                      <a:srgbClr val="012D86"/>
                    </a:gs>
                    <a:gs pos="100000">
                      <a:srgbClr val="0E2557"/>
                    </a:gs>
                  </a:gsLst>
                  <a:lin scaled="0"/>
                </a:gradFill>
                <a:cs typeface="黑体" panose="02010609060101010101" pitchFamily="49" charset="-122"/>
                <a:sym typeface="+mn-ea"/>
              </a:rPr>
              <a:t>pH8.0,TAE</a:t>
            </a:r>
            <a:r>
              <a:rPr lang="zh-CN" altLang="en-US" sz="2400">
                <a:gradFill>
                  <a:gsLst>
                    <a:gs pos="0">
                      <a:srgbClr val="012D86"/>
                    </a:gs>
                    <a:gs pos="100000">
                      <a:srgbClr val="0E2557"/>
                    </a:gs>
                  </a:gsLst>
                  <a:lin scaled="0"/>
                </a:gradFill>
                <a:cs typeface="黑体" panose="02010609060101010101" pitchFamily="49" charset="-122"/>
                <a:sym typeface="+mn-ea"/>
              </a:rPr>
              <a:t>）</a:t>
            </a:r>
            <a:endParaRPr lang="en-US" altLang="zh-CN" sz="24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lvl="1" eaLnBrk="1" hangingPunct="1">
              <a:lnSpc>
                <a:spcPct val="150000"/>
              </a:lnSpc>
              <a:buFontTx/>
              <a:buBlip>
                <a:blip r:embed="rId1"/>
              </a:buBlip>
            </a:pPr>
            <a:r>
              <a:rPr lang="en-US" altLang="zh-CN" sz="2400">
                <a:gradFill>
                  <a:gsLst>
                    <a:gs pos="0">
                      <a:srgbClr val="012D86"/>
                    </a:gs>
                    <a:gs pos="100000">
                      <a:srgbClr val="0E2557"/>
                    </a:gs>
                  </a:gsLst>
                  <a:lin scaled="0"/>
                </a:gradFill>
                <a:cs typeface="黑体" panose="02010609060101010101" pitchFamily="49" charset="-122"/>
                <a:sym typeface="+mn-ea"/>
              </a:rPr>
              <a:t>Tris-</a:t>
            </a:r>
            <a:r>
              <a:rPr lang="zh-CN" altLang="en-US" sz="2400">
                <a:gradFill>
                  <a:gsLst>
                    <a:gs pos="0">
                      <a:srgbClr val="012D86"/>
                    </a:gs>
                    <a:gs pos="100000">
                      <a:srgbClr val="0E2557"/>
                    </a:gs>
                  </a:gsLst>
                  <a:lin scaled="0"/>
                </a:gradFill>
                <a:cs typeface="黑体" panose="02010609060101010101" pitchFamily="49" charset="-122"/>
                <a:sym typeface="+mn-ea"/>
              </a:rPr>
              <a:t>硼酸盐缓冲液</a:t>
            </a:r>
            <a:r>
              <a:rPr lang="en-US" altLang="zh-CN" sz="2400">
                <a:gradFill>
                  <a:gsLst>
                    <a:gs pos="0">
                      <a:srgbClr val="012D86"/>
                    </a:gs>
                    <a:gs pos="100000">
                      <a:srgbClr val="0E2557"/>
                    </a:gs>
                  </a:gsLst>
                  <a:lin scaled="0"/>
                </a:gradFill>
                <a:cs typeface="黑体" panose="02010609060101010101" pitchFamily="49" charset="-122"/>
                <a:sym typeface="+mn-ea"/>
              </a:rPr>
              <a:t>(TBE)</a:t>
            </a:r>
            <a:endParaRPr lang="en-US" altLang="zh-CN" sz="24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lvl="1" eaLnBrk="1" hangingPunct="1">
              <a:lnSpc>
                <a:spcPct val="150000"/>
              </a:lnSpc>
              <a:buFontTx/>
              <a:buBlip>
                <a:blip r:embed="rId1"/>
              </a:buBlip>
            </a:pPr>
            <a:r>
              <a:rPr lang="en-US" altLang="zh-CN" sz="2400">
                <a:gradFill>
                  <a:gsLst>
                    <a:gs pos="0">
                      <a:srgbClr val="012D86"/>
                    </a:gs>
                    <a:gs pos="100000">
                      <a:srgbClr val="0E2557"/>
                    </a:gs>
                  </a:gsLst>
                  <a:lin scaled="0"/>
                </a:gradFill>
                <a:cs typeface="黑体" panose="02010609060101010101" pitchFamily="49" charset="-122"/>
                <a:sym typeface="+mn-ea"/>
              </a:rPr>
              <a:t>Tris-</a:t>
            </a:r>
            <a:r>
              <a:rPr lang="zh-CN" altLang="en-US" sz="2400">
                <a:gradFill>
                  <a:gsLst>
                    <a:gs pos="0">
                      <a:srgbClr val="012D86"/>
                    </a:gs>
                    <a:gs pos="100000">
                      <a:srgbClr val="0E2557"/>
                    </a:gs>
                  </a:gsLst>
                  <a:lin scaled="0"/>
                </a:gradFill>
                <a:cs typeface="黑体" panose="02010609060101010101" pitchFamily="49" charset="-122"/>
                <a:sym typeface="+mn-ea"/>
              </a:rPr>
              <a:t>磷酸盐缓冲液</a:t>
            </a:r>
            <a:r>
              <a:rPr lang="en-US" altLang="zh-CN" sz="2400">
                <a:gradFill>
                  <a:gsLst>
                    <a:gs pos="0">
                      <a:srgbClr val="012D86"/>
                    </a:gs>
                    <a:gs pos="100000">
                      <a:srgbClr val="0E2557"/>
                    </a:gs>
                  </a:gsLst>
                  <a:lin scaled="0"/>
                </a:gradFill>
                <a:cs typeface="黑体" panose="02010609060101010101" pitchFamily="49" charset="-122"/>
                <a:sym typeface="+mn-ea"/>
              </a:rPr>
              <a:t>(TPE)</a:t>
            </a:r>
            <a:endParaRPr lang="en-US" altLang="zh-CN" sz="24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a:p>
            <a:pPr marL="342900" indent="-342900" eaLnBrk="1" hangingPunct="1">
              <a:spcBef>
                <a:spcPct val="20000"/>
              </a:spcBef>
              <a:buFontTx/>
              <a:buBlip>
                <a:blip r:embed="rId1"/>
              </a:buBlip>
              <a:defRPr/>
            </a:pPr>
            <a:endParaRPr lang="en-US" altLang="zh-CN" sz="2000"/>
          </a:p>
          <a:p>
            <a:endParaRPr lang="en-US" altLang="zh-CN" sz="2000"/>
          </a:p>
        </p:txBody>
      </p:sp>
      <p:pic>
        <p:nvPicPr>
          <p:cNvPr id="60420" name="Picture 1" descr="C:\Users\Administrator.2LTGDVB7KBKK2QF\AppData\Roaming\Tencent\Users\443429793\QQ\WinTemp\RichOle\}~1MZ5N2T2_O~14}5YX972U.png"/>
          <p:cNvPicPr>
            <a:picLocks noChangeAspect="1" noChangeArrowheads="1"/>
          </p:cNvPicPr>
          <p:nvPr/>
        </p:nvPicPr>
        <p:blipFill>
          <a:blip r:embed="rId2" cstate="print"/>
          <a:srcRect/>
          <a:stretch>
            <a:fillRect/>
          </a:stretch>
        </p:blipFill>
        <p:spPr bwMode="auto">
          <a:xfrm>
            <a:off x="4285615" y="1772285"/>
            <a:ext cx="4401185" cy="23387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zh-CN" altLang="en-US" sz="3600" b="1" smtClean="0">
                <a:solidFill>
                  <a:srgbClr val="FF0000"/>
                </a:solidFill>
              </a:rPr>
              <a:t>琼脂糖凝胶上样缓冲液</a:t>
            </a:r>
            <a:endParaRPr lang="zh-CN" altLang="en-US" sz="3600" b="1" smtClean="0">
              <a:solidFill>
                <a:srgbClr val="FF0000"/>
              </a:solidFill>
            </a:endParaRPr>
          </a:p>
        </p:txBody>
      </p:sp>
      <p:sp>
        <p:nvSpPr>
          <p:cNvPr id="25603" name="内容占位符 2"/>
          <p:cNvSpPr>
            <a:spLocks noGrp="1"/>
          </p:cNvSpPr>
          <p:nvPr>
            <p:ph idx="1"/>
          </p:nvPr>
        </p:nvSpPr>
        <p:spPr>
          <a:xfrm>
            <a:off x="574675" y="1343025"/>
            <a:ext cx="8112125" cy="4526280"/>
          </a:xfrm>
        </p:spPr>
        <p:txBody>
          <a:bodyPr/>
          <a:lstStyle/>
          <a:p>
            <a:pPr>
              <a:lnSpc>
                <a:spcPct val="100000"/>
              </a:lnSpc>
              <a:buFont typeface="Wingdings" panose="05000000000000000000" pitchFamily="2" charset="2"/>
              <a:buChar char="Ø"/>
              <a:defRPr/>
            </a:pPr>
            <a:r>
              <a:rPr lang="zh-CN" altLang="en-US" sz="2000" b="1" dirty="0" smtClean="0">
                <a:cs typeface="黑体" panose="02010609060101010101" pitchFamily="49" charset="-122"/>
              </a:rPr>
              <a:t>成分：</a:t>
            </a:r>
            <a:r>
              <a:rPr lang="en-US" altLang="zh-CN" sz="2000" b="1" dirty="0" smtClean="0">
                <a:cs typeface="黑体" panose="02010609060101010101" pitchFamily="49" charset="-122"/>
              </a:rPr>
              <a:t>0.25</a:t>
            </a:r>
            <a:r>
              <a:rPr lang="zh-CN" altLang="en-US" sz="2000" b="1" dirty="0" smtClean="0">
                <a:cs typeface="黑体" panose="02010609060101010101" pitchFamily="49" charset="-122"/>
              </a:rPr>
              <a:t>％溴酚兰；</a:t>
            </a:r>
            <a:r>
              <a:rPr lang="en-US" altLang="zh-CN" sz="2000" b="1" dirty="0" smtClean="0">
                <a:cs typeface="黑体" panose="02010609060101010101" pitchFamily="49" charset="-122"/>
              </a:rPr>
              <a:t>0.25</a:t>
            </a:r>
            <a:r>
              <a:rPr lang="zh-CN" altLang="en-US" sz="2000" b="1" dirty="0" smtClean="0">
                <a:cs typeface="黑体" panose="02010609060101010101" pitchFamily="49" charset="-122"/>
              </a:rPr>
              <a:t>％二甲苯青；</a:t>
            </a:r>
            <a:r>
              <a:rPr lang="en-US" altLang="zh-CN" sz="2000" b="1" dirty="0" smtClean="0">
                <a:cs typeface="黑体" panose="02010609060101010101" pitchFamily="49" charset="-122"/>
              </a:rPr>
              <a:t>30</a:t>
            </a:r>
            <a:r>
              <a:rPr lang="zh-CN" altLang="en-US" sz="2000" b="1" dirty="0" smtClean="0">
                <a:cs typeface="黑体" panose="02010609060101010101" pitchFamily="49" charset="-122"/>
              </a:rPr>
              <a:t>％甘油水溶液</a:t>
            </a:r>
            <a:endParaRPr lang="zh-CN" altLang="en-US" sz="2000" b="1" dirty="0" smtClean="0">
              <a:cs typeface="黑体" panose="02010609060101010101" pitchFamily="49" charset="-122"/>
            </a:endParaRPr>
          </a:p>
          <a:p>
            <a:pPr>
              <a:lnSpc>
                <a:spcPct val="100000"/>
              </a:lnSpc>
              <a:buFont typeface="Wingdings" panose="05000000000000000000" pitchFamily="2" charset="2"/>
              <a:buChar char="Ø"/>
              <a:defRPr/>
            </a:pPr>
            <a:r>
              <a:rPr lang="zh-CN" altLang="en-US" sz="2000" b="1" dirty="0" smtClean="0">
                <a:cs typeface="黑体" panose="02010609060101010101" pitchFamily="49" charset="-122"/>
              </a:rPr>
              <a:t>作用：</a:t>
            </a:r>
            <a:endParaRPr lang="zh-CN" altLang="en-US" sz="2000" b="1" dirty="0" smtClean="0">
              <a:cs typeface="黑体" panose="02010609060101010101" pitchFamily="49" charset="-122"/>
            </a:endParaRPr>
          </a:p>
          <a:p>
            <a:pPr lvl="1">
              <a:lnSpc>
                <a:spcPct val="100000"/>
              </a:lnSpc>
              <a:buFont typeface="Arial" panose="020B0604020202020204" pitchFamily="34" charset="0"/>
              <a:buChar char="•"/>
              <a:defRPr/>
            </a:pPr>
            <a:r>
              <a:rPr lang="zh-CN" altLang="en-US" sz="2000" b="1" dirty="0" smtClean="0">
                <a:solidFill>
                  <a:srgbClr val="00B0F0"/>
                </a:solidFill>
                <a:cs typeface="黑体" panose="02010609060101010101" pitchFamily="49" charset="-122"/>
              </a:rPr>
              <a:t>增加样品密度</a:t>
            </a:r>
            <a:r>
              <a:rPr lang="zh-CN" altLang="en-US" sz="2000" b="1" dirty="0" smtClean="0">
                <a:cs typeface="黑体" panose="02010609060101010101" pitchFamily="49" charset="-122"/>
              </a:rPr>
              <a:t>，使其比重增加，以确保</a:t>
            </a:r>
            <a:r>
              <a:rPr lang="en-US" altLang="zh-CN" sz="2000" b="1" dirty="0" smtClean="0">
                <a:cs typeface="黑体" panose="02010609060101010101" pitchFamily="49" charset="-122"/>
              </a:rPr>
              <a:t>DNA</a:t>
            </a:r>
            <a:r>
              <a:rPr lang="zh-CN" altLang="en-US" sz="2000" b="1" dirty="0" smtClean="0">
                <a:cs typeface="黑体" panose="02010609060101010101" pitchFamily="49" charset="-122"/>
              </a:rPr>
              <a:t>均匀沉入加样孔内。</a:t>
            </a:r>
            <a:endParaRPr lang="zh-CN" altLang="en-US" sz="2000" b="1" dirty="0" smtClean="0">
              <a:cs typeface="黑体" panose="02010609060101010101" pitchFamily="49" charset="-122"/>
            </a:endParaRPr>
          </a:p>
          <a:p>
            <a:pPr lvl="1">
              <a:lnSpc>
                <a:spcPct val="100000"/>
              </a:lnSpc>
              <a:buFont typeface="Arial" panose="020B0604020202020204" pitchFamily="34" charset="0"/>
              <a:buChar char="•"/>
              <a:defRPr/>
            </a:pPr>
            <a:r>
              <a:rPr lang="zh-CN" altLang="en-US" sz="2000" b="1" dirty="0" smtClean="0">
                <a:solidFill>
                  <a:srgbClr val="00B0F0"/>
                </a:solidFill>
                <a:cs typeface="黑体" panose="02010609060101010101" pitchFamily="49" charset="-122"/>
              </a:rPr>
              <a:t>预测核酸电泳的速度和位置，</a:t>
            </a:r>
            <a:r>
              <a:rPr lang="zh-CN" altLang="en-US" sz="2000" b="1" dirty="0" smtClean="0">
                <a:cs typeface="黑体" panose="02010609060101010101" pitchFamily="49" charset="-122"/>
              </a:rPr>
              <a:t>在电泳中形成肉眼可见的指示带。</a:t>
            </a:r>
            <a:endParaRPr lang="zh-CN" altLang="en-US" sz="2000" b="1" dirty="0" smtClean="0">
              <a:solidFill>
                <a:srgbClr val="00B0F0"/>
              </a:solidFill>
              <a:cs typeface="黑体" panose="02010609060101010101" pitchFamily="49" charset="-122"/>
            </a:endParaRPr>
          </a:p>
          <a:p>
            <a:pPr lvl="1">
              <a:lnSpc>
                <a:spcPct val="100000"/>
              </a:lnSpc>
              <a:buFont typeface="Arial" panose="020B0604020202020204" pitchFamily="34" charset="0"/>
              <a:buChar char="•"/>
              <a:defRPr/>
            </a:pPr>
            <a:r>
              <a:rPr lang="zh-CN" altLang="en-US" sz="2000" b="1" dirty="0" smtClean="0">
                <a:solidFill>
                  <a:srgbClr val="00B0F0"/>
                </a:solidFill>
                <a:cs typeface="黑体" panose="02010609060101010101" pitchFamily="49" charset="-122"/>
              </a:rPr>
              <a:t>使样品呈色，</a:t>
            </a:r>
            <a:r>
              <a:rPr lang="zh-CN" altLang="en-US" sz="2000" b="1" dirty="0" smtClean="0">
                <a:cs typeface="黑体" panose="02010609060101010101" pitchFamily="49" charset="-122"/>
              </a:rPr>
              <a:t>使加样操作更方便增加样品密度以保证</a:t>
            </a:r>
            <a:r>
              <a:rPr lang="en-US" altLang="zh-CN" sz="2000" b="1" dirty="0" smtClean="0">
                <a:cs typeface="黑体" panose="02010609060101010101" pitchFamily="49" charset="-122"/>
              </a:rPr>
              <a:t>DNA</a:t>
            </a:r>
            <a:r>
              <a:rPr lang="zh-CN" altLang="en-US" sz="2000" b="1" dirty="0" smtClean="0">
                <a:cs typeface="黑体" panose="02010609060101010101" pitchFamily="49" charset="-122"/>
              </a:rPr>
              <a:t>沉入加样孔内。</a:t>
            </a:r>
            <a:endParaRPr lang="en-US" altLang="zh-CN" sz="2000" b="1" dirty="0" smtClean="0">
              <a:cs typeface="黑体" panose="02010609060101010101" pitchFamily="49" charset="-122"/>
            </a:endParaRPr>
          </a:p>
          <a:p>
            <a:pPr eaLnBrk="1" hangingPunct="1">
              <a:lnSpc>
                <a:spcPct val="100000"/>
              </a:lnSpc>
              <a:buFont typeface="Wingdings" panose="05000000000000000000" pitchFamily="2" charset="2"/>
              <a:buChar char="Ø"/>
              <a:defRPr/>
            </a:pPr>
            <a:r>
              <a:rPr lang="zh-CN" altLang="en-US" sz="2000" b="1" dirty="0" smtClean="0">
                <a:cs typeface="黑体" panose="02010609060101010101" pitchFamily="49" charset="-122"/>
              </a:rPr>
              <a:t>溴酚蓝和二甲苯氰</a:t>
            </a:r>
            <a:r>
              <a:rPr lang="en-US" altLang="zh-CN" sz="2000" b="1" dirty="0" smtClean="0">
                <a:cs typeface="黑体" panose="02010609060101010101" pitchFamily="49" charset="-122"/>
              </a:rPr>
              <a:t>FF</a:t>
            </a:r>
            <a:r>
              <a:rPr lang="zh-CN" altLang="en-US" sz="2000" b="1" dirty="0" smtClean="0">
                <a:cs typeface="黑体" panose="02010609060101010101" pitchFamily="49" charset="-122"/>
              </a:rPr>
              <a:t>。</a:t>
            </a:r>
            <a:endParaRPr lang="zh-CN" altLang="en-US" sz="2000" b="1" dirty="0" smtClean="0">
              <a:cs typeface="黑体" panose="02010609060101010101" pitchFamily="49" charset="-122"/>
            </a:endParaRPr>
          </a:p>
        </p:txBody>
      </p:sp>
      <p:pic>
        <p:nvPicPr>
          <p:cNvPr id="61444" name="Picture 6" descr="C:\Users\Administrator.2LTGDVB7KBKK2QF\AppData\Roaming\Tencent\Users\443429793\QQ\WinTemp\RichOle\`32`0]G}JZOZ@WTS28R@QI4.png"/>
          <p:cNvPicPr>
            <a:picLocks noChangeAspect="1" noChangeArrowheads="1"/>
          </p:cNvPicPr>
          <p:nvPr/>
        </p:nvPicPr>
        <p:blipFill>
          <a:blip r:embed="rId1" cstate="print"/>
          <a:srcRect l="13264" t="41183"/>
          <a:stretch>
            <a:fillRect/>
          </a:stretch>
        </p:blipFill>
        <p:spPr bwMode="auto">
          <a:xfrm>
            <a:off x="4756150" y="3710305"/>
            <a:ext cx="4001135" cy="2331085"/>
          </a:xfrm>
          <a:prstGeom prst="rect">
            <a:avLst/>
          </a:prstGeom>
          <a:solidFill>
            <a:schemeClr val="bg1"/>
          </a:solidFill>
          <a:ln w="9525">
            <a:noFill/>
            <a:miter lim="800000"/>
            <a:headEnd/>
            <a:tailEnd/>
          </a:ln>
        </p:spPr>
      </p:pic>
      <p:sp>
        <p:nvSpPr>
          <p:cNvPr id="2" name="文本框 1"/>
          <p:cNvSpPr txBox="1"/>
          <p:nvPr/>
        </p:nvSpPr>
        <p:spPr>
          <a:xfrm>
            <a:off x="574675" y="3949700"/>
            <a:ext cx="4181475" cy="2168525"/>
          </a:xfrm>
          <a:prstGeom prst="rect">
            <a:avLst/>
          </a:prstGeom>
          <a:noFill/>
        </p:spPr>
        <p:txBody>
          <a:bodyPr wrap="square" rtlCol="0" anchor="t">
            <a:spAutoFit/>
          </a:bodyPr>
          <a:p>
            <a:pPr>
              <a:lnSpc>
                <a:spcPct val="150000"/>
              </a:lnSpc>
            </a:pPr>
            <a:r>
              <a:rPr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sym typeface="+mn-ea"/>
              </a:rPr>
              <a:t>在琼脂糖凝胶中</a:t>
            </a:r>
            <a:r>
              <a:rPr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溴酚蓝移动的速率约为二甲苯青FF的2.2倍，与长300bp的双链线性DNA相同，而二甲苯青FF在琼脂糖凝胶中移动的速率则与4kb双链线性DNA相同。</a:t>
            </a:r>
            <a:endParaRPr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600">
                <a:sym typeface="+mn-ea"/>
              </a:rPr>
              <a:t>核酸荧光染料</a:t>
            </a:r>
            <a:endParaRPr lang="zh-CN" altLang="en-US" sz="3600">
              <a:solidFill>
                <a:srgbClr val="FF0000"/>
              </a:solidFill>
              <a:sym typeface="+mn-ea"/>
            </a:endParaRPr>
          </a:p>
        </p:txBody>
      </p:sp>
      <p:sp>
        <p:nvSpPr>
          <p:cNvPr id="3" name="内容占位符 2"/>
          <p:cNvSpPr>
            <a:spLocks noGrp="1"/>
          </p:cNvSpPr>
          <p:nvPr>
            <p:ph idx="1"/>
          </p:nvPr>
        </p:nvSpPr>
        <p:spPr>
          <a:xfrm>
            <a:off x="565150" y="1201420"/>
            <a:ext cx="8229600" cy="4525963"/>
          </a:xfrm>
        </p:spPr>
        <p:txBody>
          <a:bodyPr/>
          <a:p>
            <a:r>
              <a:rPr lang="zh-CN" altLang="en-US" sz="2400"/>
              <a:t>溴化乙锭</a:t>
            </a:r>
            <a:r>
              <a:rPr lang="en-US" altLang="zh-CN" sz="2400"/>
              <a:t>(Ethidium bromide, EB)</a:t>
            </a:r>
            <a:r>
              <a:rPr lang="zh-CN" altLang="en-US" sz="2400"/>
              <a:t> </a:t>
            </a:r>
            <a:endParaRPr lang="zh-CN" altLang="en-US" sz="2400"/>
          </a:p>
        </p:txBody>
      </p:sp>
      <p:sp>
        <p:nvSpPr>
          <p:cNvPr id="56322" name="Rectangle 3"/>
          <p:cNvSpPr>
            <a:spLocks noChangeArrowheads="1"/>
          </p:cNvSpPr>
          <p:nvPr/>
        </p:nvSpPr>
        <p:spPr bwMode="auto">
          <a:xfrm>
            <a:off x="5181600" y="2286000"/>
            <a:ext cx="3200400" cy="3107690"/>
          </a:xfrm>
          <a:prstGeom prst="rect">
            <a:avLst/>
          </a:prstGeom>
          <a:noFill/>
          <a:ln w="9525">
            <a:noFill/>
            <a:miter lim="800000"/>
          </a:ln>
        </p:spPr>
        <p:txBody>
          <a:bodyPr>
            <a:spAutoFit/>
          </a:bodyPr>
          <a:lstStyle/>
          <a:p>
            <a:pPr eaLnBrk="1" hangingPunct="1">
              <a:lnSpc>
                <a:spcPct val="140000"/>
              </a:lnSpc>
            </a:pPr>
            <a:r>
              <a:rPr lang="zh-CN" altLang="en-US" sz="2000">
                <a:solidFill>
                  <a:srgbClr val="002060"/>
                </a:solidFill>
                <a:latin typeface="黑体" panose="02010609060101010101" pitchFamily="49" charset="-122"/>
                <a:ea typeface="黑体" panose="02010609060101010101" pitchFamily="49" charset="-122"/>
                <a:cs typeface="黑体" panose="02010609060101010101" pitchFamily="49" charset="-122"/>
              </a:rPr>
              <a:t>由于插入了溴化乙锭分子，在紫外光照射下，琼脂糖凝胶电泳中</a:t>
            </a:r>
            <a:r>
              <a:rPr lang="en-US" altLang="zh-CN" sz="2000">
                <a:solidFill>
                  <a:srgbClr val="002060"/>
                </a:solidFill>
                <a:latin typeface="黑体" panose="02010609060101010101" pitchFamily="49" charset="-122"/>
                <a:ea typeface="黑体" panose="02010609060101010101" pitchFamily="49" charset="-122"/>
                <a:cs typeface="黑体" panose="02010609060101010101" pitchFamily="49" charset="-122"/>
              </a:rPr>
              <a:t>DNA</a:t>
            </a:r>
            <a:r>
              <a:rPr lang="zh-CN" altLang="en-US" sz="2000">
                <a:solidFill>
                  <a:srgbClr val="002060"/>
                </a:solidFill>
                <a:latin typeface="黑体" panose="02010609060101010101" pitchFamily="49" charset="-122"/>
                <a:ea typeface="黑体" panose="02010609060101010101" pitchFamily="49" charset="-122"/>
                <a:cs typeface="黑体" panose="02010609060101010101" pitchFamily="49" charset="-122"/>
              </a:rPr>
              <a:t>的条带便呈现出橘黄色荧光，易于鉴定。在紫外光下至少可以检出</a:t>
            </a:r>
            <a:r>
              <a:rPr lang="en-US" altLang="zh-CN" sz="2000">
                <a:solidFill>
                  <a:srgbClr val="002060"/>
                </a:solidFill>
                <a:latin typeface="黑体" panose="02010609060101010101" pitchFamily="49" charset="-122"/>
                <a:ea typeface="黑体" panose="02010609060101010101" pitchFamily="49" charset="-122"/>
                <a:cs typeface="黑体" panose="02010609060101010101" pitchFamily="49" charset="-122"/>
              </a:rPr>
              <a:t>1-10ng</a:t>
            </a:r>
            <a:r>
              <a:rPr lang="zh-CN" altLang="en-US" sz="2000">
                <a:solidFill>
                  <a:srgbClr val="002060"/>
                </a:solidFill>
                <a:latin typeface="黑体" panose="02010609060101010101" pitchFamily="49" charset="-122"/>
                <a:ea typeface="黑体" panose="02010609060101010101" pitchFamily="49" charset="-122"/>
                <a:cs typeface="黑体" panose="02010609060101010101" pitchFamily="49" charset="-122"/>
              </a:rPr>
              <a:t>的</a:t>
            </a:r>
            <a:r>
              <a:rPr lang="en-US" altLang="zh-CN" sz="2000">
                <a:solidFill>
                  <a:srgbClr val="002060"/>
                </a:solidFill>
                <a:latin typeface="黑体" panose="02010609060101010101" pitchFamily="49" charset="-122"/>
                <a:ea typeface="黑体" panose="02010609060101010101" pitchFamily="49" charset="-122"/>
                <a:cs typeface="黑体" panose="02010609060101010101" pitchFamily="49" charset="-122"/>
              </a:rPr>
              <a:t>DNA</a:t>
            </a:r>
            <a:r>
              <a:rPr lang="zh-CN" altLang="en-US" sz="2000">
                <a:solidFill>
                  <a:srgbClr val="002060"/>
                </a:solidFill>
                <a:latin typeface="黑体" panose="02010609060101010101" pitchFamily="49" charset="-122"/>
                <a:ea typeface="黑体" panose="02010609060101010101" pitchFamily="49" charset="-122"/>
                <a:cs typeface="黑体" panose="02010609060101010101" pitchFamily="49" charset="-122"/>
              </a:rPr>
              <a:t>条带。</a:t>
            </a:r>
            <a:endParaRPr lang="zh-CN" altLang="en-US" sz="2000">
              <a:solidFill>
                <a:srgbClr val="002060"/>
              </a:solidFill>
              <a:latin typeface="黑体" panose="02010609060101010101" pitchFamily="49" charset="-122"/>
              <a:ea typeface="黑体" panose="02010609060101010101" pitchFamily="49" charset="-122"/>
              <a:cs typeface="黑体" panose="02010609060101010101" pitchFamily="49" charset="-122"/>
            </a:endParaRPr>
          </a:p>
          <a:p>
            <a:pPr algn="just" eaLnBrk="1" hangingPunct="1">
              <a:lnSpc>
                <a:spcPct val="140000"/>
              </a:lnSpc>
            </a:pPr>
            <a:endParaRPr lang="zh-CN" altLang="en-US" sz="2000">
              <a:solidFill>
                <a:srgbClr val="002060"/>
              </a:solidFill>
              <a:latin typeface="黑体" panose="02010609060101010101" pitchFamily="49" charset="-122"/>
              <a:ea typeface="黑体" panose="02010609060101010101" pitchFamily="49" charset="-122"/>
              <a:cs typeface="黑体" panose="02010609060101010101" pitchFamily="49" charset="-122"/>
            </a:endParaRPr>
          </a:p>
        </p:txBody>
      </p:sp>
      <p:pic>
        <p:nvPicPr>
          <p:cNvPr id="56323" name="Picture 2" descr="fig5-4"/>
          <p:cNvPicPr>
            <a:picLocks noChangeAspect="1" noChangeArrowheads="1"/>
          </p:cNvPicPr>
          <p:nvPr/>
        </p:nvPicPr>
        <p:blipFill>
          <a:blip r:embed="rId1" cstate="print"/>
          <a:srcRect/>
          <a:stretch>
            <a:fillRect/>
          </a:stretch>
        </p:blipFill>
        <p:spPr bwMode="auto">
          <a:xfrm>
            <a:off x="838200" y="1828800"/>
            <a:ext cx="3505200" cy="3898900"/>
          </a:xfrm>
          <a:prstGeom prst="rect">
            <a:avLst/>
          </a:prstGeom>
          <a:noFill/>
          <a:ln w="9525">
            <a:noFill/>
            <a:miter lim="800000"/>
            <a:headEnd/>
            <a:tailEnd/>
          </a:ln>
        </p:spPr>
      </p:pic>
      <p:sp>
        <p:nvSpPr>
          <p:cNvPr id="24580" name="TextBox 5"/>
          <p:cNvSpPr txBox="1">
            <a:spLocks noChangeArrowheads="1"/>
          </p:cNvSpPr>
          <p:nvPr/>
        </p:nvSpPr>
        <p:spPr bwMode="auto">
          <a:xfrm>
            <a:off x="609600" y="5943600"/>
            <a:ext cx="7843520" cy="460375"/>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eaLnBrk="1" hangingPunct="1">
              <a:defRPr/>
            </a:pPr>
            <a:r>
              <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rPr>
              <a:t>目前实验室用相对安全的</a:t>
            </a:r>
            <a:r>
              <a:rPr lang="en-US" altLang="zh-CN" sz="2400" dirty="0" err="1">
                <a:solidFill>
                  <a:srgbClr val="FF0000"/>
                </a:solidFill>
                <a:latin typeface="黑体" panose="02010609060101010101" pitchFamily="49" charset="-122"/>
                <a:ea typeface="黑体" panose="02010609060101010101" pitchFamily="49" charset="-122"/>
                <a:cs typeface="黑体" panose="02010609060101010101" pitchFamily="49" charset="-122"/>
              </a:rPr>
              <a:t>GelRed</a:t>
            </a:r>
            <a:r>
              <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en-US" altLang="zh-CN" sz="2400" dirty="0" err="1">
                <a:solidFill>
                  <a:srgbClr val="FF0000"/>
                </a:solidFill>
                <a:latin typeface="黑体" panose="02010609060101010101" pitchFamily="49" charset="-122"/>
                <a:ea typeface="黑体" panose="02010609060101010101" pitchFamily="49" charset="-122"/>
                <a:cs typeface="黑体" panose="02010609060101010101" pitchFamily="49" charset="-122"/>
              </a:rPr>
              <a:t>GoldView</a:t>
            </a:r>
            <a:r>
              <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rPr>
              <a:t>等染料代替。</a:t>
            </a:r>
            <a:endPar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en-US" altLang="zh-CN" sz="4000">
                <a:latin typeface="黑体" panose="02010609060101010101" pitchFamily="49" charset="-122"/>
                <a:ea typeface="黑体" panose="02010609060101010101" pitchFamily="49" charset="-122"/>
                <a:cs typeface="黑体" panose="02010609060101010101" pitchFamily="49" charset="-122"/>
                <a:sym typeface="+mn-ea"/>
              </a:rPr>
              <a:t>DNA Marker</a:t>
            </a:r>
            <a:endParaRPr lang="en-US" altLang="zh-CN" sz="40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内容占位符 3"/>
          <p:cNvSpPr>
            <a:spLocks noGrp="1"/>
          </p:cNvSpPr>
          <p:nvPr>
            <p:ph idx="1"/>
          </p:nvPr>
        </p:nvSpPr>
        <p:spPr>
          <a:xfrm>
            <a:off x="561340" y="1165860"/>
            <a:ext cx="8229600" cy="4525963"/>
          </a:xfrm>
        </p:spPr>
        <p:txBody>
          <a:bodyPr/>
          <a:p>
            <a:pPr>
              <a:lnSpc>
                <a:spcPct val="150000"/>
              </a:lnSpc>
            </a:pPr>
            <a:r>
              <a:rPr lang="en-US" altLang="zh-CN" sz="2800">
                <a:gradFill>
                  <a:gsLst>
                    <a:gs pos="0">
                      <a:srgbClr val="012D86"/>
                    </a:gs>
                    <a:gs pos="100000">
                      <a:srgbClr val="0E2557"/>
                    </a:gs>
                  </a:gsLst>
                  <a:lin scaled="0"/>
                </a:gradFill>
                <a:cs typeface="黑体" panose="02010609060101010101" pitchFamily="49" charset="-122"/>
                <a:sym typeface="+mn-ea"/>
              </a:rPr>
              <a:t>DNA</a:t>
            </a:r>
            <a:r>
              <a:rPr lang="zh-CN" altLang="en-US" sz="2800">
                <a:gradFill>
                  <a:gsLst>
                    <a:gs pos="0">
                      <a:srgbClr val="012D86"/>
                    </a:gs>
                    <a:gs pos="100000">
                      <a:srgbClr val="0E2557"/>
                    </a:gs>
                  </a:gsLst>
                  <a:lin scaled="0"/>
                </a:gradFill>
                <a:cs typeface="黑体" panose="02010609060101010101" pitchFamily="49" charset="-122"/>
                <a:sym typeface="+mn-ea"/>
              </a:rPr>
              <a:t>电泳使用</a:t>
            </a:r>
            <a:r>
              <a:rPr lang="en-US" altLang="zh-CN" sz="2800">
                <a:gradFill>
                  <a:gsLst>
                    <a:gs pos="0">
                      <a:srgbClr val="012D86"/>
                    </a:gs>
                    <a:gs pos="100000">
                      <a:srgbClr val="0E2557"/>
                    </a:gs>
                  </a:gsLst>
                  <a:lin scaled="0"/>
                </a:gradFill>
                <a:cs typeface="黑体" panose="02010609060101010101" pitchFamily="49" charset="-122"/>
                <a:sym typeface="+mn-ea"/>
              </a:rPr>
              <a:t>DNA Marker</a:t>
            </a:r>
            <a:r>
              <a:rPr lang="zh-CN" altLang="en-US" sz="2800">
                <a:gradFill>
                  <a:gsLst>
                    <a:gs pos="0">
                      <a:srgbClr val="012D86"/>
                    </a:gs>
                    <a:gs pos="100000">
                      <a:srgbClr val="0E2557"/>
                    </a:gs>
                  </a:gsLst>
                  <a:lin scaled="0"/>
                </a:gradFill>
                <a:cs typeface="黑体" panose="02010609060101010101" pitchFamily="49" charset="-122"/>
                <a:sym typeface="+mn-ea"/>
              </a:rPr>
              <a:t>或已知大小的做对照</a:t>
            </a:r>
            <a:r>
              <a:rPr lang="en-US" altLang="zh-CN" sz="2800">
                <a:gradFill>
                  <a:gsLst>
                    <a:gs pos="0">
                      <a:srgbClr val="012D86"/>
                    </a:gs>
                    <a:gs pos="100000">
                      <a:srgbClr val="0E2557"/>
                    </a:gs>
                  </a:gsLst>
                  <a:lin scaled="0"/>
                </a:gradFill>
                <a:cs typeface="黑体" panose="02010609060101010101" pitchFamily="49" charset="-122"/>
                <a:sym typeface="+mn-ea"/>
              </a:rPr>
              <a:t>DNA</a:t>
            </a:r>
            <a:r>
              <a:rPr lang="zh-CN" altLang="en-US" sz="2800">
                <a:gradFill>
                  <a:gsLst>
                    <a:gs pos="0">
                      <a:srgbClr val="012D86"/>
                    </a:gs>
                    <a:gs pos="100000">
                      <a:srgbClr val="0E2557"/>
                    </a:gs>
                  </a:gsLst>
                  <a:lin scaled="0"/>
                </a:gradFill>
                <a:cs typeface="黑体" panose="02010609060101010101" pitchFamily="49" charset="-122"/>
                <a:sym typeface="+mn-ea"/>
              </a:rPr>
              <a:t>来估计</a:t>
            </a:r>
            <a:r>
              <a:rPr lang="en-US" altLang="zh-CN" sz="2800">
                <a:gradFill>
                  <a:gsLst>
                    <a:gs pos="0">
                      <a:srgbClr val="012D86"/>
                    </a:gs>
                    <a:gs pos="100000">
                      <a:srgbClr val="0E2557"/>
                    </a:gs>
                  </a:gsLst>
                  <a:lin scaled="0"/>
                </a:gradFill>
                <a:cs typeface="黑体" panose="02010609060101010101" pitchFamily="49" charset="-122"/>
                <a:sym typeface="+mn-ea"/>
              </a:rPr>
              <a:t>DNA</a:t>
            </a:r>
            <a:r>
              <a:rPr lang="zh-CN" altLang="en-US" sz="2800">
                <a:gradFill>
                  <a:gsLst>
                    <a:gs pos="0">
                      <a:srgbClr val="012D86"/>
                    </a:gs>
                    <a:gs pos="100000">
                      <a:srgbClr val="0E2557"/>
                    </a:gs>
                  </a:gsLst>
                  <a:lin scaled="0"/>
                </a:gradFill>
                <a:cs typeface="黑体" panose="02010609060101010101" pitchFamily="49" charset="-122"/>
                <a:sym typeface="+mn-ea"/>
              </a:rPr>
              <a:t>片段大小</a:t>
            </a:r>
            <a:endParaRPr lang="zh-CN" altLang="en-US"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8852" name="Picture 6"/>
          <p:cNvPicPr>
            <a:picLocks noChangeAspect="1" noChangeArrowheads="1"/>
          </p:cNvPicPr>
          <p:nvPr/>
        </p:nvPicPr>
        <p:blipFill>
          <a:blip r:embed="rId1" cstate="print">
            <a:lum bright="-6000" contrast="72000"/>
          </a:blip>
          <a:srcRect l="8362" r="24739"/>
          <a:stretch>
            <a:fillRect/>
          </a:stretch>
        </p:blipFill>
        <p:spPr bwMode="auto">
          <a:xfrm>
            <a:off x="7286625" y="2403475"/>
            <a:ext cx="1443355" cy="3475355"/>
          </a:xfrm>
          <a:prstGeom prst="rect">
            <a:avLst/>
          </a:prstGeom>
          <a:noFill/>
          <a:ln w="28575">
            <a:solidFill>
              <a:schemeClr val="bg1"/>
            </a:solidFill>
            <a:miter lim="800000"/>
            <a:headEnd/>
            <a:tailEnd/>
          </a:ln>
        </p:spPr>
      </p:pic>
      <p:graphicFrame>
        <p:nvGraphicFramePr>
          <p:cNvPr id="78853" name="Object 7"/>
          <p:cNvGraphicFramePr>
            <a:graphicFrameLocks noChangeAspect="1"/>
          </p:cNvGraphicFramePr>
          <p:nvPr/>
        </p:nvGraphicFramePr>
        <p:xfrm>
          <a:off x="6768465" y="2200910"/>
          <a:ext cx="2089150" cy="4029075"/>
        </p:xfrm>
        <a:graphic>
          <a:graphicData uri="http://schemas.openxmlformats.org/presentationml/2006/ole">
            <mc:AlternateContent xmlns:mc="http://schemas.openxmlformats.org/markup-compatibility/2006">
              <mc:Choice xmlns:v="urn:schemas-microsoft-com:vml" Requires="v">
                <p:oleObj spid="_x0000_s2049" name="Image" r:id="rId2" imgW="6629400" imgH="5765800" progId="Photoshop.Image.6">
                  <p:embed/>
                </p:oleObj>
              </mc:Choice>
              <mc:Fallback>
                <p:oleObj name="Image" r:id="rId2" imgW="6629400" imgH="5765800" progId="Photoshop.Image.6">
                  <p:embed/>
                  <p:pic>
                    <p:nvPicPr>
                      <p:cNvPr id="0" name="Object 7"/>
                      <p:cNvPicPr>
                        <a:picLocks noChangeAspect="1"/>
                      </p:cNvPicPr>
                      <p:nvPr/>
                    </p:nvPicPr>
                    <p:blipFill>
                      <a:blip r:embed="rId3">
                        <a:lum bright="-6000" contrast="54000"/>
                      </a:blip>
                      <a:srcRect r="54887"/>
                      <a:stretch>
                        <a:fillRect/>
                      </a:stretch>
                    </p:blipFill>
                    <p:spPr>
                      <a:xfrm>
                        <a:off x="6768465" y="2200910"/>
                        <a:ext cx="2089150" cy="4029075"/>
                      </a:xfrm>
                      <a:prstGeom prst="rect">
                        <a:avLst/>
                      </a:prstGeom>
                      <a:noFill/>
                      <a:ln w="9525">
                        <a:noFill/>
                      </a:ln>
                    </p:spPr>
                  </p:pic>
                </p:oleObj>
              </mc:Fallback>
            </mc:AlternateContent>
          </a:graphicData>
        </a:graphic>
      </p:graphicFrame>
      <p:sp>
        <p:nvSpPr>
          <p:cNvPr id="78854" name="Rectangle 8"/>
          <p:cNvSpPr>
            <a:spLocks noChangeArrowheads="1"/>
          </p:cNvSpPr>
          <p:nvPr/>
        </p:nvSpPr>
        <p:spPr bwMode="auto">
          <a:xfrm>
            <a:off x="594995" y="2595245"/>
            <a:ext cx="2209800" cy="533400"/>
          </a:xfrm>
          <a:prstGeom prst="rect">
            <a:avLst/>
          </a:prstGeom>
          <a:noFill/>
          <a:ln w="9525">
            <a:noFill/>
            <a:miter lim="800000"/>
          </a:ln>
        </p:spPr>
        <p:txBody>
          <a:bodyPr/>
          <a:lstStyle/>
          <a:p>
            <a:pPr marL="342900" indent="-342900" eaLnBrk="1" hangingPunct="1">
              <a:spcBef>
                <a:spcPct val="20000"/>
              </a:spcBef>
              <a:buFontTx/>
              <a:buChar char="•"/>
            </a:pPr>
            <a:r>
              <a:rPr lang="zh-CN" altLang="en-US"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计算公式</a:t>
            </a:r>
            <a:r>
              <a:rPr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a:t>
            </a:r>
            <a:endParaRPr lang="en-US" altLang="zh-CN" sz="28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grpSp>
        <p:nvGrpSpPr>
          <p:cNvPr id="78855" name="Group 18"/>
          <p:cNvGrpSpPr/>
          <p:nvPr/>
        </p:nvGrpSpPr>
        <p:grpSpPr bwMode="auto">
          <a:xfrm>
            <a:off x="594995" y="3331845"/>
            <a:ext cx="5765800" cy="1387475"/>
            <a:chOff x="240" y="2976"/>
            <a:chExt cx="3632" cy="874"/>
          </a:xfrm>
        </p:grpSpPr>
        <p:grpSp>
          <p:nvGrpSpPr>
            <p:cNvPr id="78857" name="Group 11"/>
            <p:cNvGrpSpPr/>
            <p:nvPr/>
          </p:nvGrpSpPr>
          <p:grpSpPr bwMode="auto">
            <a:xfrm>
              <a:off x="240" y="3168"/>
              <a:ext cx="1104" cy="442"/>
              <a:chOff x="768" y="3216"/>
              <a:chExt cx="1104" cy="442"/>
            </a:xfrm>
          </p:grpSpPr>
          <p:sp>
            <p:nvSpPr>
              <p:cNvPr id="78863" name="Rectangle 9"/>
              <p:cNvSpPr>
                <a:spLocks noChangeArrowheads="1"/>
              </p:cNvSpPr>
              <p:nvPr/>
            </p:nvSpPr>
            <p:spPr bwMode="auto">
              <a:xfrm>
                <a:off x="768" y="3216"/>
                <a:ext cx="960" cy="442"/>
              </a:xfrm>
              <a:prstGeom prst="rect">
                <a:avLst/>
              </a:prstGeom>
              <a:noFill/>
              <a:ln w="9525">
                <a:noFill/>
                <a:miter lim="800000"/>
              </a:ln>
            </p:spPr>
            <p:txBody>
              <a:bodyPr>
                <a:spAutoFit/>
              </a:bodyPr>
              <a:lstStyle/>
              <a:p>
                <a:pPr algn="ctr" eaLnBrk="1" hangingPunct="1"/>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待测样品的</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DNA</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量</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(ng)</a:t>
                </a:r>
                <a:endPar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endParaRPr>
              </a:p>
            </p:txBody>
          </p:sp>
          <p:sp>
            <p:nvSpPr>
              <p:cNvPr id="78864" name="Text Box 10"/>
              <p:cNvSpPr txBox="1">
                <a:spLocks noChangeArrowheads="1"/>
              </p:cNvSpPr>
              <p:nvPr/>
            </p:nvSpPr>
            <p:spPr bwMode="auto">
              <a:xfrm>
                <a:off x="1680" y="3353"/>
                <a:ext cx="192" cy="231"/>
              </a:xfrm>
              <a:prstGeom prst="rect">
                <a:avLst/>
              </a:prstGeom>
              <a:noFill/>
              <a:ln w="9525">
                <a:noFill/>
                <a:miter lim="800000"/>
              </a:ln>
            </p:spPr>
            <p:txBody>
              <a:bodyPr>
                <a:spAutoFit/>
              </a:bodyPr>
              <a:lstStyle/>
              <a:p>
                <a:pPr eaLnBrk="1" hangingPunct="1">
                  <a:spcBef>
                    <a:spcPct val="50000"/>
                  </a:spcBef>
                </a:pPr>
                <a:r>
                  <a:rPr lang="en-US" altLang="zh-CN">
                    <a:gradFill>
                      <a:gsLst>
                        <a:gs pos="0">
                          <a:srgbClr val="012D86"/>
                        </a:gs>
                        <a:gs pos="100000">
                          <a:srgbClr val="0E2557"/>
                        </a:gs>
                      </a:gsLst>
                      <a:lin scaled="0"/>
                    </a:gradFill>
                    <a:latin typeface="黑体" panose="02010609060101010101" pitchFamily="49" charset="-122"/>
                    <a:ea typeface="黑体" panose="02010609060101010101" pitchFamily="49" charset="-122"/>
                  </a:rPr>
                  <a:t>=</a:t>
                </a:r>
                <a:endParaRPr lang="en-US" altLang="zh-CN">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sp>
          <p:nvSpPr>
            <p:cNvPr id="78858" name="Rectangle 12"/>
            <p:cNvSpPr>
              <a:spLocks noChangeArrowheads="1"/>
            </p:cNvSpPr>
            <p:nvPr/>
          </p:nvSpPr>
          <p:spPr bwMode="auto">
            <a:xfrm>
              <a:off x="2912" y="3208"/>
              <a:ext cx="960" cy="442"/>
            </a:xfrm>
            <a:prstGeom prst="rect">
              <a:avLst/>
            </a:prstGeom>
            <a:noFill/>
            <a:ln w="9525">
              <a:noFill/>
              <a:miter lim="800000"/>
            </a:ln>
          </p:spPr>
          <p:txBody>
            <a:bodyPr>
              <a:spAutoFit/>
            </a:bodyPr>
            <a:lstStyle/>
            <a:p>
              <a:pPr algn="ctr" eaLnBrk="1" hangingPunct="1"/>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Marker </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DNA</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总质量</a:t>
              </a:r>
              <a:endPar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endParaRPr>
            </a:p>
          </p:txBody>
        </p:sp>
        <p:sp>
          <p:nvSpPr>
            <p:cNvPr id="78859" name="Rectangle 13"/>
            <p:cNvSpPr>
              <a:spLocks noChangeArrowheads="1"/>
            </p:cNvSpPr>
            <p:nvPr/>
          </p:nvSpPr>
          <p:spPr bwMode="auto">
            <a:xfrm>
              <a:off x="1392" y="2976"/>
              <a:ext cx="1296" cy="442"/>
            </a:xfrm>
            <a:prstGeom prst="rect">
              <a:avLst/>
            </a:prstGeom>
            <a:noFill/>
            <a:ln w="9525">
              <a:noFill/>
              <a:miter lim="800000"/>
            </a:ln>
          </p:spPr>
          <p:txBody>
            <a:bodyPr>
              <a:spAutoFit/>
            </a:bodyPr>
            <a:lstStyle/>
            <a:p>
              <a:pPr algn="ctr" eaLnBrk="1" hangingPunct="1"/>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同等亮度条带的</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Marker</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的</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bp</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数</a:t>
              </a:r>
              <a:endPar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endParaRPr>
            </a:p>
          </p:txBody>
        </p:sp>
        <p:sp>
          <p:nvSpPr>
            <p:cNvPr id="78860" name="Text Box 15"/>
            <p:cNvSpPr txBox="1">
              <a:spLocks noChangeArrowheads="1"/>
            </p:cNvSpPr>
            <p:nvPr/>
          </p:nvSpPr>
          <p:spPr bwMode="auto">
            <a:xfrm>
              <a:off x="1536" y="3408"/>
              <a:ext cx="970" cy="442"/>
            </a:xfrm>
            <a:prstGeom prst="rect">
              <a:avLst/>
            </a:prstGeom>
            <a:noFill/>
            <a:ln w="9525">
              <a:noFill/>
              <a:miter lim="800000"/>
            </a:ln>
          </p:spPr>
          <p:txBody>
            <a:bodyPr>
              <a:spAutoFit/>
            </a:bodyPr>
            <a:lstStyle/>
            <a:p>
              <a:pPr algn="ctr" eaLnBrk="1" hangingPunct="1"/>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Marker</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各条带</a:t>
              </a: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bp</a:t>
              </a:r>
              <a:r>
                <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rPr>
                <a:t>数总和</a:t>
              </a:r>
              <a:endParaRPr lang="zh-CN" altLang="en-US" sz="2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endParaRPr>
            </a:p>
          </p:txBody>
        </p:sp>
        <p:sp>
          <p:nvSpPr>
            <p:cNvPr id="78861" name="Line 16"/>
            <p:cNvSpPr>
              <a:spLocks noChangeShapeType="1"/>
            </p:cNvSpPr>
            <p:nvPr/>
          </p:nvSpPr>
          <p:spPr bwMode="auto">
            <a:xfrm>
              <a:off x="1344" y="3424"/>
              <a:ext cx="1392" cy="0"/>
            </a:xfrm>
            <a:prstGeom prst="line">
              <a:avLst/>
            </a:prstGeom>
            <a:noFill/>
            <a:ln w="28575">
              <a:solidFill>
                <a:schemeClr val="tx1"/>
              </a:solidFill>
              <a:round/>
            </a:ln>
          </p:spPr>
          <p:txBody>
            <a:bodyPr/>
            <a:lstStyle/>
            <a:p>
              <a:endParaRPr lang="zh-CN" altLang="en-US"/>
            </a:p>
          </p:txBody>
        </p:sp>
        <p:sp>
          <p:nvSpPr>
            <p:cNvPr id="78862" name="Text Box 17"/>
            <p:cNvSpPr txBox="1">
              <a:spLocks noChangeArrowheads="1"/>
            </p:cNvSpPr>
            <p:nvPr/>
          </p:nvSpPr>
          <p:spPr bwMode="auto">
            <a:xfrm>
              <a:off x="2728" y="3294"/>
              <a:ext cx="240" cy="250"/>
            </a:xfrm>
            <a:prstGeom prst="rect">
              <a:avLst/>
            </a:prstGeom>
            <a:noFill/>
            <a:ln w="9525">
              <a:noFill/>
              <a:miter lim="800000"/>
            </a:ln>
          </p:spPr>
          <p:txBody>
            <a:bodyPr>
              <a:spAutoFit/>
            </a:bodyPr>
            <a:lstStyle/>
            <a:p>
              <a:pPr algn="ctr" eaLnBrk="1" hangingPunct="1">
                <a:spcBef>
                  <a:spcPct val="50000"/>
                </a:spcBef>
              </a:pPr>
              <a:r>
                <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rPr>
                <a:t>X</a:t>
              </a:r>
              <a:endParaRPr lang="en-US" altLang="zh-CN" sz="20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533400" y="0"/>
            <a:ext cx="8229600" cy="1143000"/>
          </a:xfrm>
        </p:spPr>
        <p:txBody>
          <a:bodyPr/>
          <a:lstStyle/>
          <a:p>
            <a:pPr eaLnBrk="1" hangingPunct="1"/>
            <a:r>
              <a:rPr lang="zh-CN" altLang="en-US" smtClean="0">
                <a:solidFill>
                  <a:srgbClr val="FF0000"/>
                </a:solidFill>
                <a:latin typeface="微软雅黑" panose="020B0503020204020204" charset="-122"/>
                <a:ea typeface="微软雅黑" panose="020B0503020204020204" charset="-122"/>
              </a:rPr>
              <a:t>电泳常见问题与对策</a:t>
            </a:r>
            <a:endParaRPr lang="zh-CN" altLang="en-US" smtClean="0">
              <a:solidFill>
                <a:srgbClr val="FF0000"/>
              </a:solidFill>
              <a:latin typeface="微软雅黑" panose="020B0503020204020204" charset="-122"/>
              <a:ea typeface="微软雅黑" panose="020B0503020204020204" charset="-122"/>
            </a:endParaRPr>
          </a:p>
        </p:txBody>
      </p:sp>
      <p:sp>
        <p:nvSpPr>
          <p:cNvPr id="77827" name="AutoShape 3"/>
          <p:cNvSpPr>
            <a:spLocks noGrp="1" noChangeAspect="1"/>
          </p:cNvSpPr>
          <p:nvPr>
            <p:ph idx="1"/>
          </p:nvPr>
        </p:nvSpPr>
        <p:spPr>
          <a:xfrm>
            <a:off x="533400" y="1371600"/>
            <a:ext cx="8229600" cy="4525963"/>
          </a:xfrm>
        </p:spPr>
        <p:txBody>
          <a:bodyPr/>
          <a:lstStyle/>
          <a:p>
            <a:pPr eaLnBrk="1" hangingPunct="1">
              <a:buFontTx/>
              <a:buNone/>
            </a:pPr>
            <a:r>
              <a:rPr lang="en-US" altLang="zh-CN" sz="2400" smtClean="0"/>
              <a:t>DNA</a:t>
            </a:r>
            <a:r>
              <a:rPr lang="zh-CN" altLang="en-US" sz="2400" smtClean="0"/>
              <a:t>带很淡或无带 </a:t>
            </a:r>
            <a:endParaRPr lang="zh-CN" altLang="en-US" sz="2400" smtClean="0"/>
          </a:p>
        </p:txBody>
      </p:sp>
      <p:pic>
        <p:nvPicPr>
          <p:cNvPr id="77828" name="Picture 4"/>
          <p:cNvPicPr>
            <a:picLocks noChangeAspect="1" noChangeArrowheads="1"/>
          </p:cNvPicPr>
          <p:nvPr/>
        </p:nvPicPr>
        <p:blipFill>
          <a:blip r:embed="rId1" cstate="print"/>
          <a:srcRect b="27023"/>
          <a:stretch>
            <a:fillRect/>
          </a:stretch>
        </p:blipFill>
        <p:spPr bwMode="auto">
          <a:xfrm>
            <a:off x="2438400" y="1858963"/>
            <a:ext cx="5791200" cy="1646237"/>
          </a:xfrm>
          <a:prstGeom prst="rect">
            <a:avLst/>
          </a:prstGeom>
          <a:noFill/>
          <a:ln w="9525">
            <a:noFill/>
            <a:miter lim="800000"/>
            <a:headEnd/>
            <a:tailEnd/>
          </a:ln>
        </p:spPr>
      </p:pic>
      <p:sp>
        <p:nvSpPr>
          <p:cNvPr id="5" name="矩形 4"/>
          <p:cNvSpPr/>
          <p:nvPr/>
        </p:nvSpPr>
        <p:spPr>
          <a:xfrm>
            <a:off x="381000" y="4267200"/>
            <a:ext cx="1808163" cy="461963"/>
          </a:xfrm>
          <a:prstGeom prst="rect">
            <a:avLst/>
          </a:prstGeom>
        </p:spPr>
        <p:txBody>
          <a:bodyPr wrap="none">
            <a:spAutoFit/>
          </a:bodyPr>
          <a:lstStyle/>
          <a:p>
            <a:pPr marL="292100" indent="-292100" eaLnBrk="1" hangingPunct="1">
              <a:spcBef>
                <a:spcPts val="0"/>
              </a:spcBef>
              <a:buClr>
                <a:schemeClr val="accent1"/>
              </a:buClr>
              <a:buSzPct val="70000"/>
              <a:defRPr/>
            </a:pPr>
            <a:r>
              <a:rPr lang="en-US" altLang="zh-CN" sz="2400" dirty="0">
                <a:latin typeface="+mn-lt"/>
                <a:ea typeface="+mn-ea"/>
              </a:rPr>
              <a:t>DNA</a:t>
            </a:r>
            <a:r>
              <a:rPr lang="zh-CN" altLang="en-US" sz="2400" dirty="0">
                <a:latin typeface="+mn-lt"/>
                <a:ea typeface="+mn-ea"/>
              </a:rPr>
              <a:t>带拖尾</a:t>
            </a:r>
            <a:endParaRPr lang="zh-CN" altLang="en-US" sz="2400" dirty="0">
              <a:latin typeface="+mn-lt"/>
              <a:ea typeface="+mn-ea"/>
            </a:endParaRPr>
          </a:p>
        </p:txBody>
      </p:sp>
      <p:pic>
        <p:nvPicPr>
          <p:cNvPr id="77830" name="Picture 4"/>
          <p:cNvPicPr>
            <a:picLocks noChangeAspect="1" noChangeArrowheads="1"/>
          </p:cNvPicPr>
          <p:nvPr/>
        </p:nvPicPr>
        <p:blipFill>
          <a:blip r:embed="rId2" cstate="print"/>
          <a:srcRect b="15181"/>
          <a:stretch>
            <a:fillRect/>
          </a:stretch>
        </p:blipFill>
        <p:spPr bwMode="auto">
          <a:xfrm>
            <a:off x="2438400" y="3967163"/>
            <a:ext cx="5791200" cy="2084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p:cNvPicPr>
            <a:picLocks noChangeAspect="1" noChangeArrowheads="1"/>
          </p:cNvPicPr>
          <p:nvPr/>
        </p:nvPicPr>
        <p:blipFill>
          <a:blip r:embed="rId1" cstate="print">
            <a:lum bright="-18000" contrast="42000"/>
          </a:blip>
          <a:srcRect/>
          <a:stretch>
            <a:fillRect/>
          </a:stretch>
        </p:blipFill>
        <p:spPr bwMode="auto">
          <a:xfrm>
            <a:off x="151765" y="1081405"/>
            <a:ext cx="8840470" cy="48621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555625" y="345758"/>
            <a:ext cx="8229600" cy="1143000"/>
          </a:xfrm>
        </p:spPr>
        <p:txBody>
          <a:bodyPr/>
          <a:p>
            <a:r>
              <a:rPr lang="zh-CN" altLang="en-US">
                <a:sym typeface="+mn-ea"/>
              </a:rPr>
              <a:t>限制性内切酶</a:t>
            </a:r>
            <a:endParaRPr lang="zh-CN" altLang="en-US">
              <a:solidFill>
                <a:srgbClr val="FF0000"/>
              </a:solidFill>
              <a:sym typeface="+mn-ea"/>
            </a:endParaRPr>
          </a:p>
        </p:txBody>
      </p:sp>
      <p:sp>
        <p:nvSpPr>
          <p:cNvPr id="3" name="内容占位符 2"/>
          <p:cNvSpPr>
            <a:spLocks noGrp="1"/>
          </p:cNvSpPr>
          <p:nvPr>
            <p:ph idx="1"/>
          </p:nvPr>
        </p:nvSpPr>
        <p:spPr>
          <a:xfrm>
            <a:off x="457200" y="1489075"/>
            <a:ext cx="8229600" cy="4525963"/>
          </a:xfrm>
        </p:spPr>
        <p:txBody>
          <a:bodyPr/>
          <a:p>
            <a:pPr marL="0" indent="0" eaLnBrk="1" hangingPunct="1">
              <a:lnSpc>
                <a:spcPct val="150000"/>
              </a:lnSpc>
              <a:spcBef>
                <a:spcPct val="20000"/>
              </a:spcBef>
              <a:buFont typeface="Wingdings" panose="05000000000000000000" pitchFamily="2" charset="2"/>
              <a:buNone/>
            </a:pPr>
            <a:r>
              <a:rPr lang="zh-CN" altLang="en-US" sz="2400">
                <a:solidFill>
                  <a:srgbClr val="FF0000"/>
                </a:solidFill>
              </a:rPr>
              <a:t>定义：</a:t>
            </a:r>
            <a:r>
              <a:rPr lang="zh-CN" altLang="en-US" sz="2400"/>
              <a:t>是一类识别</a:t>
            </a:r>
            <a:r>
              <a:rPr lang="en-US" altLang="zh-CN" sz="2400"/>
              <a:t>DNA</a:t>
            </a:r>
            <a:r>
              <a:rPr lang="zh-CN" altLang="en-US" sz="2400"/>
              <a:t>上特异核苷酸序列，并产生切割反应</a:t>
            </a:r>
            <a:endParaRPr lang="zh-CN" altLang="en-US" sz="2400"/>
          </a:p>
          <a:p>
            <a:pPr marL="0" indent="0" eaLnBrk="1" hangingPunct="1">
              <a:lnSpc>
                <a:spcPct val="150000"/>
              </a:lnSpc>
              <a:spcBef>
                <a:spcPct val="20000"/>
              </a:spcBef>
              <a:buFont typeface="Wingdings" panose="05000000000000000000" pitchFamily="2" charset="2"/>
              <a:buNone/>
            </a:pPr>
            <a:r>
              <a:rPr lang="zh-CN" altLang="en-US" sz="2400"/>
              <a:t>      的内切核酸酶的总称。</a:t>
            </a:r>
            <a:endParaRPr lang="zh-CN" altLang="en-US" sz="2400"/>
          </a:p>
          <a:p>
            <a:pPr marL="342900" indent="-342900" eaLnBrk="1" hangingPunct="1">
              <a:lnSpc>
                <a:spcPct val="150000"/>
              </a:lnSpc>
              <a:spcBef>
                <a:spcPct val="20000"/>
              </a:spcBef>
              <a:buFont typeface="Wingdings" panose="05000000000000000000" pitchFamily="2" charset="2"/>
              <a:buChar char="Ø"/>
            </a:pPr>
            <a:r>
              <a:rPr lang="zh-CN" altLang="en-US" sz="2400"/>
              <a:t>特异地结合于限制酶识别序列之内或其附近的特异位点上，并在此切割双链</a:t>
            </a:r>
            <a:r>
              <a:rPr lang="en-US" altLang="zh-CN" sz="2400"/>
              <a:t>DNA</a:t>
            </a:r>
            <a:r>
              <a:rPr lang="zh-CN" altLang="en-US" sz="2400"/>
              <a:t>。</a:t>
            </a:r>
            <a:endParaRPr lang="zh-CN" altLang="en-US" sz="2400"/>
          </a:p>
          <a:p>
            <a:pPr marL="342900" indent="-342900" eaLnBrk="1" hangingPunct="1">
              <a:lnSpc>
                <a:spcPct val="150000"/>
              </a:lnSpc>
              <a:spcBef>
                <a:spcPct val="20000"/>
              </a:spcBef>
              <a:buFont typeface="Wingdings" panose="05000000000000000000" pitchFamily="2" charset="2"/>
              <a:buChar char="Ø"/>
            </a:pPr>
            <a:r>
              <a:rPr lang="zh-CN" altLang="en-US" sz="2400"/>
              <a:t>多数限制性内切酶识别长度为</a:t>
            </a:r>
            <a:r>
              <a:rPr lang="en-US" altLang="zh-CN" sz="2400"/>
              <a:t>4-6</a:t>
            </a:r>
            <a:r>
              <a:rPr lang="zh-CN" altLang="en-US" sz="2400"/>
              <a:t>个核苷酸，呈二元对称。有的切割后形成平端，有的形成粘端。</a:t>
            </a:r>
            <a:endParaRPr lang="zh-CN" altLang="en-US" sz="2400"/>
          </a:p>
        </p:txBody>
      </p:sp>
      <p:sp>
        <p:nvSpPr>
          <p:cNvPr id="30724" name="Rectangle 6"/>
          <p:cNvSpPr>
            <a:spLocks noChangeArrowheads="1"/>
          </p:cNvSpPr>
          <p:nvPr/>
        </p:nvSpPr>
        <p:spPr bwMode="auto">
          <a:xfrm>
            <a:off x="2667000" y="533400"/>
            <a:ext cx="3816350" cy="555625"/>
          </a:xfrm>
          <a:prstGeom prst="rect">
            <a:avLst/>
          </a:prstGeom>
          <a:noFill/>
          <a:ln w="9525">
            <a:noFill/>
            <a:miter lim="800000"/>
          </a:ln>
        </p:spPr>
        <p:txBody>
          <a:bodyPr anchor="b"/>
          <a:lstStyle/>
          <a:p>
            <a:pPr algn="ctr" eaLnBrk="1" hangingPunct="1"/>
            <a:endParaRPr lang="zh-CN" altLang="en-US" sz="3200">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6883"/>
            <a:ext cx="8229600" cy="1143000"/>
          </a:xfrm>
        </p:spPr>
        <p:txBody>
          <a:bodyPr/>
          <a:p>
            <a:r>
              <a:rPr lang="zh-CN" altLang="en-US" sz="2800">
                <a:sym typeface="+mn-ea"/>
              </a:rPr>
              <a:t>几种主要</a:t>
            </a:r>
            <a:r>
              <a:rPr lang="en-US" altLang="zh-CN" sz="2800">
                <a:sym typeface="+mn-ea"/>
              </a:rPr>
              <a:t>DNA</a:t>
            </a:r>
            <a:r>
              <a:rPr lang="zh-CN" altLang="en-US" sz="2800">
                <a:sym typeface="+mn-ea"/>
              </a:rPr>
              <a:t>内切酶所识别的序列</a:t>
            </a:r>
            <a:br>
              <a:rPr lang="zh-CN" altLang="en-US" sz="2800">
                <a:sym typeface="+mn-ea"/>
              </a:rPr>
            </a:br>
            <a:r>
              <a:rPr lang="zh-CN" altLang="en-US" sz="2800">
                <a:sym typeface="+mn-ea"/>
              </a:rPr>
              <a:t>及其酶切末端结构</a:t>
            </a:r>
            <a:br>
              <a:rPr lang="zh-CN" altLang="en-US" sz="2800">
                <a:solidFill>
                  <a:srgbClr val="FF0000"/>
                </a:solidFill>
              </a:rPr>
            </a:br>
            <a:endParaRPr lang="zh-CN" altLang="en-US" sz="2800">
              <a:solidFill>
                <a:srgbClr val="FF0000"/>
              </a:solidFill>
            </a:endParaRPr>
          </a:p>
        </p:txBody>
      </p:sp>
      <p:sp>
        <p:nvSpPr>
          <p:cNvPr id="34819" name="Rectangle 5"/>
          <p:cNvSpPr>
            <a:spLocks noChangeArrowheads="1"/>
          </p:cNvSpPr>
          <p:nvPr/>
        </p:nvSpPr>
        <p:spPr bwMode="auto">
          <a:xfrm>
            <a:off x="1947863" y="1709738"/>
            <a:ext cx="9144000" cy="368300"/>
          </a:xfrm>
          <a:prstGeom prst="rect">
            <a:avLst/>
          </a:prstGeom>
          <a:noFill/>
          <a:ln w="9525">
            <a:noFill/>
            <a:miter lim="800000"/>
          </a:ln>
        </p:spPr>
        <p:txBody>
          <a:bodyPr>
            <a:spAutoFit/>
          </a:bodyPr>
          <a:lstStyle/>
          <a:p>
            <a:pPr eaLnBrk="1" hangingPunct="1"/>
            <a:endParaRPr lang="zh-CN" altLang="en-US"/>
          </a:p>
        </p:txBody>
      </p:sp>
      <p:grpSp>
        <p:nvGrpSpPr>
          <p:cNvPr id="4" name="组合 3"/>
          <p:cNvGrpSpPr/>
          <p:nvPr/>
        </p:nvGrpSpPr>
        <p:grpSpPr>
          <a:xfrm>
            <a:off x="1393190" y="1600200"/>
            <a:ext cx="6917055" cy="4639945"/>
            <a:chOff x="1440" y="1920"/>
            <a:chExt cx="11280" cy="7680"/>
          </a:xfrm>
        </p:grpSpPr>
        <p:sp>
          <p:nvSpPr>
            <p:cNvPr id="34820" name="矩形 4"/>
            <p:cNvSpPr>
              <a:spLocks noChangeArrowheads="1"/>
            </p:cNvSpPr>
            <p:nvPr/>
          </p:nvSpPr>
          <p:spPr bwMode="auto">
            <a:xfrm>
              <a:off x="1440" y="1920"/>
              <a:ext cx="5542" cy="562"/>
            </a:xfrm>
            <a:prstGeom prst="rect">
              <a:avLst/>
            </a:prstGeom>
            <a:noFill/>
            <a:ln w="9525">
              <a:noFill/>
              <a:miter lim="800000"/>
            </a:ln>
          </p:spPr>
          <p:txBody>
            <a:bodyPr wrap="square">
              <a:spAutoFit/>
            </a:bodyPr>
            <a:lstStyle/>
            <a:p>
              <a:pPr marL="342900" indent="-342900" eaLnBrk="1" hangingPunct="1">
                <a:lnSpc>
                  <a:spcPct val="90000"/>
                </a:lnSpc>
                <a:spcBef>
                  <a:spcPct val="50000"/>
                </a:spcBef>
              </a:pPr>
              <a:r>
                <a:rPr kumimoji="1" lang="en-US" altLang="zh-CN" i="1">
                  <a:solidFill>
                    <a:srgbClr val="002060"/>
                  </a:solidFill>
                  <a:latin typeface="黑体" panose="02010609060101010101" pitchFamily="49" charset="-122"/>
                  <a:ea typeface="黑体" panose="02010609060101010101" pitchFamily="49" charset="-122"/>
                  <a:cs typeface="黑体" panose="02010609060101010101" pitchFamily="49" charset="-122"/>
                </a:rPr>
                <a:t>EcoR</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Ⅰ</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切割后产生</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5ˊ</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粘性末端：</a:t>
              </a:r>
              <a:endPar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4821" name="Object 9"/>
            <p:cNvGraphicFramePr>
              <a:graphicFrameLocks noChangeAspect="1"/>
            </p:cNvGraphicFramePr>
            <p:nvPr/>
          </p:nvGraphicFramePr>
          <p:xfrm>
            <a:off x="2280" y="2400"/>
            <a:ext cx="9720" cy="2160"/>
          </p:xfrm>
          <a:graphic>
            <a:graphicData uri="http://schemas.openxmlformats.org/presentationml/2006/ole">
              <mc:AlternateContent xmlns:mc="http://schemas.openxmlformats.org/markup-compatibility/2006">
                <mc:Choice xmlns:v="urn:schemas-microsoft-com:vml" Requires="v">
                  <p:oleObj spid="_x0000_s1025" name="位图图像" r:id="rId1" imgW="4229100" imgH="1143000" progId="Paint.Picture">
                    <p:embed/>
                  </p:oleObj>
                </mc:Choice>
                <mc:Fallback>
                  <p:oleObj name="位图图像" r:id="rId1" imgW="4229100" imgH="1143000" progId="Paint.Picture">
                    <p:embed/>
                    <p:pic>
                      <p:nvPicPr>
                        <p:cNvPr id="0" name="Object 9"/>
                        <p:cNvPicPr>
                          <a:picLocks noChangeAspect="1"/>
                        </p:cNvPicPr>
                        <p:nvPr/>
                      </p:nvPicPr>
                      <p:blipFill>
                        <a:blip r:embed="rId2"/>
                        <a:stretch>
                          <a:fillRect/>
                        </a:stretch>
                      </p:blipFill>
                      <p:spPr>
                        <a:xfrm>
                          <a:off x="2280" y="2400"/>
                          <a:ext cx="9720" cy="2160"/>
                        </a:xfrm>
                        <a:prstGeom prst="rect">
                          <a:avLst/>
                        </a:prstGeom>
                        <a:noFill/>
                        <a:ln w="9525">
                          <a:noFill/>
                        </a:ln>
                      </p:spPr>
                    </p:pic>
                  </p:oleObj>
                </mc:Fallback>
              </mc:AlternateContent>
            </a:graphicData>
          </a:graphic>
        </p:graphicFrame>
        <p:sp>
          <p:nvSpPr>
            <p:cNvPr id="34822" name="矩形 6"/>
            <p:cNvSpPr>
              <a:spLocks noChangeArrowheads="1"/>
            </p:cNvSpPr>
            <p:nvPr/>
          </p:nvSpPr>
          <p:spPr bwMode="auto">
            <a:xfrm>
              <a:off x="1469" y="4440"/>
              <a:ext cx="5622" cy="610"/>
            </a:xfrm>
            <a:prstGeom prst="rect">
              <a:avLst/>
            </a:prstGeom>
            <a:noFill/>
            <a:ln w="9525">
              <a:noFill/>
              <a:miter lim="800000"/>
            </a:ln>
          </p:spPr>
          <p:txBody>
            <a:bodyPr wrap="square">
              <a:spAutoFit/>
            </a:bodyPr>
            <a:lstStyle/>
            <a:p>
              <a:pPr algn="just" eaLnBrk="1" hangingPunct="1"/>
              <a:r>
                <a:rPr kumimoji="1" lang="en-US" altLang="zh-CN" i="1">
                  <a:solidFill>
                    <a:srgbClr val="002060"/>
                  </a:solidFill>
                  <a:latin typeface="黑体" panose="02010609060101010101" pitchFamily="49" charset="-122"/>
                  <a:ea typeface="黑体" panose="02010609060101010101" pitchFamily="49" charset="-122"/>
                  <a:cs typeface="黑体" panose="02010609060101010101" pitchFamily="49" charset="-122"/>
                </a:rPr>
                <a:t>Pst</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Ⅰ</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切割后产生</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3ˊ</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粘性末端：</a:t>
              </a:r>
              <a:endPar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4823" name="Object 15"/>
            <p:cNvGraphicFramePr>
              <a:graphicFrameLocks noChangeAspect="1"/>
            </p:cNvGraphicFramePr>
            <p:nvPr/>
          </p:nvGraphicFramePr>
          <p:xfrm>
            <a:off x="2400" y="5160"/>
            <a:ext cx="9840" cy="2039"/>
          </p:xfrm>
          <a:graphic>
            <a:graphicData uri="http://schemas.openxmlformats.org/presentationml/2006/ole">
              <mc:AlternateContent xmlns:mc="http://schemas.openxmlformats.org/markup-compatibility/2006">
                <mc:Choice xmlns:v="urn:schemas-microsoft-com:vml" Requires="v">
                  <p:oleObj spid="_x0000_s1026" name="位图图像" r:id="rId3" imgW="4371975" imgH="1114425" progId="Paint.Picture">
                    <p:embed/>
                  </p:oleObj>
                </mc:Choice>
                <mc:Fallback>
                  <p:oleObj name="位图图像" r:id="rId3" imgW="4371975" imgH="1114425" progId="Paint.Picture">
                    <p:embed/>
                    <p:pic>
                      <p:nvPicPr>
                        <p:cNvPr id="0" name="Object 15"/>
                        <p:cNvPicPr>
                          <a:picLocks noChangeAspect="1"/>
                        </p:cNvPicPr>
                        <p:nvPr/>
                      </p:nvPicPr>
                      <p:blipFill>
                        <a:blip r:embed="rId4"/>
                        <a:stretch>
                          <a:fillRect/>
                        </a:stretch>
                      </p:blipFill>
                      <p:spPr>
                        <a:xfrm>
                          <a:off x="2400" y="5160"/>
                          <a:ext cx="9840" cy="2039"/>
                        </a:xfrm>
                        <a:prstGeom prst="rect">
                          <a:avLst/>
                        </a:prstGeom>
                        <a:solidFill>
                          <a:schemeClr val="accent3"/>
                        </a:solidFill>
                        <a:ln w="9525">
                          <a:noFill/>
                        </a:ln>
                      </p:spPr>
                    </p:pic>
                  </p:oleObj>
                </mc:Fallback>
              </mc:AlternateContent>
            </a:graphicData>
          </a:graphic>
        </p:graphicFrame>
        <p:sp>
          <p:nvSpPr>
            <p:cNvPr id="34824" name="矩形 8"/>
            <p:cNvSpPr>
              <a:spLocks noChangeArrowheads="1"/>
            </p:cNvSpPr>
            <p:nvPr/>
          </p:nvSpPr>
          <p:spPr bwMode="auto">
            <a:xfrm>
              <a:off x="1440" y="7080"/>
              <a:ext cx="11280" cy="1068"/>
            </a:xfrm>
            <a:prstGeom prst="rect">
              <a:avLst/>
            </a:prstGeom>
            <a:noFill/>
            <a:ln w="9525">
              <a:noFill/>
              <a:miter lim="800000"/>
            </a:ln>
          </p:spPr>
          <p:txBody>
            <a:bodyPr>
              <a:spAutoFit/>
            </a:bodyPr>
            <a:lstStyle/>
            <a:p>
              <a:pPr eaLnBrk="1" hangingPunct="1"/>
              <a:r>
                <a:rPr kumimoji="1" lang="en-US" altLang="zh-CN" i="1">
                  <a:solidFill>
                    <a:srgbClr val="002060"/>
                  </a:solidFill>
                  <a:latin typeface="黑体" panose="02010609060101010101" pitchFamily="49" charset="-122"/>
                  <a:ea typeface="黑体" panose="02010609060101010101" pitchFamily="49" charset="-122"/>
                  <a:cs typeface="黑体" panose="02010609060101010101" pitchFamily="49" charset="-122"/>
                </a:rPr>
                <a:t>Sma</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Ⅰ</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切割后产生平端或钝端（沿对称轴切断</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DNA</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a:t>
              </a:r>
              <a:r>
                <a:rPr kumimoji="1" lang="en-US" altLang="zh-CN">
                  <a:solidFill>
                    <a:srgbClr val="002060"/>
                  </a:solidFill>
                  <a:latin typeface="黑体" panose="02010609060101010101" pitchFamily="49" charset="-122"/>
                  <a:ea typeface="黑体" panose="02010609060101010101" pitchFamily="49" charset="-122"/>
                  <a:cs typeface="黑体" panose="02010609060101010101" pitchFamily="49" charset="-122"/>
                </a:rPr>
                <a:t>Blunt end</a:t>
              </a:r>
              <a:r>
                <a:rPr kumimoji="1"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rPr>
                <a:t>）：</a:t>
              </a:r>
              <a:endParaRPr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endParaRPr>
            </a:p>
            <a:p>
              <a:pPr eaLnBrk="1" hangingPunct="1"/>
              <a:endParaRPr lang="zh-CN" altLang="en-US">
                <a:solidFill>
                  <a:srgbClr val="002060"/>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4825" name="Object 6"/>
            <p:cNvGraphicFramePr>
              <a:graphicFrameLocks noChangeAspect="1"/>
            </p:cNvGraphicFramePr>
            <p:nvPr/>
          </p:nvGraphicFramePr>
          <p:xfrm>
            <a:off x="2640" y="8160"/>
            <a:ext cx="9855" cy="1440"/>
          </p:xfrm>
          <a:graphic>
            <a:graphicData uri="http://schemas.openxmlformats.org/presentationml/2006/ole">
              <mc:AlternateContent xmlns:mc="http://schemas.openxmlformats.org/markup-compatibility/2006">
                <mc:Choice xmlns:v="urn:schemas-microsoft-com:vml" Requires="v">
                  <p:oleObj spid="_x0000_s1027" name="位图图像" r:id="rId5" imgW="4048125" imgH="771525" progId="Paint.Picture">
                    <p:embed/>
                  </p:oleObj>
                </mc:Choice>
                <mc:Fallback>
                  <p:oleObj name="位图图像" r:id="rId5" imgW="4048125" imgH="771525" progId="Paint.Picture">
                    <p:embed/>
                    <p:pic>
                      <p:nvPicPr>
                        <p:cNvPr id="0" name="Object 6"/>
                        <p:cNvPicPr>
                          <a:picLocks noChangeAspect="1"/>
                        </p:cNvPicPr>
                        <p:nvPr/>
                      </p:nvPicPr>
                      <p:blipFill>
                        <a:blip r:embed="rId6"/>
                        <a:stretch>
                          <a:fillRect/>
                        </a:stretch>
                      </p:blipFill>
                      <p:spPr>
                        <a:xfrm>
                          <a:off x="2640" y="8160"/>
                          <a:ext cx="9855" cy="1440"/>
                        </a:xfrm>
                        <a:prstGeom prst="rect">
                          <a:avLst/>
                        </a:prstGeom>
                        <a:noFill/>
                        <a:ln w="9525">
                          <a:noFill/>
                        </a:ln>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68008"/>
            <a:ext cx="8229600" cy="1143000"/>
          </a:xfrm>
        </p:spPr>
        <p:txBody>
          <a:bodyPr/>
          <a:p>
            <a:r>
              <a:rPr lang="zh-CN" altLang="en-US" sz="3200">
                <a:sym typeface="+mn-ea"/>
              </a:rPr>
              <a:t>限制性内切酶酶切位点数和电泳条带数</a:t>
            </a:r>
            <a:br>
              <a:rPr lang="zh-CN" altLang="en-US" sz="3200">
                <a:solidFill>
                  <a:srgbClr val="FF0000"/>
                </a:solidFill>
              </a:rPr>
            </a:br>
            <a:endParaRPr lang="zh-CN" altLang="en-US" sz="3200">
              <a:solidFill>
                <a:srgbClr val="FF0000"/>
              </a:solidFill>
            </a:endParaRPr>
          </a:p>
        </p:txBody>
      </p:sp>
      <p:sp>
        <p:nvSpPr>
          <p:cNvPr id="3" name="内容占位符 2"/>
          <p:cNvSpPr>
            <a:spLocks noGrp="1"/>
          </p:cNvSpPr>
          <p:nvPr>
            <p:ph idx="1"/>
          </p:nvPr>
        </p:nvSpPr>
        <p:spPr>
          <a:xfrm>
            <a:off x="457200" y="1461135"/>
            <a:ext cx="3571240" cy="4526280"/>
          </a:xfrm>
        </p:spPr>
        <p:txBody>
          <a:bodyPr/>
          <a:p>
            <a:pPr>
              <a:lnSpc>
                <a:spcPct val="150000"/>
              </a:lnSpc>
            </a:pPr>
            <a:r>
              <a:rPr lang="zh-CN" altLang="en-US" sz="2400"/>
              <a:t>鉴定质粒</a:t>
            </a:r>
            <a:r>
              <a:rPr lang="en-US" altLang="zh-CN" sz="2400"/>
              <a:t>DNA</a:t>
            </a:r>
            <a:r>
              <a:rPr lang="zh-CN" altLang="en-US" sz="2400"/>
              <a:t>酶切后的片段在电泳凝胶中的条带数，就可以推断酶切位点的数目，从片段的迁移率可以大致判断酶切片段大小的差别。</a:t>
            </a:r>
            <a:endParaRPr lang="zh-CN" altLang="en-US" sz="2400"/>
          </a:p>
        </p:txBody>
      </p:sp>
      <p:grpSp>
        <p:nvGrpSpPr>
          <p:cNvPr id="4" name="组合 3"/>
          <p:cNvGrpSpPr/>
          <p:nvPr/>
        </p:nvGrpSpPr>
        <p:grpSpPr>
          <a:xfrm>
            <a:off x="4028440" y="1672590"/>
            <a:ext cx="4784090" cy="4194810"/>
            <a:chOff x="2760" y="1800"/>
            <a:chExt cx="8880" cy="8160"/>
          </a:xfrm>
        </p:grpSpPr>
        <p:pic>
          <p:nvPicPr>
            <p:cNvPr id="74754" name="Picture 8"/>
            <p:cNvPicPr>
              <a:picLocks noChangeAspect="1" noChangeArrowheads="1"/>
            </p:cNvPicPr>
            <p:nvPr/>
          </p:nvPicPr>
          <p:blipFill>
            <a:blip r:embed="rId1" cstate="print"/>
            <a:srcRect/>
            <a:stretch>
              <a:fillRect/>
            </a:stretch>
          </p:blipFill>
          <p:spPr bwMode="auto">
            <a:xfrm>
              <a:off x="2760" y="6240"/>
              <a:ext cx="8880" cy="3720"/>
            </a:xfrm>
            <a:prstGeom prst="rect">
              <a:avLst/>
            </a:prstGeom>
            <a:noFill/>
            <a:ln w="9525">
              <a:noFill/>
              <a:miter lim="800000"/>
              <a:headEnd/>
              <a:tailEnd/>
            </a:ln>
          </p:spPr>
        </p:pic>
        <p:pic>
          <p:nvPicPr>
            <p:cNvPr id="74755" name="Picture 7"/>
            <p:cNvPicPr>
              <a:picLocks noChangeAspect="1" noChangeArrowheads="1"/>
            </p:cNvPicPr>
            <p:nvPr/>
          </p:nvPicPr>
          <p:blipFill>
            <a:blip r:embed="rId2" cstate="print"/>
            <a:srcRect/>
            <a:stretch>
              <a:fillRect/>
            </a:stretch>
          </p:blipFill>
          <p:spPr bwMode="auto">
            <a:xfrm>
              <a:off x="2880" y="1800"/>
              <a:ext cx="8160" cy="3960"/>
            </a:xfrm>
            <a:prstGeom prst="rect">
              <a:avLst/>
            </a:prstGeom>
            <a:noFill/>
            <a:ln w="9525">
              <a:noFill/>
              <a:miter lim="800000"/>
              <a:headEnd/>
              <a:tailEnd/>
            </a:ln>
          </p:spPr>
        </p:pic>
      </p:grpSp>
      <p:sp>
        <p:nvSpPr>
          <p:cNvPr id="74757" name="Rectangle 13"/>
          <p:cNvSpPr>
            <a:spLocks noChangeArrowheads="1"/>
          </p:cNvSpPr>
          <p:nvPr/>
        </p:nvSpPr>
        <p:spPr bwMode="auto">
          <a:xfrm>
            <a:off x="1014730" y="568325"/>
            <a:ext cx="7397750" cy="555625"/>
          </a:xfrm>
          <a:prstGeom prst="rect">
            <a:avLst/>
          </a:prstGeom>
          <a:noFill/>
          <a:ln w="9525">
            <a:noFill/>
            <a:miter lim="800000"/>
          </a:ln>
        </p:spPr>
        <p:txBody>
          <a:bodyPr anchor="b"/>
          <a:lstStyle/>
          <a:p>
            <a:pPr algn="ctr" eaLnBrk="1" hangingPunct="1"/>
            <a:endParaRPr lang="zh-CN" altLang="en-US" sz="3200">
              <a:solidFill>
                <a:srgbClr val="FF0000"/>
              </a:solidFill>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460,&quot;width&quot;:6235}"/>
</p:tagLst>
</file>

<file path=ppt/tags/tag2.xml><?xml version="1.0" encoding="utf-8"?>
<p:tagLst xmlns:p="http://schemas.openxmlformats.org/presentationml/2006/main">
  <p:tag name="KSO_WM_UNIT_PLACING_PICTURE_USER_VIEWPORT" val="{&quot;height&quot;:6815,&quot;width&quot;:9080}"/>
</p:tagLst>
</file>

<file path=ppt/tags/tag3.xml><?xml version="1.0" encoding="utf-8"?>
<p:tagLst xmlns:p="http://schemas.openxmlformats.org/presentationml/2006/main">
  <p:tag name="COMMONDATA" val="eyJoZGlkIjoiM2VmYjhkNTFmNjIxYjU4MzE1Zjg5Yjc1ZjkzZGU5ZWY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6913</Words>
  <Application>WPS 演示</Application>
  <PresentationFormat>全屏显示(4:3)</PresentationFormat>
  <Paragraphs>597</Paragraphs>
  <Slides>54</Slides>
  <Notes>24</Notes>
  <HiddenSlides>5</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54</vt:i4>
      </vt:variant>
    </vt:vector>
  </HeadingPairs>
  <TitlesOfParts>
    <vt:vector size="75" baseType="lpstr">
      <vt:lpstr>Arial</vt:lpstr>
      <vt:lpstr>宋体</vt:lpstr>
      <vt:lpstr>Wingdings</vt:lpstr>
      <vt:lpstr>Adobe 黑体 Std R</vt:lpstr>
      <vt:lpstr>黑体</vt:lpstr>
      <vt:lpstr>微软雅黑</vt:lpstr>
      <vt:lpstr>Arial Unicode MS</vt:lpstr>
      <vt:lpstr>Wingdings</vt:lpstr>
      <vt:lpstr>Tahoma</vt:lpstr>
      <vt:lpstr>Symbol</vt:lpstr>
      <vt:lpstr>Times New Roman</vt:lpstr>
      <vt:lpstr>Calibri</vt:lpstr>
      <vt:lpstr>隶书</vt:lpstr>
      <vt:lpstr>Courier New</vt:lpstr>
      <vt:lpstr>Corbel</vt:lpstr>
      <vt:lpstr>幼圆</vt:lpstr>
      <vt:lpstr>默认设计模板</vt:lpstr>
      <vt:lpstr>Paint.Picture</vt:lpstr>
      <vt:lpstr>Paint.Picture</vt:lpstr>
      <vt:lpstr>Paint.Picture</vt:lpstr>
      <vt:lpstr>Photoshop.Image.6</vt:lpstr>
      <vt:lpstr>实 验 二 质粒DNA的酶切 及电泳检测  </vt:lpstr>
      <vt:lpstr>实 验 目 的 </vt:lpstr>
      <vt:lpstr>实验原理</vt:lpstr>
      <vt:lpstr>含目的片段GFP的质粒</vt:lpstr>
      <vt:lpstr>PowerPoint 演示文稿</vt:lpstr>
      <vt:lpstr>PowerPoint 演示文稿</vt:lpstr>
      <vt:lpstr>限制性内切酶</vt:lpstr>
      <vt:lpstr>几种主要DNA内切酶所识别的序列 及其酶切末端结构 </vt:lpstr>
      <vt:lpstr>限制性内切酶酶切位点数和电泳条带数 </vt:lpstr>
      <vt:lpstr>pET-28(a)和pEGFP-N3酶切示意图</vt:lpstr>
      <vt:lpstr>实验材料</vt:lpstr>
      <vt:lpstr>实验仪器</vt:lpstr>
      <vt:lpstr>实验步骤</vt:lpstr>
      <vt:lpstr>1. 小量酶切</vt:lpstr>
      <vt:lpstr>2. 琼脂糖凝胶电泳检测质粒DNA</vt:lpstr>
      <vt:lpstr>2）制胶槽的装配</vt:lpstr>
      <vt:lpstr>3）样品准备</vt:lpstr>
      <vt:lpstr>4）上样</vt:lpstr>
      <vt:lpstr>5）电泳</vt:lpstr>
      <vt:lpstr>6）结果观察(实例)</vt:lpstr>
      <vt:lpstr>3. 大量酶切</vt:lpstr>
      <vt:lpstr>酶切反应的注意事项</vt:lpstr>
      <vt:lpstr>思 考 题</vt:lpstr>
      <vt:lpstr>PowerPoint 演示文稿</vt:lpstr>
      <vt:lpstr>PowerPoint 演示文稿</vt:lpstr>
      <vt:lpstr>PowerPoint 演示文稿</vt:lpstr>
      <vt:lpstr>分子克隆载体 </vt:lpstr>
      <vt:lpstr>载体的组成要素</vt:lpstr>
      <vt:lpstr>PowerPoint 演示文稿</vt:lpstr>
      <vt:lpstr>质粒载体</vt:lpstr>
      <vt:lpstr>质 粒 载 体 的分类</vt:lpstr>
      <vt:lpstr>质粒图谱的阅读</vt:lpstr>
      <vt:lpstr>选择标记</vt:lpstr>
      <vt:lpstr>类型</vt:lpstr>
      <vt:lpstr>PowerPoint 演示文稿</vt:lpstr>
      <vt:lpstr>PowerPoint 演示文稿</vt:lpstr>
      <vt:lpstr>PowerPoint 演示文稿</vt:lpstr>
      <vt:lpstr>限制性内切酶的反应条件</vt:lpstr>
      <vt:lpstr>商业用限制性内切酶及其缓冲液</vt:lpstr>
      <vt:lpstr>影响限制性内切酶的因素</vt:lpstr>
      <vt:lpstr>酶的星号活性*</vt:lpstr>
      <vt:lpstr>终止限制性内切核酸酶反应的方法</vt:lpstr>
      <vt:lpstr>酶的保存</vt:lpstr>
      <vt:lpstr>琼脂糖凝胶电泳检测DNA </vt:lpstr>
      <vt:lpstr>琼脂糖凝胶 </vt:lpstr>
      <vt:lpstr>实验原理</vt:lpstr>
      <vt:lpstr>影响泳动速率的因素</vt:lpstr>
      <vt:lpstr>PowerPoint 演示文稿</vt:lpstr>
      <vt:lpstr>不同浓度的琼脂糖凝胶可分离线性DNA分子的有效范围</vt:lpstr>
      <vt:lpstr>琼脂糖凝胶缓冲液</vt:lpstr>
      <vt:lpstr>琼脂糖凝胶上样缓冲液</vt:lpstr>
      <vt:lpstr>核酸荧光染料</vt:lpstr>
      <vt:lpstr>DNA Marker</vt:lpstr>
      <vt:lpstr>电泳常见问题与对策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184</cp:revision>
  <cp:lastPrinted>2113-01-01T00:00:00Z</cp:lastPrinted>
  <dcterms:created xsi:type="dcterms:W3CDTF">2113-01-01T00:00:00Z</dcterms:created>
  <dcterms:modified xsi:type="dcterms:W3CDTF">2023-02-24T03:04:08Z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2052-11.1.0.13703</vt:lpwstr>
  </property>
  <property fmtid="{D5CDD505-2E9C-101B-9397-08002B2CF9AE}" pid="4" name="ICV">
    <vt:lpwstr>05D2CA17CDEE4788879B80D94FC066BA</vt:lpwstr>
  </property>
</Properties>
</file>