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326" r:id="rId5"/>
    <p:sldId id="330" r:id="rId6"/>
    <p:sldId id="360" r:id="rId8"/>
    <p:sldId id="362" r:id="rId9"/>
    <p:sldId id="373" r:id="rId10"/>
    <p:sldId id="374" r:id="rId11"/>
    <p:sldId id="329" r:id="rId12"/>
    <p:sldId id="293" r:id="rId13"/>
    <p:sldId id="292" r:id="rId14"/>
    <p:sldId id="372" r:id="rId15"/>
    <p:sldId id="277" r:id="rId16"/>
    <p:sldId id="402" r:id="rId17"/>
    <p:sldId id="288" r:id="rId18"/>
    <p:sldId id="291" r:id="rId19"/>
    <p:sldId id="278" r:id="rId20"/>
    <p:sldId id="290" r:id="rId21"/>
    <p:sldId id="279" r:id="rId22"/>
    <p:sldId id="280" r:id="rId23"/>
    <p:sldId id="281" r:id="rId24"/>
    <p:sldId id="284" r:id="rId25"/>
    <p:sldId id="283" r:id="rId26"/>
    <p:sldId id="260" r:id="rId27"/>
    <p:sldId id="364" r:id="rId28"/>
    <p:sldId id="365" r:id="rId29"/>
    <p:sldId id="366" r:id="rId30"/>
    <p:sldId id="367" r:id="rId31"/>
    <p:sldId id="368" r:id="rId32"/>
    <p:sldId id="369" r:id="rId33"/>
    <p:sldId id="375" r:id="rId34"/>
    <p:sldId id="370" r:id="rId35"/>
    <p:sldId id="263" r:id="rId36"/>
    <p:sldId id="262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4" userDrawn="1">
          <p15:clr>
            <a:srgbClr val="A4A3A4"/>
          </p15:clr>
        </p15:guide>
        <p15:guide id="2" pos="2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/>
    <p:restoredTop sz="94660"/>
  </p:normalViewPr>
  <p:slideViewPr>
    <p:cSldViewPr showGuides="1">
      <p:cViewPr varScale="1">
        <p:scale>
          <a:sx n="69" d="100"/>
          <a:sy n="69" d="100"/>
        </p:scale>
        <p:origin x="510" y="48"/>
      </p:cViewPr>
      <p:guideLst>
        <p:guide orient="horz" pos="2324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4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EA3190-C8EB-458E-8B1F-5CB7128A2B5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81733.htm" TargetMode="External"/><Relationship Id="rId4" Type="http://schemas.openxmlformats.org/officeDocument/2006/relationships/hyperlink" Target="http://baike.baidu.com/view/99562.htm" TargetMode="External"/><Relationship Id="rId3" Type="http://schemas.openxmlformats.org/officeDocument/2006/relationships/hyperlink" Target="http://baike.baidu.com/view/337373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本学期实验以大肠杆菌为宿主菌进行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GFP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基因的克隆、鉴定、表达。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>
                <a:sym typeface="宋体" panose="02010600030101010101" pitchFamily="2" charset="-122"/>
              </a:rPr>
              <a:t>特点：快速高效，方便安全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marL="0" lvl="0" indent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建议回收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GFP DNA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片段的同学一组，配制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1.2%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的凝胶</a:t>
            </a: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latin typeface="宋体" panose="02010600030101010101" pitchFamily="2" charset="-122"/>
                <a:sym typeface="宋体" panose="02010600030101010101" pitchFamily="2" charset="-122"/>
              </a:rPr>
              <a:t>0.3g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琼脂糖）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b="1" u="none" baseline="0" dirty="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defTabSz="914400"/>
            <a:endParaRPr lang="zh-CN" altLang="en-US" b="1" u="none" baseline="0" dirty="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100mg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凝胶块需加入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100µL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Buffer GC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，确保加入不少于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倍体积的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Buffer GC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凝胶的重量 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的重量 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的重量</a:t>
            </a:r>
            <a:endParaRPr lang="zh-CN" altLang="en-US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含目的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片段的胶条装入预先称重并标记好的</a:t>
            </a:r>
            <a:r>
              <a:rPr lang="en-US" altLang="zh-CN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</a:t>
            </a:r>
            <a:r>
              <a:rPr lang="zh-CN" altLang="en-US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管中。</a:t>
            </a:r>
            <a:endParaRPr lang="en-US" altLang="zh-CN" b="1" u="none" baseline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b="1" u="none" baseline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b="1" dirty="0">
                <a:latin typeface="宋体" panose="02010600030101010101" pitchFamily="2" charset="-122"/>
              </a:rPr>
              <a:t>核酸吸附硅胶膜柱子长期放置过程会同空气中的电荷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尘埃发生反应而影响其核酸吸附能力，应加平衡液平衡。</a:t>
            </a: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透析袋通常是由</a:t>
            </a:r>
            <a:r>
              <a:rPr lang="zh-CN" altLang="en-US" dirty="0">
                <a:hlinkClick r:id="rId3"/>
              </a:rPr>
              <a:t>半透膜</a:t>
            </a:r>
            <a:r>
              <a:rPr lang="zh-CN" altLang="en-US" dirty="0"/>
              <a:t>制成的袋状容器。在</a:t>
            </a:r>
            <a:r>
              <a:rPr lang="zh-CN" altLang="en-US" dirty="0">
                <a:hlinkClick r:id="rId4"/>
              </a:rPr>
              <a:t>生物大分子</a:t>
            </a:r>
            <a:r>
              <a:rPr lang="zh-CN" altLang="en-US" dirty="0"/>
              <a:t>的制备过程中，除去盐、少量有机溶剂、生物小分子杂质和浓缩样品时都要用到</a:t>
            </a:r>
            <a:r>
              <a:rPr lang="zh-CN" altLang="en-US" dirty="0">
                <a:hlinkClick r:id="rId5"/>
              </a:rPr>
              <a:t>透析</a:t>
            </a:r>
            <a:r>
              <a:rPr lang="zh-CN" altLang="en-US" dirty="0"/>
              <a:t>的技术</a:t>
            </a:r>
            <a:r>
              <a:rPr lang="en-US" altLang="zh-CN" dirty="0"/>
              <a:t>-</a:t>
            </a:r>
            <a:r>
              <a:rPr lang="zh-CN" altLang="en-US" dirty="0"/>
              <a:t>透析袋。</a:t>
            </a: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低熔点琼脂糖是多糖链上引入羟乙基后的琼脂糖</a:t>
            </a:r>
            <a:r>
              <a:rPr lang="en-US" altLang="zh-CN" dirty="0"/>
              <a:t>.</a:t>
            </a:r>
            <a:r>
              <a:rPr lang="zh-CN" altLang="en-US" dirty="0"/>
              <a:t>由于其能在</a:t>
            </a:r>
            <a:r>
              <a:rPr lang="en-US" altLang="zh-CN" dirty="0"/>
              <a:t>30℃</a:t>
            </a:r>
            <a:r>
              <a:rPr lang="zh-CN" altLang="en-US" dirty="0"/>
              <a:t>左右成胶</a:t>
            </a:r>
            <a:r>
              <a:rPr lang="en-US" altLang="zh-CN" dirty="0"/>
              <a:t>,</a:t>
            </a:r>
            <a:r>
              <a:rPr lang="zh-CN" altLang="en-US" dirty="0"/>
              <a:t>约</a:t>
            </a:r>
            <a:r>
              <a:rPr lang="en-US" altLang="zh-CN" dirty="0"/>
              <a:t>65℃</a:t>
            </a:r>
            <a:r>
              <a:rPr lang="zh-CN" altLang="en-US" dirty="0"/>
              <a:t>熔化</a:t>
            </a:r>
            <a:r>
              <a:rPr lang="en-US" altLang="zh-CN" dirty="0"/>
              <a:t>,</a:t>
            </a:r>
            <a:r>
              <a:rPr lang="zh-CN" altLang="en-US" dirty="0"/>
              <a:t>熔化温度低于大多数双链</a:t>
            </a:r>
            <a:r>
              <a:rPr lang="en-US" altLang="zh-CN" dirty="0"/>
              <a:t>DNA</a:t>
            </a:r>
            <a:r>
              <a:rPr lang="zh-CN" altLang="en-US" dirty="0"/>
              <a:t>熔点</a:t>
            </a:r>
            <a:r>
              <a:rPr lang="en-US" altLang="zh-CN" dirty="0"/>
              <a:t>.</a:t>
            </a:r>
            <a:r>
              <a:rPr lang="zh-CN" altLang="en-US" dirty="0"/>
              <a:t>利用低熔点琼脂糖的这种性质可以从凝胶中回收天然形式的</a:t>
            </a:r>
            <a:r>
              <a:rPr lang="en-US" altLang="zh-CN" dirty="0"/>
              <a:t>DNA.</a:t>
            </a: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>
                <a:sym typeface="宋体" panose="02010600030101010101" pitchFamily="2" charset="-122"/>
              </a:rPr>
              <a:t>特点：快速高效，方便安全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pic>
        <p:nvPicPr>
          <p:cNvPr id="1031" name="Picture 4" descr="武大LOGO"/>
          <p:cNvPicPr>
            <a:picLocks noChangeAspect="1"/>
          </p:cNvPicPr>
          <p:nvPr userDrawn="1"/>
        </p:nvPicPr>
        <p:blipFill>
          <a:blip r:embed="rId12">
            <a:lum bright="20999"/>
          </a:blip>
          <a:stretch>
            <a:fillRect/>
          </a:stretch>
        </p:blipFill>
        <p:spPr>
          <a:xfrm>
            <a:off x="76200" y="66675"/>
            <a:ext cx="3048000" cy="3984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0" baseline="0">
          <a:solidFill>
            <a:srgbClr val="FF0000"/>
          </a:solidFill>
          <a:latin typeface="Adobe 黑体 Std R" panose="020B0400000000000000" pitchFamily="34" charset="-122"/>
          <a:ea typeface="Adobe 黑体 Std R" panose="020B0400000000000000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pic>
        <p:nvPicPr>
          <p:cNvPr id="2055" name="Picture 4" descr="武大LOGO"/>
          <p:cNvPicPr>
            <a:picLocks noChangeAspect="1"/>
          </p:cNvPicPr>
          <p:nvPr userDrawn="1"/>
        </p:nvPicPr>
        <p:blipFill>
          <a:blip r:embed="rId12">
            <a:lum bright="20996"/>
          </a:blip>
          <a:stretch>
            <a:fillRect/>
          </a:stretch>
        </p:blipFill>
        <p:spPr>
          <a:xfrm>
            <a:off x="76200" y="66675"/>
            <a:ext cx="3048000" cy="3984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0" baseline="0">
          <a:solidFill>
            <a:srgbClr val="FF0000"/>
          </a:solidFill>
          <a:latin typeface="Adobe 黑体 Std R" panose="020B0400000000000000" pitchFamily="34" charset="-122"/>
          <a:ea typeface="Adobe 黑体 Std R" panose="020B0400000000000000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hyperlink" Target="http://baike.baidu.com/subview/1410367/1410367.htm" TargetMode="External"/><Relationship Id="rId1" Type="http://schemas.openxmlformats.org/officeDocument/2006/relationships/hyperlink" Target="http://baike.baidu.com/subview/996306/996306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 descr="武汉大学校徽"/>
          <p:cNvPicPr>
            <a:picLocks noChangeAspect="1"/>
          </p:cNvPicPr>
          <p:nvPr/>
        </p:nvPicPr>
        <p:blipFill>
          <a:blip r:embed="rId1">
            <a:lum bright="64001" contrast="-52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5800" y="26035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zh-CN" altLang="en-US" sz="6000" dirty="0">
                <a:latin typeface="宋体" panose="02010600030101010101" pitchFamily="2" charset="-122"/>
                <a:sym typeface="宋体" panose="02010600030101010101" pitchFamily="2" charset="-122"/>
              </a:rPr>
              <a:t>实 验 三</a:t>
            </a:r>
            <a:br>
              <a:rPr lang="zh-CN" altLang="en-US" sz="6000" dirty="0">
                <a:latin typeface="宋体" panose="02010600030101010101" pitchFamily="2" charset="-122"/>
              </a:rPr>
            </a:br>
            <a:r>
              <a:rPr lang="en-US" altLang="zh-CN" sz="6000"/>
              <a:t>DNA</a:t>
            </a:r>
            <a:r>
              <a:rPr lang="zh-CN" altLang="en-US" sz="6000"/>
              <a:t>片段的回收</a:t>
            </a:r>
            <a:br>
              <a:rPr lang="zh-CN" altLang="en-US" sz="6000"/>
            </a:br>
            <a:endParaRPr lang="zh-CN" altLang="en-US" sz="600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>
              <a:buClrTx/>
              <a:buSzTx/>
              <a:buFontTx/>
            </a:pPr>
            <a:endParaRPr lang="zh-CN" altLang="en-US" baseline="0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0" name="Rectangle 6"/>
          <p:cNvSpPr/>
          <p:nvPr/>
        </p:nvSpPr>
        <p:spPr>
          <a:xfrm>
            <a:off x="946150" y="3048000"/>
            <a:ext cx="7099300" cy="939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6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5690"/>
            <a:ext cx="8032115" cy="4526280"/>
          </a:xfrm>
        </p:spPr>
        <p:txBody>
          <a:bodyPr/>
          <a:lstStyle/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+mn-ea"/>
              </a:rPr>
              <a:t>制样和点样</a:t>
            </a:r>
            <a:r>
              <a:rPr kumimoji="0" lang="en-US" altLang="zh-CN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+mn-ea"/>
              </a:rPr>
              <a:t>: </a:t>
            </a:r>
            <a:r>
              <a:rPr kumimoji="0" lang="en-US" altLang="zh-CN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(2</a:t>
            </a:r>
            <a:r>
              <a:rPr kumimoji="0" lang="zh-CN" altLang="en-US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人一组</a:t>
            </a:r>
            <a:r>
              <a:rPr kumimoji="0" lang="en-US" altLang="zh-CN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)</a:t>
            </a:r>
            <a:r>
              <a:rPr kumimoji="0" lang="zh-CN" altLang="en-US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    </a:t>
            </a:r>
            <a:endParaRPr kumimoji="0" lang="en-US" altLang="zh-CN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 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酶切样品：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  <a:sym typeface="+mn-ea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  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50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µL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酶切样品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+10µL 6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上样缓冲液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混匀，  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Short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离心。</a:t>
            </a:r>
            <a:endParaRPr kumimoji="0" lang="en-US" altLang="zh-CN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每人的酶切样品分别上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1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个大点样孔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kumimoji="0" lang="en-US" altLang="zh-CN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DNA marker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：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6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µL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，上一个小点样孔。</a:t>
            </a:r>
            <a:endParaRPr kumimoji="0" lang="zh-CN" altLang="en-US" sz="2800" b="1" i="0" u="none" strike="noStrike" kern="0" cap="none" spc="0" normalizeH="0" baseline="0" noProof="1">
              <a:solidFill>
                <a:srgbClr val="66FFFF"/>
              </a:solidFill>
              <a:cs typeface="黑体" panose="02010609060101010101" pitchFamily="49" charset="-12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+mn-ea"/>
              </a:rPr>
              <a:t>电泳</a:t>
            </a:r>
            <a:r>
              <a:rPr kumimoji="0" lang="en-US" altLang="zh-CN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+mn-ea"/>
              </a:rPr>
              <a:t>:</a:t>
            </a:r>
            <a:endParaRPr kumimoji="0" lang="en-US" altLang="zh-CN" b="1" i="0" u="none" strike="noStrike" kern="0" cap="none" spc="0" normalizeH="0" baseline="0" noProof="1">
              <a:solidFill>
                <a:srgbClr val="0070C0"/>
              </a:solidFill>
              <a:effectLst>
                <a:outerShdw blurRad="38100" dist="38100" dir="2700000">
                  <a:srgbClr val="C0C0C0"/>
                </a:outerShdw>
              </a:effectLst>
              <a:cs typeface="黑体" panose="02010609060101010101" pitchFamily="49" charset="-12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  110V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电泳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60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分钟至目的带与载体带彻底分开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cs typeface="黑体" panose="02010609060101010101" pitchFamily="49" charset="-122"/>
              <a:sym typeface="+mn-ea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  后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,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停止电泳并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照相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cs typeface="黑体" panose="02010609060101010101" pitchFamily="49" charset="-122"/>
                <a:sym typeface="+mn-ea"/>
              </a:rPr>
              <a:t>,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勿丢胶。</a:t>
            </a:r>
            <a:endParaRPr kumimoji="0" lang="zh-CN" altLang="en-US" sz="2800" b="1" i="0" u="none" strike="noStrike" kern="0" cap="none" spc="0" normalizeH="0" baseline="0" noProof="1">
              <a:solidFill>
                <a:srgbClr val="FF0000"/>
              </a:solidFill>
              <a:cs typeface="黑体" panose="02010609060101010101" pitchFamily="49" charset="-122"/>
            </a:endParaRPr>
          </a:p>
          <a:p>
            <a:pPr marL="0" marR="0" indent="0" algn="l" defTabSz="914400" rtl="0" latinLnBrk="0">
              <a:lnSpc>
                <a:spcPts val="4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Symbol" panose="05050102010706020507" pitchFamily="18" charset="2"/>
              </a:rPr>
              <a:t>同种质粒酶切样品一块胶！</a:t>
            </a:r>
            <a:endParaRPr kumimoji="0" lang="zh-CN" altLang="en-US" sz="2800" b="1" i="0" u="none" strike="noStrike" kern="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cs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387" name="Rectangle 5"/>
          <p:cNvSpPr/>
          <p:nvPr/>
        </p:nvSpPr>
        <p:spPr>
          <a:xfrm>
            <a:off x="549275" y="1252220"/>
            <a:ext cx="78486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67080" y="866775"/>
            <a:ext cx="7481570" cy="452628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/>
              <a:t>电泳结束后将凝胶倒在一次性手套上，观察电泳结果，并</a:t>
            </a:r>
            <a:r>
              <a:rPr lang="zh-CN" altLang="en-US" sz="2800">
                <a:solidFill>
                  <a:srgbClr val="FF0000"/>
                </a:solidFill>
              </a:rPr>
              <a:t>照相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根据</a:t>
            </a:r>
            <a:r>
              <a:rPr lang="en-US" altLang="zh-CN" sz="2800"/>
              <a:t>Marker</a:t>
            </a:r>
            <a:r>
              <a:rPr lang="zh-CN" altLang="en-US" sz="2800"/>
              <a:t>确定所需回收片段。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17411" name="组合 2"/>
          <p:cNvGrpSpPr/>
          <p:nvPr/>
        </p:nvGrpSpPr>
        <p:grpSpPr>
          <a:xfrm>
            <a:off x="1562100" y="2332038"/>
            <a:ext cx="3543300" cy="3665537"/>
            <a:chOff x="2460" y="2720"/>
            <a:chExt cx="5580" cy="5774"/>
          </a:xfrm>
        </p:grpSpPr>
        <p:pic>
          <p:nvPicPr>
            <p:cNvPr id="17412" name="Picture 4" descr="5a"/>
            <p:cNvPicPr>
              <a:picLocks noChangeAspect="1"/>
            </p:cNvPicPr>
            <p:nvPr/>
          </p:nvPicPr>
          <p:blipFill>
            <a:blip r:embed="rId1"/>
            <a:srcRect l="14365" t="10255" r="48764" b="33333"/>
            <a:stretch>
              <a:fillRect/>
            </a:stretch>
          </p:blipFill>
          <p:spPr>
            <a:xfrm>
              <a:off x="2460" y="3214"/>
              <a:ext cx="4620" cy="52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3" name="TextBox 6"/>
            <p:cNvSpPr txBox="1"/>
            <p:nvPr/>
          </p:nvSpPr>
          <p:spPr>
            <a:xfrm>
              <a:off x="2640" y="2720"/>
              <a:ext cx="540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  1      2      3      4      5 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4" name="组合 3"/>
          <p:cNvGrpSpPr/>
          <p:nvPr/>
        </p:nvGrpSpPr>
        <p:grpSpPr>
          <a:xfrm>
            <a:off x="5943600" y="2424113"/>
            <a:ext cx="2362200" cy="3886200"/>
            <a:chOff x="9360" y="2865"/>
            <a:chExt cx="3720" cy="6120"/>
          </a:xfrm>
        </p:grpSpPr>
        <p:pic>
          <p:nvPicPr>
            <p:cNvPr id="17415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0" y="3511"/>
              <a:ext cx="2510" cy="54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6" name="矩形 8"/>
            <p:cNvSpPr/>
            <p:nvPr/>
          </p:nvSpPr>
          <p:spPr>
            <a:xfrm>
              <a:off x="9360" y="2865"/>
              <a:ext cx="3720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Daily 1kb DNA Ladder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Catalogue No.: DM0004</a:t>
              </a:r>
              <a:endPara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7" name="Rectangle 3"/>
          <p:cNvSpPr>
            <a:spLocks noGrp="1"/>
          </p:cNvSpPr>
          <p:nvPr/>
        </p:nvSpPr>
        <p:spPr>
          <a:xfrm>
            <a:off x="1400175" y="5997575"/>
            <a:ext cx="42291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eaLnBrk="0" hangingPunct="0">
              <a:spcBef>
                <a:spcPct val="20000"/>
              </a:spcBef>
            </a:pPr>
            <a:r>
              <a:rPr lang="zh-CN" altLang="en-US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质粒</a:t>
            </a:r>
            <a:r>
              <a:rPr lang="en-US" altLang="zh-CN" sz="13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及酶切产物琼脂糖凝胶电泳结果</a:t>
            </a:r>
            <a:endParaRPr lang="en-US" altLang="zh-CN" sz="13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US" altLang="zh-CN" sz="13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pET-28a 2.pET-28a </a:t>
            </a:r>
            <a:r>
              <a:rPr lang="en-US" altLang="zh-CN" sz="1300" b="1" i="1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BamH</a:t>
            </a:r>
            <a:r>
              <a:rPr lang="el-GR" altLang="zh-CN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en-US" altLang="zh-CN" sz="1300" b="1" i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/Not</a:t>
            </a:r>
            <a:r>
              <a:rPr lang="el-GR" altLang="zh-CN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en-US" altLang="zh-CN" sz="13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3.Marker </a:t>
            </a:r>
            <a:endParaRPr lang="en-US" altLang="zh-CN" sz="13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3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4.pEGFP-N3  5.pEGFP-N3 </a:t>
            </a:r>
            <a:r>
              <a:rPr lang="en-US" altLang="zh-CN" sz="1300" b="1" i="1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BamH</a:t>
            </a:r>
            <a:r>
              <a:rPr lang="el-GR" altLang="zh-CN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en-US" altLang="zh-CN" sz="1300" b="1" i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/Not</a:t>
            </a:r>
            <a:r>
              <a:rPr lang="el-GR" altLang="zh-CN" sz="13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endParaRPr lang="zh-CN" altLang="en-US" sz="1300" b="1" i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har char="•"/>
            </a:pPr>
            <a:endParaRPr lang="zh-CN" altLang="en-US" sz="13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6200" y="4572000"/>
            <a:ext cx="457200" cy="152400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925" y="3659188"/>
            <a:ext cx="457200" cy="152400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4000"/>
              <a:t>二、目的片段凝胶的回收</a:t>
            </a:r>
            <a:r>
              <a:rPr lang="en-US" altLang="zh-CN" sz="4000"/>
              <a:t>(</a:t>
            </a:r>
            <a:r>
              <a:rPr lang="zh-CN" altLang="en-US" sz="4000"/>
              <a:t>切胶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359535"/>
            <a:ext cx="7645400" cy="4525963"/>
          </a:xfrm>
        </p:spPr>
        <p:txBody>
          <a:bodyPr/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>
                <a:sym typeface="+mn-ea"/>
              </a:rPr>
              <a:t>取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个</a:t>
            </a:r>
            <a:r>
              <a:rPr lang="en-US" altLang="zh-CN" sz="2400">
                <a:sym typeface="+mn-ea"/>
              </a:rPr>
              <a:t>1.5mL EP</a:t>
            </a:r>
            <a:r>
              <a:rPr lang="zh-CN" altLang="en-US" sz="2400">
                <a:sym typeface="+mn-ea"/>
              </a:rPr>
              <a:t>管，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用电子天平称重，并记录重量；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在长波紫外灯下切下含有目的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DNA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带的凝胶。    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尽量切除不含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DNA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的凝胶！！！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手术刀紧贴目的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DNA</a:t>
            </a: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条带边缘垂直切下，去除周围无用凝胶。   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将回收的凝胶放入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EP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管中（做好标记），再次用电子天平称量，记录重量。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13000×g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点动离心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秒；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估计胶体积：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100 mg/100</a:t>
            </a:r>
            <a:r>
              <a:rPr kumimoji="0" lang="el-GR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μ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</a:t>
            </a: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 凝胶的重量 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= 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步骤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的重量 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- 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步骤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的重量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35" name="Rectangle 7"/>
          <p:cNvSpPr/>
          <p:nvPr/>
        </p:nvSpPr>
        <p:spPr>
          <a:xfrm>
            <a:off x="1814513" y="1501775"/>
            <a:ext cx="83058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zh-CN" altLang="en-US" sz="1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5711825"/>
            <a:ext cx="7337425" cy="706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注意使用干净刀片切胶，胶块要尽可能小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控制在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100-200µL,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否则影响回收率！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</a:t>
            </a:r>
            <a:r>
              <a:rPr lang="en-US" altLang="zh-CN"/>
              <a:t>DNA</a:t>
            </a:r>
            <a:r>
              <a:rPr lang="zh-CN" altLang="en-US"/>
              <a:t>片段回收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6800" y="157480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pET-28a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2266" r="4769" b="25678"/>
          <a:stretch>
            <a:fillRect/>
          </a:stretch>
        </p:blipFill>
        <p:spPr>
          <a:xfrm>
            <a:off x="7493000" y="2057400"/>
            <a:ext cx="1280160" cy="271335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000" y="1943100"/>
            <a:ext cx="2980690" cy="38106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75740" y="2743200"/>
            <a:ext cx="503555" cy="10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矩形 8"/>
          <p:cNvSpPr/>
          <p:nvPr>
            <p:custDataLst>
              <p:tags r:id="rId5"/>
            </p:custDataLst>
          </p:nvPr>
        </p:nvSpPr>
        <p:spPr>
          <a:xfrm>
            <a:off x="7543165" y="4876800"/>
            <a:ext cx="1503045" cy="3168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noAutofit/>
          </a:bodyPr>
          <a:p>
            <a:r>
              <a:rPr lang="en-US" altLang="zh-CN" sz="900" b="1">
                <a:latin typeface="Arial" panose="020B0604020202020204" pitchFamily="34" charset="0"/>
                <a:ea typeface="宋体" panose="02010600030101010101" pitchFamily="2" charset="-122"/>
              </a:rPr>
              <a:t>Daily 1kb DNA Ladder</a:t>
            </a:r>
            <a:endParaRPr lang="en-US" altLang="zh-CN" sz="9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 b="1">
                <a:latin typeface="Arial" panose="020B0604020202020204" pitchFamily="34" charset="0"/>
                <a:ea typeface="宋体" panose="02010600030101010101" pitchFamily="2" charset="-122"/>
              </a:rPr>
              <a:t>Catalogue No.: DM0004</a:t>
            </a:r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935480"/>
            <a:ext cx="3280410" cy="3850005"/>
            <a:chOff x="6120" y="3360"/>
            <a:chExt cx="5166" cy="560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/>
            <a:srcRect l="5149" r="39433" b="8232"/>
            <a:stretch>
              <a:fillRect/>
            </a:stretch>
          </p:blipFill>
          <p:spPr>
            <a:xfrm>
              <a:off x="6120" y="3360"/>
              <a:ext cx="5166" cy="5605"/>
            </a:xfrm>
            <a:prstGeom prst="rect">
              <a:avLst/>
            </a:prstGeom>
          </p:spPr>
        </p:pic>
        <p:sp>
          <p:nvSpPr>
            <p:cNvPr id="20498" name="AutoShape 41"/>
            <p:cNvSpPr/>
            <p:nvPr>
              <p:custDataLst>
                <p:tags r:id="rId7"/>
              </p:custDataLst>
            </p:nvPr>
          </p:nvSpPr>
          <p:spPr>
            <a:xfrm>
              <a:off x="6719" y="5280"/>
              <a:ext cx="1032" cy="212"/>
            </a:xfrm>
            <a:prstGeom prst="rightArrow">
              <a:avLst>
                <a:gd name="adj1" fmla="val 50000"/>
                <a:gd name="adj2" fmla="val 33111"/>
              </a:avLst>
            </a:prstGeom>
            <a:solidFill>
              <a:schemeClr val="accent1"/>
            </a:solidFill>
            <a:ln w="28575" cap="flat" cmpd="dbl">
              <a:solidFill>
                <a:srgbClr val="89A4A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AutoShape 41"/>
            <p:cNvSpPr/>
            <p:nvPr>
              <p:custDataLst>
                <p:tags r:id="rId8"/>
              </p:custDataLst>
            </p:nvPr>
          </p:nvSpPr>
          <p:spPr>
            <a:xfrm>
              <a:off x="6812" y="6700"/>
              <a:ext cx="913" cy="202"/>
            </a:xfrm>
            <a:prstGeom prst="rightArrow">
              <a:avLst>
                <a:gd name="adj1" fmla="val 49730"/>
                <a:gd name="adj2" fmla="val 33111"/>
              </a:avLst>
            </a:prstGeom>
            <a:solidFill>
              <a:srgbClr val="FF0066"/>
            </a:solidFill>
            <a:ln w="952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57" y="6600"/>
              <a:ext cx="736" cy="30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Text Box 40"/>
            <p:cNvSpPr txBox="1"/>
            <p:nvPr>
              <p:custDataLst>
                <p:tags r:id="rId9"/>
              </p:custDataLst>
            </p:nvPr>
          </p:nvSpPr>
          <p:spPr>
            <a:xfrm>
              <a:off x="6665" y="6240"/>
              <a:ext cx="1167" cy="40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no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0.7 kb</a:t>
              </a:r>
              <a:endParaRPr lang="en-US" altLang="zh-CN" sz="14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Text Box 42"/>
            <p:cNvSpPr txBox="1"/>
            <p:nvPr>
              <p:custDataLst>
                <p:tags r:id="rId10"/>
              </p:custDataLst>
            </p:nvPr>
          </p:nvSpPr>
          <p:spPr>
            <a:xfrm>
              <a:off x="6709" y="4846"/>
              <a:ext cx="1036" cy="40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r>
                <a:rPr lang="en-US" altLang="zh-CN" sz="1200" b="1">
                  <a:latin typeface="Tahoma" panose="020B0604030504040204" pitchFamily="34" charset="0"/>
                  <a:ea typeface="宋体" panose="02010600030101010101" pitchFamily="2" charset="-122"/>
                </a:rPr>
                <a:t>4.0 kb</a:t>
              </a:r>
              <a:endParaRPr lang="en-US" altLang="zh-CN" sz="12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7873" y="6600"/>
              <a:ext cx="683" cy="30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2"/>
              </p:custDataLst>
            </p:nvPr>
          </p:nvSpPr>
          <p:spPr>
            <a:xfrm>
              <a:off x="8724" y="6600"/>
              <a:ext cx="597" cy="32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3"/>
              </p:custDataLst>
            </p:nvPr>
          </p:nvSpPr>
          <p:spPr>
            <a:xfrm>
              <a:off x="10320" y="6600"/>
              <a:ext cx="612" cy="32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101340" y="2743200"/>
            <a:ext cx="503555" cy="10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0" y="2743200"/>
            <a:ext cx="503555" cy="10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400" y="2768600"/>
            <a:ext cx="503555" cy="10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42"/>
          <p:cNvSpPr txBox="1"/>
          <p:nvPr/>
        </p:nvSpPr>
        <p:spPr>
          <a:xfrm>
            <a:off x="172721" y="2514283"/>
            <a:ext cx="657860" cy="2755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sz="1200" b="1">
                <a:latin typeface="Tahoma" panose="020B0604030504040204" pitchFamily="34" charset="0"/>
                <a:ea typeface="宋体" panose="02010600030101010101" pitchFamily="2" charset="-122"/>
              </a:rPr>
              <a:t>5.3 kb</a:t>
            </a:r>
            <a:endParaRPr lang="en-US" altLang="zh-CN" sz="1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AutoShape 41"/>
          <p:cNvSpPr/>
          <p:nvPr/>
        </p:nvSpPr>
        <p:spPr>
          <a:xfrm>
            <a:off x="276860" y="2768551"/>
            <a:ext cx="579438" cy="139094"/>
          </a:xfrm>
          <a:prstGeom prst="rightArrow">
            <a:avLst>
              <a:gd name="adj1" fmla="val 49730"/>
              <a:gd name="adj2" fmla="val 33111"/>
            </a:avLst>
          </a:prstGeom>
          <a:solidFill>
            <a:srgbClr val="FF0066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0" grpId="1" animBg="1"/>
      <p:bldP spid="22" grpId="1" animBg="1"/>
      <p:bldP spid="10" grpId="0" animBg="1"/>
      <p:bldP spid="17" grpId="0" animBg="1"/>
      <p:bldP spid="18" grpId="0" animBg="1"/>
      <p:bldP spid="19" grpId="0" animBg="1"/>
      <p:bldP spid="10" grpId="1" animBg="1"/>
      <p:bldP spid="17" grpId="1" animBg="1"/>
      <p:bldP spid="18" grpId="1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61950" y="996950"/>
            <a:ext cx="4581525" cy="452596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000"/>
              <a:t>垫一次性手套</a:t>
            </a:r>
            <a:endParaRPr lang="zh-CN" altLang="en-US" sz="2000"/>
          </a:p>
          <a:p>
            <a:r>
              <a:rPr lang="zh-CN" altLang="en-US" sz="2000"/>
              <a:t>沿目的片段边缘垂直下刀</a:t>
            </a:r>
            <a:endParaRPr lang="zh-CN" altLang="en-US" sz="2000"/>
          </a:p>
          <a:p>
            <a:r>
              <a:rPr lang="zh-CN" altLang="en-US" sz="2000"/>
              <a:t>回收的胶条若体积较大可用刀片切碎或枪头尽量捣碎便于后续溶胶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22531" name="Picture 5" descr="111"/>
          <p:cNvPicPr>
            <a:picLocks noChangeAspect="1"/>
          </p:cNvPicPr>
          <p:nvPr/>
        </p:nvPicPr>
        <p:blipFill>
          <a:blip r:embed="rId1"/>
          <a:srcRect r="16251"/>
          <a:stretch>
            <a:fillRect/>
          </a:stretch>
        </p:blipFill>
        <p:spPr>
          <a:xfrm>
            <a:off x="822325" y="2781300"/>
            <a:ext cx="4121150" cy="347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Picture 4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13" y="742950"/>
            <a:ext cx="3562350" cy="2671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7" descr="333"/>
          <p:cNvPicPr>
            <a:picLocks noChangeAspect="1"/>
          </p:cNvPicPr>
          <p:nvPr/>
        </p:nvPicPr>
        <p:blipFill>
          <a:blip r:embed="rId3"/>
          <a:srcRect l="12500" t="13333" r="-2"/>
          <a:stretch>
            <a:fillRect/>
          </a:stretch>
        </p:blipFill>
        <p:spPr>
          <a:xfrm>
            <a:off x="5135563" y="3549650"/>
            <a:ext cx="3551237" cy="2640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/>
              <a:t>三、目的片段的纯化</a:t>
            </a:r>
            <a:r>
              <a:rPr lang="en-US" altLang="zh-CN"/>
              <a:t>(</a:t>
            </a:r>
            <a:r>
              <a:rPr lang="zh-CN" altLang="en-US"/>
              <a:t>纯化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Picture 7" descr="1017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7476" t="3334" r="13593" b="4445"/>
          <a:stretch>
            <a:fillRect/>
          </a:stretch>
        </p:blipFill>
        <p:spPr bwMode="auto">
          <a:xfrm>
            <a:off x="4878069" y="1421128"/>
            <a:ext cx="2080895" cy="47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内容占位符 2"/>
          <p:cNvSpPr>
            <a:spLocks noGrp="1"/>
          </p:cNvSpPr>
          <p:nvPr/>
        </p:nvSpPr>
        <p:spPr>
          <a:xfrm>
            <a:off x="914400" y="16605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溶胶</a:t>
            </a:r>
            <a:endParaRPr lang="zh-CN" altLang="en-US" sz="32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装柱</a:t>
            </a:r>
            <a:endParaRPr lang="zh-CN" altLang="en-US" sz="32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漂洗</a:t>
            </a:r>
            <a:endParaRPr lang="zh-CN" altLang="en-US" sz="32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洗脱</a:t>
            </a:r>
            <a:endParaRPr lang="zh-CN" altLang="en-US" sz="32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" name="下箭头 3"/>
          <p:cNvSpPr/>
          <p:nvPr/>
        </p:nvSpPr>
        <p:spPr>
          <a:xfrm>
            <a:off x="1371600" y="2362200"/>
            <a:ext cx="76200" cy="3810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19000">
                <a:srgbClr val="FFB9B9">
                  <a:alpha val="100000"/>
                </a:srgbClr>
              </a:gs>
              <a:gs pos="44000">
                <a:srgbClr val="FE9E9F">
                  <a:alpha val="100000"/>
                </a:srgbClr>
              </a:gs>
              <a:gs pos="64000">
                <a:srgbClr val="FF8F8E">
                  <a:alpha val="100000"/>
                </a:srgbClr>
              </a:gs>
              <a:gs pos="84000">
                <a:srgbClr val="FF7373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下箭头 4"/>
          <p:cNvSpPr/>
          <p:nvPr/>
        </p:nvSpPr>
        <p:spPr>
          <a:xfrm>
            <a:off x="1371600" y="3168650"/>
            <a:ext cx="76200" cy="3810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19000">
                <a:srgbClr val="FFB9B9">
                  <a:alpha val="100000"/>
                </a:srgbClr>
              </a:gs>
              <a:gs pos="44000">
                <a:srgbClr val="FE9E9F">
                  <a:alpha val="100000"/>
                </a:srgbClr>
              </a:gs>
              <a:gs pos="64000">
                <a:srgbClr val="FF8F8E">
                  <a:alpha val="100000"/>
                </a:srgbClr>
              </a:gs>
              <a:gs pos="84000">
                <a:srgbClr val="FF7373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下箭头 6"/>
          <p:cNvSpPr/>
          <p:nvPr/>
        </p:nvSpPr>
        <p:spPr>
          <a:xfrm>
            <a:off x="1371600" y="4092575"/>
            <a:ext cx="76200" cy="3810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19000">
                <a:srgbClr val="FFB9B9">
                  <a:alpha val="100000"/>
                </a:srgbClr>
              </a:gs>
              <a:gs pos="44000">
                <a:srgbClr val="FE9E9F">
                  <a:alpha val="100000"/>
                </a:srgbClr>
              </a:gs>
              <a:gs pos="64000">
                <a:srgbClr val="FF8F8E">
                  <a:alpha val="100000"/>
                </a:srgbClr>
              </a:gs>
              <a:gs pos="84000">
                <a:srgbClr val="FF7373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96225" cy="4525963"/>
          </a:xfrm>
        </p:spPr>
        <p:txBody>
          <a:bodyPr vert="horz" wrap="square" lIns="91440" tIns="45720" rIns="91440" bIns="45720" anchor="t"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A.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检查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DNA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回收试剂盒中的所有溶液是否齐全，是否有沉淀生成，平</a:t>
            </a:r>
            <a:endParaRPr kumimoji="0" lang="zh-CN" altLang="en-US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衡液若有沉淀应放入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37℃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水浴中溶解；（已完成）</a:t>
            </a:r>
            <a:endParaRPr kumimoji="0" lang="zh-CN" altLang="en-US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B.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平衡核酸吸附柱：加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GBL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平衡缓冲液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500µL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至柱中，室温放置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2min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0" lang="zh-CN" altLang="en-US" sz="2000" b="1" i="0" u="none" strike="noStrike" kern="0" cap="none" spc="0" normalizeH="0" baseline="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12000×g 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离心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2min;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倒去滤液，平衡后的柱重新装入收集管待用。</a:t>
            </a:r>
            <a:endParaRPr kumimoji="0" lang="en-US" altLang="zh-CN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C.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</a:t>
            </a: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WB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漂洗液中加入指定量的无水乙醇。 （已完成）</a:t>
            </a:r>
            <a:endParaRPr kumimoji="0" lang="zh-CN" altLang="en-US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NOTE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：用试剂盒回收，所有的溶液应该是澄清的，室温放置。</a:t>
            </a:r>
            <a:endParaRPr kumimoji="0" lang="zh-CN" altLang="en-US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</a:pPr>
            <a:endParaRPr kumimoji="0" lang="zh-CN" altLang="en-US" sz="20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000" b="1" i="0" u="none" strike="noStrike" kern="0" cap="none" spc="0" normalizeH="0" baseline="0" noProof="1">
              <a:solidFill>
                <a:srgbClr val="B3B3B3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4579" name="Rectangle 6"/>
          <p:cNvSpPr/>
          <p:nvPr/>
        </p:nvSpPr>
        <p:spPr>
          <a:xfrm>
            <a:off x="228600" y="609600"/>
            <a:ext cx="4938713" cy="5667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endParaRPr lang="en-US" altLang="zh-CN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0" name="Rectangle 8"/>
          <p:cNvSpPr/>
          <p:nvPr/>
        </p:nvSpPr>
        <p:spPr>
          <a:xfrm>
            <a:off x="914400" y="1295400"/>
            <a:ext cx="7239000" cy="533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Font typeface="Monotype Sorts" pitchFamily="2" charset="2"/>
            </a:pP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矩形 5"/>
          <p:cNvSpPr>
            <a:spLocks noChangeArrowheads="1"/>
          </p:cNvSpPr>
          <p:nvPr/>
        </p:nvSpPr>
        <p:spPr bwMode="auto">
          <a:xfrm>
            <a:off x="742950" y="715963"/>
            <a:ext cx="2908300" cy="460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准备工作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5410200"/>
            <a:ext cx="7010400" cy="644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核酸吸附硅胶膜柱子长期放置过程会同空气中的电荷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尘埃发生反应而影响其核酸吸附能力，应加平衡液平衡。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根据胶重估计凝胶的体积；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0.1g≈0.1ml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加入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倍体积的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GC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溶胶液；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55-60℃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水浴溶胶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10min,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期间每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2-3min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颠倒混匀几次，直至凝胶块完全溶化。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注意：溶胶要充分！！！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762000"/>
            <a:ext cx="1719263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溶胶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13250" cy="4525963"/>
          </a:xfrm>
        </p:spPr>
        <p:txBody>
          <a:bodyPr vert="horz" wrap="square" lIns="91440" tIns="45720" rIns="91440" bIns="45720" anchor="t"/>
          <a:lstStyle/>
          <a:p>
            <a:pPr marL="377825" marR="0" indent="-377825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吸附柱放入收集管内，将上述溶胶液（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每次不超过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700</a:t>
            </a:r>
            <a:r>
              <a:rPr kumimoji="0" lang="el-GR" altLang="zh-CN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μ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）加入吸附柱中。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（顶盖上做标记）</a:t>
            </a: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77825" marR="0" indent="-377825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13000×g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离心</a:t>
            </a:r>
            <a:r>
              <a:rPr kumimoji="0" lang="en-US" altLang="zh-CN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1min</a:t>
            </a: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。弃滤液，将离心柱放回收集管中。</a:t>
            </a: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77825" marR="0" indent="-377825" algn="l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重复该步骤，直至剩余的溶胶液全部通过吸附柱。</a:t>
            </a: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</a:pP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zh-CN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kern="0" cap="none" spc="0" normalizeH="0" baseline="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1" name="Rectangle 6"/>
          <p:cNvSpPr/>
          <p:nvPr/>
        </p:nvSpPr>
        <p:spPr>
          <a:xfrm>
            <a:off x="1989138" y="2168525"/>
            <a:ext cx="4114800" cy="5486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Font typeface="Monotype Sorts" pitchFamily="2" charset="2"/>
              <a:buChar char="z"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2" name="Picture 7" descr="3"/>
          <p:cNvPicPr>
            <a:picLocks noChangeAspect="1"/>
          </p:cNvPicPr>
          <p:nvPr/>
        </p:nvPicPr>
        <p:blipFill>
          <a:blip r:embed="rId1">
            <a:lum bright="6000"/>
          </a:blip>
          <a:srcRect l="29630" t="27777" r="34814" b="8888"/>
          <a:stretch>
            <a:fillRect/>
          </a:stretch>
        </p:blipFill>
        <p:spPr>
          <a:xfrm>
            <a:off x="7086600" y="1143000"/>
            <a:ext cx="1952625" cy="3970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8" descr="2"/>
          <p:cNvPicPr>
            <a:picLocks noChangeAspect="1"/>
          </p:cNvPicPr>
          <p:nvPr/>
        </p:nvPicPr>
        <p:blipFill>
          <a:blip r:embed="rId2"/>
          <a:srcRect l="5089" r="56450"/>
          <a:stretch>
            <a:fillRect/>
          </a:stretch>
        </p:blipFill>
        <p:spPr>
          <a:xfrm>
            <a:off x="4737100" y="1143000"/>
            <a:ext cx="2227263" cy="395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62000" y="838200"/>
            <a:ext cx="1435100" cy="52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装柱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5562600"/>
            <a:ext cx="7467600" cy="768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注意：滤液可以重新上柱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重复离心一次后弃滤液。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如果总体积超过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750</a:t>
            </a:r>
            <a:r>
              <a:rPr kumimoji="0" lang="el-GR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μ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，可分两次将溶液加入同一个吸附柱中。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8475" y="3919538"/>
            <a:ext cx="15081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收集管</a:t>
            </a:r>
            <a:endParaRPr lang="zh-CN" altLang="en-US" sz="120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3938" y="2330450"/>
            <a:ext cx="14001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吸附柱</a:t>
            </a:r>
            <a:endParaRPr lang="zh-CN" altLang="en-US" sz="120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8238" y="2990850"/>
            <a:ext cx="8683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玻璃纤维</a:t>
            </a:r>
            <a:endParaRPr lang="zh-CN" altLang="en-US" sz="120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1531938"/>
            <a:ext cx="6248400" cy="360680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/>
              <a:t>加入 </a:t>
            </a:r>
            <a:r>
              <a:rPr lang="en-US" altLang="zh-CN" sz="2400"/>
              <a:t>600 µL DNA Wash Buffer</a:t>
            </a:r>
            <a:r>
              <a:rPr lang="zh-CN" altLang="en-US" sz="2400"/>
              <a:t>至吸附柱中，室温下在</a:t>
            </a:r>
            <a:r>
              <a:rPr lang="en-US" altLang="zh-CN" sz="2400"/>
              <a:t>13000×g</a:t>
            </a:r>
            <a:r>
              <a:rPr lang="zh-CN" altLang="en-US" sz="2400"/>
              <a:t>离心</a:t>
            </a:r>
            <a:r>
              <a:rPr lang="en-US" altLang="zh-CN" sz="2400"/>
              <a:t>30</a:t>
            </a:r>
            <a:r>
              <a:rPr lang="zh-CN" altLang="en-US" sz="2400"/>
              <a:t>秒，</a:t>
            </a:r>
            <a:r>
              <a:rPr lang="zh-CN" altLang="en-US" sz="2400">
                <a:solidFill>
                  <a:srgbClr val="FF0000"/>
                </a:solidFill>
              </a:rPr>
              <a:t>弃废液</a:t>
            </a:r>
            <a:r>
              <a:rPr lang="zh-CN" altLang="en-US" sz="2400"/>
              <a:t>，将吸附柱放回到收集管中。</a:t>
            </a:r>
            <a:endParaRPr lang="zh-CN" altLang="en-US" sz="2400"/>
          </a:p>
        </p:txBody>
      </p:sp>
      <p:sp>
        <p:nvSpPr>
          <p:cNvPr id="28675" name="Rectangle 6"/>
          <p:cNvSpPr/>
          <p:nvPr/>
        </p:nvSpPr>
        <p:spPr>
          <a:xfrm>
            <a:off x="768350" y="5705475"/>
            <a:ext cx="5257800" cy="795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Font typeface="Monotype Sorts" pitchFamily="2" charset="2"/>
            </a:pP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Monotype Sorts" pitchFamily="2" charset="2"/>
            </a:pPr>
            <a:endParaRPr lang="zh-CN" altLang="en-US" sz="2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Monotype Sorts" pitchFamily="2" charset="2"/>
            </a:pPr>
            <a:endParaRPr lang="zh-CN" altLang="en-US" sz="2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676" name="Picture 7" descr="4"/>
          <p:cNvPicPr>
            <a:picLocks noChangeAspect="1"/>
          </p:cNvPicPr>
          <p:nvPr/>
        </p:nvPicPr>
        <p:blipFill>
          <a:blip r:embed="rId1"/>
          <a:srcRect l="33543" r="32843" b="6175"/>
          <a:stretch>
            <a:fillRect/>
          </a:stretch>
        </p:blipFill>
        <p:spPr>
          <a:xfrm>
            <a:off x="6705600" y="1447800"/>
            <a:ext cx="2022475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517525" y="957263"/>
            <a:ext cx="1560513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漂洗：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25" y="2813050"/>
            <a:ext cx="431482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重复步骤</a:t>
            </a:r>
            <a:r>
              <a:rPr lang="en-US" altLang="zh-CN" sz="24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altLang="en-US" sz="24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，即再漂洗一次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6871" name="矩形 7"/>
          <p:cNvSpPr/>
          <p:nvPr/>
        </p:nvSpPr>
        <p:spPr>
          <a:xfrm>
            <a:off x="517525" y="3636963"/>
            <a:ext cx="2133600" cy="4603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fontAlgn="base"/>
            <a:r>
              <a:rPr lang="zh-CN" altLang="en-US" sz="2400" b="1" strike="noStrike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⑤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离心</a:t>
            </a:r>
            <a:endParaRPr lang="zh-CN" altLang="en-US" sz="2000" strike="noStrike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0" name="矩形 9"/>
          <p:cNvSpPr/>
          <p:nvPr/>
        </p:nvSpPr>
        <p:spPr>
          <a:xfrm>
            <a:off x="457200" y="4213225"/>
            <a:ext cx="6073775" cy="140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将空吸附柱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开盖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13000×g 离心2分钟，去除残留的乙醇。</a:t>
            </a:r>
            <a:endParaRPr lang="zh-CN" altLang="en-US" sz="2400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88" y="5335588"/>
            <a:ext cx="6042025" cy="706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漂洗液中的残留乙醇会影响下游对核酸的操作，例如酶切等。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5"/>
          <p:cNvSpPr/>
          <p:nvPr/>
        </p:nvSpPr>
        <p:spPr>
          <a:xfrm>
            <a:off x="469900" y="1828800"/>
            <a:ext cx="8166100" cy="304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Line 6"/>
          <p:cNvSpPr/>
          <p:nvPr/>
        </p:nvSpPr>
        <p:spPr>
          <a:xfrm>
            <a:off x="0" y="106680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35200" y="838200"/>
            <a:ext cx="46482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1" fontAlgn="base" hangingPunct="1">
              <a:defRPr/>
            </a:pPr>
            <a:endParaRPr lang="zh-CN" altLang="en-US" sz="4400" strike="noStrike" noProof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0" cap="none" spc="0" normalizeH="0" baseline="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实 验 目 的</a:t>
            </a:r>
            <a:b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kumimoji="0" lang="zh-CN" altLang="en-US" sz="4400" b="1" i="0" u="none" strike="noStrike" kern="0" cap="none" spc="0" normalizeH="0" baseline="0" noProof="1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5125" name="内容占位符 7"/>
          <p:cNvSpPr>
            <a:spLocks noGrp="1"/>
          </p:cNvSpPr>
          <p:nvPr>
            <p:ph idx="1"/>
          </p:nvPr>
        </p:nvSpPr>
        <p:spPr>
          <a:xfrm>
            <a:off x="609600" y="1371600"/>
            <a:ext cx="7318375" cy="45259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了解琼脂糖凝胶电泳中回收</a:t>
            </a:r>
            <a:r>
              <a:rPr lang="en-US" altLang="en-US">
                <a:latin typeface="宋体" panose="02010600030101010101" pitchFamily="2" charset="-122"/>
              </a:rPr>
              <a:t>DNA</a:t>
            </a:r>
            <a:r>
              <a:rPr lang="zh-CN" altLang="en-US" dirty="0">
                <a:latin typeface="宋体" panose="02010600030101010101" pitchFamily="2" charset="-122"/>
              </a:rPr>
              <a:t>片段的几种方法及其优缺点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掌握选用方法的原则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学习采用玻璃纤维柱法回收目的片段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46688" cy="4525963"/>
          </a:xfrm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转移吸附柱至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新的</a:t>
            </a:r>
            <a:r>
              <a:rPr lang="en-US" altLang="zh-CN" sz="2400">
                <a:latin typeface="宋体" panose="02010600030101010101" pitchFamily="2" charset="-122"/>
              </a:rPr>
              <a:t>1.5 </a:t>
            </a:r>
            <a:r>
              <a:rPr lang="en-US" altLang="zh-CN" sz="2400" err="1">
                <a:latin typeface="宋体" panose="02010600030101010101" pitchFamily="2" charset="-122"/>
              </a:rPr>
              <a:t>mLEP</a:t>
            </a:r>
            <a:r>
              <a:rPr lang="zh-CN" altLang="en-US" sz="2400" dirty="0">
                <a:latin typeface="宋体" panose="02010600030101010101" pitchFamily="2" charset="-122"/>
              </a:rPr>
              <a:t>管中，加入 </a:t>
            </a:r>
            <a:r>
              <a:rPr lang="en-US" altLang="zh-CN" sz="2400">
                <a:latin typeface="宋体" panose="02010600030101010101" pitchFamily="2" charset="-122"/>
              </a:rPr>
              <a:t>40 µL 60 ℃ </a:t>
            </a:r>
            <a:r>
              <a:rPr lang="zh-CN" altLang="en-US" sz="2400" dirty="0">
                <a:latin typeface="宋体" panose="02010600030101010101" pitchFamily="2" charset="-122"/>
              </a:rPr>
              <a:t>预热的</a:t>
            </a:r>
            <a:r>
              <a:rPr lang="en-US" altLang="zh-CN" sz="2400">
                <a:latin typeface="宋体" panose="02010600030101010101" pitchFamily="2" charset="-122"/>
              </a:rPr>
              <a:t>Elution Buffer </a:t>
            </a:r>
            <a:r>
              <a:rPr lang="zh-CN" altLang="en-US" sz="2400" dirty="0">
                <a:latin typeface="宋体" panose="02010600030101010101" pitchFamily="2" charset="-122"/>
              </a:rPr>
              <a:t>到吸附柱膜中央，室温放置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分钟。</a:t>
            </a:r>
            <a:r>
              <a:rPr lang="en-US" altLang="zh-CN" sz="2400">
                <a:latin typeface="宋体" panose="02010600030101010101" pitchFamily="2" charset="-122"/>
              </a:rPr>
              <a:t>12,000×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离心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分种以洗脱</a:t>
            </a:r>
            <a:r>
              <a:rPr lang="en-US" altLang="zh-CN" sz="2400">
                <a:latin typeface="宋体" panose="02010600030101010101" pitchFamily="2" charset="-122"/>
              </a:rPr>
              <a:t>DNA,</a:t>
            </a:r>
            <a:r>
              <a:rPr lang="zh-CN" altLang="en-US" sz="2400" dirty="0">
                <a:latin typeface="宋体" panose="02010600030101010101" pitchFamily="2" charset="-122"/>
              </a:rPr>
              <a:t>保留滤液。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将离心得到的溶液重新加回到吸附柱中，再次离心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1min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</a:rPr>
              <a:t>，收集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</a:rPr>
              <a:t>DNA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</a:rPr>
              <a:t>溶液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做好标记，保存样品。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pic>
        <p:nvPicPr>
          <p:cNvPr id="29699" name="Picture 4" descr="5"/>
          <p:cNvPicPr>
            <a:picLocks noChangeAspect="1"/>
          </p:cNvPicPr>
          <p:nvPr/>
        </p:nvPicPr>
        <p:blipFill>
          <a:blip r:embed="rId1"/>
          <a:srcRect l="12556" t="9367" r="19283" b="6926"/>
          <a:stretch>
            <a:fillRect/>
          </a:stretch>
        </p:blipFill>
        <p:spPr>
          <a:xfrm>
            <a:off x="5791200" y="990600"/>
            <a:ext cx="3124200" cy="2878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Rectangle 5"/>
          <p:cNvSpPr/>
          <p:nvPr/>
        </p:nvSpPr>
        <p:spPr>
          <a:xfrm>
            <a:off x="609600" y="1371600"/>
            <a:ext cx="5094288" cy="52562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Font typeface="Monotype Sorts" pitchFamily="2" charset="2"/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9701" name="Picture 7" descr="6"/>
          <p:cNvPicPr>
            <a:picLocks noChangeAspect="1"/>
          </p:cNvPicPr>
          <p:nvPr/>
        </p:nvPicPr>
        <p:blipFill>
          <a:blip r:embed="rId2"/>
          <a:srcRect l="25504" t="15686" r="30028" b="7843"/>
          <a:stretch>
            <a:fillRect/>
          </a:stretch>
        </p:blipFill>
        <p:spPr>
          <a:xfrm>
            <a:off x="5791200" y="3962400"/>
            <a:ext cx="1447800" cy="228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Picture 8" descr="7"/>
          <p:cNvPicPr>
            <a:picLocks noChangeAspect="1"/>
          </p:cNvPicPr>
          <p:nvPr/>
        </p:nvPicPr>
        <p:blipFill>
          <a:blip r:embed="rId3"/>
          <a:srcRect l="27547" r="34225" b="7843"/>
          <a:stretch>
            <a:fillRect/>
          </a:stretch>
        </p:blipFill>
        <p:spPr>
          <a:xfrm>
            <a:off x="7467600" y="3962400"/>
            <a:ext cx="1433513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04800" y="838200"/>
            <a:ext cx="1423988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strike="noStrike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⑥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洗脱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5334000"/>
            <a:ext cx="5105400" cy="922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NOTE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：洗脱体积越大，洗脱效率越高，如果需要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浓度较高，可以适当减少洗脱体积，但最小体积不应少于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30µl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注意事项</a:t>
            </a:r>
            <a:r>
              <a:rPr lang="en-US" altLang="zh-CN">
                <a:latin typeface="宋体" panose="02010600030101010101" pitchFamily="2" charset="-122"/>
              </a:rPr>
              <a:t>】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进行回收电泳时，往往需要在紫外灯下监测。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注意应使用长波紫外灯。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因为短波紫外线（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254</a:t>
            </a:r>
            <a:r>
              <a:rPr kumimoji="0" lang="en-US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nm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）会引起</a:t>
            </a:r>
            <a:r>
              <a:rPr kumimoji="0" lang="en-US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链断裂或造成基因突变。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所有与回收片段接触的试剂及器皿等都应进行灭菌处理，防止</a:t>
            </a:r>
            <a:r>
              <a:rPr kumimoji="0" lang="en-US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酶的污染。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回收时的操作要轻柔，特别是大片段，防止机械剪切力对</a:t>
            </a:r>
            <a:r>
              <a:rPr kumimoji="0" lang="en-US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的破坏。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23" name="Rectangle 4"/>
          <p:cNvSpPr/>
          <p:nvPr/>
        </p:nvSpPr>
        <p:spPr>
          <a:xfrm>
            <a:off x="381000" y="1752600"/>
            <a:ext cx="8178800" cy="39957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spcBef>
                <a:spcPct val="20000"/>
              </a:spcBef>
              <a:buFont typeface="Monotype Sorts" pitchFamily="2" charset="2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4" name="Rectangle 5"/>
          <p:cNvSpPr/>
          <p:nvPr/>
        </p:nvSpPr>
        <p:spPr>
          <a:xfrm>
            <a:off x="2590800" y="685800"/>
            <a:ext cx="29718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endParaRPr lang="en-US" altLang="zh-CN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武汉大学校徽"/>
          <p:cNvPicPr>
            <a:picLocks noChangeAspect="1"/>
          </p:cNvPicPr>
          <p:nvPr/>
        </p:nvPicPr>
        <p:blipFill>
          <a:blip r:embed="rId1">
            <a:lum bright="64001" contrast="-52000"/>
          </a:blip>
          <a:srcRect l="12000" t="12000" r="12000" b="12000"/>
          <a:stretch>
            <a:fillRect/>
          </a:stretch>
        </p:blipFill>
        <p:spPr>
          <a:xfrm>
            <a:off x="21971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/>
              <a:t>实验关键点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913" y="1828800"/>
            <a:ext cx="8229600" cy="4525963"/>
          </a:xfrm>
        </p:spPr>
        <p:txBody>
          <a:bodyPr/>
          <a:lstStyle/>
          <a:p>
            <a:pPr marL="609600" marR="0" indent="-609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胶块体积尽量小</a:t>
            </a: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切胶速度要快</a:t>
            </a: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溶胶充分</a:t>
            </a: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切忌将凝胶混入样品中</a:t>
            </a: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1892300" y="1828800"/>
            <a:ext cx="5183188" cy="2663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Monotype Sorts" pitchFamily="2" charset="2"/>
              <a:buAutoNum type="arabicPeriod"/>
            </a:pPr>
            <a:endParaRPr lang="zh-CN" altLang="en-US" sz="3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425700" y="209550"/>
            <a:ext cx="41148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宋体" panose="02010600030101010101" pitchFamily="2" charset="-122"/>
              </a:rPr>
              <a:t>思 考 题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玻璃纤维柱法回收</a:t>
            </a:r>
            <a:r>
              <a:rPr lang="en-US" altLang="zh-CN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DNA</a:t>
            </a: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的原理。</a:t>
            </a:r>
            <a:endParaRPr lang="zh-CN" altLang="en-US" strike="noStrike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sym typeface="+mn-ea"/>
            </a:endParaRPr>
          </a:p>
          <a:p>
            <a:pPr marL="514350" indent="-514350" fontAlgn="base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漂洗液中为什么要含有</a:t>
            </a:r>
            <a:r>
              <a:rPr lang="en-US" altLang="zh-CN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75%</a:t>
            </a: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的乙醇？</a:t>
            </a:r>
            <a:endParaRPr lang="zh-CN" altLang="en-US" b="1" strike="noStrike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</a:endParaRPr>
          </a:p>
          <a:p>
            <a:pPr marL="514350" indent="-514350" fontAlgn="base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如何提高</a:t>
            </a:r>
            <a:r>
              <a:rPr lang="en-US" altLang="zh-CN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DNA</a:t>
            </a:r>
            <a:r>
              <a:rPr lang="zh-CN" altLang="en-US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片段的回收得率？</a:t>
            </a:r>
            <a:endParaRPr lang="zh-CN" altLang="en-US" b="1" strike="noStrike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</a:endParaRPr>
          </a:p>
          <a:p>
            <a:pPr marL="0" indent="0" fontAlgn="base">
              <a:buNone/>
            </a:pPr>
            <a:endParaRPr lang="zh-CN" altLang="en-US" b="1" strike="noStrike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3378200" y="838200"/>
            <a:ext cx="23622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673100" y="1600200"/>
            <a:ext cx="7772400" cy="152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65430" indent="-265430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2352675" y="2678113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/>
              <a:t>背景理论知识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3794" name="Line 4"/>
          <p:cNvSpPr/>
          <p:nvPr/>
        </p:nvSpPr>
        <p:spPr>
          <a:xfrm>
            <a:off x="0" y="3429000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片段的分离和回收是一项重要的技术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可收集特定酶切片段用于克隆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制备探针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回收的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PCR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产物用于再次鉴定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7800" y="4876800"/>
            <a:ext cx="3287713" cy="395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trike="noStrike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从凝胶中回收</a:t>
            </a:r>
            <a:r>
              <a:rPr lang="en-US" altLang="zh-CN" b="1" strike="noStrike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 b="1" strike="noStrike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并进行纯化。</a:t>
            </a:r>
            <a:endParaRPr lang="zh-CN" altLang="en-US" b="1" strike="noStrike" noProof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649288" y="733425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600" dirty="0">
                <a:latin typeface="Tahoma" panose="020B0604030504040204" pitchFamily="34" charset="0"/>
                <a:sym typeface="宋体" panose="02010600030101010101" pitchFamily="2" charset="-122"/>
              </a:rPr>
              <a:t>回收实验中两个最重要的技术指标</a:t>
            </a:r>
            <a:endParaRPr lang="zh-CN" altLang="en-US" sz="3600" dirty="0">
              <a:latin typeface="Tahoma" panose="020B060403050404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038" y="2016125"/>
            <a:ext cx="6734175" cy="4525963"/>
          </a:xfrm>
        </p:spPr>
        <p:txBody>
          <a:bodyPr/>
          <a:lstStyle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产物的纯度：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60045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未达标则严重影响以后的酶切、连接、标记等酶参与的反应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产物的回收率：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60045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否则增大前期工作量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5843" name="Rectangle 6"/>
          <p:cNvSpPr/>
          <p:nvPr/>
        </p:nvSpPr>
        <p:spPr>
          <a:xfrm>
            <a:off x="2816225" y="1804988"/>
            <a:ext cx="7315200" cy="4171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3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3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3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zh-CN" alt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44500" y="4572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dirty="0">
                <a:latin typeface="Arial" panose="020B0604020202020204" pitchFamily="34" charset="0"/>
              </a:rPr>
              <a:t>理想回收方法应满足的要求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613" y="1660525"/>
            <a:ext cx="8229600" cy="4525963"/>
          </a:xfrm>
        </p:spPr>
        <p:txBody>
          <a:bodyPr/>
          <a:lstStyle/>
          <a:p>
            <a: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回收片段的纯度高：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不可带有凝胶；回收过程中加入的物质也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要除净；无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酶污染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可用于大小不同的片段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较高的回收效率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技术方便、快捷：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不需昂贵的试剂和特殊的仪器设备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67" name="Rectangle 5"/>
          <p:cNvSpPr/>
          <p:nvPr/>
        </p:nvSpPr>
        <p:spPr>
          <a:xfrm>
            <a:off x="1657350" y="990600"/>
            <a:ext cx="58039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7"/>
          <p:cNvSpPr/>
          <p:nvPr/>
        </p:nvSpPr>
        <p:spPr>
          <a:xfrm>
            <a:off x="1054100" y="1600200"/>
            <a:ext cx="70104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558800" y="4572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/>
              <a:t>常用的回收方法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）纤维素膜电泳回收：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Arial" panose="020B0604020202020204" pitchFamily="34" charset="0"/>
              </a:rPr>
              <a:t>所需条带前插入</a:t>
            </a:r>
            <a:r>
              <a:rPr lang="en-US" altLang="zh-CN" sz="1600">
                <a:latin typeface="Arial" panose="020B0604020202020204" pitchFamily="34" charset="0"/>
              </a:rPr>
              <a:t>DEAE</a:t>
            </a:r>
            <a:r>
              <a:rPr lang="zh-CN" altLang="en-US" sz="1600" dirty="0">
                <a:latin typeface="Arial" panose="020B0604020202020204" pitchFamily="34" charset="0"/>
              </a:rPr>
              <a:t>－纤维素膜，继续电泳至条带</a:t>
            </a:r>
            <a:r>
              <a:rPr lang="en-US" altLang="zh-CN" sz="1600">
                <a:latin typeface="Arial" panose="020B0604020202020204" pitchFamily="34" charset="0"/>
              </a:rPr>
              <a:t>DNA</a:t>
            </a:r>
            <a:r>
              <a:rPr lang="zh-CN" altLang="en-US" sz="1600" dirty="0">
                <a:latin typeface="Arial" panose="020B0604020202020204" pitchFamily="34" charset="0"/>
              </a:rPr>
              <a:t>都到膜上，取出洗下。</a:t>
            </a:r>
            <a:r>
              <a:rPr lang="zh-CN" altLang="en-US" sz="2800" dirty="0">
                <a:latin typeface="宋体" panose="02010600030101010101" pitchFamily="2" charset="-122"/>
              </a:rPr>
              <a:t>                                                                                      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）透析袋电洗脱法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               切下条带的</a:t>
            </a:r>
            <a:r>
              <a:rPr lang="zh-CN" altLang="en-US" sz="1600" dirty="0">
                <a:latin typeface="Arial" panose="020B0604020202020204" pitchFamily="34" charset="0"/>
                <a:hlinkClick r:id="rId1"/>
              </a:rPr>
              <a:t>琼脂糖</a:t>
            </a:r>
            <a:r>
              <a:rPr lang="zh-CN" altLang="en-US" sz="1600" dirty="0">
                <a:latin typeface="Arial" panose="020B0604020202020204" pitchFamily="34" charset="0"/>
              </a:rPr>
              <a:t>放</a:t>
            </a:r>
            <a:r>
              <a:rPr lang="zh-CN" altLang="en-US" sz="1600" dirty="0">
                <a:latin typeface="Arial" panose="020B0604020202020204" pitchFamily="34" charset="0"/>
                <a:hlinkClick r:id="rId2"/>
              </a:rPr>
              <a:t>透析袋</a:t>
            </a:r>
            <a:r>
              <a:rPr lang="zh-CN" altLang="en-US" sz="1600" dirty="0">
                <a:latin typeface="Arial" panose="020B0604020202020204" pitchFamily="34" charset="0"/>
              </a:rPr>
              <a:t>内，加缓冲液后继续电泳，</a:t>
            </a:r>
            <a:r>
              <a:rPr lang="en-US" altLang="zh-CN" sz="1600">
                <a:latin typeface="Arial" panose="020B0604020202020204" pitchFamily="34" charset="0"/>
              </a:rPr>
              <a:t>DNA</a:t>
            </a:r>
            <a:r>
              <a:rPr lang="zh-CN" altLang="en-US" sz="1600" dirty="0">
                <a:latin typeface="Arial" panose="020B0604020202020204" pitchFamily="34" charset="0"/>
              </a:rPr>
              <a:t>出胶后回收。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）冻融法：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Arial" panose="020B0604020202020204" pitchFamily="34" charset="0"/>
              </a:rPr>
              <a:t>反复冷冻以融化含目的片段凝胶，适用于小片段。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玻璃纤维柱法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</a:rPr>
              <a:t>）低融点琼脂糖凝胶法（羟乙基）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Arial" panose="020B0604020202020204" pitchFamily="34" charset="0"/>
              </a:rPr>
              <a:t>切下胶，加热熔化胶，然后用酚抽提回收</a:t>
            </a:r>
            <a:r>
              <a:rPr lang="en-US" altLang="zh-CN" sz="1600">
                <a:latin typeface="Arial" panose="020B0604020202020204" pitchFamily="34" charset="0"/>
              </a:rPr>
              <a:t>DNA</a:t>
            </a:r>
            <a:r>
              <a:rPr lang="zh-CN" altLang="en-US" sz="1600" dirty="0">
                <a:latin typeface="Arial" panose="020B0604020202020204" pitchFamily="34" charset="0"/>
              </a:rPr>
              <a:t>。</a:t>
            </a:r>
            <a:endParaRPr lang="en-US" altLang="zh-CN" sz="160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7"/>
          <p:cNvSpPr/>
          <p:nvPr/>
        </p:nvSpPr>
        <p:spPr>
          <a:xfrm>
            <a:off x="381000" y="1600200"/>
            <a:ext cx="8585200" cy="106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2" name="Rectangle 8"/>
          <p:cNvSpPr/>
          <p:nvPr/>
        </p:nvSpPr>
        <p:spPr>
          <a:xfrm>
            <a:off x="762000" y="1295400"/>
            <a:ext cx="8229600" cy="2838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/>
          <p:cNvPicPr>
            <a:picLocks noChangeAspect="1"/>
          </p:cNvPicPr>
          <p:nvPr/>
        </p:nvPicPr>
        <p:blipFill>
          <a:blip r:embed="rId1">
            <a:lum bright="-41998" contrast="60000"/>
          </a:blip>
          <a:srcRect r="5617" b="5765"/>
          <a:stretch>
            <a:fillRect/>
          </a:stretch>
        </p:blipFill>
        <p:spPr>
          <a:xfrm>
            <a:off x="2182813" y="1417638"/>
            <a:ext cx="6321425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4000" dirty="0">
                <a:latin typeface="Arial" panose="020B0604020202020204" pitchFamily="34" charset="0"/>
              </a:rPr>
              <a:t>低融点琼脂糖法凝胶制备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09588" y="4498975"/>
            <a:ext cx="4703762" cy="45259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000"/>
              <a:t>低熔点琼脂糖是多糖链上引入羟乙基后的琼脂糖，由于其能在</a:t>
            </a:r>
            <a:r>
              <a:rPr lang="en-US" altLang="zh-CN" sz="2000"/>
              <a:t>30℃</a:t>
            </a:r>
            <a:r>
              <a:rPr lang="zh-CN" altLang="en-US" sz="2000"/>
              <a:t>左右成胶</a:t>
            </a:r>
            <a:r>
              <a:rPr lang="en-US" altLang="zh-CN" sz="2000"/>
              <a:t>,</a:t>
            </a:r>
            <a:r>
              <a:rPr lang="zh-CN" altLang="en-US" sz="2000"/>
              <a:t>约</a:t>
            </a:r>
            <a:r>
              <a:rPr lang="en-US" altLang="zh-CN" sz="2000"/>
              <a:t>65℃</a:t>
            </a:r>
            <a:r>
              <a:rPr lang="zh-CN" altLang="en-US" sz="2000"/>
              <a:t>熔化</a:t>
            </a:r>
            <a:r>
              <a:rPr lang="en-US" altLang="zh-CN" sz="2000"/>
              <a:t>,</a:t>
            </a:r>
            <a:r>
              <a:rPr lang="zh-CN" altLang="en-US" sz="2000"/>
              <a:t>熔化温度低于大多数双链</a:t>
            </a:r>
            <a:r>
              <a:rPr lang="en-US" altLang="zh-CN" sz="2000"/>
              <a:t>DNA</a:t>
            </a:r>
            <a:r>
              <a:rPr lang="zh-CN" altLang="en-US" sz="2000"/>
              <a:t>熔点。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9940" name="Rectangle 5"/>
          <p:cNvSpPr/>
          <p:nvPr/>
        </p:nvSpPr>
        <p:spPr>
          <a:xfrm>
            <a:off x="1816100" y="763588"/>
            <a:ext cx="5472113" cy="6080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文本框 3"/>
          <p:cNvSpPr txBox="1"/>
          <p:nvPr/>
        </p:nvSpPr>
        <p:spPr>
          <a:xfrm>
            <a:off x="6762750" y="4784725"/>
            <a:ext cx="10969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低熔点琼脂糖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sym typeface="宋体" panose="02010600030101010101" pitchFamily="2" charset="-122"/>
              </a:rPr>
              <a:t>实验原理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3751263" cy="4525963"/>
          </a:xfrm>
        </p:spPr>
        <p:txBody>
          <a:bodyPr/>
          <a:lstStyle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通过琼脂糖凝胶电泳分离酶切产物，切胶回收含目的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片段（载体，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GFP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）的凝胶，利用回收试剂盒纯化目的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DNA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用于后续实验。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pic>
        <p:nvPicPr>
          <p:cNvPr id="8195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575" y="1116013"/>
            <a:ext cx="3959225" cy="537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标题 1"/>
          <p:cNvSpPr>
            <a:spLocks noGrp="1"/>
          </p:cNvSpPr>
          <p:nvPr/>
        </p:nvSpPr>
        <p:spPr>
          <a:xfrm>
            <a:off x="342900" y="439896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algn="ctr" eaLnBrk="0" hangingPunct="0"/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8197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0600" y="3581400"/>
            <a:ext cx="3810000" cy="91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68313" y="6858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/>
              <a:t>玻璃纤维柱法回收</a:t>
            </a:r>
            <a:r>
              <a:rPr lang="en-US" altLang="zh-CN"/>
              <a:t>DNA</a:t>
            </a:r>
            <a:r>
              <a:rPr lang="zh-CN" altLang="en-US"/>
              <a:t>片段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800"/>
              <a:t>利用特殊</a:t>
            </a:r>
            <a:r>
              <a:rPr lang="zh-CN" altLang="en-US" sz="2800">
                <a:solidFill>
                  <a:srgbClr val="FF0000"/>
                </a:solidFill>
              </a:rPr>
              <a:t>硅基质</a:t>
            </a:r>
            <a:r>
              <a:rPr lang="zh-CN" altLang="en-US" sz="2800"/>
              <a:t>材料，在一定</a:t>
            </a:r>
            <a:r>
              <a:rPr lang="zh-CN" altLang="en-US" sz="2800">
                <a:solidFill>
                  <a:srgbClr val="FF0000"/>
                </a:solidFill>
              </a:rPr>
              <a:t>高盐</a:t>
            </a:r>
            <a:r>
              <a:rPr lang="zh-CN" altLang="en-US" sz="2800"/>
              <a:t>缓冲系统下高   效、</a:t>
            </a:r>
            <a:r>
              <a:rPr lang="zh-CN" altLang="en-US" sz="2800">
                <a:solidFill>
                  <a:srgbClr val="FF0000"/>
                </a:solidFill>
              </a:rPr>
              <a:t>专一地吸附</a:t>
            </a:r>
            <a:r>
              <a:rPr lang="en-US" altLang="zh-CN" sz="2800">
                <a:solidFill>
                  <a:srgbClr val="FF0000"/>
                </a:solidFill>
              </a:rPr>
              <a:t>DNA</a:t>
            </a:r>
            <a:r>
              <a:rPr lang="zh-CN" altLang="en-US" sz="2800"/>
              <a:t>的原理，配备设计独特的离心</a:t>
            </a:r>
            <a:r>
              <a:rPr lang="zh-CN" altLang="en-US" sz="2800">
                <a:solidFill>
                  <a:srgbClr val="FF0000"/>
                </a:solidFill>
              </a:rPr>
              <a:t>吸附柱式结构</a:t>
            </a:r>
            <a:r>
              <a:rPr lang="zh-CN" altLang="en-US" sz="2800"/>
              <a:t>，快速高效回收</a:t>
            </a:r>
            <a:r>
              <a:rPr lang="en-US" altLang="zh-CN" sz="2800"/>
              <a:t>DNA</a:t>
            </a:r>
            <a:r>
              <a:rPr lang="zh-CN" altLang="en-US" sz="2800"/>
              <a:t>片段。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用途：回收，浓缩，去除杂质，更换缓冲系统，探针制备等。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243" name="Rectangle 5"/>
          <p:cNvSpPr/>
          <p:nvPr/>
        </p:nvSpPr>
        <p:spPr>
          <a:xfrm>
            <a:off x="596900" y="685800"/>
            <a:ext cx="79248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4" name="Picture 7" descr="93054"/>
          <p:cNvPicPr>
            <a:picLocks noChangeAspect="1"/>
          </p:cNvPicPr>
          <p:nvPr/>
        </p:nvPicPr>
        <p:blipFill>
          <a:blip r:embed="rId1"/>
          <a:srcRect t="6956" b="20000"/>
          <a:stretch>
            <a:fillRect/>
          </a:stretch>
        </p:blipFill>
        <p:spPr>
          <a:xfrm>
            <a:off x="5416550" y="4613275"/>
            <a:ext cx="3467100" cy="194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宋体" panose="02010600030101010101" pitchFamily="2" charset="-122"/>
              </a:rPr>
              <a:t>回收方法的选择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747713" y="1558925"/>
            <a:ext cx="7610475" cy="4525963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/>
              <a:t>已有</a:t>
            </a:r>
            <a:r>
              <a:rPr lang="en-US" altLang="zh-CN" sz="2800" dirty="0"/>
              <a:t>20</a:t>
            </a:r>
            <a:r>
              <a:rPr lang="zh-CN" altLang="en-US" sz="2800" dirty="0"/>
              <a:t>余种原始或衍生的方法可供选择，但缺乏高效回收不同大小</a:t>
            </a:r>
            <a:r>
              <a:rPr lang="en-US" altLang="zh-CN" sz="2800" dirty="0"/>
              <a:t>DNA</a:t>
            </a:r>
            <a:r>
              <a:rPr lang="zh-CN" altLang="en-US" sz="2800" dirty="0"/>
              <a:t>的普遍实用方法。</a:t>
            </a:r>
            <a:endParaRPr lang="en-US" altLang="zh-CN" sz="28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选择原则：</a:t>
            </a:r>
            <a:r>
              <a:rPr lang="zh-CN" altLang="en-US" sz="2800" dirty="0"/>
              <a:t> 根据回收片段的大小、现有的试剂与器材、以及后处理的难易等选择合适的回收方法。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41987" name="Rectangle 5"/>
          <p:cNvSpPr/>
          <p:nvPr/>
        </p:nvSpPr>
        <p:spPr>
          <a:xfrm>
            <a:off x="2095500" y="838200"/>
            <a:ext cx="49149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8" name="Rectangle 6"/>
          <p:cNvSpPr/>
          <p:nvPr/>
        </p:nvSpPr>
        <p:spPr>
          <a:xfrm>
            <a:off x="800100" y="1447800"/>
            <a:ext cx="7543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5311" y="4903469"/>
            <a:ext cx="3262432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回收率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30%-70%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2732" y="5761722"/>
            <a:ext cx="128854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返回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下 次 实 验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43011" name="Picture 2" descr="武汉大学校徽"/>
          <p:cNvPicPr>
            <a:picLocks noChangeAspect="1"/>
          </p:cNvPicPr>
          <p:nvPr/>
        </p:nvPicPr>
        <p:blipFill>
          <a:blip r:embed="rId1">
            <a:lum bright="64001" contrast="-52000"/>
          </a:blip>
          <a:srcRect l="12000" t="12000" r="12000" b="12000"/>
          <a:stretch>
            <a:fillRect/>
          </a:stretch>
        </p:blipFill>
        <p:spPr>
          <a:xfrm>
            <a:off x="21971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Rectangle 4"/>
          <p:cNvSpPr/>
          <p:nvPr/>
        </p:nvSpPr>
        <p:spPr>
          <a:xfrm>
            <a:off x="1282700" y="2540000"/>
            <a:ext cx="6388100" cy="1752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 sz="6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片段的重组</a:t>
            </a:r>
            <a:br>
              <a:rPr lang="zh-CN" altLang="en-US" sz="6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6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（连接反应）</a:t>
            </a:r>
            <a:endParaRPr lang="zh-CN" altLang="en-US" sz="60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/>
          </a:p>
        </p:txBody>
      </p:sp>
      <p:pic>
        <p:nvPicPr>
          <p:cNvPr id="44035" name="Picture 2" descr="武汉大学校徽"/>
          <p:cNvPicPr>
            <a:picLocks noChangeAspect="1"/>
          </p:cNvPicPr>
          <p:nvPr/>
        </p:nvPicPr>
        <p:blipFill>
          <a:blip r:embed="rId1">
            <a:lum bright="64001" contrast="-52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3"/>
          <p:cNvSpPr/>
          <p:nvPr/>
        </p:nvSpPr>
        <p:spPr>
          <a:xfrm>
            <a:off x="444500" y="836613"/>
            <a:ext cx="8223250" cy="30495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160000"/>
              </a:lnSpc>
            </a:pPr>
            <a:r>
              <a:rPr lang="zh-CN" altLang="en-US" sz="7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开始工作吧！</a:t>
            </a:r>
            <a:br>
              <a:rPr lang="zh-CN" altLang="en-US" sz="6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6000" b="1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LET’S BEGIN NOW</a:t>
            </a:r>
            <a:r>
              <a:rPr lang="zh-CN" altLang="en-US" sz="6000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！</a:t>
            </a:r>
            <a:endParaRPr lang="zh-CN" altLang="en-US" sz="6000" b="1" i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44037" name="Picture 4" descr="PE0161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10000"/>
            <a:ext cx="29718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68313" y="6858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/>
              <a:t>玻璃纤维柱法回收</a:t>
            </a:r>
            <a:r>
              <a:rPr lang="en-US" altLang="zh-CN"/>
              <a:t>DNA</a:t>
            </a:r>
            <a:r>
              <a:rPr lang="zh-CN" altLang="en-US"/>
              <a:t>片段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800"/>
              <a:t>利用特殊</a:t>
            </a:r>
            <a:r>
              <a:rPr lang="zh-CN" altLang="en-US" sz="2800">
                <a:solidFill>
                  <a:srgbClr val="FF0000"/>
                </a:solidFill>
              </a:rPr>
              <a:t>硅基质</a:t>
            </a:r>
            <a:r>
              <a:rPr lang="zh-CN" altLang="en-US" sz="2800"/>
              <a:t>材料，在一定</a:t>
            </a:r>
            <a:r>
              <a:rPr lang="zh-CN" altLang="en-US" sz="2800">
                <a:solidFill>
                  <a:srgbClr val="FF0000"/>
                </a:solidFill>
              </a:rPr>
              <a:t>高盐</a:t>
            </a:r>
            <a:r>
              <a:rPr lang="zh-CN" altLang="en-US" sz="2800"/>
              <a:t>缓冲系统下高   效、</a:t>
            </a:r>
            <a:r>
              <a:rPr lang="zh-CN" altLang="en-US" sz="2800">
                <a:solidFill>
                  <a:srgbClr val="FF0000"/>
                </a:solidFill>
              </a:rPr>
              <a:t>专一地吸附</a:t>
            </a:r>
            <a:r>
              <a:rPr lang="en-US" altLang="zh-CN" sz="2800">
                <a:solidFill>
                  <a:srgbClr val="FF0000"/>
                </a:solidFill>
              </a:rPr>
              <a:t>DNA</a:t>
            </a:r>
            <a:r>
              <a:rPr lang="zh-CN" altLang="en-US" sz="2800"/>
              <a:t>的原理，配备设计独特的离心</a:t>
            </a:r>
            <a:r>
              <a:rPr lang="zh-CN" altLang="en-US" sz="2800">
                <a:solidFill>
                  <a:srgbClr val="FF0000"/>
                </a:solidFill>
              </a:rPr>
              <a:t>吸附柱式结构</a:t>
            </a:r>
            <a:r>
              <a:rPr lang="zh-CN" altLang="en-US" sz="2800"/>
              <a:t>，快速高效回收</a:t>
            </a:r>
            <a:r>
              <a:rPr lang="en-US" altLang="zh-CN" sz="2800"/>
              <a:t>DNA</a:t>
            </a:r>
            <a:r>
              <a:rPr lang="zh-CN" altLang="en-US" sz="2800"/>
              <a:t>片段。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用途：回收，浓缩，去除杂质，更换缓冲系统，探针制备等。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243" name="Rectangle 5"/>
          <p:cNvSpPr/>
          <p:nvPr/>
        </p:nvSpPr>
        <p:spPr>
          <a:xfrm>
            <a:off x="596900" y="685800"/>
            <a:ext cx="79248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4" name="Picture 7" descr="93054"/>
          <p:cNvPicPr>
            <a:picLocks noChangeAspect="1"/>
          </p:cNvPicPr>
          <p:nvPr/>
        </p:nvPicPr>
        <p:blipFill>
          <a:blip r:embed="rId1"/>
          <a:srcRect t="6956" b="20000"/>
          <a:stretch>
            <a:fillRect/>
          </a:stretch>
        </p:blipFill>
        <p:spPr>
          <a:xfrm>
            <a:off x="5416550" y="4613275"/>
            <a:ext cx="3467100" cy="194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sym typeface="宋体" panose="02010600030101010101" pitchFamily="2" charset="-122"/>
              </a:rPr>
              <a:t>DNA</a:t>
            </a:r>
            <a:r>
              <a:rPr lang="zh-CN" altLang="en-US">
                <a:sym typeface="宋体" panose="02010600030101010101" pitchFamily="2" charset="-122"/>
              </a:rPr>
              <a:t>片段</a:t>
            </a:r>
            <a:r>
              <a:rPr lang="zh-CN" altLang="en-US"/>
              <a:t>回收的</a:t>
            </a:r>
            <a:r>
              <a:rPr lang="zh-CN" altLang="en-US">
                <a:sym typeface="宋体" panose="02010600030101010101" pitchFamily="2" charset="-122"/>
              </a:rPr>
              <a:t>一般流程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914400" y="1660525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circleNumDbPlain"/>
            </a:pPr>
            <a:r>
              <a:rPr lang="zh-CN" altLang="en-US"/>
              <a:t>溶胶</a:t>
            </a:r>
            <a:endParaRPr lang="zh-CN" altLang="en-US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circleNumDbPlain"/>
            </a:pPr>
            <a:r>
              <a:rPr lang="zh-CN" altLang="en-US"/>
              <a:t>装柱</a:t>
            </a:r>
            <a:endParaRPr lang="zh-CN" altLang="en-US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circleNumDbPlain"/>
            </a:pPr>
            <a:r>
              <a:rPr lang="zh-CN" altLang="en-US"/>
              <a:t>漂洗</a:t>
            </a:r>
            <a:endParaRPr lang="zh-CN" altLang="en-US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circleNumDbPlain"/>
            </a:pPr>
            <a:r>
              <a:rPr lang="zh-CN" altLang="en-US"/>
              <a:t>洗脱</a:t>
            </a:r>
            <a:endParaRPr lang="zh-CN" altLang="en-US"/>
          </a:p>
        </p:txBody>
      </p:sp>
      <p:pic>
        <p:nvPicPr>
          <p:cNvPr id="12291" name="Picture 4" descr="image0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lum bright="-17996" contrast="29999"/>
          </a:blip>
          <a:srcRect t="14706" b="23177"/>
          <a:stretch>
            <a:fillRect/>
          </a:stretch>
        </p:blipFill>
        <p:spPr>
          <a:xfrm>
            <a:off x="3349625" y="1660525"/>
            <a:ext cx="5408613" cy="410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5"/>
          <p:cNvSpPr/>
          <p:nvPr/>
        </p:nvSpPr>
        <p:spPr>
          <a:xfrm>
            <a:off x="1584325" y="1050925"/>
            <a:ext cx="79248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/>
              <a:t>实验材料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质粒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DNA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BamH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I/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大量酶切样品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DNA凝胶纯化试剂盒</a:t>
            </a:r>
            <a:endParaRPr lang="zh-CN" altLang="en-US" sz="24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en-US" altLang="zh-CN" sz="2400">
                <a:sym typeface="宋体" panose="02010600030101010101" pitchFamily="2" charset="-122"/>
              </a:rPr>
              <a:t>50xTAE buffer</a:t>
            </a:r>
            <a:endParaRPr lang="en-US" altLang="zh-CN" sz="2400"/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zh-CN" altLang="en-US" sz="2400">
                <a:sym typeface="宋体" panose="02010600030101010101" pitchFamily="2" charset="-122"/>
              </a:rPr>
              <a:t>琼脂糖</a:t>
            </a:r>
            <a:endParaRPr lang="zh-CN" altLang="en-US" sz="2400"/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en-US" altLang="zh-CN" sz="2400">
                <a:sym typeface="宋体" panose="02010600030101010101" pitchFamily="2" charset="-122"/>
              </a:rPr>
              <a:t>GelRed </a:t>
            </a:r>
            <a:r>
              <a:rPr lang="zh-CN" altLang="en-US" sz="2400">
                <a:sym typeface="宋体" panose="02010600030101010101" pitchFamily="2" charset="-122"/>
              </a:rPr>
              <a:t>显示液</a:t>
            </a:r>
            <a:r>
              <a:rPr lang="zh-CN" altLang="en-US" sz="2400" b="0">
                <a:sym typeface="宋体" panose="02010600030101010101" pitchFamily="2" charset="-122"/>
              </a:rPr>
              <a:t>（</a:t>
            </a:r>
            <a:r>
              <a:rPr lang="en-US" altLang="zh-CN" sz="2400" b="0">
                <a:sym typeface="宋体" panose="02010600030101010101" pitchFamily="2" charset="-122"/>
              </a:rPr>
              <a:t>1/2000</a:t>
            </a:r>
            <a:r>
              <a:rPr lang="zh-CN" altLang="en-US" sz="2400" b="0">
                <a:sym typeface="宋体" panose="02010600030101010101" pitchFamily="2" charset="-122"/>
              </a:rPr>
              <a:t>，</a:t>
            </a:r>
            <a:r>
              <a:rPr lang="en-US" altLang="zh-CN" sz="2400" b="0">
                <a:sym typeface="宋体" panose="02010600030101010101" pitchFamily="2" charset="-122"/>
              </a:rPr>
              <a:t>12uL/25mL</a:t>
            </a:r>
            <a:r>
              <a:rPr lang="zh-CN" altLang="en-US" sz="2400" b="0">
                <a:sym typeface="宋体" panose="02010600030101010101" pitchFamily="2" charset="-122"/>
              </a:rPr>
              <a:t>）</a:t>
            </a:r>
            <a:endParaRPr lang="zh-CN" altLang="en-US" sz="2400" b="0"/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en-US" altLang="zh-CN" sz="2400">
                <a:sym typeface="宋体" panose="02010600030101010101" pitchFamily="2" charset="-122"/>
              </a:rPr>
              <a:t>6xLoading buffer</a:t>
            </a:r>
            <a:endParaRPr lang="en-US" altLang="zh-CN" sz="2400"/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r>
              <a:rPr lang="en-US" altLang="zh-CN" sz="2400">
                <a:sym typeface="宋体" panose="02010600030101010101" pitchFamily="2" charset="-122"/>
              </a:rPr>
              <a:t>DNA Marker</a:t>
            </a:r>
            <a:r>
              <a:rPr lang="zh-CN" altLang="en-US" sz="2400">
                <a:sym typeface="宋体" panose="02010600030101010101" pitchFamily="2" charset="-122"/>
              </a:rPr>
              <a:t>：</a:t>
            </a:r>
            <a:r>
              <a:rPr lang="en-US" altLang="zh-CN" sz="2400" b="0">
                <a:sym typeface="Symbol" panose="05050102010706020507" pitchFamily="18" charset="2"/>
              </a:rPr>
              <a:t>DM0004 (5,4,3,2,1.5,1,0.75,0.5kb)</a:t>
            </a:r>
            <a:endParaRPr lang="en-US" altLang="zh-CN" sz="2400" b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charset="0"/>
              <a:buChar char="l"/>
            </a:pPr>
            <a:endParaRPr lang="zh-CN" altLang="en-US" sz="24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6147" name="Rectangle 6"/>
          <p:cNvSpPr/>
          <p:nvPr/>
        </p:nvSpPr>
        <p:spPr>
          <a:xfrm>
            <a:off x="1219200" y="1295400"/>
            <a:ext cx="6408738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6148" name="Picture 6" descr="5a"/>
          <p:cNvPicPr>
            <a:picLocks noChangeAspect="1"/>
          </p:cNvPicPr>
          <p:nvPr/>
        </p:nvPicPr>
        <p:blipFill>
          <a:blip r:embed="rId1"/>
          <a:srcRect l="29950" t="17397" r="63545" b="44569"/>
          <a:stretch>
            <a:fillRect/>
          </a:stretch>
        </p:blipFill>
        <p:spPr>
          <a:xfrm>
            <a:off x="7162800" y="1752600"/>
            <a:ext cx="798513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矩形 5"/>
          <p:cNvSpPr/>
          <p:nvPr/>
        </p:nvSpPr>
        <p:spPr>
          <a:xfrm>
            <a:off x="7010400" y="1371600"/>
            <a:ext cx="13462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DM0004   bp </a:t>
            </a:r>
            <a:endParaRPr lang="en-US" altLang="zh-CN" sz="160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50" name="TextBox 6"/>
          <p:cNvSpPr txBox="1"/>
          <p:nvPr/>
        </p:nvSpPr>
        <p:spPr>
          <a:xfrm>
            <a:off x="7924800" y="2667000"/>
            <a:ext cx="762000" cy="20843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5000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4000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900"/>
              </a:spcBef>
            </a:pPr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1500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750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00">
                <a:latin typeface="Arial" panose="020B0604020202020204" pitchFamily="34" charset="0"/>
                <a:ea typeface="宋体" panose="02010600030101010101" pitchFamily="2" charset="-122"/>
              </a:rPr>
              <a:t>500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/>
              <a:t>实验仪器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琼脂糖凝胶电泳系统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 电泳仪，电泳槽，制胶板、梳子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台式离心机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紫外透射仪</a:t>
            </a:r>
            <a:endParaRPr kumimoji="0" lang="en-US" altLang="zh-CN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凝胶成像系统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水浴锅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1" name="Rectangle 4"/>
          <p:cNvSpPr/>
          <p:nvPr/>
        </p:nvSpPr>
        <p:spPr>
          <a:xfrm>
            <a:off x="1066800" y="1600200"/>
            <a:ext cx="6553200" cy="3573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09800" y="685800"/>
            <a:ext cx="3886200" cy="755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 eaLnBrk="1" fontAlgn="base" hangingPunct="1">
              <a:lnSpc>
                <a:spcPct val="180000"/>
              </a:lnSpc>
              <a:defRPr/>
            </a:pPr>
            <a:endParaRPr lang="zh-CN" altLang="en-US" sz="4000" strike="noStrike" noProof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3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实验步骤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1. </a:t>
            </a:r>
            <a:r>
              <a:rPr lang="zh-CN" altLang="en-US" dirty="0"/>
              <a:t>琼脂糖凝胶电泳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 </a:t>
            </a:r>
            <a:r>
              <a:rPr lang="zh-CN" altLang="en-US" dirty="0"/>
              <a:t>目的片段</a:t>
            </a:r>
            <a:r>
              <a:rPr lang="en-US" altLang="zh-CN" dirty="0"/>
              <a:t>DNA</a:t>
            </a:r>
            <a:r>
              <a:rPr lang="zh-CN" altLang="en-US" dirty="0"/>
              <a:t>回收（</a:t>
            </a:r>
            <a:r>
              <a:rPr lang="zh-CN" altLang="en-US" dirty="0">
                <a:sym typeface="宋体" panose="02010600030101010101" pitchFamily="2" charset="-122"/>
              </a:rPr>
              <a:t>切胶）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3. </a:t>
            </a:r>
            <a:r>
              <a:rPr lang="zh-CN" altLang="en-US" dirty="0">
                <a:sym typeface="宋体" panose="02010600030101010101" pitchFamily="2" charset="-122"/>
              </a:rPr>
              <a:t>目的片段</a:t>
            </a:r>
            <a:r>
              <a:rPr lang="en-US" altLang="zh-CN" dirty="0">
                <a:sym typeface="宋体" panose="02010600030101010101" pitchFamily="2" charset="-122"/>
              </a:rPr>
              <a:t>DNA</a:t>
            </a:r>
            <a:r>
              <a:rPr lang="zh-CN" altLang="en-US" dirty="0"/>
              <a:t>纯化（玻璃纤维柱法）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4. </a:t>
            </a:r>
            <a:r>
              <a:rPr lang="zh-CN" altLang="en-US" dirty="0">
                <a:solidFill>
                  <a:srgbClr val="0070C0"/>
                </a:solidFill>
              </a:rPr>
              <a:t>目的</a:t>
            </a:r>
            <a:r>
              <a:rPr lang="en-US" altLang="zh-CN" dirty="0">
                <a:solidFill>
                  <a:srgbClr val="0070C0"/>
                </a:solidFill>
              </a:rPr>
              <a:t>DNA</a:t>
            </a:r>
            <a:r>
              <a:rPr lang="zh-CN" altLang="en-US" dirty="0">
                <a:solidFill>
                  <a:srgbClr val="0070C0"/>
                </a:solidFill>
              </a:rPr>
              <a:t>的鉴定和定量（下周完成）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315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677863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600"/>
              <a:t>一、电泳分离目的片段</a:t>
            </a:r>
            <a:r>
              <a:rPr lang="en-US" altLang="zh-CN" sz="3600"/>
              <a:t>(</a:t>
            </a:r>
            <a:r>
              <a:rPr lang="zh-CN" altLang="en-US" sz="3600"/>
              <a:t>电泳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919288"/>
            <a:ext cx="8229600" cy="3125788"/>
          </a:xfrm>
        </p:spPr>
        <p:txBody>
          <a:bodyPr/>
          <a:lstStyle/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配胶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: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2人配一块胶，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1%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琼脂糖凝胶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25mL</a:t>
            </a:r>
            <a:endParaRPr kumimoji="0" lang="en-US" altLang="zh-CN" sz="3200" b="1" i="0" u="none" strike="noStrike" kern="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称取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0.25g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琼脂糖于小三角瓶中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加入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25mL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的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1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TAE,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加热熔解，冷却至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60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˚C  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左右</a:t>
            </a:r>
            <a:endParaRPr kumimoji="0" lang="en-US" altLang="zh-CN" sz="3200" b="1" i="0" u="none" strike="noStrike" kern="0" cap="none" spc="0" normalizeH="0" baseline="0" noProof="1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marR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加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12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  <a:sym typeface="Symbol" panose="05050102010706020507" pitchFamily="18" charset="2"/>
              </a:rPr>
              <a:t>µ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GelRed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混匀，倒胶。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00206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endParaRPr kumimoji="0" lang="zh-CN" altLang="en-US" sz="3200" b="1" i="0" u="none" strike="noStrike" kern="0" cap="none" spc="0" normalizeH="0" baseline="0" noProof="1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黑体" panose="02010609060101010101" pitchFamily="49" charset="-122"/>
                <a:sym typeface="Symbol" panose="05050102010706020507" pitchFamily="18" charset="2"/>
              </a:rPr>
              <a:t>同种质粒酶切样品跑一块胶！</a:t>
            </a:r>
            <a:endParaRPr kumimoji="0" lang="en-US" altLang="zh-CN" sz="2400" b="1" i="0" u="none" strike="noStrike" kern="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4339" name="Rectangle 5"/>
          <p:cNvSpPr/>
          <p:nvPr/>
        </p:nvSpPr>
        <p:spPr>
          <a:xfrm>
            <a:off x="2254250" y="2241550"/>
            <a:ext cx="672465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spcBef>
                <a:spcPts val="1200"/>
              </a:spcBef>
              <a:buClr>
                <a:schemeClr val="tx1"/>
              </a:buClr>
            </a:pP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ts val="1200"/>
              </a:spcBef>
              <a:buClr>
                <a:schemeClr val="tx1"/>
              </a:buClr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spcBef>
                <a:spcPts val="1200"/>
              </a:spcBef>
              <a:buClr>
                <a:schemeClr val="tx1"/>
              </a:buClr>
            </a:pP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464,&quot;width&quot;:8519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PP_MARK_KEY" val="7bb96e6b-684e-4c1d-91f9-712b3f4e2d62"/>
  <p:tag name="COMMONDATA" val="eyJoZGlkIjoiM2VmYjhkNTFmNjIxYjU4MzE1Zjg5Yjc1ZjkzZGU5Z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3397</Words>
  <Application>WPS 演示</Application>
  <PresentationFormat>全屏显示(4:3)</PresentationFormat>
  <Paragraphs>313</Paragraphs>
  <Slides>33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Adobe 黑体 Std R</vt:lpstr>
      <vt:lpstr>黑体</vt:lpstr>
      <vt:lpstr>Wingdings</vt:lpstr>
      <vt:lpstr>Symbol</vt:lpstr>
      <vt:lpstr>Times New Roman</vt:lpstr>
      <vt:lpstr>微软雅黑</vt:lpstr>
      <vt:lpstr>Arial Unicode MS</vt:lpstr>
      <vt:lpstr>Calibri</vt:lpstr>
      <vt:lpstr>Tahoma</vt:lpstr>
      <vt:lpstr>Monotype Sorts</vt:lpstr>
      <vt:lpstr>隶书</vt:lpstr>
      <vt:lpstr>Courier New</vt:lpstr>
      <vt:lpstr>1_默认设计模板</vt:lpstr>
      <vt:lpstr>2_默认设计模板</vt:lpstr>
      <vt:lpstr>实 验 三 DNA片段的回收 </vt:lpstr>
      <vt:lpstr>实 验 目 的 </vt:lpstr>
      <vt:lpstr>实验原理</vt:lpstr>
      <vt:lpstr>玻璃纤维柱法回收DNA片段 </vt:lpstr>
      <vt:lpstr>DNA片段回收的一般流程</vt:lpstr>
      <vt:lpstr>实验材料</vt:lpstr>
      <vt:lpstr>实验仪器</vt:lpstr>
      <vt:lpstr>实验步骤</vt:lpstr>
      <vt:lpstr>一、电泳分离目的片段(电泳)</vt:lpstr>
      <vt:lpstr>PowerPoint 演示文稿</vt:lpstr>
      <vt:lpstr>PowerPoint 演示文稿</vt:lpstr>
      <vt:lpstr>二、目的片段凝胶的回收(切胶)</vt:lpstr>
      <vt:lpstr>目的DNA片段回收</vt:lpstr>
      <vt:lpstr>PowerPoint 演示文稿</vt:lpstr>
      <vt:lpstr>三、目的片段的纯化(纯化)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【注意事项】</vt:lpstr>
      <vt:lpstr>实验关键点</vt:lpstr>
      <vt:lpstr>思 考 题</vt:lpstr>
      <vt:lpstr>背景理论知识 </vt:lpstr>
      <vt:lpstr>PowerPoint 演示文稿</vt:lpstr>
      <vt:lpstr>回收实验中两个最重要的技术指标</vt:lpstr>
      <vt:lpstr>理想回收方法应满足的要求</vt:lpstr>
      <vt:lpstr>常用的回收方法</vt:lpstr>
      <vt:lpstr>低融点琼脂糖法凝胶制备</vt:lpstr>
      <vt:lpstr>玻璃纤维柱法回收DNA片段 </vt:lpstr>
      <vt:lpstr>回收方法的选择</vt:lpstr>
      <vt:lpstr>下 次 实 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156</cp:revision>
  <dcterms:created xsi:type="dcterms:W3CDTF">2022-03-01T01:47:00Z</dcterms:created>
  <dcterms:modified xsi:type="dcterms:W3CDTF">2023-03-03T10:57:43Z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2052-11.1.0.13703</vt:lpwstr>
  </property>
  <property fmtid="{D5CDD505-2E9C-101B-9397-08002B2CF9AE}" pid="4" name="ICV">
    <vt:lpwstr>0517A87EBED9475BB9BBAF36DF820BAE</vt:lpwstr>
  </property>
</Properties>
</file>