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32" r:id="rId3"/>
    <p:sldId id="437" r:id="rId4"/>
    <p:sldId id="330" r:id="rId5"/>
    <p:sldId id="481" r:id="rId7"/>
    <p:sldId id="482" r:id="rId8"/>
    <p:sldId id="474" r:id="rId9"/>
    <p:sldId id="395" r:id="rId10"/>
    <p:sldId id="400" r:id="rId11"/>
    <p:sldId id="433" r:id="rId12"/>
    <p:sldId id="403" r:id="rId13"/>
    <p:sldId id="404" r:id="rId14"/>
    <p:sldId id="488" r:id="rId15"/>
    <p:sldId id="489" r:id="rId16"/>
    <p:sldId id="407" r:id="rId17"/>
    <p:sldId id="475" r:id="rId18"/>
    <p:sldId id="476" r:id="rId19"/>
    <p:sldId id="478" r:id="rId20"/>
    <p:sldId id="486" r:id="rId21"/>
    <p:sldId id="408" r:id="rId22"/>
    <p:sldId id="411" r:id="rId23"/>
    <p:sldId id="412" r:id="rId24"/>
    <p:sldId id="413" r:id="rId25"/>
    <p:sldId id="414" r:id="rId26"/>
    <p:sldId id="415" r:id="rId27"/>
    <p:sldId id="479" r:id="rId28"/>
    <p:sldId id="417" r:id="rId29"/>
    <p:sldId id="418" r:id="rId30"/>
    <p:sldId id="419" r:id="rId31"/>
    <p:sldId id="491" r:id="rId32"/>
    <p:sldId id="420" r:id="rId33"/>
    <p:sldId id="421" r:id="rId34"/>
    <p:sldId id="426" r:id="rId35"/>
    <p:sldId id="427" r:id="rId36"/>
    <p:sldId id="484" r:id="rId37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0"/>
    <p:restoredTop sz="94660"/>
  </p:normalViewPr>
  <p:slideViewPr>
    <p:cSldViewPr showGuides="1">
      <p:cViewPr varScale="1">
        <p:scale>
          <a:sx n="65" d="100"/>
          <a:sy n="65" d="100"/>
        </p:scale>
        <p:origin x="-108" y="-138"/>
      </p:cViewPr>
      <p:guideLst>
        <p:guide orient="horz" pos="22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1" Type="http://schemas.openxmlformats.org/officeDocument/2006/relationships/tags" Target="tags/tag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EA3190-C8EB-458E-8B1F-5CB7128A2B5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9" Type="http://schemas.openxmlformats.org/officeDocument/2006/relationships/hyperlink" Target="http://www.so.com/s?q=%E7%A2%B3%E5%8E%9F%E5%AD%90&amp;ie=utf-8&amp;src=internal_wenda_recommend_textn" TargetMode="External"/><Relationship Id="rId8" Type="http://schemas.openxmlformats.org/officeDocument/2006/relationships/hyperlink" Target="http://www.so.com/s?q=DNA%E8%81%9A%E5%90%88%E9%85%B6&amp;ie=utf-8&amp;src=internal_wenda_recommend_textn" TargetMode="External"/><Relationship Id="rId7" Type="http://schemas.openxmlformats.org/officeDocument/2006/relationships/hyperlink" Target="http://www.so.com/s?q=DNA%E8%BF%9E%E6%8E%A5%E9%85%B6&amp;ie=utf-8&amp;src=internal_wenda_recommend_textn" TargetMode="External"/><Relationship Id="rId6" Type="http://schemas.openxmlformats.org/officeDocument/2006/relationships/hyperlink" Target="http://www.so.com/s?q=%E5%8F%8C%E9%93%BE&amp;ie=utf-8&amp;src=internal_wenda_recommend_textn" TargetMode="External"/><Relationship Id="rId5" Type="http://schemas.openxmlformats.org/officeDocument/2006/relationships/hyperlink" Target="http://www.so.com/s?q=%E9%85%B6%E5%82%AC%E5%8C%96%E5%8F%8D%E5%BA%94&amp;ie=utf-8&amp;src=internal_wenda_recommend_textn" TargetMode="External"/><Relationship Id="rId4" Type="http://schemas.openxmlformats.org/officeDocument/2006/relationships/hyperlink" Target="http://www.so.com/s?q=T4%E5%99%AC%E8%8F%8C%E4%BD%93&amp;ie=utf-8&amp;src=internal_wenda_recommend_textn" TargetMode="External"/><Relationship Id="rId3" Type="http://schemas.openxmlformats.org/officeDocument/2006/relationships/hyperlink" Target="http://www.so.com/s?q=%E5%9F%BA%E5%9B%A0%E5%B7%A5%E7%A8%8B&amp;ie=utf-8&amp;src=internal_wenda_recommend_textn" TargetMode="External"/><Relationship Id="rId2" Type="http://schemas.openxmlformats.org/officeDocument/2006/relationships/notesMaster" Target="../notesMasters/notesMaster1.xml"/><Relationship Id="rId16" Type="http://schemas.openxmlformats.org/officeDocument/2006/relationships/hyperlink" Target="http://www.so.com/s?q=%E8%9B%8B%E7%99%BD%E8%B4%A8&amp;ie=utf-8&amp;src=internal_wenda_recommend_textn" TargetMode="External"/><Relationship Id="rId15" Type="http://schemas.openxmlformats.org/officeDocument/2006/relationships/hyperlink" Target="http://www.so.com/s?q=%E6%A8%A1%E6%9D%BF%E9%93%BE&amp;ie=utf-8&amp;src=internal_wenda_recommend_textn" TargetMode="External"/><Relationship Id="rId14" Type="http://schemas.openxmlformats.org/officeDocument/2006/relationships/hyperlink" Target="http://www.so.com/s?q=DNA&amp;ie=utf-8&amp;src=internal_wenda_recommend_textn" TargetMode="External"/><Relationship Id="rId13" Type="http://schemas.openxmlformats.org/officeDocument/2006/relationships/hyperlink" Target="http://www.so.com/s?q=%E6%A0%B8%E9%85%B8&amp;ie=utf-8&amp;src=internal_wenda_recommend_textn" TargetMode="External"/><Relationship Id="rId12" Type="http://schemas.openxmlformats.org/officeDocument/2006/relationships/hyperlink" Target="http://www.so.com/s?q=%E5%9F%BA%E5%9B%A2&amp;ie=utf-8&amp;src=internal_wenda_recommend_textn" TargetMode="External"/><Relationship Id="rId11" Type="http://schemas.openxmlformats.org/officeDocument/2006/relationships/hyperlink" Target="http://www.so.com/s?q=%E7%A3%B7%E9%85%B8&amp;ie=utf-8&amp;src=internal_wenda_recommend_textn" TargetMode="External"/><Relationship Id="rId10" Type="http://schemas.openxmlformats.org/officeDocument/2006/relationships/hyperlink" Target="http://www.so.com/s?q=%E7%BE%9F%E5%9F%BA&amp;ie=utf-8&amp;src=internal_wenda_recommend_textn" TargetMode="Externa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921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本学期实验以大肠杆菌为宿主菌进行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GFP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基因的克隆、鉴定、表达。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lnSpc>
                <a:spcPct val="114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二苯胺法</a:t>
            </a:r>
            <a:endParaRPr lang="zh-CN" altLang="en-US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lnSpc>
                <a:spcPct val="114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定磷法</a:t>
            </a:r>
            <a:endParaRPr lang="zh-CN" altLang="en-US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latin typeface="Arial" panose="020B0604020202020204" pitchFamily="34" charset="0"/>
              </a:rPr>
              <a:t>跑胶时候</a:t>
            </a:r>
            <a:r>
              <a:rPr lang="en-US" altLang="zh-CN" dirty="0">
                <a:latin typeface="Arial" panose="020B0604020202020204" pitchFamily="34" charset="0"/>
              </a:rPr>
              <a:t>marker </a:t>
            </a:r>
            <a:r>
              <a:rPr lang="zh-CN" altLang="en-US" dirty="0">
                <a:latin typeface="Arial" panose="020B0604020202020204" pitchFamily="34" charset="0"/>
              </a:rPr>
              <a:t>按说明书的量上样电泳，电泳完毕后，用于评估DNA大小的标准品由色谱纯化的单个DNA 片段混合物组成，能够获得相同锐利、清晰的条带</a:t>
            </a:r>
            <a:endParaRPr lang="zh-CN" altLang="en-US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含有三种便利型追踪染料（二甲苯青FF、溴酚蓝和Orange G）的TriTrack上样缓冲液带来更多优势，可以方便地监控较宽范围大小的DNA片段的分离</a:t>
            </a:r>
            <a:endParaRPr lang="zh-CN" altLang="en-US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即用型DNA Ladders室温条件下保持长达6个月的稳定性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使用紫外分光光度计的原理可测的DNA的浓度与纯度，它的原理是：</a:t>
            </a:r>
            <a:endParaRPr lang="zh-CN" altLang="en-US"/>
          </a:p>
          <a:p>
            <a:r>
              <a:rPr lang="zh-CN" altLang="en-US"/>
              <a:t>　　核酸的大吸收波长为260nm，蛋白质为280nm，在波长260nm时，1OD值相当于双链DNA浓度为50μg/ml，单链寡核苷酸的含量为30μg/ml，可以据此来计算核酸样品的浓度,还可通过测定在260nm和280nm的OD值的比值（OD260/OD280），估计核酸的纯度。纯净DNA的比值为1.8,RNA为2.0。若比值高于1.8说明DNA样品中的RNA尚未除尽，若样品中含有酚和蛋白质将导致比值降低。270nm存在高吸收表明有酚的干扰。紫外分光光度计只能用于测定浓度大于0.25μg/ml的核酸溶液，对浓度更小的样品，可采用荧光分光光度法。</a:t>
            </a:r>
            <a:endParaRPr lang="zh-CN" altLang="en-US"/>
          </a:p>
          <a:p>
            <a:r>
              <a:rPr lang="zh-CN" altLang="en-US"/>
              <a:t>　　具体操作步骤：</a:t>
            </a:r>
            <a:endParaRPr lang="zh-CN" altLang="en-US"/>
          </a:p>
          <a:p>
            <a:r>
              <a:rPr lang="zh-CN" altLang="en-US"/>
              <a:t>　　1.紫外分光光度计先用水在260nm和280nm两个波长下校零。</a:t>
            </a:r>
            <a:endParaRPr lang="zh-CN" altLang="en-US"/>
          </a:p>
          <a:p>
            <a:r>
              <a:rPr lang="zh-CN" altLang="en-US"/>
              <a:t>　　2.取质粒DNA样品2μl，用水稀释100倍，转入紫外分光光度计的石英比色杯中。</a:t>
            </a:r>
            <a:endParaRPr lang="zh-CN" altLang="en-US"/>
          </a:p>
          <a:p>
            <a:r>
              <a:rPr lang="zh-CN" altLang="en-US"/>
              <a:t>　　3.在260nm和280nm分别读出样品光密度值。如果样品浓度单位为μg/μl，则样品DNA浓度为OD值的10倍。</a:t>
            </a:r>
            <a:endParaRPr lang="zh-CN" altLang="en-US"/>
          </a:p>
          <a:p>
            <a:r>
              <a:rPr lang="zh-CN" altLang="en-US"/>
              <a:t>　　4.若OD＜SUB＞260＜/SUB＞/OD＜SUB＞280＜/SUB＞大于1.8，说明仍有RNA，可以考虑用RNA酶处理样品，若小于1.8，说明样品中含有蛋白质或酚，应再用酚/氯仿抽提，以乙醇沉淀纯化DNA。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>
                <a:latin typeface="Arial" panose="020B0604020202020204" pitchFamily="34" charset="0"/>
              </a:rPr>
              <a:t>T4</a:t>
            </a:r>
            <a:r>
              <a:rPr lang="zh-CN" altLang="en-US" dirty="0">
                <a:latin typeface="Arial" panose="020B0604020202020204" pitchFamily="34" charset="0"/>
              </a:rPr>
              <a:t>噬菌体基因编码。</a:t>
            </a:r>
            <a:endParaRPr lang="zh-CN" altLang="en-US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NAD＋又叫辅酶Ⅰ,全称烟酰胺腺嘌呤二核苷酸,而NADP＋又叫辅酶Ⅱ,全称烟酰胺腺嘌呤二核苷酸磷酸.它们都是递氢体,能从底物里取得电子和氢.NAD＋和NADP＋都是以分子中的烟酰胺部分来接受电子的,所以烟酰胺是它们的作用中心.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hlinkClick r:id="rId3"/>
              </a:rPr>
              <a:t>基因工程</a:t>
            </a:r>
            <a:r>
              <a:rPr lang="zh-CN" altLang="en-US" dirty="0"/>
              <a:t>中所用的连接酶有两种：一种是从大肠杆菌中分离得到的，称之为</a:t>
            </a:r>
            <a:r>
              <a:rPr lang="en-US" altLang="zh-CN" dirty="0"/>
              <a:t>E·coli</a:t>
            </a:r>
            <a:r>
              <a:rPr lang="zh-CN" altLang="en-US" dirty="0"/>
              <a:t>连接酶。另一种是从</a:t>
            </a:r>
            <a:r>
              <a:rPr lang="en-US" altLang="zh-CN" dirty="0">
                <a:hlinkClick r:id="rId4"/>
              </a:rPr>
              <a:t>T4</a:t>
            </a:r>
            <a:r>
              <a:rPr lang="zh-CN" altLang="en-US" dirty="0">
                <a:hlinkClick r:id="rId4"/>
              </a:rPr>
              <a:t>噬菌体</a:t>
            </a:r>
            <a:r>
              <a:rPr lang="zh-CN" altLang="en-US" dirty="0"/>
              <a:t>中分离得到，称为</a:t>
            </a:r>
            <a:r>
              <a:rPr lang="en-US" altLang="zh-CN" dirty="0"/>
              <a:t>T4</a:t>
            </a:r>
            <a:r>
              <a:rPr lang="zh-CN" altLang="en-US" dirty="0"/>
              <a:t>连接酶。这两种连接</a:t>
            </a:r>
            <a:r>
              <a:rPr lang="zh-CN" altLang="en-US" dirty="0">
                <a:hlinkClick r:id="rId5"/>
              </a:rPr>
              <a:t>酶催化反应</a:t>
            </a:r>
            <a:r>
              <a:rPr lang="zh-CN" altLang="en-US" dirty="0"/>
              <a:t>基本相同，都是连接</a:t>
            </a:r>
            <a:r>
              <a:rPr lang="zh-CN" altLang="en-US" dirty="0">
                <a:hlinkClick r:id="rId6"/>
              </a:rPr>
              <a:t>双链</a:t>
            </a:r>
            <a:r>
              <a:rPr lang="en-US" altLang="zh-CN" dirty="0"/>
              <a:t>DNA</a:t>
            </a:r>
            <a:r>
              <a:rPr lang="zh-CN" altLang="en-US" dirty="0"/>
              <a:t>的缺口（</a:t>
            </a:r>
            <a:r>
              <a:rPr lang="en-US" altLang="zh-CN" dirty="0"/>
              <a:t>nick</a:t>
            </a:r>
            <a:r>
              <a:rPr lang="zh-CN" altLang="en-US" dirty="0"/>
              <a:t>），而不能连接单链</a:t>
            </a:r>
            <a:r>
              <a:rPr lang="en-US" altLang="zh-CN" dirty="0"/>
              <a:t>DNA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/>
            <a:r>
              <a:rPr lang="en-US" altLang="zh-CN" dirty="0">
                <a:hlinkClick r:id="rId7"/>
              </a:rPr>
              <a:t>DNA</a:t>
            </a:r>
            <a:r>
              <a:rPr lang="zh-CN" altLang="en-US" dirty="0">
                <a:hlinkClick r:id="rId7"/>
              </a:rPr>
              <a:t>连接酶</a:t>
            </a:r>
            <a:r>
              <a:rPr lang="zh-CN" altLang="en-US" dirty="0"/>
              <a:t>和</a:t>
            </a:r>
            <a:r>
              <a:rPr lang="en-US" altLang="zh-CN" dirty="0">
                <a:hlinkClick r:id="rId8"/>
              </a:rPr>
              <a:t>DNA</a:t>
            </a:r>
            <a:r>
              <a:rPr lang="zh-CN" altLang="en-US" dirty="0">
                <a:hlinkClick r:id="rId8"/>
              </a:rPr>
              <a:t>聚合酶</a:t>
            </a:r>
            <a:r>
              <a:rPr lang="zh-CN" altLang="en-US" dirty="0"/>
              <a:t>都是形成磷酸二酯键（在相邻核苷酸的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zh-CN" altLang="en-US" dirty="0">
                <a:hlinkClick r:id="rId9"/>
              </a:rPr>
              <a:t>碳原子</a:t>
            </a:r>
            <a:r>
              <a:rPr lang="zh-CN" altLang="en-US" dirty="0"/>
              <a:t>上的</a:t>
            </a:r>
            <a:r>
              <a:rPr lang="zh-CN" altLang="en-US" dirty="0">
                <a:hlinkClick r:id="rId10"/>
              </a:rPr>
              <a:t>羟基</a:t>
            </a:r>
            <a:r>
              <a:rPr lang="zh-CN" altLang="en-US" dirty="0"/>
              <a:t>与</a:t>
            </a:r>
            <a:r>
              <a:rPr lang="en-US" altLang="zh-CN" dirty="0"/>
              <a:t>5</a:t>
            </a:r>
            <a:r>
              <a:rPr lang="zh-CN" altLang="en-US" dirty="0"/>
              <a:t>位碳原子上所连</a:t>
            </a:r>
            <a:r>
              <a:rPr lang="zh-CN" altLang="en-US" dirty="0">
                <a:hlinkClick r:id="rId11"/>
              </a:rPr>
              <a:t>磷酸</a:t>
            </a:r>
            <a:r>
              <a:rPr lang="zh-CN" altLang="en-US" dirty="0">
                <a:hlinkClick r:id="rId12"/>
              </a:rPr>
              <a:t>基团</a:t>
            </a:r>
            <a:r>
              <a:rPr lang="zh-CN" altLang="en-US" dirty="0"/>
              <a:t>的羟基之间形成），那么，二者的差别主要表现在什么地方呢？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DNA</a:t>
            </a:r>
            <a:r>
              <a:rPr lang="zh-CN" altLang="en-US" dirty="0"/>
              <a:t>聚合酶只能将单个核苷酸加到已有的</a:t>
            </a:r>
            <a:r>
              <a:rPr lang="zh-CN" altLang="en-US" dirty="0">
                <a:hlinkClick r:id="rId13"/>
              </a:rPr>
              <a:t>核酸</a:t>
            </a:r>
            <a:r>
              <a:rPr lang="zh-CN" altLang="en-US" dirty="0"/>
              <a:t>片段的</a:t>
            </a:r>
            <a:r>
              <a:rPr lang="en-US" altLang="zh-CN" dirty="0"/>
              <a:t>3′</a:t>
            </a:r>
            <a:r>
              <a:rPr lang="zh-CN" altLang="en-US" dirty="0"/>
              <a:t>末端的羟基上，形成磷酸二酯键；而</a:t>
            </a:r>
            <a:r>
              <a:rPr lang="en-US" altLang="zh-CN" dirty="0"/>
              <a:t>DNA</a:t>
            </a:r>
            <a:r>
              <a:rPr lang="zh-CN" altLang="en-US" dirty="0"/>
              <a:t>连接酶是在两个</a:t>
            </a:r>
            <a:r>
              <a:rPr lang="en-US" altLang="zh-CN" dirty="0">
                <a:hlinkClick r:id="rId14"/>
              </a:rPr>
              <a:t>DNA</a:t>
            </a:r>
            <a:r>
              <a:rPr lang="zh-CN" altLang="en-US" dirty="0"/>
              <a:t>片段之间形成磷酸二酯键，不是在单个核苷酸与</a:t>
            </a:r>
            <a:r>
              <a:rPr lang="en-US" altLang="zh-CN" dirty="0"/>
              <a:t>DNA</a:t>
            </a:r>
            <a:r>
              <a:rPr lang="zh-CN" altLang="en-US" dirty="0"/>
              <a:t>片段之间形成磷酸二酯键。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DNA</a:t>
            </a:r>
            <a:r>
              <a:rPr lang="zh-CN" altLang="en-US" dirty="0"/>
              <a:t>聚合酶是以一条</a:t>
            </a:r>
            <a:r>
              <a:rPr lang="en-US" altLang="zh-CN" dirty="0"/>
              <a:t>DNA</a:t>
            </a:r>
            <a:r>
              <a:rPr lang="zh-CN" altLang="en-US" dirty="0"/>
              <a:t>链为模板，将单个核苷酸通过磷酸二酯键形成一条与</a:t>
            </a:r>
            <a:r>
              <a:rPr lang="zh-CN" altLang="en-US" dirty="0">
                <a:hlinkClick r:id="rId15"/>
              </a:rPr>
              <a:t>模板链</a:t>
            </a:r>
            <a:r>
              <a:rPr lang="zh-CN" altLang="en-US" dirty="0"/>
              <a:t>互补的</a:t>
            </a:r>
            <a:r>
              <a:rPr lang="en-US" altLang="zh-CN" dirty="0"/>
              <a:t>DNA</a:t>
            </a:r>
            <a:r>
              <a:rPr lang="zh-CN" altLang="en-US" dirty="0"/>
              <a:t>链；而</a:t>
            </a:r>
            <a:r>
              <a:rPr lang="en-US" altLang="zh-CN" dirty="0"/>
              <a:t>DNA</a:t>
            </a:r>
            <a:r>
              <a:rPr lang="zh-CN" altLang="en-US" dirty="0"/>
              <a:t>连接酶是将</a:t>
            </a:r>
            <a:r>
              <a:rPr lang="en-US" altLang="zh-CN" dirty="0"/>
              <a:t>DNA</a:t>
            </a:r>
            <a:r>
              <a:rPr lang="zh-CN" altLang="en-US" dirty="0"/>
              <a:t>双链上的两个缺口同时连接起来。因此</a:t>
            </a:r>
            <a:r>
              <a:rPr lang="en-US" altLang="zh-CN" dirty="0"/>
              <a:t>DNA</a:t>
            </a:r>
            <a:r>
              <a:rPr lang="zh-CN" altLang="en-US" dirty="0"/>
              <a:t>连接酶不需要模板。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此外，二者虽然都是由</a:t>
            </a:r>
            <a:r>
              <a:rPr lang="zh-CN" altLang="en-US" dirty="0">
                <a:hlinkClick r:id="rId16"/>
              </a:rPr>
              <a:t>蛋白质</a:t>
            </a:r>
            <a:r>
              <a:rPr lang="zh-CN" altLang="en-US" dirty="0"/>
              <a:t>构成的酶，但组成和性质各不相同。</a:t>
            </a: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zh-CN" sz="800" dirty="0">
                <a:latin typeface="Arial" panose="020B0604020202020204" pitchFamily="34" charset="0"/>
              </a:rPr>
              <a:t>利用</a:t>
            </a:r>
            <a:r>
              <a:rPr lang="en-US" altLang="zh-CN" sz="800" dirty="0">
                <a:latin typeface="Arial" panose="020B0604020202020204" pitchFamily="34" charset="0"/>
              </a:rPr>
              <a:t>T4 DNA</a:t>
            </a:r>
            <a:r>
              <a:rPr lang="zh-CN" altLang="zh-CN" sz="800" dirty="0">
                <a:latin typeface="Arial" panose="020B0604020202020204" pitchFamily="34" charset="0"/>
              </a:rPr>
              <a:t>连接酶进行目的</a:t>
            </a:r>
            <a:r>
              <a:rPr lang="en-US" altLang="zh-CN" sz="800" dirty="0">
                <a:latin typeface="Arial" panose="020B0604020202020204" pitchFamily="34" charset="0"/>
              </a:rPr>
              <a:t>DNA</a:t>
            </a:r>
            <a:r>
              <a:rPr lang="zh-CN" altLang="zh-CN" sz="800" dirty="0">
                <a:latin typeface="Arial" panose="020B0604020202020204" pitchFamily="34" charset="0"/>
              </a:rPr>
              <a:t>和载体的体外连接反应，也就是在双链</a:t>
            </a:r>
            <a:r>
              <a:rPr lang="en-US" altLang="zh-CN" sz="800" dirty="0">
                <a:latin typeface="Arial" panose="020B0604020202020204" pitchFamily="34" charset="0"/>
              </a:rPr>
              <a:t>DNA 5’</a:t>
            </a:r>
            <a:r>
              <a:rPr lang="zh-CN" altLang="zh-CN" sz="800" dirty="0">
                <a:latin typeface="Arial" panose="020B0604020202020204" pitchFamily="34" charset="0"/>
              </a:rPr>
              <a:t>磷酸和相邻的</a:t>
            </a:r>
            <a:r>
              <a:rPr lang="en-US" altLang="zh-CN" sz="800" dirty="0">
                <a:latin typeface="Arial" panose="020B0604020202020204" pitchFamily="34" charset="0"/>
              </a:rPr>
              <a:t>3’</a:t>
            </a:r>
            <a:r>
              <a:rPr lang="zh-CN" altLang="zh-CN" sz="800" dirty="0">
                <a:latin typeface="Arial" panose="020B0604020202020204" pitchFamily="34" charset="0"/>
              </a:rPr>
              <a:t>羟基之间形成新的共价键。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2227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>
                <a:latin typeface="Arial" panose="020B0604020202020204" pitchFamily="34" charset="0"/>
              </a:rPr>
              <a:t>DNA </a:t>
            </a:r>
            <a:r>
              <a:rPr lang="zh-CN" altLang="en-US" dirty="0">
                <a:latin typeface="Arial" panose="020B0604020202020204" pitchFamily="34" charset="0"/>
              </a:rPr>
              <a:t>连接 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分子的体外连接就是在一定条件下， 由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连接酶催化两个双链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片段组邻的</a:t>
            </a:r>
            <a:r>
              <a:rPr lang="en-US" altLang="zh-CN" dirty="0">
                <a:latin typeface="Arial" panose="020B0604020202020204" pitchFamily="34" charset="0"/>
              </a:rPr>
              <a:t>5’</a:t>
            </a:r>
            <a:r>
              <a:rPr lang="zh-CN" altLang="en-US" dirty="0">
                <a:latin typeface="Arial" panose="020B0604020202020204" pitchFamily="34" charset="0"/>
              </a:rPr>
              <a:t>端磷酸与</a:t>
            </a:r>
            <a:r>
              <a:rPr lang="en-US" altLang="zh-CN" dirty="0">
                <a:latin typeface="Arial" panose="020B0604020202020204" pitchFamily="34" charset="0"/>
              </a:rPr>
              <a:t>3’</a:t>
            </a:r>
            <a:r>
              <a:rPr lang="zh-CN" altLang="en-US" dirty="0">
                <a:latin typeface="Arial" panose="020B0604020202020204" pitchFamily="34" charset="0"/>
              </a:rPr>
              <a:t>端羟基之间形成磷酸酸脂键的生物化学过程， 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分子的连接是在酶切反应获得同种酶互补序列基础上进行的。 带有相同末端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平端或粘端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的外源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必须克隆到具有匹配末端的线性质粒载体中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但是在连接反应时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和质粒都可能发生环化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也有可能形成串联寡聚物。因此，必须仔细调整连接反应中两个</a:t>
            </a:r>
            <a:r>
              <a:rPr lang="en-US" altLang="zh-CN" dirty="0">
                <a:latin typeface="Arial" panose="020B0604020202020204" pitchFamily="34" charset="0"/>
              </a:rPr>
              <a:t>DNA </a:t>
            </a:r>
            <a:r>
              <a:rPr lang="zh-CN" altLang="en-US" dirty="0">
                <a:latin typeface="Arial" panose="020B0604020202020204" pitchFamily="34" charset="0"/>
              </a:rPr>
              <a:t>的浓度，以便使“正确”连接产物的数量达到最佳水平，此外还常常使用碱性磷酸酶去除</a:t>
            </a:r>
            <a:r>
              <a:rPr lang="en-US" altLang="zh-CN" dirty="0">
                <a:latin typeface="Arial" panose="020B0604020202020204" pitchFamily="34" charset="0"/>
              </a:rPr>
              <a:t>5’</a:t>
            </a:r>
            <a:r>
              <a:rPr lang="zh-CN" altLang="en-US" dirty="0">
                <a:latin typeface="Arial" panose="020B0604020202020204" pitchFamily="34" charset="0"/>
              </a:rPr>
              <a:t>磷酸基团以抑制载体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的自身环化。利用</a:t>
            </a:r>
            <a:r>
              <a:rPr lang="en-US" altLang="zh-CN" dirty="0">
                <a:latin typeface="Arial" panose="020B0604020202020204" pitchFamily="34" charset="0"/>
              </a:rPr>
              <a:t>T4 DNA</a:t>
            </a:r>
            <a:r>
              <a:rPr lang="zh-CN" altLang="en-US" dirty="0">
                <a:latin typeface="Arial" panose="020B0604020202020204" pitchFamily="34" charset="0"/>
              </a:rPr>
              <a:t>连接酶进行目的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和载体的体外连接反应，也就是在双链</a:t>
            </a:r>
            <a:r>
              <a:rPr lang="en-US" altLang="zh-CN" dirty="0">
                <a:latin typeface="Arial" panose="020B0604020202020204" pitchFamily="34" charset="0"/>
              </a:rPr>
              <a:t>DNA 5’</a:t>
            </a:r>
            <a:r>
              <a:rPr lang="zh-CN" altLang="en-US" dirty="0">
                <a:latin typeface="Arial" panose="020B0604020202020204" pitchFamily="34" charset="0"/>
              </a:rPr>
              <a:t>磷酸和相邻的</a:t>
            </a:r>
            <a:r>
              <a:rPr lang="en-US" altLang="zh-CN" dirty="0">
                <a:latin typeface="Arial" panose="020B0604020202020204" pitchFamily="34" charset="0"/>
              </a:rPr>
              <a:t>3’</a:t>
            </a:r>
            <a:r>
              <a:rPr lang="zh-CN" altLang="en-US" dirty="0">
                <a:latin typeface="Arial" panose="020B0604020202020204" pitchFamily="34" charset="0"/>
              </a:rPr>
              <a:t>羟基之间形成新的共价键。如载体的两条链都带有</a:t>
            </a:r>
            <a:r>
              <a:rPr lang="en-US" altLang="zh-CN" dirty="0">
                <a:latin typeface="Arial" panose="020B0604020202020204" pitchFamily="34" charset="0"/>
              </a:rPr>
              <a:t>5’</a:t>
            </a:r>
            <a:r>
              <a:rPr lang="zh-CN" altLang="en-US" dirty="0">
                <a:latin typeface="Arial" panose="020B0604020202020204" pitchFamily="34" charset="0"/>
              </a:rPr>
              <a:t>磷酸（未脱磷），可形成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个新的磷酸二酯键；如载体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已脱磷，则只能形成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个新的磷酸二酯键，此时产生的重组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带有两个单链缺口，在导入感受态细胞后可被修复。 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 不对称粘性末端：两种限制酶消化后，需纯化载体以提高连接效率；载体与外源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连接处的限制酶切位点常可保留；非重组克隆的背景较低；外源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可以定向插入到载体中。 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 对称性粘性末端；线形载体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常需磷酸酶脱磷处理；载体与外源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连接处的限制酶切位点常可保留；重组质粒会带有外源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的串联拷贝；外源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会以两个方向插入到载体中。 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、 平端：要求高浓度的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和连接酶；载体与外源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连接处的限制酶切位点消失；重组质粒会带有外源</a:t>
            </a:r>
            <a:r>
              <a:rPr lang="en-US" altLang="zh-CN" dirty="0">
                <a:latin typeface="Arial" panose="020B0604020202020204" pitchFamily="34" charset="0"/>
              </a:rPr>
              <a:t>DNA</a:t>
            </a:r>
            <a:r>
              <a:rPr lang="zh-CN" altLang="en-US" dirty="0">
                <a:latin typeface="Arial" panose="020B0604020202020204" pitchFamily="34" charset="0"/>
              </a:rPr>
              <a:t>的串联拷贝；非重组克隆的背景较高 。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zh-CN" sz="800" dirty="0">
                <a:latin typeface="Arial" panose="020B0604020202020204" pitchFamily="34" charset="0"/>
              </a:rPr>
              <a:t>如载体的两条链都带有</a:t>
            </a:r>
            <a:r>
              <a:rPr lang="en-US" altLang="zh-CN" sz="800" dirty="0">
                <a:latin typeface="Arial" panose="020B0604020202020204" pitchFamily="34" charset="0"/>
              </a:rPr>
              <a:t>5’</a:t>
            </a:r>
            <a:r>
              <a:rPr lang="zh-CN" altLang="zh-CN" sz="800" dirty="0">
                <a:latin typeface="Arial" panose="020B0604020202020204" pitchFamily="34" charset="0"/>
              </a:rPr>
              <a:t>磷酸（未脱磷），可形成</a:t>
            </a:r>
            <a:r>
              <a:rPr lang="en-US" altLang="zh-CN" sz="800" dirty="0">
                <a:latin typeface="Arial" panose="020B0604020202020204" pitchFamily="34" charset="0"/>
              </a:rPr>
              <a:t>4</a:t>
            </a:r>
            <a:r>
              <a:rPr lang="zh-CN" altLang="zh-CN" sz="800" dirty="0">
                <a:latin typeface="Arial" panose="020B0604020202020204" pitchFamily="34" charset="0"/>
              </a:rPr>
              <a:t>个新的磷酸二酯键；如载体</a:t>
            </a:r>
            <a:r>
              <a:rPr lang="en-US" altLang="zh-CN" sz="800" dirty="0">
                <a:latin typeface="Arial" panose="020B0604020202020204" pitchFamily="34" charset="0"/>
              </a:rPr>
              <a:t>DNA</a:t>
            </a:r>
            <a:r>
              <a:rPr lang="zh-CN" altLang="zh-CN" sz="800" dirty="0">
                <a:latin typeface="Arial" panose="020B0604020202020204" pitchFamily="34" charset="0"/>
              </a:rPr>
              <a:t>已脱磷，则只能形成</a:t>
            </a:r>
            <a:r>
              <a:rPr lang="en-US" altLang="zh-CN" sz="800" dirty="0">
                <a:latin typeface="Arial" panose="020B0604020202020204" pitchFamily="34" charset="0"/>
              </a:rPr>
              <a:t>2</a:t>
            </a:r>
            <a:r>
              <a:rPr lang="zh-CN" altLang="zh-CN" sz="800" dirty="0">
                <a:latin typeface="Arial" panose="020B0604020202020204" pitchFamily="34" charset="0"/>
              </a:rPr>
              <a:t>个新的磷酸二酯键，此时产生的重组</a:t>
            </a:r>
            <a:r>
              <a:rPr lang="en-US" altLang="zh-CN" sz="800" dirty="0">
                <a:latin typeface="Arial" panose="020B0604020202020204" pitchFamily="34" charset="0"/>
              </a:rPr>
              <a:t>DNA</a:t>
            </a:r>
            <a:r>
              <a:rPr lang="zh-CN" altLang="zh-CN" sz="800" dirty="0">
                <a:latin typeface="Arial" panose="020B0604020202020204" pitchFamily="34" charset="0"/>
              </a:rPr>
              <a:t>带有两个单链缺口，在导入感受态细胞后可被修复。</a:t>
            </a:r>
            <a:endParaRPr lang="zh-CN" altLang="en-US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最佳比例是由构造及末端的类型决定的。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一般先将分离的</a:t>
            </a:r>
            <a:r>
              <a:rPr lang="en-US" altLang="zh-CN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DNA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片段克隆到克隆载体中，测序确认后再转入表达载体，或从一个表达不合适的载体转入另一个表达合适的载体。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4275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pUC18 EcoRI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酶切片段去磷酸化是</a:t>
            </a:r>
            <a:r>
              <a:rPr lang="zh-CN" altLang="en-US" dirty="0">
                <a:latin typeface="Arial" panose="020B0604020202020204" pitchFamily="34" charset="0"/>
              </a:rPr>
              <a:t>防止载体自身环化。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pET-28(a)          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?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µL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 (100ng)</a:t>
            </a:r>
            <a:endParaRPr kumimoji="0" lang="en-US" altLang="zh-CN" kern="1200">
              <a:latin typeface="微软雅黑" panose="020B0503020204020204" charset="-122"/>
              <a:ea typeface="微软雅黑" panose="020B0503020204020204" charset="-122"/>
              <a:cs typeface="+mn-cs"/>
              <a:sym typeface="Symbol" panose="05050102010706020507" pitchFamily="18" charset="2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       GFP                       ?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µL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 (50</a:t>
            </a:r>
            <a:r>
              <a:rPr lang="en-US" altLang="zh-CN" err="1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ng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)</a:t>
            </a:r>
            <a:endParaRPr lang="zh-CN" altLang="en-US"/>
          </a:p>
          <a:p>
            <a:endParaRPr kumimoji="0" lang="zh-CN" altLang="en-US" kern="1200">
              <a:latin typeface="微软雅黑" panose="020B0503020204020204" charset="-122"/>
              <a:ea typeface="微软雅黑" panose="020B0503020204020204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质量比</a:t>
            </a:r>
            <a:r>
              <a:rPr lang="en-US" altLang="zh-CN"/>
              <a:t>2:1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860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ko-KR" sz="1200" dirty="0"/>
            </a:fld>
            <a:endParaRPr lang="en-US" altLang="ko-KR" sz="1200" dirty="0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通过琼脂糖凝胶电泳鉴定回收的</a:t>
            </a:r>
            <a:r>
              <a:rPr lang="en-US" altLang="zh-CN" dirty="0">
                <a:sym typeface="+mn-ea"/>
              </a:rPr>
              <a:t>DNA</a:t>
            </a:r>
            <a:r>
              <a:rPr lang="zh-CN" altLang="en-US" dirty="0">
                <a:sym typeface="+mn-ea"/>
              </a:rPr>
              <a:t>片段（载体，</a:t>
            </a:r>
            <a:r>
              <a:rPr lang="en-US" altLang="zh-CN" dirty="0">
                <a:sym typeface="+mn-ea"/>
              </a:rPr>
              <a:t>GFP</a:t>
            </a:r>
            <a:r>
              <a:rPr lang="zh-CN" altLang="en-US" dirty="0">
                <a:sym typeface="+mn-ea"/>
              </a:rPr>
              <a:t>），随后定量并进行重组连接反应。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孔梳子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确认回收片段，测定浓度并计算回收量。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r>
              <a:rPr lang="zh-CN" altLang="en-US">
                <a:cs typeface="黑体" panose="02010609060101010101" pitchFamily="49" charset="-122"/>
                <a:sym typeface="+mn-ea"/>
              </a:rPr>
              <a:t>电泳后将目的</a:t>
            </a:r>
            <a:r>
              <a:rPr lang="en-US" altLang="zh-CN">
                <a:cs typeface="黑体" panose="02010609060101010101" pitchFamily="49" charset="-122"/>
                <a:sym typeface="+mn-ea"/>
              </a:rPr>
              <a:t>DNA</a:t>
            </a:r>
            <a:r>
              <a:rPr lang="zh-CN" altLang="en-US">
                <a:cs typeface="黑体" panose="02010609060101010101" pitchFamily="49" charset="-122"/>
                <a:sym typeface="+mn-ea"/>
              </a:rPr>
              <a:t>条带和</a:t>
            </a:r>
            <a:r>
              <a:rPr lang="en-US" altLang="zh-CN">
                <a:cs typeface="黑体" panose="02010609060101010101" pitchFamily="49" charset="-122"/>
                <a:sym typeface="+mn-ea"/>
              </a:rPr>
              <a:t>marker </a:t>
            </a:r>
            <a:r>
              <a:rPr lang="zh-CN" altLang="en-US">
                <a:cs typeface="黑体" panose="02010609060101010101" pitchFamily="49" charset="-122"/>
                <a:sym typeface="+mn-ea"/>
              </a:rPr>
              <a:t>条带的</a:t>
            </a:r>
            <a:endParaRPr lang="zh-CN" altLang="en-US">
              <a:cs typeface="黑体" panose="02010609060101010101" pitchFamily="49" charset="-122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r>
              <a:rPr lang="zh-CN" altLang="en-US">
                <a:cs typeface="黑体" panose="02010609060101010101" pitchFamily="49" charset="-122"/>
                <a:sym typeface="+mn-ea"/>
              </a:rPr>
              <a:t>  亮度进行比较，找出两者亮度最接近的</a:t>
            </a:r>
            <a:endParaRPr lang="zh-CN" altLang="en-US">
              <a:cs typeface="黑体" panose="02010609060101010101" pitchFamily="49" charset="-122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r>
              <a:rPr lang="zh-CN" altLang="en-US">
                <a:cs typeface="黑体" panose="02010609060101010101" pitchFamily="49" charset="-122"/>
                <a:sym typeface="+mn-ea"/>
              </a:rPr>
              <a:t>  条带。</a:t>
            </a:r>
            <a:r>
              <a:rPr lang="zh-CN" altLang="en-US" dirty="0">
                <a:latin typeface="Arial" panose="020B0604020202020204" pitchFamily="34" charset="0"/>
              </a:rPr>
              <a:t>跑胶时候</a:t>
            </a:r>
            <a:r>
              <a:rPr lang="en-US" altLang="zh-CN" dirty="0">
                <a:latin typeface="Arial" panose="020B0604020202020204" pitchFamily="34" charset="0"/>
              </a:rPr>
              <a:t>marker </a:t>
            </a:r>
            <a:r>
              <a:rPr lang="zh-CN" altLang="en-US" dirty="0">
                <a:latin typeface="Arial" panose="020B0604020202020204" pitchFamily="34" charset="0"/>
              </a:rPr>
              <a:t>按说明书的量上样电泳，电泳完毕后，用于评估DNA大小的标准品由色谱纯化的单个DNA 片段混合物组成，能够获得相同锐利、清晰的条带</a:t>
            </a:r>
            <a:endParaRPr lang="zh-CN" altLang="en-US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含有三种便利型追踪染料（二甲苯青FF、溴酚蓝和Orange G）的TriTrack上样缓冲液带来更多优势，可以方便地监控较宽范围大小的DNA片段的分离</a:t>
            </a:r>
            <a:endParaRPr lang="zh-CN" altLang="en-US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即用型DNA Ladders室温条件下保持长达6个月的稳定性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通过液体的表面张力使得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0.5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2μL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待测样品在两根光纤之间形成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1mm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的液柱，再由氙闪灯作为光源并且使用高分辨率的线性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CCD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阵列来检测通过液体的光信号。通过测定样品的光吸收值，再自动换算成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1cm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光程时的光吸收值。数秒内即可获得高度准确和高重复性的检测结果。</a:t>
            </a:r>
            <a:endParaRPr lang="zh-CN" altLang="en-US" strike="noStrike" noProof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indent="0">
              <a:lnSpc>
                <a:spcPct val="100000"/>
              </a:lnSpc>
              <a:buNone/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打开 “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Eva 3100”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软件，单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击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Nucleic Acid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“模块的”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Nucleic Acid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”选项。</a:t>
            </a:r>
            <a:r>
              <a:rPr lang="zh-CN" altLang="en-US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注意：在用移液枪向基座上加样时，为防止吹出气</a:t>
            </a:r>
            <a:endParaRPr lang="zh-CN" altLang="en-US">
              <a:solidFill>
                <a:srgbClr val="FF0000"/>
              </a:solidFill>
              <a:cs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        泡，排出液体时只将加样枪按至第一停止点。</a:t>
            </a: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摩尔数比</a:t>
            </a:r>
            <a:r>
              <a:rPr lang="en-US" altLang="zh-CN"/>
              <a:t>A</a:t>
            </a:r>
            <a:r>
              <a:rPr lang="zh-CN" altLang="en-US"/>
              <a:t>，分子量比</a:t>
            </a:r>
            <a:r>
              <a:rPr lang="en-US" altLang="zh-CN"/>
              <a:t>B</a:t>
            </a:r>
            <a:r>
              <a:rPr lang="zh-CN" altLang="en-US"/>
              <a:t>，浓度比</a:t>
            </a:r>
            <a:r>
              <a:rPr lang="en-US" altLang="zh-CN"/>
              <a:t>C</a:t>
            </a:r>
            <a:r>
              <a:rPr lang="zh-CN" altLang="en-US"/>
              <a:t>，体积比</a:t>
            </a:r>
            <a:r>
              <a:rPr lang="en-US" altLang="zh-CN"/>
              <a:t>=AB/C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lnSpc>
                <a:spcPct val="15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25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C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保温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30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分钟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若不马上转化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endParaRPr lang="en-US" altLang="zh-CN" b="1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20000"/>
              </a:spcBef>
              <a:buSzPct val="110000"/>
              <a:buNone/>
            </a:pP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       -20C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保存。</a:t>
            </a:r>
            <a:endParaRPr lang="zh-CN" altLang="en-US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/>
            </a:lvl1pPr>
          </a:lstStyle>
          <a:p>
            <a:pPr fontAlgn="base"/>
            <a:fld id="{82D97199-47FB-4728-8E3F-6FE89BA4B87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pic>
        <p:nvPicPr>
          <p:cNvPr id="1031" name="Picture 4" descr="武大LOGO"/>
          <p:cNvPicPr>
            <a:picLocks noChangeAspect="1"/>
          </p:cNvPicPr>
          <p:nvPr userDrawn="1"/>
        </p:nvPicPr>
        <p:blipFill>
          <a:blip r:embed="rId12">
            <a:lum bright="20999"/>
          </a:blip>
          <a:stretch>
            <a:fillRect/>
          </a:stretch>
        </p:blipFill>
        <p:spPr>
          <a:xfrm>
            <a:off x="76200" y="66675"/>
            <a:ext cx="3048000" cy="3984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0" baseline="0">
          <a:solidFill>
            <a:srgbClr val="FF0000"/>
          </a:solidFill>
          <a:latin typeface="Adobe 黑体 Std R" panose="020B0400000000000000" pitchFamily="34" charset="-122"/>
          <a:ea typeface="Adobe 黑体 Std R" panose="020B0400000000000000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i="0" baseline="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4" descr="武汉大学校徽"/>
          <p:cNvPicPr>
            <a:picLocks noChangeAspect="1"/>
          </p:cNvPicPr>
          <p:nvPr/>
        </p:nvPicPr>
        <p:blipFill>
          <a:blip r:embed="rId1">
            <a:lum bright="64001" contrast="-52000"/>
          </a:blip>
          <a:srcRect l="12000" t="12000" r="12000" b="12000"/>
          <a:stretch>
            <a:fillRect/>
          </a:stretch>
        </p:blipFill>
        <p:spPr>
          <a:xfrm>
            <a:off x="2273300" y="1143000"/>
            <a:ext cx="4559300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5800" y="2603500"/>
            <a:ext cx="7772400" cy="1470025"/>
          </a:xfrm>
        </p:spPr>
        <p:txBody>
          <a:bodyPr vert="horz" wrap="square" lIns="91440" tIns="45720" rIns="91440" bIns="45720" anchor="ctr"/>
          <a:p>
            <a:pPr>
              <a:buClrTx/>
              <a:buSzTx/>
              <a:buFontTx/>
            </a:pPr>
            <a:r>
              <a:rPr lang="zh-CN" altLang="en-US" sz="6000" dirty="0">
                <a:latin typeface="宋体" panose="02010600030101010101" pitchFamily="2" charset="-122"/>
                <a:sym typeface="宋体" panose="02010600030101010101" pitchFamily="2" charset="-122"/>
              </a:rPr>
              <a:t>实 验 四</a:t>
            </a:r>
            <a:br>
              <a:rPr lang="zh-CN" altLang="en-US" sz="6000" dirty="0">
                <a:latin typeface="宋体" panose="02010600030101010101" pitchFamily="2" charset="-122"/>
              </a:rPr>
            </a:br>
            <a:r>
              <a:rPr lang="en-US" altLang="zh-CN" sz="6000">
                <a:sym typeface="+mn-ea"/>
              </a:rPr>
              <a:t>DNA</a:t>
            </a:r>
            <a:r>
              <a:rPr lang="zh-CN" altLang="en-US" sz="6000">
                <a:sym typeface="+mn-ea"/>
              </a:rPr>
              <a:t>片段的重组</a:t>
            </a:r>
            <a:br>
              <a:rPr lang="zh-CN" altLang="en-US" sz="6000">
                <a:sym typeface="+mn-ea"/>
              </a:rPr>
            </a:br>
            <a:r>
              <a:rPr lang="zh-CN" altLang="en-US" sz="6000">
                <a:sym typeface="+mn-ea"/>
              </a:rPr>
              <a:t>（连接反应）</a:t>
            </a:r>
            <a:endParaRPr lang="zh-CN" altLang="en-US" sz="600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>
              <a:buClrTx/>
              <a:buSzTx/>
              <a:buFontTx/>
            </a:pPr>
            <a:endParaRPr lang="zh-CN" altLang="en-US" baseline="0" dirty="0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0" name="Rectangle 6"/>
          <p:cNvSpPr/>
          <p:nvPr/>
        </p:nvSpPr>
        <p:spPr>
          <a:xfrm>
            <a:off x="946150" y="3048000"/>
            <a:ext cx="7099300" cy="939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endParaRPr lang="zh-CN" altLang="en-US" sz="6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二、</a:t>
            </a:r>
            <a:r>
              <a:rPr lang="en-US" altLang="zh-CN" sz="3600">
                <a:sym typeface="+mn-ea"/>
              </a:rPr>
              <a:t> </a:t>
            </a:r>
            <a:r>
              <a:rPr lang="zh-CN" altLang="zh-CN" sz="3600">
                <a:sym typeface="+mn-ea"/>
              </a:rPr>
              <a:t>分光光度计法测定核酸含量</a:t>
            </a:r>
            <a:endParaRPr lang="zh-CN" altLang="zh-CN" sz="36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1417955"/>
            <a:ext cx="7533640" cy="4526280"/>
          </a:xfrm>
        </p:spPr>
        <p:txBody>
          <a:bodyPr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cs typeface="黑体" panose="02010609060101010101" pitchFamily="49" charset="-122"/>
                <a:sym typeface="+mn-ea"/>
              </a:rPr>
              <a:t>1.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取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2μL</a:t>
            </a:r>
            <a:r>
              <a:rPr lang="zh-CN" altLang="en-US" sz="2800" dirty="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回收的DNA样品，用</a:t>
            </a:r>
            <a:r>
              <a:rPr lang="en-US" altLang="zh-CN" sz="2800">
                <a:cs typeface="黑体" panose="02010609060101010101" pitchFamily="49" charset="-122"/>
                <a:sym typeface="+mn-ea"/>
              </a:rPr>
              <a:t>Eva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超微量核酸蛋</a:t>
            </a:r>
            <a:endParaRPr lang="zh-CN" altLang="en-US" sz="2800" dirty="0">
              <a:cs typeface="黑体" panose="02010609060101010101" pitchFamily="49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  白检测仪进行</a:t>
            </a:r>
            <a:r>
              <a:rPr lang="en-US" altLang="zh-CN" sz="2800" dirty="0">
                <a:cs typeface="黑体" panose="02010609060101010101" pitchFamily="49" charset="-122"/>
                <a:sym typeface="+mn-ea"/>
              </a:rPr>
              <a:t>DNA</a:t>
            </a:r>
            <a:r>
              <a:rPr lang="zh-CN" altLang="en-US" sz="2800" dirty="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含量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及</a:t>
            </a:r>
            <a:r>
              <a:rPr lang="zh-CN" altLang="en-US" sz="2800" dirty="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纯度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测定。</a:t>
            </a:r>
            <a:endParaRPr lang="zh-CN" altLang="en-US" sz="2800" dirty="0">
              <a:cs typeface="黑体" panose="02010609060101010101" pitchFamily="49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cs typeface="黑体" panose="02010609060101010101" pitchFamily="49" charset="-122"/>
                <a:sym typeface="+mn-ea"/>
              </a:rPr>
              <a:t>2.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计算回收的</a:t>
            </a:r>
            <a:r>
              <a:rPr lang="en-US" altLang="zh-CN" sz="2800" dirty="0">
                <a:cs typeface="黑体" panose="02010609060101010101" pitchFamily="49" charset="-122"/>
                <a:sym typeface="+mn-ea"/>
              </a:rPr>
              <a:t>DNA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溶液</a:t>
            </a:r>
            <a:r>
              <a:rPr lang="zh-CN" altLang="en-US" sz="2800" dirty="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浓度</a:t>
            </a:r>
            <a:r>
              <a:rPr lang="en-US" altLang="zh-CN" sz="2800" dirty="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(</a:t>
            </a:r>
            <a:r>
              <a:rPr lang="en-US" altLang="zh-CN" sz="2800" b="0" dirty="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ng/</a:t>
            </a:r>
            <a:r>
              <a:rPr lang="en-US" altLang="zh-CN" sz="2800" b="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µL)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。</a:t>
            </a:r>
            <a:r>
              <a:rPr lang="zh-CN" altLang="en-US" sz="2800" dirty="0">
                <a:cs typeface="黑体" panose="02010609060101010101" pitchFamily="49" charset="-122"/>
                <a:sym typeface="+mn-ea"/>
              </a:rPr>
              <a:t>  </a:t>
            </a:r>
            <a:endParaRPr lang="zh-CN" altLang="en-US" sz="2800" b="1" dirty="0">
              <a:cs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b="1">
              <a:solidFill>
                <a:srgbClr val="FF0000"/>
              </a:solidFill>
              <a:cs typeface="黑体" panose="02010609060101010101" pitchFamily="49" charset="-122"/>
            </a:endParaRPr>
          </a:p>
        </p:txBody>
      </p:sp>
      <p:sp>
        <p:nvSpPr>
          <p:cNvPr id="70659" name="Rectangle 2"/>
          <p:cNvSpPr>
            <a:spLocks noGrp="1"/>
          </p:cNvSpPr>
          <p:nvPr/>
        </p:nvSpPr>
        <p:spPr>
          <a:xfrm>
            <a:off x="1953895" y="2110105"/>
            <a:ext cx="7056438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0663" name="Picture 4" descr="2019961130887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1733" y="4424363"/>
            <a:ext cx="1758950" cy="2027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4" name="Picture 6" descr="3331285224482227232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93" y="4559618"/>
            <a:ext cx="1679575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5" name="Picture 5" descr="3331280212255346003-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978" y="4424680"/>
            <a:ext cx="1474787" cy="197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667635" y="6254115"/>
            <a:ext cx="310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具体操作程序见下页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PPT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513715" y="557848"/>
            <a:ext cx="8229600" cy="1143000"/>
          </a:xfr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/>
              <a:t> </a:t>
            </a:r>
            <a:r>
              <a:rPr lang="en-US" altLang="zh-CN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Monad Eva3100</a:t>
            </a:r>
            <a:r>
              <a:rPr lang="zh-CN" altLang="zh-CN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超微量核酸蛋白检测仪使用方法</a:t>
            </a:r>
            <a:endParaRPr lang="zh-CN" altLang="zh-CN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27170" cy="4698365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①打开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平板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电脑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插上检测仪电源。</a:t>
            </a: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②打开 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Eva 3100”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软件，单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击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Nucleic Acid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“模块的”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Nucleic Acid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”选项。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③加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μ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蒸馏水到检测基座的光纤上，放下样品臂，单击“确定”，检测完成后抬起样品臂，用无尘纸把上下基座上的蒸馏水擦干净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④调零：加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μ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 Elution Buffer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到接收光纤上，放下样品臂，按软件左上角的“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Blank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”按钮， 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Measure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”按钮进入激活状态。用无尘纸擦拭上下光纤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4724400" y="1600200"/>
            <a:ext cx="3961765" cy="4698365"/>
          </a:xfrm>
          <a:solidFill>
            <a:schemeClr val="accent3">
              <a:lumMod val="95000"/>
            </a:schemeClr>
          </a:solidFill>
        </p:spPr>
        <p:txBody>
          <a:bodyPr>
            <a:normAutofit/>
          </a:bodyPr>
          <a:lstStyle/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⑤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测量：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加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μ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 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样品溶液到接收光纤上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，放下样品臂，按软件左上角的“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Measure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”按钮。</a:t>
            </a: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⑥清洁：先用无尘纸擦拭上下光纤上的样品，加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～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2.5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μ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</a:t>
            </a: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蒸馏水在下光纤表面，放下样品臂，同时按压一下，然后将上下表面的水用无尘纸擦去即可。</a:t>
            </a: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注意：在向接收光纤上加样时，移液枪只按到第一档尽头，第二档不要按，避免吹出气泡到样品中。</a:t>
            </a:r>
            <a:endParaRPr kumimoji="0" lang="zh-CN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4"/>
          <p:cNvSpPr/>
          <p:nvPr/>
        </p:nvSpPr>
        <p:spPr>
          <a:xfrm>
            <a:off x="533400" y="1143000"/>
            <a:ext cx="8077200" cy="5183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90000"/>
              </a:lnSpc>
              <a:spcBef>
                <a:spcPct val="20000"/>
              </a:spcBef>
              <a:buSzPct val="110000"/>
              <a:buFont typeface="Wingdings" panose="05000000000000000000" pitchFamily="2" charset="2"/>
            </a:pP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5"/>
          <p:cNvSpPr/>
          <p:nvPr/>
        </p:nvSpPr>
        <p:spPr>
          <a:xfrm>
            <a:off x="4800600" y="0"/>
            <a:ext cx="41148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4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7892" name="Line 6"/>
          <p:cNvSpPr/>
          <p:nvPr/>
        </p:nvSpPr>
        <p:spPr>
          <a:xfrm>
            <a:off x="1153795" y="4341495"/>
            <a:ext cx="6696075" cy="0"/>
          </a:xfrm>
          <a:prstGeom prst="line">
            <a:avLst/>
          </a:prstGeom>
          <a:ln w="381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893" name="矩形 7"/>
          <p:cNvSpPr/>
          <p:nvPr/>
        </p:nvSpPr>
        <p:spPr>
          <a:xfrm>
            <a:off x="1153795" y="5655310"/>
            <a:ext cx="7162165" cy="82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Symbol" panose="05050102010706020507" pitchFamily="18" charset="2"/>
              </a:rPr>
              <a:t>pET-28(a)+GFP溶液的总体积不超过16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µL。</a:t>
            </a:r>
            <a:endParaRPr kumimoji="0" lang="zh-CN" altLang="en-US" sz="20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以微量分光光度测定结果为准进行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DNA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片段重组实验。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49743" y="457200"/>
            <a:ext cx="7497763" cy="1143000"/>
          </a:xfr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三、</a:t>
            </a:r>
            <a:r>
              <a:rPr lang="en-US" altLang="zh-CN"/>
              <a:t> </a:t>
            </a:r>
            <a:r>
              <a:rPr lang="zh-CN" altLang="en-US"/>
              <a:t>重组连接反应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74370" y="1143000"/>
            <a:ext cx="7774305" cy="4208145"/>
          </a:xfrm>
        </p:spPr>
        <p:txBody>
          <a:bodyPr/>
          <a:p>
            <a:pPr marL="0" indent="0">
              <a:lnSpc>
                <a:spcPct val="100000"/>
              </a:lnSpc>
              <a:spcBef>
                <a:spcPct val="20000"/>
              </a:spcBef>
              <a:buSzPct val="110000"/>
              <a:buFont typeface="Wingdings" panose="05000000000000000000" pitchFamily="2" charset="2"/>
              <a:buNone/>
            </a:pPr>
            <a:r>
              <a:rPr kumimoji="0"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0"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在一个新的</a:t>
            </a:r>
            <a:r>
              <a:rPr kumimoji="0"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EP</a:t>
            </a:r>
            <a:r>
              <a:rPr kumimoji="0"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管中，建立连接反应体系。（</a:t>
            </a:r>
            <a:r>
              <a:rPr kumimoji="0"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人</a:t>
            </a:r>
            <a:r>
              <a:rPr kumimoji="0" lang="en-US" altLang="zh-CN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组）</a:t>
            </a:r>
            <a:endParaRPr kumimoji="0" lang="zh-CN" altLang="en-US" sz="24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SzPct val="110000"/>
              <a:buFont typeface="Wingdings" panose="05000000000000000000" pitchFamily="2" charset="2"/>
              <a:buNone/>
            </a:pPr>
            <a:r>
              <a:rPr kumimoji="0"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   建议插入片段与载体片段</a:t>
            </a:r>
            <a:r>
              <a:rPr lang="zh-CN" altLang="en-US" sz="2400" kern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的比例</a:t>
            </a:r>
            <a:r>
              <a:rPr kumimoji="0"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400" kern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&gt;3:1</a:t>
            </a:r>
            <a:endParaRPr kumimoji="0" lang="zh-CN" altLang="en-US" sz="2400" kern="1200" dirty="0">
              <a:latin typeface="微软雅黑" panose="020B0503020204020204" charset="-122"/>
              <a:ea typeface="微软雅黑" panose="020B0503020204020204" charset="-122"/>
              <a:cs typeface="+mn-cs"/>
              <a:sym typeface="Symbol" panose="05050102010706020507" pitchFamily="18" charset="2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kumimoji="0" lang="zh-CN" altLang="en-US" sz="18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en-US" altLang="zh-CN" sz="2000" kern="1200" dirty="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pET-28(a)                   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? 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µL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0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(100ng)</a:t>
            </a:r>
            <a:endParaRPr kumimoji="0" lang="en-US" altLang="zh-CN" sz="2000" b="0" kern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ymbol" panose="05050102010706020507" pitchFamily="18" charset="2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       GFP                             ? 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µL</a:t>
            </a:r>
            <a:r>
              <a:rPr kumimoji="0" lang="en-US" altLang="zh-CN" sz="2000" b="0" kern="120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000" b="0" u="sng" kern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Symbol" panose="05050102010706020507" pitchFamily="18" charset="2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       10</a:t>
            </a:r>
            <a:r>
              <a:rPr kumimoji="0" lang="en-US" altLang="zh-CN" sz="2000" kern="1200">
                <a:latin typeface="Arial" panose="020B0604020202020204" pitchFamily="34" charset="0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×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T</a:t>
            </a:r>
            <a:r>
              <a:rPr kumimoji="0" lang="en-US" altLang="zh-CN" sz="2000" kern="1200" baseline="-25000">
                <a:solidFill>
                  <a:srgbClr val="00206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000" kern="1200" err="1">
                <a:latin typeface="微软雅黑" panose="020B0503020204020204" charset="-122"/>
                <a:ea typeface="微软雅黑" panose="020B0503020204020204" charset="-122"/>
                <a:cs typeface="+mn-cs"/>
              </a:rPr>
              <a:t>ligase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 buffer    2 µL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000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T4</a:t>
            </a:r>
            <a:r>
              <a:rPr kumimoji="0" lang="zh-CN" altLang="en-US" sz="20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连接酶                      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2 µL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000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ddH</a:t>
            </a:r>
            <a:r>
              <a:rPr kumimoji="0" lang="en-US" altLang="zh-CN" sz="2000" kern="1200" baseline="-25000">
                <a:solidFill>
                  <a:srgbClr val="00206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O                        </a:t>
            </a:r>
            <a:r>
              <a:rPr kumimoji="0" lang="zh-CN" altLang="en-US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补足体积至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20</a:t>
            </a:r>
            <a:r>
              <a:rPr lang="en-US" altLang="zh-CN" sz="2000" kern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µL</a:t>
            </a:r>
            <a:endParaRPr kumimoji="0" lang="en-US" altLang="zh-CN" sz="2000" kern="1200">
              <a:latin typeface="微软雅黑" panose="020B0503020204020204" charset="-122"/>
              <a:ea typeface="微软雅黑" panose="020B0503020204020204" charset="-122"/>
              <a:cs typeface="+mn-cs"/>
              <a:sym typeface="Symbol" panose="05050102010706020507" pitchFamily="18" charset="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80000"/>
              <a:buNone/>
            </a:pP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</a:t>
            </a:r>
            <a:r>
              <a:rPr kumimoji="0" lang="zh-CN" altLang="en-US" sz="20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反应总体积                   </a:t>
            </a:r>
            <a:r>
              <a:rPr kumimoji="0" lang="en-US" altLang="zh-CN" sz="20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20 µL</a:t>
            </a:r>
            <a:endParaRPr kumimoji="0" lang="en-US" altLang="zh-CN" sz="1800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SzPct val="80000"/>
              <a:buNone/>
            </a:pPr>
            <a:r>
              <a:rPr kumimoji="0" lang="zh-CN" altLang="en-US" sz="24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2. 混匀, Short离心。</a:t>
            </a:r>
            <a:endParaRPr kumimoji="0" lang="en-US" altLang="zh-CN" sz="2000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>
              <a:lnSpc>
                <a:spcPct val="80000"/>
              </a:lnSpc>
              <a:buSzPct val="80000"/>
              <a:buNone/>
            </a:pPr>
            <a:endParaRPr kumimoji="0" lang="zh-CN" altLang="en-US" sz="20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   3.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16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C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保温过夜后，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-20C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保存。</a:t>
            </a:r>
            <a:endParaRPr lang="zh-CN" altLang="en-US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endParaRPr lang="zh-CN" altLang="en-US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914" name="Rectangle 5"/>
          <p:cNvSpPr/>
          <p:nvPr/>
        </p:nvSpPr>
        <p:spPr>
          <a:xfrm>
            <a:off x="673100" y="914400"/>
            <a:ext cx="7777163" cy="11509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10000"/>
              <a:buFont typeface="Wingdings" panose="05000000000000000000" pitchFamily="2" charset="2"/>
              <a:buChar char="Ø"/>
            </a:pPr>
            <a:endParaRPr lang="zh-CN" altLang="en-US" sz="36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8915" name="Text Box 6"/>
          <p:cNvSpPr txBox="1"/>
          <p:nvPr/>
        </p:nvSpPr>
        <p:spPr>
          <a:xfrm>
            <a:off x="1010920" y="5005070"/>
            <a:ext cx="6918960" cy="76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该连接产物是后续实验材料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AutoShape 7"/>
          <p:cNvSpPr/>
          <p:nvPr/>
        </p:nvSpPr>
        <p:spPr>
          <a:xfrm>
            <a:off x="4004310" y="2851150"/>
            <a:ext cx="337820" cy="1368425"/>
          </a:xfrm>
          <a:prstGeom prst="downArrow">
            <a:avLst>
              <a:gd name="adj1" fmla="val 50000"/>
              <a:gd name="adj2" fmla="val 43186"/>
            </a:avLst>
          </a:prstGeom>
          <a:gradFill>
            <a:gsLst>
              <a:gs pos="19000">
                <a:srgbClr val="FFB9B9"/>
              </a:gs>
              <a:gs pos="64000">
                <a:srgbClr val="FF8F8E"/>
              </a:gs>
              <a:gs pos="44000">
                <a:srgbClr val="FE9E9F"/>
              </a:gs>
              <a:gs pos="84000">
                <a:srgbClr val="FF7373"/>
              </a:gs>
            </a:gsLst>
            <a:lin scaled="1"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/>
          <p:nvPr/>
        </p:nvSpPr>
        <p:spPr>
          <a:xfrm>
            <a:off x="4483100" y="2051050"/>
            <a:ext cx="4432300" cy="1682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1" name="Line 4"/>
          <p:cNvSpPr/>
          <p:nvPr/>
        </p:nvSpPr>
        <p:spPr>
          <a:xfrm>
            <a:off x="0" y="3429000"/>
            <a:ext cx="91440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7497763" cy="1143000"/>
          </a:xfr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endParaRPr kumimoji="0" lang="zh-CN" altLang="en-US" sz="4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2533" name="内容占位符 9"/>
          <p:cNvSpPr>
            <a:spLocks noGrp="1"/>
          </p:cNvSpPr>
          <p:nvPr>
            <p:ph idx="1"/>
          </p:nvPr>
        </p:nvSpPr>
        <p:spPr>
          <a:xfrm>
            <a:off x="2122170" y="2232025"/>
            <a:ext cx="5803900" cy="4191000"/>
          </a:xfrm>
        </p:spPr>
        <p:txBody>
          <a:bodyPr vert="horz" wrap="square" anchor="t"/>
          <a:p>
            <a:pPr marL="0" indent="0">
              <a:buSzPct val="80000"/>
              <a:buNone/>
            </a:pPr>
            <a:r>
              <a:rPr lang="zh-CN" altLang="en-US" sz="4800"/>
              <a:t>背景理论知识</a:t>
            </a:r>
            <a:endParaRPr kumimoji="0" lang="zh-CN" altLang="en-US" sz="4800" b="1" i="0" u="none" strike="noStrike" cap="none" spc="0" normalizeH="0" baseline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p>
            <a:pPr marL="1320800" indent="-1320800">
              <a:buClrTx/>
              <a:buSzTx/>
              <a:buFontTx/>
            </a:pPr>
            <a:r>
              <a:rPr lang="zh-CN" altLang="en-US" sz="4000"/>
              <a:t>常用的核酸测定方法</a:t>
            </a:r>
            <a:endParaRPr lang="zh-CN" altLang="en-US" sz="40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29640" y="1651635"/>
            <a:ext cx="7533640" cy="4526280"/>
          </a:xfrm>
        </p:spPr>
        <p:txBody>
          <a:bodyPr tIns="0"/>
          <a:p>
            <a:pPr marL="0" indent="0">
              <a:lnSpc>
                <a:spcPct val="10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anose="05000000000000000000" charset="0"/>
              <a:buNone/>
            </a:pPr>
            <a:r>
              <a:rPr lang="zh-CN" altLang="en-US" sz="2800"/>
              <a:t>核酸是由磷酸、戊糖、碱基组成的核苷酸的多聚高分子。等分子数存在，只要测定三者中任何一种成分的含量，就可推算出核酸的含量。</a:t>
            </a:r>
            <a:endParaRPr lang="en-US" altLang="zh-CN" sz="2800"/>
          </a:p>
          <a:p>
            <a:pPr>
              <a:lnSpc>
                <a:spcPct val="100000"/>
              </a:lnSpc>
              <a:buClr>
                <a:srgbClr val="002060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/>
              <a:t>紫外吸收法（分光光度法）</a:t>
            </a:r>
            <a:endParaRPr lang="zh-CN" altLang="en-US" sz="2800"/>
          </a:p>
          <a:p>
            <a:pPr>
              <a:lnSpc>
                <a:spcPct val="100000"/>
              </a:lnSpc>
              <a:buClr>
                <a:srgbClr val="002060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/>
              <a:t>电泳检测法</a:t>
            </a:r>
            <a:endParaRPr lang="en-US" altLang="zh-CN" sz="2800"/>
          </a:p>
          <a:p>
            <a:pPr>
              <a:lnSpc>
                <a:spcPct val="100000"/>
              </a:lnSpc>
              <a:buClr>
                <a:srgbClr val="002060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/>
              <a:t>二苯胺法</a:t>
            </a:r>
            <a:endParaRPr lang="zh-CN" altLang="en-US" sz="2800"/>
          </a:p>
          <a:p>
            <a:pPr>
              <a:lnSpc>
                <a:spcPct val="100000"/>
              </a:lnSpc>
              <a:buClr>
                <a:srgbClr val="002060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/>
              <a:t>定磷法</a:t>
            </a:r>
            <a:endParaRPr lang="zh-CN" altLang="en-US" sz="2800"/>
          </a:p>
          <a:p>
            <a:pPr marL="0" indent="0">
              <a:lnSpc>
                <a:spcPct val="114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0" lang="en-US" altLang="zh-CN" b="1" kern="1200">
              <a:solidFill>
                <a:srgbClr val="320E0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>
              <a:lnSpc>
                <a:spcPct val="145000"/>
              </a:lnSpc>
              <a:spcBef>
                <a:spcPct val="0"/>
              </a:spcBef>
              <a:buClr>
                <a:srgbClr val="00CC00"/>
              </a:buClr>
              <a:buSzPct val="80000"/>
              <a:buFont typeface="Wingdings" panose="05000000000000000000" pitchFamily="2" charset="2"/>
            </a:pPr>
            <a:endParaRPr kumimoji="0" lang="zh-CN" altLang="en-US" b="1" kern="1200" dirty="0">
              <a:solidFill>
                <a:srgbClr val="320E04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65748"/>
            <a:ext cx="8229600" cy="1143000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电泳检测法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97865" y="1263015"/>
            <a:ext cx="7748270" cy="4526280"/>
          </a:xfrm>
        </p:spPr>
        <p:txBody>
          <a:bodyPr vert="horz" wrap="square" anchor="t"/>
          <a:p>
            <a:pPr marL="0" latinLnBrk="0">
              <a:lnSpc>
                <a:spcPts val="45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>
                <a:cs typeface="黑体" panose="02010609060101010101" pitchFamily="49" charset="-122"/>
                <a:sym typeface="+mn-ea"/>
              </a:rPr>
              <a:t>通用型分子量标准即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  <a:sym typeface="+mn-ea"/>
              </a:rPr>
              <a:t>DNA Ladders </a:t>
            </a:r>
            <a:r>
              <a:rPr lang="zh-CN" altLang="en-US" sz="2800"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  <a:sym typeface="+mn-ea"/>
              </a:rPr>
              <a:t>Marker</a:t>
            </a:r>
            <a:r>
              <a:rPr lang="zh-CN" altLang="en-US" sz="2800">
                <a:cs typeface="黑体" panose="02010609060101010101" pitchFamily="49" charset="-122"/>
                <a:sym typeface="+mn-ea"/>
              </a:rPr>
              <a:t>） </a:t>
            </a:r>
            <a:endParaRPr lang="zh-CN" altLang="en-US" sz="2800">
              <a:cs typeface="黑体" panose="02010609060101010101" pitchFamily="49" charset="-122"/>
              <a:sym typeface="+mn-ea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ym typeface="+mn-ea"/>
              </a:rPr>
              <a:t>  由色谱纯化的单个DNA 片段混合物组成。</a:t>
            </a:r>
            <a:endParaRPr lang="zh-CN" altLang="en-US" sz="2800">
              <a:sym typeface="+mn-ea"/>
            </a:endParaRPr>
          </a:p>
          <a:p>
            <a:pPr marL="0" latinLnBrk="0">
              <a:lnSpc>
                <a:spcPts val="45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>
                <a:cs typeface="黑体" panose="02010609060101010101" pitchFamily="49" charset="-122"/>
                <a:sym typeface="+mn-ea"/>
              </a:rPr>
              <a:t>可用于对DNA进行分子量大小鉴定和粗略定量</a:t>
            </a:r>
            <a:endParaRPr lang="zh-CN" altLang="en-US" sz="2800">
              <a:cs typeface="黑体" panose="02010609060101010101" pitchFamily="49" charset="-122"/>
              <a:sym typeface="+mn-ea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cs typeface="黑体" panose="02010609060101010101" pitchFamily="49" charset="-122"/>
                <a:sym typeface="+mn-ea"/>
              </a:rPr>
              <a:t>  分析。</a:t>
            </a:r>
            <a:endParaRPr lang="en-US" altLang="zh-CN" sz="2800">
              <a:cs typeface="黑体" panose="02010609060101010101" pitchFamily="49" charset="-122"/>
            </a:endParaRPr>
          </a:p>
          <a:p>
            <a:pPr>
              <a:lnSpc>
                <a:spcPct val="90000"/>
              </a:lnSpc>
              <a:buSzPct val="80000"/>
              <a:buFontTx/>
              <a:buNone/>
            </a:pPr>
            <a:br>
              <a:rPr lang="zh-CN" altLang="en-US">
                <a:cs typeface="黑体" panose="02010609060101010101" pitchFamily="49" charset="-122"/>
              </a:rPr>
            </a:br>
            <a:r>
              <a:rPr lang="zh-CN" altLang="en-US">
                <a:cs typeface="黑体" panose="02010609060101010101" pitchFamily="49" charset="-122"/>
              </a:rPr>
              <a:t>     </a:t>
            </a:r>
            <a:endParaRPr lang="zh-CN" altLang="en-US">
              <a:cs typeface="黑体" panose="02010609060101010101" pitchFamily="49" charset="-122"/>
            </a:endParaRPr>
          </a:p>
          <a:p>
            <a:pPr>
              <a:lnSpc>
                <a:spcPct val="90000"/>
              </a:lnSpc>
              <a:buSzPct val="80000"/>
            </a:pPr>
            <a:endParaRPr lang="zh-CN" altLang="en-US">
              <a:cs typeface="黑体" panose="02010609060101010101" pitchFamily="49" charset="-122"/>
            </a:endParaRPr>
          </a:p>
        </p:txBody>
      </p:sp>
      <p:pic>
        <p:nvPicPr>
          <p:cNvPr id="2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0655" y="3796665"/>
            <a:ext cx="6387465" cy="2719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组合 13"/>
          <p:cNvGrpSpPr/>
          <p:nvPr/>
        </p:nvGrpSpPr>
        <p:grpSpPr>
          <a:xfrm>
            <a:off x="1703070" y="2228215"/>
            <a:ext cx="5097780" cy="4075430"/>
            <a:chOff x="1371600" y="1447800"/>
            <a:chExt cx="5964238" cy="5029200"/>
          </a:xfrm>
        </p:grpSpPr>
        <p:pic>
          <p:nvPicPr>
            <p:cNvPr id="14341" name="Picture 17" descr="1111111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5400" y="1447800"/>
              <a:ext cx="2230438" cy="5029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2" name="Rectangle 20"/>
            <p:cNvSpPr/>
            <p:nvPr/>
          </p:nvSpPr>
          <p:spPr>
            <a:xfrm>
              <a:off x="5334000" y="3429000"/>
              <a:ext cx="1981200" cy="609600"/>
            </a:xfrm>
            <a:prstGeom prst="rect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14343" name="图片 4" descr="1a-16.jpg"/>
            <p:cNvPicPr>
              <a:picLocks noChangeAspect="1"/>
            </p:cNvPicPr>
            <p:nvPr/>
          </p:nvPicPr>
          <p:blipFill>
            <a:blip r:embed="rId2"/>
            <a:srcRect l="27499" t="6500" r="28333" b="36615"/>
            <a:stretch>
              <a:fillRect/>
            </a:stretch>
          </p:blipFill>
          <p:spPr>
            <a:xfrm>
              <a:off x="1371600" y="2286000"/>
              <a:ext cx="3722688" cy="35814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4" name="Rectangle 20"/>
            <p:cNvSpPr/>
            <p:nvPr/>
          </p:nvSpPr>
          <p:spPr>
            <a:xfrm>
              <a:off x="3200400" y="4191000"/>
              <a:ext cx="609600" cy="152400"/>
            </a:xfrm>
            <a:prstGeom prst="rect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45" name="Rectangle 20"/>
            <p:cNvSpPr/>
            <p:nvPr/>
          </p:nvSpPr>
          <p:spPr>
            <a:xfrm>
              <a:off x="3733800" y="3505200"/>
              <a:ext cx="609600" cy="152400"/>
            </a:xfrm>
            <a:prstGeom prst="rect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</a:br>
            <a:endParaRPr kumimoji="0" lang="zh-CN" altLang="en-US" sz="4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4340" name="内容占位符 12"/>
          <p:cNvSpPr>
            <a:spLocks noGrp="1"/>
          </p:cNvSpPr>
          <p:nvPr>
            <p:ph idx="1"/>
          </p:nvPr>
        </p:nvSpPr>
        <p:spPr>
          <a:xfrm>
            <a:off x="518160" y="512445"/>
            <a:ext cx="8229600" cy="4525963"/>
          </a:xfrm>
        </p:spPr>
        <p:txBody>
          <a:bodyPr vert="horz" wrap="square" anchor="t"/>
          <a:p>
            <a:pPr>
              <a:lnSpc>
                <a:spcPct val="150000"/>
              </a:lnSpc>
              <a:buSzPct val="80000"/>
            </a:pPr>
            <a:r>
              <a:rPr lang="en-US" altLang="zh-CN" sz="2400">
                <a:cs typeface="黑体" panose="02010609060101010101" pitchFamily="49" charset="-122"/>
                <a:sym typeface="+mn-ea"/>
              </a:rPr>
              <a:t>DNA Ladder </a:t>
            </a:r>
            <a:r>
              <a:rPr lang="zh-CN" altLang="en-US" sz="2400">
                <a:cs typeface="黑体" panose="02010609060101010101" pitchFamily="49" charset="-122"/>
                <a:sym typeface="+mn-ea"/>
              </a:rPr>
              <a:t>涵盖了广泛的DNA片段长度范围，可用于评估每一条条带的DNA含量。</a:t>
            </a:r>
            <a:r>
              <a:rPr lang="zh-CN" altLang="en-US" sz="2400"/>
              <a:t>比较目的条带与</a:t>
            </a:r>
            <a:r>
              <a:rPr lang="en-US" altLang="zh-CN" sz="2400"/>
              <a:t>Marker DNA </a:t>
            </a:r>
            <a:r>
              <a:rPr lang="zh-CN" altLang="en-US" sz="2400"/>
              <a:t>条带的亮度，</a:t>
            </a:r>
            <a:r>
              <a:rPr lang="zh-CN" altLang="en-US" sz="2400">
                <a:solidFill>
                  <a:srgbClr val="FF0000"/>
                </a:solidFill>
              </a:rPr>
              <a:t>相同亮度代表相同的质量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buSzPct val="80000"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分光光度计法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atinLnBrk="0">
              <a:lnSpc>
                <a:spcPts val="4000"/>
              </a:lnSpc>
              <a:spcBef>
                <a:spcPts val="0"/>
              </a:spcBef>
            </a:pPr>
            <a:r>
              <a:rPr lang="zh-CN" altLang="en-US" sz="2400"/>
              <a:t>使用紫外分光光度计可测DNA的</a:t>
            </a:r>
            <a:r>
              <a:rPr lang="zh-CN" altLang="en-US" sz="2400">
                <a:solidFill>
                  <a:srgbClr val="FF0000"/>
                </a:solidFill>
              </a:rPr>
              <a:t>浓度与纯度</a:t>
            </a:r>
            <a:endParaRPr lang="zh-CN" altLang="en-US" sz="2400"/>
          </a:p>
          <a:p>
            <a:pPr latinLnBrk="0">
              <a:lnSpc>
                <a:spcPts val="4000"/>
              </a:lnSpc>
              <a:spcBef>
                <a:spcPts val="0"/>
              </a:spcBef>
            </a:pPr>
            <a:r>
              <a:rPr lang="zh-CN" altLang="en-US" sz="2400"/>
              <a:t>核酸的最大吸收波长为260nm，蛋白质为280nm，在波长260nm时，1OD值相当于双链DNA浓度为50μg/m</a:t>
            </a:r>
            <a:r>
              <a:rPr lang="en-US" altLang="zh-CN" sz="2400"/>
              <a:t>L</a:t>
            </a:r>
            <a:r>
              <a:rPr lang="zh-CN" altLang="en-US" sz="2400"/>
              <a:t>，单链寡核苷酸的含量为30μg/m</a:t>
            </a:r>
            <a:r>
              <a:rPr lang="en-US" altLang="zh-CN" sz="2400"/>
              <a:t>L</a:t>
            </a:r>
            <a:r>
              <a:rPr lang="zh-CN" altLang="en-US" sz="2400"/>
              <a:t>，可以据此来计算核酸样品的浓度,还可通过测定OD260/OD280，估计核酸的纯度。</a:t>
            </a:r>
            <a:endParaRPr lang="zh-CN" altLang="en-US" sz="2400"/>
          </a:p>
          <a:p>
            <a:pPr latinLnBrk="0">
              <a:lnSpc>
                <a:spcPts val="4000"/>
              </a:lnSpc>
              <a:spcBef>
                <a:spcPts val="0"/>
              </a:spcBef>
            </a:pPr>
            <a:r>
              <a:rPr lang="zh-CN" altLang="en-US" sz="2400"/>
              <a:t>纯净DNA的比值为1.8,RNA为2.0。若比值高于1.8说明DNA样品中的RNA尚未除尽，若样品中含有酚和蛋白质将导致比值降低。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06375" y="274955"/>
            <a:ext cx="8480425" cy="1143000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DNA</a:t>
            </a:r>
            <a:r>
              <a:rPr lang="zh-CN" altLang="en-US"/>
              <a:t>重组流程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81025" y="1600200"/>
            <a:ext cx="7520940" cy="4495800"/>
          </a:xfrm>
        </p:spPr>
        <p:txBody>
          <a:bodyPr vert="horz" wrap="square" anchor="t"/>
          <a:p>
            <a:pPr marL="514350" indent="-514350">
              <a:lnSpc>
                <a:spcPct val="100000"/>
              </a:lnSpc>
              <a:buSzPct val="80000"/>
              <a:buFontTx/>
              <a:buAutoNum type="arabicPeriod"/>
            </a:pPr>
            <a:r>
              <a:rPr lang="zh-CN" altLang="en-US"/>
              <a:t>分离目的</a:t>
            </a:r>
            <a:r>
              <a:rPr lang="en-US" altLang="zh-CN"/>
              <a:t>DNA</a:t>
            </a:r>
            <a:endParaRPr lang="en-US" altLang="zh-CN"/>
          </a:p>
          <a:p>
            <a:pPr marL="514350" indent="-514350">
              <a:lnSpc>
                <a:spcPct val="100000"/>
              </a:lnSpc>
              <a:buSzPct val="80000"/>
              <a:buFontTx/>
              <a:buAutoNum type="arabicPeriod"/>
            </a:pPr>
            <a:r>
              <a:rPr lang="zh-CN" altLang="en-US"/>
              <a:t>选择合适载体</a:t>
            </a:r>
            <a:endParaRPr lang="en-US" altLang="zh-CN"/>
          </a:p>
          <a:p>
            <a:pPr marL="514350" indent="-514350">
              <a:lnSpc>
                <a:spcPct val="100000"/>
              </a:lnSpc>
              <a:buSzPct val="80000"/>
              <a:buFontTx/>
              <a:buAutoNum type="arabicPeriod"/>
            </a:pPr>
            <a:r>
              <a:rPr lang="zh-CN" altLang="en-US"/>
              <a:t>对目的片段和载体进行酶切或脱磷酸化处理</a:t>
            </a:r>
            <a:endParaRPr lang="en-US" altLang="zh-CN"/>
          </a:p>
          <a:p>
            <a:pPr marL="514350" indent="-514350">
              <a:lnSpc>
                <a:spcPct val="100000"/>
              </a:lnSpc>
              <a:buSzPct val="80000"/>
              <a:buFontTx/>
              <a:buAutoNum type="arabicPeriod"/>
            </a:pPr>
            <a:r>
              <a:rPr lang="zh-CN" altLang="en-US"/>
              <a:t>目的片段与载体进行连接</a:t>
            </a:r>
            <a:endParaRPr lang="en-US" altLang="zh-CN"/>
          </a:p>
          <a:p>
            <a:pPr marL="514350" indent="-514350">
              <a:lnSpc>
                <a:spcPct val="100000"/>
              </a:lnSpc>
              <a:buSzPct val="80000"/>
              <a:buFontTx/>
              <a:buAutoNum type="arabicPeriod"/>
            </a:pPr>
            <a:r>
              <a:rPr lang="zh-CN" altLang="en-US"/>
              <a:t>重组</a:t>
            </a:r>
            <a:r>
              <a:rPr lang="en-US" altLang="zh-CN"/>
              <a:t>DNA</a:t>
            </a:r>
            <a:r>
              <a:rPr lang="zh-CN" altLang="en-US"/>
              <a:t>转入宿主菌</a:t>
            </a:r>
            <a:endParaRPr lang="zh-CN" altLang="en-US"/>
          </a:p>
          <a:p>
            <a:pPr marL="514350" indent="-514350">
              <a:lnSpc>
                <a:spcPct val="100000"/>
              </a:lnSpc>
              <a:buSzPct val="80000"/>
              <a:buFontTx/>
              <a:buAutoNum type="arabicPeriod"/>
            </a:pPr>
            <a:r>
              <a:rPr lang="zh-CN" altLang="en-US"/>
              <a:t>筛选和检测重组体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5"/>
          <p:cNvSpPr/>
          <p:nvPr/>
        </p:nvSpPr>
        <p:spPr>
          <a:xfrm>
            <a:off x="469900" y="1828800"/>
            <a:ext cx="8166100" cy="304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2" name="Line 6"/>
          <p:cNvSpPr/>
          <p:nvPr/>
        </p:nvSpPr>
        <p:spPr>
          <a:xfrm>
            <a:off x="0" y="106680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35200" y="838200"/>
            <a:ext cx="46482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1" fontAlgn="base" hangingPunct="1">
              <a:defRPr/>
            </a:pPr>
            <a:endParaRPr lang="zh-CN" altLang="en-US" sz="4400" strike="noStrike" noProof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0" cap="none" spc="0" normalizeH="0" baseline="0" noProof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实 验 目 的</a:t>
            </a:r>
            <a:b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kumimoji="0" lang="zh-CN" altLang="en-US" sz="4400" b="1" i="0" u="none" strike="noStrike" kern="0" cap="none" spc="0" normalizeH="0" baseline="0" noProof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5125" name="内容占位符 7"/>
          <p:cNvSpPr>
            <a:spLocks noGrp="1"/>
          </p:cNvSpPr>
          <p:nvPr>
            <p:ph idx="1"/>
          </p:nvPr>
        </p:nvSpPr>
        <p:spPr>
          <a:xfrm>
            <a:off x="609600" y="1371600"/>
            <a:ext cx="7515860" cy="4526280"/>
          </a:xfrm>
        </p:spPr>
        <p:txBody>
          <a:bodyPr vert="horz" wrap="square" lIns="91440" tIns="45720" rIns="91440" bIns="45720" anchor="t"/>
          <a:p>
            <a:pPr marL="609600" marR="0" lvl="0" indent="-6096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 typeface="Wingdings" panose="05000000000000000000" pitchFamily="2" charset="2"/>
              <a:buAutoNum type="arabicPeriod"/>
              <a:defRPr/>
            </a:pPr>
            <a:r>
              <a:rPr lang="zh-CN" altLang="en-US"/>
              <a:t>学习</a:t>
            </a:r>
            <a:r>
              <a:rPr lang="en-US" altLang="zh-CN"/>
              <a:t>DNA</a:t>
            </a:r>
            <a:r>
              <a:rPr lang="zh-CN" altLang="en-US"/>
              <a:t>的定量方法</a:t>
            </a:r>
            <a:endParaRPr lang="zh-CN" altLang="en-US"/>
          </a:p>
          <a:p>
            <a:pPr marL="609600" marR="0" lvl="0" indent="-6096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 typeface="Wingdings" panose="05000000000000000000" pitchFamily="2" charset="2"/>
              <a:buAutoNum type="arabicPeriod"/>
              <a:defRPr/>
            </a:pPr>
            <a:r>
              <a:rPr lang="zh-CN" altLang="en-US"/>
              <a:t>学习克隆工作中常用的单、双酶切，载体去磷酸化处理等连接方法</a:t>
            </a:r>
            <a:endParaRPr lang="zh-CN" altLang="en-US"/>
          </a:p>
          <a:p>
            <a:pPr marL="609600" marR="0" lvl="0" indent="-6096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 typeface="Wingdings" panose="05000000000000000000" pitchFamily="2" charset="2"/>
              <a:buAutoNum type="arabicPeriod"/>
              <a:defRPr/>
            </a:pPr>
            <a:r>
              <a:rPr lang="zh-CN" altLang="en-US"/>
              <a:t>了解反应中各因素对连接效率的影响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37845" y="713740"/>
            <a:ext cx="7497763" cy="1143000"/>
          </a:xfrm>
        </p:spPr>
        <p:txBody>
          <a:bodyPr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DNA</a:t>
            </a:r>
            <a:r>
              <a:rPr lang="zh-CN" altLang="en-US"/>
              <a:t>连接酶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41400" y="1612900"/>
            <a:ext cx="7620000" cy="4800600"/>
          </a:xfrm>
        </p:spPr>
        <p:txBody>
          <a:bodyPr>
            <a:normAutofit/>
          </a:bodyPr>
          <a:lstStyle/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zh-CN" altLang="en-US"/>
              <a:t>基因工程技术常用的两种连接酶</a:t>
            </a:r>
            <a:endParaRPr lang="zh-CN" altLang="en-US"/>
          </a:p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/>
              <a:t>T4 DNA</a:t>
            </a:r>
            <a:r>
              <a:rPr lang="zh-CN" altLang="en-US"/>
              <a:t>连接酶： 辅助因子</a:t>
            </a:r>
            <a:r>
              <a:rPr lang="en-US" altLang="zh-CN"/>
              <a:t>ATP,                                         </a:t>
            </a:r>
            <a:r>
              <a:rPr lang="zh-CN" altLang="en-US"/>
              <a:t>可连接平末端双链</a:t>
            </a:r>
            <a:r>
              <a:rPr lang="en-US" altLang="zh-CN"/>
              <a:t>DNA</a:t>
            </a:r>
            <a:endParaRPr lang="zh-CN" altLang="en-US"/>
          </a:p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/>
              <a:t>大肠杆菌</a:t>
            </a:r>
            <a:r>
              <a:rPr lang="en-US" altLang="zh-CN"/>
              <a:t>DNA</a:t>
            </a:r>
            <a:r>
              <a:rPr lang="zh-CN" altLang="en-US"/>
              <a:t>连接酶：辅助因子</a:t>
            </a:r>
            <a:r>
              <a:rPr lang="en-US" altLang="zh-CN"/>
              <a:t>NAD</a:t>
            </a:r>
            <a:r>
              <a:rPr lang="en-US" altLang="zh-CN" sz="3600" baseline="30000">
                <a:solidFill>
                  <a:srgbClr val="002060"/>
                </a:solidFill>
                <a:uFillTx/>
              </a:rPr>
              <a:t>+</a:t>
            </a:r>
            <a:endParaRPr lang="en-US" altLang="zh-CN" sz="3600" baseline="30000">
              <a:solidFill>
                <a:srgbClr val="002060"/>
              </a:solidFill>
              <a:uFillTx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/>
              <a:t>DNA</a:t>
            </a:r>
            <a:r>
              <a:rPr lang="zh-CN" altLang="en-US" sz="4000"/>
              <a:t>连接酶的特点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128395"/>
            <a:ext cx="7715250" cy="4800600"/>
          </a:xfrm>
        </p:spPr>
        <p:txBody>
          <a:bodyPr/>
          <a:lstStyle/>
          <a:p>
            <a:pPr marL="0" marR="0" lvl="0" indent="-28321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400"/>
              <a:t>催化</a:t>
            </a:r>
            <a:r>
              <a:rPr lang="en-US" altLang="zh-CN" sz="2400"/>
              <a:t>DNA 5’-</a:t>
            </a:r>
            <a:r>
              <a:rPr lang="zh-CN" altLang="en-US" sz="2400"/>
              <a:t>磷酸基与</a:t>
            </a:r>
            <a:r>
              <a:rPr lang="en-US" altLang="zh-CN" sz="2400"/>
              <a:t>3’-</a:t>
            </a:r>
            <a:r>
              <a:rPr lang="zh-CN" altLang="en-US" sz="2400"/>
              <a:t>羟基之间形成</a:t>
            </a:r>
            <a:r>
              <a:rPr lang="zh-CN" altLang="en-US" sz="2400">
                <a:solidFill>
                  <a:srgbClr val="FF0000"/>
                </a:solidFill>
              </a:rPr>
              <a:t>磷酸二酯键，</a:t>
            </a:r>
            <a:r>
              <a:rPr lang="zh-CN" altLang="en-US" sz="2400"/>
              <a:t>（切口）将具有相同粘性末端或平端的</a:t>
            </a:r>
            <a:r>
              <a:rPr lang="en-US" altLang="zh-CN" sz="2400"/>
              <a:t>DNA</a:t>
            </a:r>
            <a:r>
              <a:rPr lang="zh-CN" altLang="en-US" sz="2400"/>
              <a:t>分子连接起来。 </a:t>
            </a:r>
            <a:endParaRPr lang="zh-CN" altLang="en-US" sz="2400"/>
          </a:p>
          <a:p>
            <a:pPr marL="0" marR="0" lvl="0" indent="-28321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400"/>
              <a:t>DNA</a:t>
            </a:r>
            <a:r>
              <a:rPr lang="zh-CN" altLang="en-US" sz="2400"/>
              <a:t>连接酶只能作用于</a:t>
            </a:r>
            <a:r>
              <a:rPr lang="zh-CN" altLang="en-US" sz="2400">
                <a:solidFill>
                  <a:srgbClr val="FF0000"/>
                </a:solidFill>
              </a:rPr>
              <a:t>双链</a:t>
            </a:r>
            <a:r>
              <a:rPr lang="en-US" altLang="zh-CN" sz="2400"/>
              <a:t>DNA</a:t>
            </a:r>
            <a:r>
              <a:rPr lang="zh-CN" altLang="en-US" sz="2400"/>
              <a:t>分子</a:t>
            </a:r>
            <a:endParaRPr lang="en-US" altLang="zh-CN" sz="2400"/>
          </a:p>
          <a:p>
            <a:pPr marL="0" marR="0" lvl="0" indent="-28321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400"/>
              <a:t>T4</a:t>
            </a:r>
            <a:r>
              <a:rPr lang="zh-CN" altLang="en-US" sz="2400"/>
              <a:t>噬菌体</a:t>
            </a:r>
            <a:r>
              <a:rPr lang="en-US" altLang="zh-CN" sz="2400"/>
              <a:t>DNA</a:t>
            </a:r>
            <a:r>
              <a:rPr lang="zh-CN" altLang="en-US" sz="2400"/>
              <a:t>可连接平末端双链</a:t>
            </a:r>
            <a:r>
              <a:rPr lang="en-US" altLang="zh-CN" sz="2400"/>
              <a:t>DNA, </a:t>
            </a:r>
            <a:r>
              <a:rPr lang="zh-CN" altLang="en-US" sz="2400"/>
              <a:t>大肠杆菌</a:t>
            </a:r>
            <a:r>
              <a:rPr lang="en-US" altLang="zh-CN" sz="2400"/>
              <a:t>DNA</a:t>
            </a:r>
            <a:r>
              <a:rPr lang="zh-CN" altLang="en-US" sz="2400"/>
              <a:t>连接</a:t>
            </a:r>
            <a:endParaRPr lang="zh-CN" altLang="en-US" sz="2400"/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/>
              <a:t>  酶只能连接粘性末端</a:t>
            </a:r>
            <a:endParaRPr lang="en-US" altLang="zh-CN" sz="2400"/>
          </a:p>
          <a:p>
            <a:pPr marL="0" marR="0" lvl="0" indent="-28321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altLang="zh-CN" sz="2400"/>
              <a:t>     </a:t>
            </a:r>
            <a:endParaRPr lang="zh-CN" altLang="en-US" sz="2400"/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zh-CN" altLang="en-US" sz="2400"/>
          </a:p>
        </p:txBody>
      </p:sp>
      <p:grpSp>
        <p:nvGrpSpPr>
          <p:cNvPr id="27652" name="组合 3"/>
          <p:cNvGrpSpPr/>
          <p:nvPr/>
        </p:nvGrpSpPr>
        <p:grpSpPr>
          <a:xfrm>
            <a:off x="1412875" y="4405630"/>
            <a:ext cx="6284913" cy="2335734"/>
            <a:chOff x="2057400" y="4191000"/>
            <a:chExt cx="6285613" cy="2336309"/>
          </a:xfrm>
        </p:grpSpPr>
        <p:pic>
          <p:nvPicPr>
            <p:cNvPr id="27653" name="Picture 3" descr="nick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7400" y="4191000"/>
              <a:ext cx="2895600" cy="1524000"/>
            </a:xfrm>
            <a:prstGeom prst="rect">
              <a:avLst/>
            </a:prstGeom>
            <a:noFill/>
            <a:ln w="6350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27654" name="Picture 4" descr="GAP"/>
            <p:cNvPicPr>
              <a:picLocks noChangeAspect="1"/>
            </p:cNvPicPr>
            <p:nvPr/>
          </p:nvPicPr>
          <p:blipFill>
            <a:blip r:embed="rId2"/>
            <a:srcRect l="11539" r="7692"/>
            <a:stretch>
              <a:fillRect/>
            </a:stretch>
          </p:blipFill>
          <p:spPr>
            <a:xfrm>
              <a:off x="5410200" y="4267201"/>
              <a:ext cx="2932813" cy="1447799"/>
            </a:xfrm>
            <a:prstGeom prst="rect">
              <a:avLst/>
            </a:prstGeom>
            <a:noFill/>
            <a:ln w="6350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27655" name="矩形 6"/>
            <p:cNvSpPr/>
            <p:nvPr/>
          </p:nvSpPr>
          <p:spPr>
            <a:xfrm>
              <a:off x="2667000" y="5943600"/>
              <a:ext cx="4572000" cy="5837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切口</a:t>
              </a:r>
              <a:r>
                <a:rPr lang="en-US" altLang="zh-CN" sz="16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(nick)</a:t>
              </a:r>
              <a: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6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DNA</a:t>
              </a:r>
              <a: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分子糖</a:t>
              </a:r>
              <a:r>
                <a:rPr lang="en-US" altLang="zh-CN" sz="16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磷酸主键的破坏。</a:t>
              </a:r>
              <a:b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缺口</a:t>
              </a:r>
              <a:r>
                <a:rPr lang="en-US" altLang="zh-CN" sz="16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(gap)</a:t>
              </a:r>
              <a: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6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DNA</a:t>
              </a:r>
              <a:r>
                <a:rPr lang="zh-CN" altLang="en-US" sz="16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微软雅黑" panose="020B0503020204020204" charset="-122"/>
                  <a:ea typeface="微软雅黑" panose="020B0503020204020204" charset="-122"/>
                </a:rPr>
                <a:t>分子中核苷酸缺失。</a:t>
              </a:r>
              <a:endParaRPr lang="zh-CN" altLang="en-US" sz="16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" descr="C:\Users\Administrator.2LTGDVB7KBKK2QF\AppData\Roaming\Tencent\Users\443429793\QQ\WinTemp\RichOle\O(9MJMJAPX94ICM)X)2EU}5.png"/>
          <p:cNvPicPr>
            <a:picLocks noChangeAspect="1"/>
          </p:cNvPicPr>
          <p:nvPr/>
        </p:nvPicPr>
        <p:blipFill>
          <a:blip r:embed="rId1"/>
          <a:srcRect l="55045" t="22273"/>
          <a:stretch>
            <a:fillRect/>
          </a:stretch>
        </p:blipFill>
        <p:spPr>
          <a:xfrm>
            <a:off x="3957320" y="2929255"/>
            <a:ext cx="2028825" cy="266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5" name="Picture 1" descr="C:\Users\Administrator.2LTGDVB7KBKK2QF\AppData\Roaming\Tencent\Users\443429793\QQ\WinTemp\RichOle\O(9MJMJAPX94ICM)X)2EU}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4114800"/>
            <a:ext cx="1690688" cy="128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 descr="Fig%2025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75" y="1764030"/>
            <a:ext cx="5410200" cy="4154488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828800" y="469265"/>
            <a:ext cx="7497763" cy="1143000"/>
          </a:xfrm>
        </p:spPr>
        <p:txBody>
          <a:bodyPr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DNA</a:t>
            </a:r>
            <a:r>
              <a:rPr lang="zh-CN" altLang="en-US"/>
              <a:t>连接酶的作用机理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53670" y="1441450"/>
            <a:ext cx="3151505" cy="4800600"/>
          </a:xfrm>
        </p:spPr>
        <p:txBody>
          <a:bodyPr>
            <a:normAutofit lnSpcReduction="10000"/>
          </a:bodyPr>
          <a:lstStyle/>
          <a:p>
            <a:pPr marL="8255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首先由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NAD</a:t>
            </a: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ATP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与连接酶反应，形成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腺苷酸化的酶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AMP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的磷酸与酶蛋白中的赖氨酸的氨基以酰胺键结合。然后酶将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AMP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移至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DNA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切口处的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‘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磷酸，形成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AP-P-DNA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，随后通过相邻的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3’-OH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对活化的磷原子发生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亲核攻击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，生成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3’,5’-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磷酸二酯键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，并释放出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AMP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‘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/>
              <a:t>影响连接反应的因素</a:t>
            </a:r>
            <a:endParaRPr lang="zh-CN" altLang="en-US" sz="40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305800" cy="4038600"/>
          </a:xfrm>
        </p:spPr>
        <p:txBody>
          <a:bodyPr>
            <a:noAutofit/>
          </a:bodyPr>
          <a:lstStyle/>
          <a:p>
            <a:pPr marL="425450" marR="0" lvl="0" algn="l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lang="zh-CN" altLang="en-US" sz="2400"/>
              <a:t>反应温度</a:t>
            </a:r>
            <a:r>
              <a:rPr lang="en-US" altLang="zh-CN" sz="2400"/>
              <a:t>: </a:t>
            </a:r>
            <a:r>
              <a:rPr lang="zh-CN" altLang="en-US" sz="2400"/>
              <a:t>一般采用</a:t>
            </a:r>
            <a:r>
              <a:rPr lang="en-US" altLang="zh-CN" sz="2400">
                <a:solidFill>
                  <a:srgbClr val="FF0000"/>
                </a:solidFill>
              </a:rPr>
              <a:t>4-16°C</a:t>
            </a:r>
            <a:endParaRPr lang="zh-CN" altLang="en-US" sz="2400">
              <a:solidFill>
                <a:srgbClr val="FF0000"/>
              </a:solidFill>
            </a:endParaRPr>
          </a:p>
          <a:p>
            <a:pPr marL="425450" marR="0" lvl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lang="zh-CN" altLang="en-US" sz="2400"/>
              <a:t>连接酶的用量</a:t>
            </a:r>
            <a:endParaRPr lang="en-US" altLang="zh-CN" sz="2400"/>
          </a:p>
          <a:p>
            <a:pPr marL="8255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None/>
              <a:defRPr/>
            </a:pPr>
            <a:r>
              <a:rPr lang="zh-CN" altLang="en-US" sz="2400"/>
              <a:t>  </a:t>
            </a:r>
            <a:r>
              <a:rPr lang="en-US" altLang="zh-CN" sz="2400"/>
              <a:t>Weiss</a:t>
            </a:r>
            <a:r>
              <a:rPr lang="zh-CN" altLang="en-US" sz="2400"/>
              <a:t>单位（</a:t>
            </a:r>
            <a:r>
              <a:rPr lang="en-US" altLang="zh-CN" sz="2400"/>
              <a:t>ppi</a:t>
            </a:r>
            <a:r>
              <a:rPr lang="zh-CN" altLang="en-US" sz="2400"/>
              <a:t>单位）：</a:t>
            </a:r>
            <a:r>
              <a:rPr lang="en-US" altLang="zh-CN" sz="2400"/>
              <a:t>37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r>
              <a:rPr lang="zh-CN" altLang="en-US" sz="2400"/>
              <a:t>、</a:t>
            </a:r>
            <a:r>
              <a:rPr lang="en-US" altLang="zh-CN" sz="2400"/>
              <a:t>20</a:t>
            </a:r>
            <a:r>
              <a:rPr lang="zh-CN" altLang="en-US" sz="2400"/>
              <a:t>分钟内将</a:t>
            </a:r>
            <a:r>
              <a:rPr lang="en-US" altLang="zh-CN" sz="2400"/>
              <a:t>1nm</a:t>
            </a:r>
            <a:r>
              <a:rPr lang="zh-CN" altLang="en-US" sz="2400"/>
              <a:t>的</a:t>
            </a:r>
            <a:r>
              <a:rPr lang="en-US" altLang="zh-CN" sz="2400" baseline="30000">
                <a:solidFill>
                  <a:srgbClr val="002060"/>
                </a:solidFill>
                <a:uFillTx/>
              </a:rPr>
              <a:t>32</a:t>
            </a:r>
            <a:r>
              <a:rPr lang="en-US" altLang="zh-CN" sz="2400"/>
              <a:t>P</a:t>
            </a:r>
            <a:r>
              <a:rPr lang="zh-CN" altLang="en-US" sz="2400"/>
              <a:t>从焦</a:t>
            </a:r>
            <a:endParaRPr lang="zh-CN" altLang="en-US" sz="2400"/>
          </a:p>
          <a:p>
            <a:pPr marL="8255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None/>
              <a:defRPr/>
            </a:pPr>
            <a:r>
              <a:rPr lang="zh-CN" altLang="en-US" sz="2400"/>
              <a:t>  磷酸根上置换到</a:t>
            </a:r>
            <a:r>
              <a:rPr lang="en-US" altLang="zh-CN" sz="2400"/>
              <a:t>ATP</a:t>
            </a:r>
            <a:r>
              <a:rPr lang="zh-CN" altLang="en-US" sz="2400"/>
              <a:t>分子上。１个</a:t>
            </a:r>
            <a:r>
              <a:rPr lang="en-US" altLang="zh-CN" sz="2400"/>
              <a:t>Weiss</a:t>
            </a:r>
            <a:r>
              <a:rPr lang="zh-CN" altLang="en-US" sz="2400"/>
              <a:t>单位相当于</a:t>
            </a:r>
            <a:r>
              <a:rPr lang="en-US" altLang="zh-CN" sz="2400"/>
              <a:t>60</a:t>
            </a:r>
            <a:r>
              <a:rPr lang="zh-CN" altLang="en-US" sz="2400"/>
              <a:t>个粘</a:t>
            </a:r>
            <a:endParaRPr lang="zh-CN" altLang="en-US" sz="2400"/>
          </a:p>
          <a:p>
            <a:pPr marL="8255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None/>
              <a:defRPr/>
            </a:pPr>
            <a:r>
              <a:rPr lang="zh-CN" altLang="en-US" sz="2400"/>
              <a:t>  端单位。</a:t>
            </a:r>
            <a:endParaRPr lang="en-US" altLang="zh-CN" sz="2400"/>
          </a:p>
          <a:p>
            <a:pPr marL="425450" marR="0" lvl="0" algn="l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lang="en-US" altLang="zh-CN" sz="2400">
                <a:solidFill>
                  <a:srgbClr val="FF0000"/>
                </a:solidFill>
              </a:rPr>
              <a:t>DNA</a:t>
            </a:r>
            <a:r>
              <a:rPr lang="zh-CN" altLang="en-US" sz="2400">
                <a:solidFill>
                  <a:srgbClr val="FF0000"/>
                </a:solidFill>
              </a:rPr>
              <a:t>末端的性质</a:t>
            </a:r>
            <a:endParaRPr lang="zh-CN" altLang="en-US" sz="2400">
              <a:solidFill>
                <a:srgbClr val="FF0000"/>
              </a:solidFill>
            </a:endParaRPr>
          </a:p>
          <a:p>
            <a:pPr marL="425450" marR="0" lvl="0" algn="l" defTabSz="914400" rtl="0" eaLnBrk="1" fontAlgn="auto" latinLnBrk="0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lang="en-US" altLang="zh-CN" sz="2400">
                <a:solidFill>
                  <a:srgbClr val="FF0000"/>
                </a:solidFill>
              </a:rPr>
              <a:t>DNA</a:t>
            </a:r>
            <a:r>
              <a:rPr lang="zh-CN" altLang="en-US" sz="2400">
                <a:solidFill>
                  <a:srgbClr val="FF0000"/>
                </a:solidFill>
              </a:rPr>
              <a:t>浓度及两种</a:t>
            </a:r>
            <a:r>
              <a:rPr lang="en-US" altLang="zh-CN" sz="2400">
                <a:solidFill>
                  <a:srgbClr val="FF0000"/>
                </a:solidFill>
              </a:rPr>
              <a:t>DNA</a:t>
            </a:r>
            <a:r>
              <a:rPr lang="zh-CN" altLang="en-US" sz="2400">
                <a:solidFill>
                  <a:srgbClr val="FF0000"/>
                </a:solidFill>
              </a:rPr>
              <a:t>分子数的比例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标题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不同末端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DNA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的克隆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3895" y="1447800"/>
            <a:ext cx="7796530" cy="4724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黑体" panose="02010609060101010101" pitchFamily="49" charset="-122"/>
                <a:hlinkClick r:id="" action="ppaction://noaction"/>
              </a:rPr>
              <a:t>带有不同突出末端的片段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黑体" panose="02010609060101010101" pitchFamily="49" charset="-122"/>
              </a:rPr>
              <a:t>（定向克隆）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000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黑体" panose="02010609060101010101" pitchFamily="49" charset="-122"/>
              </a:rPr>
              <a:t>双酶切：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末端不同；可定向连接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黑体" panose="02010609060101010101" pitchFamily="49" charset="-122"/>
                <a:hlinkClick r:id="" action="ppaction://noaction"/>
              </a:rPr>
              <a:t>带有相同突出末端的片段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黑体" panose="02010609060101010101" pitchFamily="49" charset="-122"/>
              </a:rPr>
              <a:t>（非定向克隆）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黑体" panose="02010609060101010101" pitchFamily="49" charset="-122"/>
              </a:rPr>
              <a:t>单酶切：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末端相同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;</a:t>
            </a:r>
            <a:r>
              <a:rPr lang="zh-CN" altLang="en-US" sz="2800" kern="120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  <a:sym typeface="+mn-ea"/>
              </a:rPr>
              <a:t>如载体自环化，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大量无效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 连接产物引起转化子高本底。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黑体" panose="02010609060101010101" pitchFamily="49" charset="-122"/>
              </a:rPr>
              <a:t>解决办法：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5’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末端去磷酸化 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CIP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小牛肠碱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cs typeface="黑体" panose="02010609060101010101" pitchFamily="49" charset="-122"/>
              </a:rPr>
              <a:t>            性磷酸酶）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黑体" panose="02010609060101010101" pitchFamily="49" charset="-122"/>
            </a:endParaRPr>
          </a:p>
          <a:p>
            <a:pPr marL="365760" marR="0" lvl="0" indent="-28321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定向克隆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385" y="1600200"/>
            <a:ext cx="3665220" cy="4526280"/>
          </a:xfrm>
        </p:spPr>
        <p:txBody>
          <a:bodyPr/>
          <a:p>
            <a:r>
              <a:rPr lang="zh-CN" altLang="en-US" sz="2800">
                <a:sym typeface="+mn-ea"/>
              </a:rPr>
              <a:t>是指对外源</a:t>
            </a:r>
            <a:r>
              <a:rPr lang="en-US" altLang="zh-CN" sz="2800">
                <a:sym typeface="+mn-ea"/>
              </a:rPr>
              <a:t>DNA</a:t>
            </a:r>
            <a:r>
              <a:rPr lang="zh-CN" altLang="en-US" sz="2800">
                <a:sym typeface="+mn-ea"/>
              </a:rPr>
              <a:t>及载体均用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两种不同</a:t>
            </a:r>
            <a:r>
              <a:rPr lang="zh-CN" altLang="en-US" sz="2800">
                <a:sym typeface="+mn-ea"/>
              </a:rPr>
              <a:t>的限制酶消化，再将二者用</a:t>
            </a:r>
            <a:r>
              <a:rPr lang="en-US" altLang="zh-CN" sz="2800">
                <a:sym typeface="+mn-ea"/>
              </a:rPr>
              <a:t>DNA</a:t>
            </a:r>
            <a:r>
              <a:rPr lang="zh-CN" altLang="en-US" sz="2800">
                <a:sym typeface="+mn-ea"/>
              </a:rPr>
              <a:t>连接酶连接起来的方法，该法可以使外源</a:t>
            </a:r>
            <a:r>
              <a:rPr lang="en-US" altLang="zh-CN" sz="2800">
                <a:sym typeface="+mn-ea"/>
              </a:rPr>
              <a:t>DNA</a:t>
            </a:r>
            <a:r>
              <a:rPr lang="zh-CN" altLang="en-US" sz="2800">
                <a:sym typeface="+mn-ea"/>
              </a:rPr>
              <a:t>以固定的方向插入到载体中，亦可避免载体的自身环化。</a:t>
            </a:r>
            <a:endParaRPr lang="zh-CN" altLang="en-US" sz="2800"/>
          </a:p>
          <a:p>
            <a:endParaRPr lang="zh-CN" altLang="en-US" sz="280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028036" y="1600200"/>
          <a:ext cx="465916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81700" imgH="5810250" progId="Paint.Picture">
                  <p:embed/>
                </p:oleObj>
              </mc:Choice>
              <mc:Fallback>
                <p:oleObj name="" r:id="rId1" imgW="5981700" imgH="58102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028036" y="1600200"/>
                        <a:ext cx="4659168" cy="4525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/>
          <p:nvPr/>
        </p:nvSpPr>
        <p:spPr>
          <a:xfrm>
            <a:off x="737870" y="5767705"/>
            <a:ext cx="79502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" action="ppaction://noaction"/>
              </a:rPr>
              <a:t>返回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hlinkClick r:id="" action="ppaction://noacti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1870" y="318135"/>
            <a:ext cx="7497763" cy="1143000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/>
              <a:t>碱性磷酸酶</a:t>
            </a:r>
            <a:endParaRPr lang="zh-CN" altLang="en-US" sz="360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6115" y="1377950"/>
            <a:ext cx="7497763" cy="4800600"/>
          </a:xfrm>
        </p:spPr>
        <p:txBody>
          <a:bodyPr>
            <a:normAutofit/>
          </a:bodyPr>
          <a:lstStyle/>
          <a:p>
            <a:pPr marL="365760" marR="0" lvl="0" indent="-28321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zh-CN" sz="2800"/>
              <a:t>碱性磷酸酶可去除</a:t>
            </a:r>
            <a:r>
              <a:rPr lang="en-US" altLang="zh-CN" sz="2800"/>
              <a:t>5’</a:t>
            </a:r>
            <a:r>
              <a:rPr lang="zh-CN" altLang="zh-CN" sz="2800"/>
              <a:t>磷酸基团以抑制载体</a:t>
            </a:r>
            <a:r>
              <a:rPr lang="en-US" altLang="zh-CN" sz="2800"/>
              <a:t>DNA</a:t>
            </a:r>
            <a:r>
              <a:rPr lang="zh-CN" altLang="zh-CN" sz="2800"/>
              <a:t>的自身环化</a:t>
            </a:r>
            <a:r>
              <a:rPr lang="zh-CN" altLang="en-US" sz="2800"/>
              <a:t>。</a:t>
            </a:r>
            <a:endParaRPr lang="zh-CN" altLang="en-US" sz="2800"/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zh-CN" altLang="en-US" sz="2800"/>
          </a:p>
        </p:txBody>
      </p:sp>
      <p:pic>
        <p:nvPicPr>
          <p:cNvPr id="31748" name="Picture 3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2660650"/>
            <a:ext cx="5599113" cy="4197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86100" y="328295"/>
            <a:ext cx="3314065" cy="1143000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非定向克隆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4064635" y="1367473"/>
          <a:ext cx="4572000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267325" imgH="5057775" progId="Paint.Picture">
                  <p:embed/>
                </p:oleObj>
              </mc:Choice>
              <mc:Fallback>
                <p:oleObj name="" r:id="rId1" imgW="5267325" imgH="50577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lum bright="-17999" contrast="36000"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064635" y="1367473"/>
                        <a:ext cx="4572000" cy="43894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7"/>
          <p:cNvSpPr txBox="1"/>
          <p:nvPr/>
        </p:nvSpPr>
        <p:spPr>
          <a:xfrm>
            <a:off x="385445" y="2132330"/>
            <a:ext cx="3274695" cy="3256280"/>
          </a:xfrm>
          <a:prstGeom prst="rect">
            <a:avLst/>
          </a:prstGeom>
        </p:spPr>
        <p:txBody>
          <a:bodyPr anchor="ctr"/>
          <a:lstStyle/>
          <a:p>
            <a:pPr marL="457200" marR="0" indent="-457200" algn="l" defTabSz="914400" fontAlgn="auto">
              <a:lnSpc>
                <a:spcPts val="4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碱性磷酸酶可去除5’磷酸基团以抑制载体DNA的自身环化。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marR="0" indent="-457200" algn="l" defTabSz="914400" fontAlgn="auto">
              <a:lnSpc>
                <a:spcPts val="4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利用</a:t>
            </a:r>
            <a:r>
              <a:rPr lang="zh-CN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碱性磷酸酶（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CIP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防止载体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DNA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的自身环化。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marR="0" indent="-285750" algn="l" defTabSz="914400" fontAlgn="auto">
              <a:spcAft>
                <a:spcPts val="0"/>
              </a:spcAft>
              <a:buClrTx/>
              <a:buSzTx/>
              <a:buFontTx/>
              <a:defRPr/>
            </a:pP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09600"/>
            <a:ext cx="7200900" cy="762000"/>
          </a:xfr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/>
              <a:t>载体、供体浓度及比例</a:t>
            </a:r>
            <a:endParaRPr lang="zh-CN" altLang="en-US" sz="36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5155" y="1557020"/>
            <a:ext cx="8159115" cy="4648200"/>
          </a:xfrm>
        </p:spPr>
        <p:txBody>
          <a:bodyPr>
            <a:normAutofit fontScale="90000"/>
          </a:bodyPr>
          <a:lstStyle/>
          <a:p>
            <a:pPr marL="539750" marR="0" lvl="0" indent="-4572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lang="zh-CN" altLang="en-US"/>
              <a:t>通过控制插入片段与载体之间的比例以达到最大效率的重组连接。</a:t>
            </a:r>
            <a:endParaRPr lang="zh-CN" altLang="en-US"/>
          </a:p>
          <a:p>
            <a:pPr marL="539750" marR="0" lvl="0" indent="-4572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lang="zh-CN" altLang="en-US"/>
              <a:t>一般需要较高的</a:t>
            </a:r>
            <a:r>
              <a:rPr lang="zh-CN" altLang="en-US">
                <a:solidFill>
                  <a:srgbClr val="FF0000"/>
                </a:solidFill>
              </a:rPr>
              <a:t>插入片段与载体的摩尔比例</a:t>
            </a:r>
            <a:r>
              <a:rPr lang="zh-CN" altLang="en-US"/>
              <a:t>。</a:t>
            </a:r>
            <a:endParaRPr lang="zh-CN" altLang="en-US"/>
          </a:p>
          <a:p>
            <a:pPr marL="8255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None/>
              <a:defRPr/>
            </a:pPr>
            <a:r>
              <a:rPr lang="zh-CN" altLang="en-US"/>
              <a:t>   如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 </a:t>
            </a:r>
            <a:r>
              <a:rPr lang="zh-CN" altLang="en-US"/>
              <a:t>甚至</a:t>
            </a:r>
            <a:r>
              <a:rPr lang="en-US" altLang="zh-CN"/>
              <a:t>5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pPr marL="539750" marR="0" lvl="0" indent="-4572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charset="0"/>
              <a:buChar char="Ø"/>
              <a:defRPr/>
            </a:pPr>
            <a:r>
              <a:rPr lang="zh-CN" altLang="en-US"/>
              <a:t>插入片段与载体的</a:t>
            </a:r>
            <a:r>
              <a:rPr lang="en-US" altLang="zh-CN"/>
              <a:t>DNA</a:t>
            </a:r>
            <a:r>
              <a:rPr lang="zh-CN" altLang="en-US"/>
              <a:t>的最适总浓度：一般</a:t>
            </a:r>
            <a:r>
              <a:rPr lang="zh-CN" altLang="en-US">
                <a:solidFill>
                  <a:srgbClr val="FF0000"/>
                </a:solidFill>
              </a:rPr>
              <a:t>载体用</a:t>
            </a:r>
            <a:r>
              <a:rPr lang="en-US" altLang="zh-CN">
                <a:solidFill>
                  <a:srgbClr val="FF0000"/>
                </a:solidFill>
              </a:rPr>
              <a:t>100ng</a:t>
            </a:r>
            <a:r>
              <a:rPr lang="en-US" altLang="zh-CN"/>
              <a:t>,</a:t>
            </a:r>
            <a:r>
              <a:rPr lang="zh-CN" altLang="en-US"/>
              <a:t>插入片段用量根据比例计算确定。</a:t>
            </a:r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78" name="Group 74"/>
          <p:cNvGrpSpPr/>
          <p:nvPr/>
        </p:nvGrpSpPr>
        <p:grpSpPr>
          <a:xfrm>
            <a:off x="668338" y="1066800"/>
            <a:ext cx="8242300" cy="4191000"/>
            <a:chOff x="240" y="822"/>
            <a:chExt cx="5192" cy="2640"/>
          </a:xfrm>
        </p:grpSpPr>
        <p:grpSp>
          <p:nvGrpSpPr>
            <p:cNvPr id="24580" name="Group 3"/>
            <p:cNvGrpSpPr/>
            <p:nvPr/>
          </p:nvGrpSpPr>
          <p:grpSpPr>
            <a:xfrm>
              <a:off x="258" y="2555"/>
              <a:ext cx="1769" cy="907"/>
              <a:chOff x="727" y="2480"/>
              <a:chExt cx="1769" cy="907"/>
            </a:xfrm>
          </p:grpSpPr>
          <p:sp>
            <p:nvSpPr>
              <p:cNvPr id="24597" name="Oval 4"/>
              <p:cNvSpPr/>
              <p:nvPr/>
            </p:nvSpPr>
            <p:spPr>
              <a:xfrm>
                <a:off x="727" y="2480"/>
                <a:ext cx="907" cy="907"/>
              </a:xfrm>
              <a:prstGeom prst="ellipse">
                <a:avLst/>
              </a:prstGeom>
              <a:noFill/>
              <a:ln w="88900" cap="flat" cmpd="dbl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598" name="Arc 5"/>
              <p:cNvSpPr/>
              <p:nvPr/>
            </p:nvSpPr>
            <p:spPr>
              <a:xfrm>
                <a:off x="1185" y="2797"/>
                <a:ext cx="454" cy="139"/>
              </a:xfrm>
              <a:custGeom>
                <a:avLst/>
                <a:gdLst>
                  <a:gd name="txL" fmla="*/ 0 w 21600"/>
                  <a:gd name="txT" fmla="*/ 0 h 6651"/>
                  <a:gd name="txR" fmla="*/ 21600 w 21600"/>
                  <a:gd name="txB" fmla="*/ 6651 h 6651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6651" fill="none">
                    <a:moveTo>
                      <a:pt x="20550" y="0"/>
                    </a:moveTo>
                    <a:cubicBezTo>
                      <a:pt x="21245" y="2148"/>
                      <a:pt x="21600" y="4392"/>
                      <a:pt x="21600" y="6651"/>
                    </a:cubicBezTo>
                  </a:path>
                  <a:path w="21600" h="6651" stroke="0">
                    <a:moveTo>
                      <a:pt x="20550" y="0"/>
                    </a:moveTo>
                    <a:cubicBezTo>
                      <a:pt x="21245" y="2148"/>
                      <a:pt x="21600" y="4392"/>
                      <a:pt x="21600" y="6651"/>
                    </a:cubicBezTo>
                    <a:lnTo>
                      <a:pt x="0" y="6651"/>
                    </a:lnTo>
                    <a:lnTo>
                      <a:pt x="20550" y="0"/>
                    </a:lnTo>
                    <a:close/>
                  </a:path>
                </a:pathLst>
              </a:custGeom>
              <a:noFill/>
              <a:ln w="12700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200"/>
              </a:p>
            </p:txBody>
          </p:sp>
          <p:sp>
            <p:nvSpPr>
              <p:cNvPr id="24599" name="Line 6"/>
              <p:cNvSpPr/>
              <p:nvPr/>
            </p:nvSpPr>
            <p:spPr>
              <a:xfrm rot="4800000" flipV="1">
                <a:off x="1704" y="2727"/>
                <a:ext cx="0" cy="11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0" name="Text Box 7"/>
              <p:cNvSpPr txBox="1"/>
              <p:nvPr/>
            </p:nvSpPr>
            <p:spPr>
              <a:xfrm>
                <a:off x="1728" y="2592"/>
                <a:ext cx="768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600" b="1" i="1" err="1">
                    <a:latin typeface="Arial" panose="020B0604020202020204" pitchFamily="34" charset="0"/>
                  </a:rPr>
                  <a:t>BamHI</a:t>
                </a:r>
                <a:endParaRPr lang="en-US" altLang="zh-CN" sz="1600" b="1" i="1" err="1">
                  <a:latin typeface="Arial" panose="020B0604020202020204" pitchFamily="34" charset="0"/>
                </a:endParaRPr>
              </a:p>
            </p:txBody>
          </p:sp>
          <p:sp>
            <p:nvSpPr>
              <p:cNvPr id="24601" name="Line 8"/>
              <p:cNvSpPr/>
              <p:nvPr/>
            </p:nvSpPr>
            <p:spPr>
              <a:xfrm rot="5400000" flipV="1">
                <a:off x="1727" y="2887"/>
                <a:ext cx="0" cy="11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2" name="Text Box 9"/>
              <p:cNvSpPr txBox="1"/>
              <p:nvPr/>
            </p:nvSpPr>
            <p:spPr>
              <a:xfrm>
                <a:off x="1728" y="2832"/>
                <a:ext cx="528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600" b="1" i="1" err="1">
                    <a:latin typeface="Arial" panose="020B0604020202020204" pitchFamily="34" charset="0"/>
                  </a:rPr>
                  <a:t>NotI</a:t>
                </a:r>
                <a:endParaRPr lang="en-US" altLang="zh-CN" sz="1600" b="1" i="1" err="1">
                  <a:latin typeface="Arial" panose="020B0604020202020204" pitchFamily="34" charset="0"/>
                </a:endParaRPr>
              </a:p>
            </p:txBody>
          </p:sp>
          <p:sp>
            <p:nvSpPr>
              <p:cNvPr id="24603" name="Text Box 10"/>
              <p:cNvSpPr txBox="1"/>
              <p:nvPr/>
            </p:nvSpPr>
            <p:spPr>
              <a:xfrm>
                <a:off x="816" y="2822"/>
                <a:ext cx="731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b="1">
                    <a:latin typeface="Arial" panose="020B0604020202020204" pitchFamily="34" charset="0"/>
                  </a:rPr>
                  <a:t>pET28a</a:t>
                </a:r>
                <a:endParaRPr lang="en-US" altLang="zh-CN" sz="1400" b="1">
                  <a:latin typeface="Arial" panose="020B0604020202020204" pitchFamily="34" charset="0"/>
                </a:endParaRPr>
              </a:p>
              <a:p>
                <a:pPr algn="ctr"/>
                <a:r>
                  <a:rPr lang="en-US" altLang="zh-CN" sz="1400" b="1">
                    <a:latin typeface="Arial" panose="020B0604020202020204" pitchFamily="34" charset="0"/>
                  </a:rPr>
                  <a:t>5.37kb</a:t>
                </a:r>
                <a:endParaRPr lang="en-US" altLang="zh-CN" sz="14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581" name="Oval 12"/>
            <p:cNvSpPr/>
            <p:nvPr/>
          </p:nvSpPr>
          <p:spPr>
            <a:xfrm>
              <a:off x="258" y="1238"/>
              <a:ext cx="907" cy="907"/>
            </a:xfrm>
            <a:prstGeom prst="ellipse">
              <a:avLst/>
            </a:prstGeom>
            <a:noFill/>
            <a:ln w="88900" cap="flat" cmpd="dbl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4582" name="Arc 13"/>
            <p:cNvSpPr/>
            <p:nvPr/>
          </p:nvSpPr>
          <p:spPr>
            <a:xfrm>
              <a:off x="716" y="1242"/>
              <a:ext cx="454" cy="452"/>
            </a:xfrm>
            <a:custGeom>
              <a:avLst/>
              <a:gdLst>
                <a:gd name="txL" fmla="*/ 0 w 21600"/>
                <a:gd name="txT" fmla="*/ 0 h 21552"/>
                <a:gd name="txR" fmla="*/ 21600 w 21600"/>
                <a:gd name="txB" fmla="*/ 21552 h 2155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552" fill="none">
                  <a:moveTo>
                    <a:pt x="1445" y="0"/>
                  </a:moveTo>
                  <a:cubicBezTo>
                    <a:pt x="12788" y="761"/>
                    <a:pt x="21600" y="10183"/>
                    <a:pt x="21600" y="21552"/>
                  </a:cubicBezTo>
                </a:path>
                <a:path w="21600" h="21552" stroke="0">
                  <a:moveTo>
                    <a:pt x="1445" y="0"/>
                  </a:moveTo>
                  <a:cubicBezTo>
                    <a:pt x="12788" y="761"/>
                    <a:pt x="21600" y="10183"/>
                    <a:pt x="21600" y="21552"/>
                  </a:cubicBezTo>
                  <a:lnTo>
                    <a:pt x="0" y="21552"/>
                  </a:lnTo>
                  <a:lnTo>
                    <a:pt x="1445" y="0"/>
                  </a:lnTo>
                  <a:close/>
                </a:path>
              </a:pathLst>
            </a:custGeom>
            <a:noFill/>
            <a:ln w="1270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200"/>
            </a:p>
          </p:txBody>
        </p:sp>
        <p:sp>
          <p:nvSpPr>
            <p:cNvPr id="24583" name="Line 14"/>
            <p:cNvSpPr/>
            <p:nvPr/>
          </p:nvSpPr>
          <p:spPr>
            <a:xfrm flipV="1">
              <a:off x="746" y="1093"/>
              <a:ext cx="0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4" name="Text Box 15"/>
            <p:cNvSpPr txBox="1"/>
            <p:nvPr/>
          </p:nvSpPr>
          <p:spPr>
            <a:xfrm>
              <a:off x="354" y="822"/>
              <a:ext cx="120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i="1" err="1">
                  <a:latin typeface="Arial" panose="020B0604020202020204" pitchFamily="34" charset="0"/>
                </a:rPr>
                <a:t>BamHI</a:t>
              </a:r>
              <a:r>
                <a:rPr lang="zh-CN" altLang="en-US" sz="1200" b="1" dirty="0">
                  <a:latin typeface="Arial" panose="020B0604020202020204" pitchFamily="34" charset="0"/>
                </a:rPr>
                <a:t>（</a:t>
              </a:r>
              <a:r>
                <a:rPr lang="en-US" altLang="zh-CN" sz="1200" b="1">
                  <a:latin typeface="Arial" panose="020B0604020202020204" pitchFamily="34" charset="0"/>
                </a:rPr>
                <a:t>661</a:t>
              </a:r>
              <a:r>
                <a:rPr lang="zh-CN" altLang="en-US" sz="1200" b="1" dirty="0">
                  <a:latin typeface="Arial" panose="020B0604020202020204" pitchFamily="34" charset="0"/>
                </a:rPr>
                <a:t>）</a:t>
              </a:r>
              <a:endParaRPr lang="zh-CN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24585" name="Line 16"/>
            <p:cNvSpPr/>
            <p:nvPr/>
          </p:nvSpPr>
          <p:spPr>
            <a:xfrm rot="5400000" flipV="1">
              <a:off x="1258" y="1645"/>
              <a:ext cx="0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6" name="Text Box 17"/>
            <p:cNvSpPr txBox="1"/>
            <p:nvPr/>
          </p:nvSpPr>
          <p:spPr>
            <a:xfrm>
              <a:off x="1299" y="1518"/>
              <a:ext cx="102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i="1" err="1">
                  <a:latin typeface="Arial" panose="020B0604020202020204" pitchFamily="34" charset="0"/>
                </a:rPr>
                <a:t>NotI</a:t>
              </a:r>
              <a:r>
                <a:rPr lang="zh-CN" altLang="en-US" sz="1200" b="1" dirty="0">
                  <a:latin typeface="Arial" panose="020B0604020202020204" pitchFamily="34" charset="0"/>
                </a:rPr>
                <a:t>（</a:t>
              </a:r>
              <a:r>
                <a:rPr lang="en-US" altLang="zh-CN" sz="1200" b="1">
                  <a:latin typeface="Arial" panose="020B0604020202020204" pitchFamily="34" charset="0"/>
                </a:rPr>
                <a:t>1398</a:t>
              </a:r>
              <a:r>
                <a:rPr lang="zh-CN" altLang="en-US" sz="1200" b="1" dirty="0">
                  <a:latin typeface="Arial" panose="020B0604020202020204" pitchFamily="34" charset="0"/>
                </a:rPr>
                <a:t>）</a:t>
              </a:r>
              <a:endParaRPr lang="zh-CN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24587" name="Text Box 18"/>
            <p:cNvSpPr txBox="1"/>
            <p:nvPr/>
          </p:nvSpPr>
          <p:spPr>
            <a:xfrm>
              <a:off x="240" y="1558"/>
              <a:ext cx="97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400" b="1">
                  <a:latin typeface="Arial" panose="020B0604020202020204" pitchFamily="34" charset="0"/>
                </a:rPr>
                <a:t>pEGFP-N3</a:t>
              </a:r>
              <a:endParaRPr lang="en-US" altLang="zh-CN" sz="1400" b="1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400" b="1">
                  <a:latin typeface="Arial" panose="020B0604020202020204" pitchFamily="34" charset="0"/>
                </a:rPr>
                <a:t>4.7kb</a:t>
              </a:r>
              <a:endParaRPr lang="en-US" altLang="zh-CN" sz="1400" b="1">
                <a:latin typeface="Arial" panose="020B0604020202020204" pitchFamily="34" charset="0"/>
              </a:endParaRPr>
            </a:p>
          </p:txBody>
        </p:sp>
        <p:sp>
          <p:nvSpPr>
            <p:cNvPr id="24588" name="Text Box 19"/>
            <p:cNvSpPr txBox="1"/>
            <p:nvPr/>
          </p:nvSpPr>
          <p:spPr>
            <a:xfrm>
              <a:off x="978" y="1110"/>
              <a:ext cx="115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EGFP(720bp)</a:t>
              </a:r>
              <a:endParaRPr lang="en-US" altLang="zh-CN" sz="1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9" name="AutoShape 65"/>
            <p:cNvSpPr/>
            <p:nvPr/>
          </p:nvSpPr>
          <p:spPr>
            <a:xfrm>
              <a:off x="2298" y="1590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4590" name="AutoShape 66"/>
            <p:cNvSpPr/>
            <p:nvPr/>
          </p:nvSpPr>
          <p:spPr>
            <a:xfrm>
              <a:off x="2306" y="293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4591" name="Line 68"/>
            <p:cNvSpPr/>
            <p:nvPr/>
          </p:nvSpPr>
          <p:spPr>
            <a:xfrm>
              <a:off x="2802" y="1638"/>
              <a:ext cx="480" cy="0"/>
            </a:xfrm>
            <a:prstGeom prst="line">
              <a:avLst/>
            </a:prstGeom>
            <a:ln w="1270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2" name="Text Box 69"/>
            <p:cNvSpPr txBox="1"/>
            <p:nvPr/>
          </p:nvSpPr>
          <p:spPr>
            <a:xfrm>
              <a:off x="2514" y="1110"/>
              <a:ext cx="11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EGFP(720bp)-</a:t>
              </a:r>
              <a:r>
                <a:rPr lang="en-US" altLang="zh-CN" sz="1400" b="1" i="1">
                  <a:solidFill>
                    <a:srgbClr val="FF0000"/>
                  </a:solidFill>
                  <a:latin typeface="Arial" panose="020B0604020202020204" pitchFamily="34" charset="0"/>
                </a:rPr>
                <a:t>BamH</a:t>
              </a:r>
              <a:r>
                <a:rPr lang="en-US" altLang="zh-CN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I-</a:t>
              </a:r>
              <a:r>
                <a:rPr lang="en-US" altLang="zh-CN" sz="1400" b="1" i="1">
                  <a:solidFill>
                    <a:srgbClr val="FF0000"/>
                  </a:solidFill>
                  <a:latin typeface="Arial" panose="020B0604020202020204" pitchFamily="34" charset="0"/>
                </a:rPr>
                <a:t>Not</a:t>
              </a:r>
              <a:r>
                <a:rPr lang="en-US" altLang="zh-CN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I</a:t>
              </a:r>
              <a:endParaRPr lang="en-US" altLang="zh-CN" sz="1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3" name="Arc 70"/>
            <p:cNvSpPr/>
            <p:nvPr/>
          </p:nvSpPr>
          <p:spPr>
            <a:xfrm>
              <a:off x="2733" y="2645"/>
              <a:ext cx="680" cy="680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3200" h="43200" fill="none">
                  <a:moveTo>
                    <a:pt x="39926" y="33033"/>
                  </a:moveTo>
                  <a:cubicBezTo>
                    <a:pt x="35980" y="39357"/>
                    <a:pt x="29053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43200" stroke="0">
                  <a:moveTo>
                    <a:pt x="39926" y="33033"/>
                  </a:moveTo>
                  <a:cubicBezTo>
                    <a:pt x="35980" y="39357"/>
                    <a:pt x="29053" y="43199"/>
                    <a:pt x="21600" y="43199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39926" y="33033"/>
                  </a:lnTo>
                  <a:close/>
                </a:path>
              </a:pathLst>
            </a:custGeom>
            <a:noFill/>
            <a:ln w="1270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200"/>
            </a:p>
          </p:txBody>
        </p:sp>
        <p:sp>
          <p:nvSpPr>
            <p:cNvPr id="24594" name="Text Box 71"/>
            <p:cNvSpPr txBox="1"/>
            <p:nvPr/>
          </p:nvSpPr>
          <p:spPr>
            <a:xfrm>
              <a:off x="2418" y="2156"/>
              <a:ext cx="124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</a:rPr>
                <a:t>pET28a(5.3kb)-</a:t>
              </a:r>
              <a:r>
                <a:rPr lang="en-US" altLang="zh-CN" sz="1400" b="1" i="1">
                  <a:latin typeface="Arial" panose="020B0604020202020204" pitchFamily="34" charset="0"/>
                </a:rPr>
                <a:t>BamH</a:t>
              </a:r>
              <a:r>
                <a:rPr lang="en-US" altLang="zh-CN" sz="1400" b="1">
                  <a:latin typeface="Arial" panose="020B0604020202020204" pitchFamily="34" charset="0"/>
                </a:rPr>
                <a:t>I-</a:t>
              </a:r>
              <a:r>
                <a:rPr lang="en-US" altLang="zh-CN" sz="1400" b="1" i="1">
                  <a:latin typeface="Arial" panose="020B0604020202020204" pitchFamily="34" charset="0"/>
                </a:rPr>
                <a:t>Not</a:t>
              </a:r>
              <a:r>
                <a:rPr lang="en-US" altLang="zh-CN" sz="1400" b="1">
                  <a:latin typeface="Arial" panose="020B0604020202020204" pitchFamily="34" charset="0"/>
                </a:rPr>
                <a:t>I</a:t>
              </a:r>
              <a:endParaRPr lang="en-US" altLang="zh-CN" sz="1400" b="1">
                <a:latin typeface="Arial" panose="020B0604020202020204" pitchFamily="34" charset="0"/>
              </a:endParaRPr>
            </a:p>
          </p:txBody>
        </p:sp>
        <p:sp>
          <p:nvSpPr>
            <p:cNvPr id="24595" name="AutoShape 72"/>
            <p:cNvSpPr/>
            <p:nvPr/>
          </p:nvSpPr>
          <p:spPr>
            <a:xfrm>
              <a:off x="3840" y="216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24596" name="Text Box 73"/>
            <p:cNvSpPr txBox="1"/>
            <p:nvPr/>
          </p:nvSpPr>
          <p:spPr>
            <a:xfrm>
              <a:off x="4467" y="1968"/>
              <a:ext cx="965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连接</a:t>
              </a:r>
              <a:endParaRPr lang="en-US" altLang="zh-CN" sz="1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（</a:t>
              </a: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Ligation</a:t>
              </a: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）</a:t>
              </a:r>
              <a:endPara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实验原理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77495" y="1600200"/>
            <a:ext cx="4163060" cy="4526280"/>
          </a:xfrm>
        </p:spPr>
        <p:txBody>
          <a:bodyPr/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/>
              <a:t>DNA</a:t>
            </a:r>
            <a:r>
              <a:rPr lang="zh-CN" altLang="en-US" sz="2400"/>
              <a:t>重组：在</a:t>
            </a:r>
            <a:r>
              <a:rPr lang="en-US" altLang="zh-CN" sz="2400"/>
              <a:t>DNA</a:t>
            </a:r>
            <a:r>
              <a:rPr lang="zh-CN" altLang="en-US" sz="2400"/>
              <a:t>连接酶的作用下</a:t>
            </a:r>
            <a:r>
              <a:rPr lang="en-US" altLang="zh-CN" sz="2400"/>
              <a:t>,</a:t>
            </a:r>
            <a:r>
              <a:rPr lang="zh-CN" altLang="en-US" sz="2400"/>
              <a:t>在含有</a:t>
            </a:r>
            <a:r>
              <a:rPr lang="en-US" altLang="zh-CN" sz="2400"/>
              <a:t>Mg2+</a:t>
            </a:r>
            <a:r>
              <a:rPr lang="zh-CN" altLang="en-US" sz="2400"/>
              <a:t>、</a:t>
            </a:r>
            <a:r>
              <a:rPr lang="en-US" altLang="zh-CN" sz="2400"/>
              <a:t>ATP</a:t>
            </a:r>
            <a:r>
              <a:rPr lang="zh-CN" altLang="en-US" sz="2400"/>
              <a:t>存在的连接缓冲系统中</a:t>
            </a:r>
            <a:r>
              <a:rPr lang="en-US" altLang="zh-CN" sz="2400"/>
              <a:t>,</a:t>
            </a:r>
            <a:r>
              <a:rPr lang="zh-CN" altLang="en-US" sz="2400"/>
              <a:t>将分别经酶切的载体分子与外源</a:t>
            </a:r>
            <a:r>
              <a:rPr lang="en-US" altLang="zh-CN" sz="2400"/>
              <a:t>DNA</a:t>
            </a:r>
            <a:r>
              <a:rPr lang="zh-CN" altLang="en-US" sz="2400"/>
              <a:t>分子进行连接</a:t>
            </a:r>
            <a:r>
              <a:rPr lang="en-US" altLang="zh-CN" sz="2400"/>
              <a:t>,</a:t>
            </a:r>
            <a:r>
              <a:rPr lang="zh-CN" altLang="en-US" sz="2400"/>
              <a:t>获得重组</a:t>
            </a:r>
            <a:r>
              <a:rPr lang="en-US" altLang="zh-CN" sz="2400"/>
              <a:t>DNA</a:t>
            </a:r>
            <a:r>
              <a:rPr lang="zh-CN" altLang="en-US" sz="2400"/>
              <a:t>分子。</a:t>
            </a:r>
            <a:endParaRPr lang="en-US" altLang="zh-CN" sz="2400"/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b="1" i="0" u="none" strike="noStrike" cap="none" spc="0" normalizeH="0" baseline="0" noProof="1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8195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575" y="1116013"/>
            <a:ext cx="3959225" cy="5372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标题 1"/>
          <p:cNvSpPr>
            <a:spLocks noGrp="1"/>
          </p:cNvSpPr>
          <p:nvPr/>
        </p:nvSpPr>
        <p:spPr>
          <a:xfrm>
            <a:off x="342900" y="439896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algn="ctr" eaLnBrk="0" hangingPunct="0"/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8197" name="Line 6"/>
          <p:cNvSpPr/>
          <p:nvPr/>
        </p:nvSpPr>
        <p:spPr>
          <a:xfrm>
            <a:off x="0" y="116205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0600" y="3581400"/>
            <a:ext cx="3810000" cy="216090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952500" y="609600"/>
            <a:ext cx="72009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3014" name="Text Box 6"/>
          <p:cNvSpPr txBox="1"/>
          <p:nvPr/>
        </p:nvSpPr>
        <p:spPr>
          <a:xfrm>
            <a:off x="2995930" y="2735580"/>
            <a:ext cx="19894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1 : 7.5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/>
              <a:t>重组实验的载体和目的片段用量计算</a:t>
            </a:r>
            <a:endParaRPr lang="zh-CN" altLang="en-US" sz="3600"/>
          </a:p>
        </p:txBody>
      </p:sp>
      <p:sp>
        <p:nvSpPr>
          <p:cNvPr id="33797" name="内容占位符 7"/>
          <p:cNvSpPr>
            <a:spLocks noGrp="1"/>
          </p:cNvSpPr>
          <p:nvPr>
            <p:ph idx="1"/>
          </p:nvPr>
        </p:nvSpPr>
        <p:spPr>
          <a:xfrm>
            <a:off x="692150" y="1294765"/>
            <a:ext cx="8096250" cy="2336800"/>
          </a:xfrm>
        </p:spPr>
        <p:txBody>
          <a:bodyPr vert="horz" wrap="square" anchor="t"/>
          <a:p>
            <a:pPr>
              <a:spcBef>
                <a:spcPct val="50000"/>
              </a:spcBef>
              <a:buSzPct val="80000"/>
              <a:buNone/>
            </a:pPr>
            <a:r>
              <a:rPr lang="zh-CN" altLang="en-US" sz="2800"/>
              <a:t>重组</a:t>
            </a:r>
            <a:r>
              <a:rPr lang="en-US" altLang="zh-CN" sz="2800"/>
              <a:t>DNA</a:t>
            </a:r>
            <a:r>
              <a:rPr lang="zh-CN" altLang="en-US" sz="2800"/>
              <a:t>片段摩尔比的换算：</a:t>
            </a:r>
            <a:endParaRPr lang="zh-CN" altLang="en-US" sz="2800"/>
          </a:p>
          <a:p>
            <a:pPr>
              <a:spcBef>
                <a:spcPct val="50000"/>
              </a:spcBef>
              <a:buSzPct val="80000"/>
              <a:buNone/>
            </a:pPr>
            <a:r>
              <a:rPr lang="en-US" altLang="zh-CN" sz="2400"/>
              <a:t>100ng pET28a (5.3kb)</a:t>
            </a:r>
            <a:r>
              <a:rPr lang="zh-CN" altLang="en-US" sz="2400"/>
              <a:t>：</a:t>
            </a:r>
            <a:r>
              <a:rPr lang="en-US" altLang="zh-CN" sz="2400"/>
              <a:t>100ng eGFP(0.7kb</a:t>
            </a:r>
            <a:r>
              <a:rPr lang="zh-CN" altLang="en-US" sz="2400"/>
              <a:t>）</a:t>
            </a:r>
            <a:r>
              <a:rPr lang="en-US" altLang="zh-CN" sz="2400"/>
              <a:t>=</a:t>
            </a:r>
            <a:r>
              <a:rPr lang="zh-CN" altLang="en-US" sz="2400"/>
              <a:t>？</a:t>
            </a:r>
            <a:endParaRPr lang="zh-CN" altLang="en-US" sz="2400"/>
          </a:p>
          <a:p>
            <a:pPr>
              <a:buSzPct val="80000"/>
            </a:pP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573530" y="4946650"/>
            <a:ext cx="444817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  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52500" y="3578225"/>
            <a:ext cx="6432550" cy="2632710"/>
            <a:chOff x="1500" y="5635"/>
            <a:chExt cx="10130" cy="4146"/>
          </a:xfrm>
        </p:grpSpPr>
        <p:sp>
          <p:nvSpPr>
            <p:cNvPr id="4" name="文本框 3"/>
            <p:cNvSpPr txBox="1"/>
            <p:nvPr/>
          </p:nvSpPr>
          <p:spPr>
            <a:xfrm>
              <a:off x="1500" y="5635"/>
              <a:ext cx="10130" cy="41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 eaLnBrk="0" hangingPunct="0">
                <a:spcBef>
                  <a:spcPct val="20000"/>
                </a:spcBef>
                <a:buSzPct val="110000"/>
                <a:buFont typeface="Wingdings" panose="05000000000000000000" pitchFamily="2" charset="2"/>
              </a:pPr>
              <a:r>
                <a:rPr lang="zh-CN" altLang="en-US" sz="18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若要求插入片段与载体片段</a:t>
              </a:r>
              <a:r>
                <a:rPr lang="zh-CN" altLang="en-US" sz="18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的摩尔比</a:t>
              </a:r>
              <a:r>
                <a:rPr lang="zh-CN" altLang="en-US" sz="18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&gt;3:1</a:t>
              </a:r>
              <a:endParaRPr kumimoji="0" lang="zh-CN" altLang="en-US" sz="1800" kern="1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Symbol" panose="05050102010706020507" pitchFamily="18" charset="2"/>
              </a:endParaRPr>
            </a:p>
            <a:p>
              <a:pPr marL="342900" indent="-342900" algn="l" eaLnBrk="0" hangingPunct="0">
                <a:lnSpc>
                  <a:spcPct val="150000"/>
                </a:lnSpc>
                <a:spcBef>
                  <a:spcPts val="0"/>
                </a:spcBef>
                <a:buSzPct val="80000"/>
              </a:pPr>
              <a:r>
                <a:rPr lang="zh-CN" altLang="en-US" sz="14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        </a:t>
              </a:r>
              <a:r>
                <a:rPr lang="en-US" altLang="zh-CN" sz="16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pET-28(a)                   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? 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µL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 (100ng)</a:t>
              </a:r>
              <a:endParaRPr kumimoji="0" lang="en-US" altLang="zh-CN" sz="1600" kern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Symbol" panose="05050102010706020507" pitchFamily="18" charset="2"/>
              </a:endParaRPr>
            </a:p>
            <a:p>
              <a:pPr marL="342900" indent="-342900" algn="l" eaLnBrk="0" hangingPunct="0">
                <a:lnSpc>
                  <a:spcPct val="150000"/>
                </a:lnSpc>
                <a:spcBef>
                  <a:spcPts val="0"/>
                </a:spcBef>
                <a:buSzPct val="80000"/>
              </a:pP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       GFP                         ? 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µL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 (50</a:t>
              </a:r>
              <a:r>
                <a:rPr lang="en-US" altLang="zh-CN" sz="1600" b="1" err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ng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)</a:t>
              </a:r>
              <a:endParaRPr kumimoji="0" lang="en-US" altLang="zh-CN" sz="1600" u="sng" kern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Symbol" panose="05050102010706020507" pitchFamily="18" charset="2"/>
              </a:endParaRPr>
            </a:p>
            <a:p>
              <a:pPr marL="342900" indent="-342900" algn="l" eaLnBrk="0" hangingPunct="0">
                <a:lnSpc>
                  <a:spcPct val="150000"/>
                </a:lnSpc>
                <a:spcBef>
                  <a:spcPts val="0"/>
                </a:spcBef>
                <a:buSzPct val="80000"/>
              </a:pP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       10×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T</a:t>
              </a:r>
              <a:r>
                <a:rPr lang="en-US" altLang="zh-CN" sz="1600" b="1" baseline="-25000">
                  <a:solidFill>
                    <a:srgbClr val="002060"/>
                  </a:solidFill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4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 </a:t>
              </a:r>
              <a:r>
                <a:rPr lang="en-US" altLang="zh-CN" sz="1600" b="1" err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ligase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 buffer         1 µL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 </a:t>
              </a:r>
              <a:endParaRPr kumimoji="0" lang="en-US" altLang="zh-CN" sz="1600" kern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342900" indent="-342900" algn="l" eaLnBrk="0" hangingPunct="0">
                <a:lnSpc>
                  <a:spcPct val="150000"/>
                </a:lnSpc>
                <a:spcBef>
                  <a:spcPts val="0"/>
                </a:spcBef>
                <a:buSzPct val="80000"/>
              </a:pP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       T4</a:t>
              </a:r>
              <a:r>
                <a:rPr lang="zh-CN" altLang="en-US" sz="16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连接酶                     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1 µL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 </a:t>
              </a:r>
              <a:endParaRPr kumimoji="0" lang="en-US" altLang="zh-CN" sz="1600" kern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342900" indent="-342900" algn="l" eaLnBrk="0" hangingPunct="0">
                <a:lnSpc>
                  <a:spcPct val="150000"/>
                </a:lnSpc>
                <a:spcBef>
                  <a:spcPts val="0"/>
                </a:spcBef>
                <a:buSzPct val="80000"/>
              </a:pP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       ddH</a:t>
              </a:r>
              <a:r>
                <a:rPr lang="en-US" altLang="zh-CN" sz="1600" b="1" baseline="-25000">
                  <a:solidFill>
                    <a:srgbClr val="002060"/>
                  </a:solidFill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2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O                         </a:t>
              </a:r>
              <a:r>
                <a:rPr lang="zh-CN" altLang="en-US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补足体积至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10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µL</a:t>
              </a:r>
              <a:endParaRPr kumimoji="0" lang="en-US" altLang="zh-CN" sz="1600" kern="12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Symbol" panose="05050102010706020507" pitchFamily="18" charset="2"/>
              </a:endParaRPr>
            </a:p>
            <a:p>
              <a:pPr marL="342900" indent="-342900" algn="l" eaLnBrk="0" hangingPunct="0">
                <a:lnSpc>
                  <a:spcPct val="150000"/>
                </a:lnSpc>
                <a:spcBef>
                  <a:spcPct val="20000"/>
                </a:spcBef>
                <a:buSzPct val="80000"/>
              </a:pP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       </a:t>
              </a:r>
              <a:r>
                <a:rPr lang="zh-CN" altLang="en-US" sz="16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反应总体积                   </a:t>
              </a:r>
              <a:r>
                <a:rPr lang="en-US" altLang="zh-CN" sz="16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10 µL</a:t>
              </a:r>
              <a:endParaRPr lang="en-US" altLang="zh-CN" sz="16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endParaRPr>
            </a:p>
          </p:txBody>
        </p:sp>
        <p:sp>
          <p:nvSpPr>
            <p:cNvPr id="37892" name="Line 6"/>
            <p:cNvSpPr/>
            <p:nvPr/>
          </p:nvSpPr>
          <p:spPr>
            <a:xfrm>
              <a:off x="1627" y="9064"/>
              <a:ext cx="9463" cy="14"/>
            </a:xfrm>
            <a:prstGeom prst="line">
              <a:avLst/>
            </a:prstGeom>
            <a:ln w="38100" cap="flat" cmpd="sng">
              <a:solidFill>
                <a:schemeClr val="accent1">
                  <a:shade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l="22202" t="35966" r="41917" b="20190"/>
          <a:stretch>
            <a:fillRect/>
          </a:stretch>
        </p:blipFill>
        <p:spPr>
          <a:xfrm>
            <a:off x="3701415" y="4521200"/>
            <a:ext cx="2643505" cy="1691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8" name="Text Box 5"/>
          <p:cNvSpPr txBox="1"/>
          <p:nvPr/>
        </p:nvSpPr>
        <p:spPr>
          <a:xfrm>
            <a:off x="1193800" y="779780"/>
            <a:ext cx="65347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>
              <a:spcBef>
                <a:spcPct val="50000"/>
              </a:spcBef>
            </a:pPr>
            <a:r>
              <a:rPr lang="zh-CN" alt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使用商品化的工具酶之前，请仔细阅读说明书</a:t>
            </a:r>
            <a:endParaRPr lang="zh-CN" alt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819" name="图片 3" descr="T4 连接酶说明书20190311.jpg"/>
          <p:cNvPicPr>
            <a:picLocks noChangeAspect="1"/>
          </p:cNvPicPr>
          <p:nvPr/>
        </p:nvPicPr>
        <p:blipFill>
          <a:blip r:embed="rId2"/>
          <a:srcRect r="10381" b="11111"/>
          <a:stretch>
            <a:fillRect/>
          </a:stretch>
        </p:blipFill>
        <p:spPr>
          <a:xfrm>
            <a:off x="3161030" y="1407795"/>
            <a:ext cx="3724275" cy="5269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/>
              <a:t>注意事项</a:t>
            </a:r>
            <a:endParaRPr lang="zh-CN" altLang="en-US" sz="400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8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T4</a:t>
            </a:r>
            <a:r>
              <a:rPr kumimoji="0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连接酶极易失活，应低温操作。</a:t>
            </a:r>
            <a:endParaRPr kumimoji="0" lang="en-US" altLang="zh-CN" sz="2800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不要剧烈混匀体系</a:t>
            </a:r>
            <a:endParaRPr kumimoji="0" lang="en-US" altLang="zh-CN" sz="2800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酶加入反应体系后，应用吸打方式混匀。</a:t>
            </a:r>
            <a:endParaRPr kumimoji="0" lang="en-US" altLang="zh-CN" sz="2800" kern="120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8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37˚C</a:t>
            </a:r>
            <a:r>
              <a:rPr kumimoji="0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外切酶活性是聚合酶活性的</a:t>
            </a:r>
            <a:r>
              <a:rPr kumimoji="0" lang="en-US" altLang="zh-CN" sz="2800" kern="1200"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8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倍，低温操作以避免双链的降解。</a:t>
            </a:r>
            <a:endParaRPr kumimoji="0" lang="zh-CN" altLang="en-US" sz="28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思 考 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71650"/>
            <a:ext cx="7388225" cy="4526280"/>
          </a:xfrm>
        </p:spPr>
        <p:txBody>
          <a:bodyPr/>
          <a:p>
            <a:pPr marL="514350" indent="-5143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zh-CN" altLang="en-US" sz="2800">
                <a:sym typeface="+mn-ea"/>
              </a:rPr>
              <a:t>单酶切重组</a:t>
            </a:r>
            <a:r>
              <a:rPr lang="en-US" altLang="zh-CN" sz="2800">
                <a:sym typeface="+mn-ea"/>
              </a:rPr>
              <a:t>DNA</a:t>
            </a:r>
            <a:r>
              <a:rPr lang="zh-CN" altLang="en-US" sz="2800">
                <a:sym typeface="+mn-ea"/>
              </a:rPr>
              <a:t>有哪些弊端，如何避免？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2. </a:t>
            </a:r>
            <a:r>
              <a:rPr lang="zh-CN" altLang="en-US" sz="2800"/>
              <a:t>本实验中</a:t>
            </a:r>
            <a:r>
              <a:rPr lang="zh-CN" altLang="en-US" sz="2800">
                <a:sym typeface="+mn-ea"/>
              </a:rPr>
              <a:t>在不计算DNA片段浓度的情况下，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   如何快速简便的估算载体和目的片段的用  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   量？</a:t>
            </a:r>
            <a:endParaRPr lang="zh-CN" altLang="en-US" sz="2800"/>
          </a:p>
        </p:txBody>
      </p:sp>
      <p:sp>
        <p:nvSpPr>
          <p:cNvPr id="40962" name="Rectangle 2"/>
          <p:cNvSpPr/>
          <p:nvPr/>
        </p:nvSpPr>
        <p:spPr>
          <a:xfrm>
            <a:off x="2895600" y="685800"/>
            <a:ext cx="31750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endParaRPr lang="zh-CN" altLang="en-US"/>
          </a:p>
        </p:txBody>
      </p:sp>
      <p:sp>
        <p:nvSpPr>
          <p:cNvPr id="40963" name="Rectangle 4"/>
          <p:cNvSpPr/>
          <p:nvPr/>
        </p:nvSpPr>
        <p:spPr>
          <a:xfrm>
            <a:off x="609600" y="2438400"/>
            <a:ext cx="7785100" cy="2057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14350" indent="-5143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4993" name="图片 36871" descr="武汉大学校徽"/>
          <p:cNvPicPr>
            <a:picLocks noChangeAspect="1"/>
          </p:cNvPicPr>
          <p:nvPr/>
        </p:nvPicPr>
        <p:blipFill>
          <a:blip r:embed="rId1">
            <a:lum bright="63998" contrast="-52000"/>
          </a:blip>
          <a:srcRect l="12000" t="12000" r="12000" b="12000"/>
          <a:stretch>
            <a:fillRect/>
          </a:stretch>
        </p:blipFill>
        <p:spPr>
          <a:xfrm>
            <a:off x="2778919" y="2057400"/>
            <a:ext cx="3419475" cy="341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380" y="1366203"/>
            <a:ext cx="8229600" cy="1143000"/>
          </a:xfrm>
        </p:spPr>
        <p:txBody>
          <a:bodyPr/>
          <a:p>
            <a:r>
              <a:rPr lang="zh-CN" altLang="en-US">
                <a:sym typeface="+mn-ea"/>
              </a:rPr>
              <a:t>下 次 实 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15" y="3018155"/>
            <a:ext cx="8229600" cy="4525963"/>
          </a:xfrm>
        </p:spPr>
        <p:txBody>
          <a:bodyPr/>
          <a:p>
            <a:pPr marL="0" indent="0" algn="ctr">
              <a:buNone/>
            </a:pPr>
            <a:r>
              <a:rPr lang="zh-CN" altLang="en-US" sz="5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黑体" panose="02010609060101010101" pitchFamily="49" charset="-122"/>
                <a:sym typeface="+mn-ea"/>
              </a:rPr>
              <a:t>重组</a:t>
            </a:r>
            <a:r>
              <a:rPr lang="en-US" altLang="zh-CN" sz="5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黑体" panose="02010609060101010101" pitchFamily="49" charset="-122"/>
                <a:sym typeface="+mn-ea"/>
              </a:rPr>
              <a:t>DNA</a:t>
            </a:r>
            <a:r>
              <a:rPr lang="zh-CN" altLang="en-US" sz="5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cs typeface="黑体" panose="02010609060101010101" pitchFamily="49" charset="-122"/>
                <a:sym typeface="+mn-ea"/>
              </a:rPr>
              <a:t>的转化</a:t>
            </a:r>
            <a:endParaRPr lang="zh-CN" altLang="en-US" sz="54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4996" name="Rectangle 4"/>
          <p:cNvSpPr/>
          <p:nvPr/>
        </p:nvSpPr>
        <p:spPr>
          <a:xfrm>
            <a:off x="1641872" y="2921794"/>
            <a:ext cx="5879306" cy="104179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endParaRPr lang="zh-CN" altLang="en-US" sz="45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063"/>
            <a:ext cx="8229600" cy="960438"/>
          </a:xfrm>
        </p:spPr>
        <p:txBody>
          <a:bodyPr anchor="ctr"/>
          <a:p>
            <a:r>
              <a:rPr lang="en-US" altLang="zh-CN"/>
              <a:t>   </a:t>
            </a:r>
            <a:r>
              <a:rPr lang="zh-CN" altLang="en-US"/>
              <a:t>实验材料</a:t>
            </a:r>
            <a:endParaRPr lang="zh-CN" altLang="en-US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438400"/>
          </a:xfrm>
        </p:spPr>
        <p:txBody>
          <a:bodyPr vert="horz" wrap="square" anchor="t"/>
          <a:p>
            <a:pP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800" kern="1200">
                <a:cs typeface="黑体" panose="02010609060101010101" pitchFamily="49" charset="-122"/>
              </a:rPr>
              <a:t>pET28a </a:t>
            </a:r>
            <a:r>
              <a:rPr kumimoji="0" lang="en-US" altLang="zh-CN" sz="2800" i="1" kern="1200" err="1">
                <a:cs typeface="黑体" panose="02010609060101010101" pitchFamily="49" charset="-122"/>
              </a:rPr>
              <a:t>BamH</a:t>
            </a:r>
            <a:r>
              <a:rPr kumimoji="0" lang="en-US" altLang="zh-CN" sz="2800" kern="1200" err="1">
                <a:cs typeface="黑体" panose="02010609060101010101" pitchFamily="49" charset="-122"/>
              </a:rPr>
              <a:t>I-</a:t>
            </a:r>
            <a:r>
              <a:rPr kumimoji="0" lang="en-US" altLang="zh-CN" sz="2800" i="1" kern="1200" err="1">
                <a:cs typeface="黑体" panose="02010609060101010101" pitchFamily="49" charset="-122"/>
              </a:rPr>
              <a:t>Not</a:t>
            </a:r>
            <a:r>
              <a:rPr kumimoji="0" lang="en-US" altLang="zh-CN" sz="2800" kern="1200" err="1">
                <a:cs typeface="黑体" panose="02010609060101010101" pitchFamily="49" charset="-122"/>
              </a:rPr>
              <a:t>I</a:t>
            </a:r>
            <a:r>
              <a:rPr kumimoji="0" lang="en-US" altLang="zh-CN" sz="2800" kern="1200">
                <a:cs typeface="黑体" panose="02010609060101010101" pitchFamily="49" charset="-122"/>
              </a:rPr>
              <a:t> </a:t>
            </a:r>
            <a:r>
              <a:rPr kumimoji="0" lang="zh-CN" altLang="en-US" sz="2800" kern="1200" dirty="0">
                <a:cs typeface="黑体" panose="02010609060101010101" pitchFamily="49" charset="-122"/>
              </a:rPr>
              <a:t>质粒载体片段。</a:t>
            </a:r>
            <a:endParaRPr kumimoji="0" lang="zh-CN" altLang="en-US" sz="2800" kern="1200" dirty="0">
              <a:cs typeface="黑体" panose="02010609060101010101" pitchFamily="49" charset="-122"/>
            </a:endParaRP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800" kern="1200" err="1">
                <a:cs typeface="黑体" panose="02010609060101010101" pitchFamily="49" charset="-122"/>
              </a:rPr>
              <a:t>pEGFP</a:t>
            </a:r>
            <a:r>
              <a:rPr kumimoji="0" lang="en-US" altLang="zh-CN" sz="2800" kern="1200">
                <a:cs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0" lang="en-US" altLang="zh-CN" sz="2800" i="1" kern="1200" err="1">
                <a:cs typeface="黑体" panose="02010609060101010101" pitchFamily="49" charset="-122"/>
              </a:rPr>
              <a:t>BamH</a:t>
            </a:r>
            <a:r>
              <a:rPr kumimoji="0" lang="en-US" altLang="zh-CN" sz="2800" kern="1200" err="1">
                <a:cs typeface="黑体" panose="02010609060101010101" pitchFamily="49" charset="-122"/>
              </a:rPr>
              <a:t>I-</a:t>
            </a:r>
            <a:r>
              <a:rPr kumimoji="0" lang="en-US" altLang="zh-CN" sz="2800" i="1" kern="1200" err="1">
                <a:cs typeface="黑体" panose="02010609060101010101" pitchFamily="49" charset="-122"/>
              </a:rPr>
              <a:t>Not</a:t>
            </a:r>
            <a:r>
              <a:rPr kumimoji="0" lang="en-US" altLang="zh-CN" sz="2800" kern="1200" err="1">
                <a:cs typeface="黑体" panose="02010609060101010101" pitchFamily="49" charset="-122"/>
              </a:rPr>
              <a:t>I</a:t>
            </a:r>
            <a:r>
              <a:rPr kumimoji="0" lang="en-US" altLang="zh-CN" sz="2800" kern="1200">
                <a:cs typeface="黑体" panose="02010609060101010101" pitchFamily="49" charset="-122"/>
              </a:rPr>
              <a:t> </a:t>
            </a:r>
            <a:r>
              <a:rPr kumimoji="0" lang="zh-CN" altLang="en-US" sz="2800" kern="1200" dirty="0">
                <a:cs typeface="黑体" panose="02010609060101010101" pitchFamily="49" charset="-122"/>
              </a:rPr>
              <a:t>目的片段。</a:t>
            </a:r>
            <a:endParaRPr kumimoji="0" lang="zh-CN" altLang="en-US" sz="2800" kern="1200" dirty="0">
              <a:cs typeface="黑体" panose="02010609060101010101" pitchFamily="49" charset="-122"/>
            </a:endParaRP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800" kern="1200">
                <a:cs typeface="黑体" panose="02010609060101010101" pitchFamily="49" charset="-122"/>
              </a:rPr>
              <a:t>T4 DNA</a:t>
            </a:r>
            <a:r>
              <a:rPr kumimoji="0" lang="zh-CN" altLang="en-US" sz="2800" kern="1200" dirty="0">
                <a:cs typeface="黑体" panose="02010609060101010101" pitchFamily="49" charset="-122"/>
              </a:rPr>
              <a:t>连接酶</a:t>
            </a:r>
            <a:endParaRPr kumimoji="0" lang="zh-CN" altLang="en-US" sz="2800" kern="1200" dirty="0">
              <a:cs typeface="黑体" panose="02010609060101010101" pitchFamily="49" charset="-122"/>
            </a:endParaRP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2800" kern="1200" dirty="0">
                <a:cs typeface="黑体" panose="02010609060101010101" pitchFamily="49" charset="-122"/>
              </a:rPr>
              <a:t>其它</a:t>
            </a:r>
            <a:endParaRPr kumimoji="0" lang="zh-CN" altLang="en-US" sz="2800" kern="1200" dirty="0">
              <a:cs typeface="黑体" panose="02010609060101010101" pitchFamily="49" charset="-122"/>
            </a:endParaRPr>
          </a:p>
        </p:txBody>
      </p:sp>
      <p:sp>
        <p:nvSpPr>
          <p:cNvPr id="6151" name="Line 6"/>
          <p:cNvSpPr/>
          <p:nvPr/>
        </p:nvSpPr>
        <p:spPr>
          <a:xfrm>
            <a:off x="0" y="1188085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/>
              <a:t>实验仪器</a:t>
            </a:r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699770" y="1645920"/>
            <a:ext cx="8229600" cy="452596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  <a:sym typeface="+mn-ea"/>
              </a:rPr>
              <a:t>琼脂糖凝胶电泳系统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latin typeface="宋体" panose="02010600030101010101" pitchFamily="2" charset="-122"/>
                <a:sym typeface="+mn-ea"/>
              </a:rPr>
              <a:t>Monad Eva3100超微量核酸蛋白检测仪</a:t>
            </a:r>
            <a:endParaRPr kumimoji="0" lang="zh-CN" altLang="en-US" sz="2800" b="1" i="0" u="none" strike="noStrike" kern="0" cap="none" spc="0" normalizeH="0" baseline="0" noProof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  <a:sym typeface="+mn-ea"/>
              </a:rPr>
              <a:t>台式离心机</a:t>
            </a:r>
            <a:endParaRPr lang="zh-CN" altLang="en-US" sz="2800">
              <a:latin typeface="宋体" panose="02010600030101010101" pitchFamily="2" charset="-122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en-US" sz="2800">
                <a:latin typeface="宋体" panose="02010600030101010101" pitchFamily="2" charset="-122"/>
                <a:sym typeface="+mn-ea"/>
              </a:rPr>
              <a:t>凝胶成像系统</a:t>
            </a: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indent="0" eaLnBrk="1" hangingPunct="1">
              <a:lnSpc>
                <a:spcPct val="130000"/>
              </a:lnSpc>
              <a:buSzPct val="80000"/>
              <a:buFont typeface="Wingdings" panose="05000000000000000000" charset="0"/>
              <a:buNone/>
            </a:pPr>
            <a:endParaRPr kumimoji="0" lang="zh-CN" altLang="en-US" sz="28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47" name="Rectangle 6"/>
          <p:cNvSpPr/>
          <p:nvPr/>
        </p:nvSpPr>
        <p:spPr>
          <a:xfrm>
            <a:off x="1193165" y="1295400"/>
            <a:ext cx="6408738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kumimoji="0" lang="zh-CN" altLang="en-US" sz="2400" b="1" i="0" u="none" strike="noStrike" kern="0" cap="none" spc="0" normalizeH="0" baseline="0" noProof="1">
              <a:solidFill>
                <a:srgbClr val="00206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51" name="Line 6"/>
          <p:cNvSpPr/>
          <p:nvPr/>
        </p:nvSpPr>
        <p:spPr>
          <a:xfrm>
            <a:off x="0" y="116205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 bwMode="black"/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实验步骤</a:t>
            </a:r>
            <a:r>
              <a:rPr kumimoji="0" lang="zh-CN" altLang="en-US" sz="43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 </a:t>
            </a:r>
            <a:endParaRPr kumimoji="0" lang="zh-CN" altLang="en-US" sz="4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267" name="Picture 4" descr="i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813" y="1590675"/>
            <a:ext cx="2273300" cy="451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5" name="Freeform 5"/>
          <p:cNvSpPr/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6" name="Freeform 6"/>
          <p:cNvSpPr/>
          <p:nvPr/>
        </p:nvSpPr>
        <p:spPr bwMode="gray">
          <a:xfrm>
            <a:off x="1682750" y="4637088"/>
            <a:ext cx="1598613" cy="1484313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gray">
          <a:xfrm>
            <a:off x="2145507" y="2011363"/>
            <a:ext cx="606425" cy="86042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p>
            <a:pPr algn="ctr"/>
            <a:r>
              <a:rPr lang="en-US" altLang="zh-CN" sz="5000">
                <a:solidFill>
                  <a:srgbClr val="FEFEFE"/>
                </a:solidFill>
                <a:latin typeface="Arial Black" panose="020B0A04020102020204" pitchFamily="34" charset="0"/>
              </a:rPr>
              <a:t>1</a:t>
            </a:r>
            <a:endParaRPr lang="en-US" altLang="zh-CN" sz="5000">
              <a:solidFill>
                <a:srgbClr val="FEFEFE"/>
              </a:solidFill>
              <a:latin typeface="Arial Black" panose="020B0A04020102020204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black">
          <a:xfrm>
            <a:off x="3924300" y="1844675"/>
            <a:ext cx="4148138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回收片段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DNA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电泳鉴定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black">
          <a:xfrm>
            <a:off x="4067175" y="3357563"/>
            <a:ext cx="4146550" cy="521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回收片段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DNA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277" name="Line 10"/>
          <p:cNvSpPr/>
          <p:nvPr/>
        </p:nvSpPr>
        <p:spPr>
          <a:xfrm>
            <a:off x="3635375" y="2636838"/>
            <a:ext cx="4008438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278" name="Line 11"/>
          <p:cNvSpPr/>
          <p:nvPr/>
        </p:nvSpPr>
        <p:spPr>
          <a:xfrm>
            <a:off x="3851275" y="4076700"/>
            <a:ext cx="4010025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7052" name="Freeform 12"/>
          <p:cNvSpPr/>
          <p:nvPr/>
        </p:nvSpPr>
        <p:spPr bwMode="gray">
          <a:xfrm rot="1446874">
            <a:off x="2552700" y="2917825"/>
            <a:ext cx="1587500" cy="1601788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gray">
          <a:xfrm>
            <a:off x="2987675" y="3429000"/>
            <a:ext cx="606425" cy="86042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p>
            <a:pPr algn="ctr"/>
            <a:r>
              <a:rPr lang="en-US" altLang="zh-CN" sz="5000">
                <a:solidFill>
                  <a:srgbClr val="FEFEFE"/>
                </a:solidFill>
                <a:latin typeface="Arial Black" panose="020B0A04020102020204" pitchFamily="34" charset="0"/>
              </a:rPr>
              <a:t>2</a:t>
            </a:r>
            <a:endParaRPr lang="en-US" altLang="zh-CN" sz="5000">
              <a:solidFill>
                <a:srgbClr val="FEFEFE"/>
              </a:solidFill>
              <a:latin typeface="Arial Black" panose="020B0A04020102020204" pitchFamily="34" charset="0"/>
            </a:endParaRP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gray">
          <a:xfrm>
            <a:off x="1908969" y="4868863"/>
            <a:ext cx="606425" cy="86042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p>
            <a:pPr algn="ctr"/>
            <a:r>
              <a:rPr lang="en-US" altLang="zh-CN" sz="5000">
                <a:solidFill>
                  <a:srgbClr val="FEFEFE"/>
                </a:solidFill>
                <a:latin typeface="Arial Black" panose="020B0A04020102020204" pitchFamily="34" charset="0"/>
              </a:rPr>
              <a:t>3</a:t>
            </a:r>
            <a:endParaRPr lang="en-US" altLang="zh-CN" sz="5000">
              <a:solidFill>
                <a:srgbClr val="FEFEFE"/>
              </a:solidFill>
              <a:latin typeface="Arial Black" panose="020B0A04020102020204" pitchFamily="34" charset="0"/>
            </a:endParaRPr>
          </a:p>
        </p:txBody>
      </p:sp>
      <p:sp>
        <p:nvSpPr>
          <p:cNvPr id="11282" name="Line 15"/>
          <p:cNvSpPr/>
          <p:nvPr/>
        </p:nvSpPr>
        <p:spPr>
          <a:xfrm>
            <a:off x="2987675" y="5661025"/>
            <a:ext cx="4008438" cy="0"/>
          </a:xfrm>
          <a:prstGeom prst="line">
            <a:avLst/>
          </a:prstGeom>
          <a:ln w="9525" cap="flat" cmpd="sng">
            <a:solidFill>
              <a:srgbClr val="080808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7056" name="Rectangle 16"/>
          <p:cNvSpPr>
            <a:spLocks noChangeArrowheads="1"/>
          </p:cNvSpPr>
          <p:nvPr/>
        </p:nvSpPr>
        <p:spPr bwMode="black">
          <a:xfrm>
            <a:off x="4038600" y="4953000"/>
            <a:ext cx="4114800" cy="521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重组连接反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1284" name="Group 17"/>
          <p:cNvGrpSpPr/>
          <p:nvPr/>
        </p:nvGrpSpPr>
        <p:grpSpPr>
          <a:xfrm rot="-2221769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1296" name="AutoShape 18"/>
            <p:cNvSpPr/>
            <p:nvPr/>
          </p:nvSpPr>
          <p:spPr>
            <a:xfrm rot="5263130">
              <a:off x="1859" y="2273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7" name="AutoShape 19"/>
            <p:cNvSpPr/>
            <p:nvPr/>
          </p:nvSpPr>
          <p:spPr>
            <a:xfrm rot="6078281">
              <a:off x="1995" y="2273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8" name="AutoShape 20"/>
            <p:cNvSpPr/>
            <p:nvPr/>
          </p:nvSpPr>
          <p:spPr>
            <a:xfrm rot="6373927">
              <a:off x="2071" y="2295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9" name="AutoShape 21"/>
            <p:cNvSpPr/>
            <p:nvPr/>
          </p:nvSpPr>
          <p:spPr>
            <a:xfrm rot="6906312">
              <a:off x="2161" y="2325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5882"/>
              </a:srgbClr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7062" name="Oval 22"/>
          <p:cNvSpPr>
            <a:spLocks noChangeArrowheads="1"/>
          </p:cNvSpPr>
          <p:nvPr/>
        </p:nvSpPr>
        <p:spPr bwMode="gray">
          <a:xfrm>
            <a:off x="611188" y="3449527"/>
            <a:ext cx="854822" cy="89557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3" name="Oval 23"/>
          <p:cNvSpPr>
            <a:spLocks noChangeArrowheads="1"/>
          </p:cNvSpPr>
          <p:nvPr/>
        </p:nvSpPr>
        <p:spPr bwMode="gray">
          <a:xfrm>
            <a:off x="609600" y="3624209"/>
            <a:ext cx="1873250" cy="52080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4" name="Oval 24"/>
          <p:cNvSpPr>
            <a:spLocks noChangeArrowheads="1"/>
          </p:cNvSpPr>
          <p:nvPr/>
        </p:nvSpPr>
        <p:spPr bwMode="gray">
          <a:xfrm>
            <a:off x="728663" y="3463201"/>
            <a:ext cx="1614488" cy="82536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65" name="Oval 25"/>
          <p:cNvSpPr>
            <a:spLocks noChangeArrowheads="1"/>
          </p:cNvSpPr>
          <p:nvPr/>
        </p:nvSpPr>
        <p:spPr bwMode="gray">
          <a:xfrm>
            <a:off x="738188" y="3465911"/>
            <a:ext cx="1614488" cy="82629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9" name="Oval 26"/>
          <p:cNvSpPr/>
          <p:nvPr/>
        </p:nvSpPr>
        <p:spPr>
          <a:xfrm>
            <a:off x="831850" y="3493360"/>
            <a:ext cx="1454150" cy="779330"/>
          </a:xfrm>
          <a:prstGeom prst="ellipse">
            <a:avLst/>
          </a:prstGeom>
          <a:solidFill>
            <a:srgbClr val="000000"/>
          </a:solidFill>
          <a:ln w="38100">
            <a:noFill/>
          </a:ln>
        </p:spPr>
        <p:txBody>
          <a:bodyPr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1290" name="Group 27"/>
          <p:cNvGrpSpPr/>
          <p:nvPr/>
        </p:nvGrpSpPr>
        <p:grpSpPr>
          <a:xfrm>
            <a:off x="827088" y="3213100"/>
            <a:ext cx="1408112" cy="1365250"/>
            <a:chOff x="4166" y="1706"/>
            <a:chExt cx="1252" cy="1252"/>
          </a:xfrm>
        </p:grpSpPr>
        <p:sp>
          <p:nvSpPr>
            <p:cNvPr id="11292" name="Oval 28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3" name="Oval 29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4" name="Oval 30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5" name="Oval 31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1291" name="Rectangle 32"/>
          <p:cNvSpPr/>
          <p:nvPr/>
        </p:nvSpPr>
        <p:spPr>
          <a:xfrm>
            <a:off x="1087438" y="3429000"/>
            <a:ext cx="89789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实验</a:t>
            </a:r>
            <a:endParaRPr lang="zh-CN" altLang="en-US" sz="2800" b="1" dirty="0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安排</a:t>
            </a:r>
            <a:endParaRPr lang="zh-CN" altLang="en-US" sz="2800" b="1" dirty="0">
              <a:solidFill>
                <a:srgbClr val="0000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51" name="Line 6"/>
          <p:cNvSpPr/>
          <p:nvPr/>
        </p:nvSpPr>
        <p:spPr>
          <a:xfrm>
            <a:off x="0" y="1162050"/>
            <a:ext cx="914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anchor="ctr">
            <a:normAutofit/>
          </a:bodyPr>
          <a:p>
            <a:r>
              <a:rPr lang="zh-CN" altLang="en-US" sz="3900">
                <a:sym typeface="+mn-ea"/>
              </a:rPr>
              <a:t>一、</a:t>
            </a:r>
            <a:r>
              <a:rPr lang="zh-CN" altLang="en-US" sz="3900">
                <a:sym typeface="+mn-ea"/>
              </a:rPr>
              <a:t>目的</a:t>
            </a:r>
            <a:r>
              <a:rPr lang="en-US" altLang="zh-CN" sz="3900">
                <a:sym typeface="+mn-ea"/>
              </a:rPr>
              <a:t>DNA</a:t>
            </a:r>
            <a:r>
              <a:rPr lang="zh-CN" altLang="en-US" sz="3900">
                <a:sym typeface="+mn-ea"/>
              </a:rPr>
              <a:t>的电泳鉴定</a:t>
            </a:r>
            <a:endParaRPr lang="zh-CN" altLang="en-US" sz="3900" b="1" dirty="0"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idx="1"/>
          </p:nvPr>
        </p:nvSpPr>
        <p:spPr>
          <a:xfrm>
            <a:off x="673100" y="1165860"/>
            <a:ext cx="8229600" cy="4525963"/>
          </a:xfrm>
        </p:spPr>
        <p:txBody>
          <a:bodyPr vert="horz" wrap="square" anchor="t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altLang="zh-CN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制胶   </a:t>
            </a:r>
            <a:endParaRPr lang="zh-CN" altLang="en-US" sz="28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zh-CN" altLang="en-US" sz="2800">
                <a:sym typeface="+mn-ea"/>
              </a:rPr>
              <a:t>  </a:t>
            </a:r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人一组，配制</a:t>
            </a:r>
            <a:r>
              <a:rPr lang="en-US" altLang="zh-CN" sz="2800">
                <a:sym typeface="+mn-ea"/>
              </a:rPr>
              <a:t>20mL</a:t>
            </a:r>
            <a:r>
              <a:rPr lang="zh-CN" altLang="en-US" sz="2800">
                <a:sym typeface="+mn-ea"/>
              </a:rPr>
              <a:t>琼脂糖凝胶</a:t>
            </a:r>
            <a:r>
              <a:rPr lang="en-US" altLang="zh-CN" sz="2800">
                <a:sym typeface="+mn-ea"/>
              </a:rPr>
              <a:t>(1%,0.2g)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  </a:t>
            </a:r>
            <a:endParaRPr lang="en-US" altLang="zh-CN" sz="280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altLang="zh-CN" sz="2800">
                <a:sym typeface="+mn-ea"/>
              </a:rPr>
              <a:t>  10</a:t>
            </a:r>
            <a:r>
              <a:rPr lang="el-GR" altLang="zh-CN" sz="2800">
                <a:sym typeface="+mn-ea"/>
              </a:rPr>
              <a:t>μ</a:t>
            </a:r>
            <a:r>
              <a:rPr lang="en-US" altLang="zh-CN" sz="2800">
                <a:sym typeface="+mn-ea"/>
              </a:rPr>
              <a:t>L GelRed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11</a:t>
            </a:r>
            <a:r>
              <a:rPr lang="zh-CN" altLang="en-US" sz="2800">
                <a:sym typeface="+mn-ea"/>
              </a:rPr>
              <a:t>孔梳子。</a:t>
            </a:r>
            <a:endParaRPr lang="zh-CN" altLang="en-US" sz="2800"/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altLang="zh-CN" sz="2800" b="1" dirty="0">
                <a:cs typeface="黑体" panose="02010609060101010101" pitchFamily="49" charset="-122"/>
              </a:rPr>
              <a:t>2.</a:t>
            </a:r>
            <a:r>
              <a:rPr lang="zh-CN" altLang="en-US" sz="2800" b="1" dirty="0">
                <a:cs typeface="黑体" panose="02010609060101010101" pitchFamily="49" charset="-122"/>
              </a:rPr>
              <a:t>回收的</a:t>
            </a:r>
            <a:r>
              <a:rPr lang="en-US" altLang="zh-CN" sz="2800" b="1">
                <a:cs typeface="黑体" panose="02010609060101010101" pitchFamily="49" charset="-122"/>
              </a:rPr>
              <a:t>DNA</a:t>
            </a:r>
            <a:r>
              <a:rPr lang="zh-CN" altLang="en-US" sz="2800" b="1" dirty="0">
                <a:cs typeface="黑体" panose="02010609060101010101" pitchFamily="49" charset="-122"/>
              </a:rPr>
              <a:t>样品点动离心（</a:t>
            </a:r>
            <a:r>
              <a:rPr lang="en-US" altLang="zh-CN" sz="2800" b="1">
                <a:cs typeface="黑体" panose="02010609060101010101" pitchFamily="49" charset="-122"/>
              </a:rPr>
              <a:t>Short</a:t>
            </a:r>
            <a:r>
              <a:rPr lang="zh-CN" altLang="en-US" sz="2800" b="1" dirty="0">
                <a:cs typeface="黑体" panose="02010609060101010101" pitchFamily="49" charset="-122"/>
              </a:rPr>
              <a:t>）</a:t>
            </a:r>
            <a:r>
              <a:rPr lang="en-US" altLang="zh-CN" sz="2800" b="1">
                <a:cs typeface="黑体" panose="02010609060101010101" pitchFamily="49" charset="-122"/>
              </a:rPr>
              <a:t>5</a:t>
            </a:r>
            <a:r>
              <a:rPr lang="zh-CN" altLang="en-US" sz="2800" b="1" dirty="0">
                <a:cs typeface="黑体" panose="02010609060101010101" pitchFamily="49" charset="-122"/>
              </a:rPr>
              <a:t>秒。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1" dirty="0">
                <a:cs typeface="黑体" panose="02010609060101010101" pitchFamily="49" charset="-122"/>
              </a:rPr>
              <a:t>3.</a:t>
            </a:r>
            <a:r>
              <a:rPr lang="zh-CN" altLang="en-US" sz="2800" b="1" dirty="0">
                <a:cs typeface="黑体" panose="02010609060101010101" pitchFamily="49" charset="-122"/>
              </a:rPr>
              <a:t>上样电泳</a:t>
            </a:r>
            <a:r>
              <a:rPr lang="en-US" altLang="zh-CN" sz="2800" b="1">
                <a:cs typeface="黑体" panose="02010609060101010101" pitchFamily="49" charset="-122"/>
              </a:rPr>
              <a:t>: 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marL="360045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Marker                                   3 </a:t>
            </a:r>
            <a:r>
              <a:rPr lang="el-GR" altLang="zh-CN" sz="2800" b="0">
                <a:latin typeface="Calibri" panose="020F0502020204030204" charset="0"/>
                <a:cs typeface="Calibri" panose="020F0502020204030204" charset="0"/>
              </a:rPr>
              <a:t>μ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L </a:t>
            </a:r>
            <a:endParaRPr lang="en-US" altLang="zh-CN" sz="2800" b="0">
              <a:latin typeface="Calibri" panose="020F0502020204030204" charset="0"/>
              <a:cs typeface="Calibri" panose="020F0502020204030204" charset="0"/>
            </a:endParaRPr>
          </a:p>
          <a:p>
            <a:pPr marL="360045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DNA</a:t>
            </a:r>
            <a:r>
              <a:rPr lang="zh-CN" altLang="en-US" sz="2800" b="0"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5.3 Kb</a:t>
            </a:r>
            <a:r>
              <a:rPr lang="zh-CN" altLang="en-US" sz="2800" b="0"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pET-28)</a:t>
            </a:r>
            <a:r>
              <a:rPr lang="zh-CN" altLang="en-US" sz="2800" b="0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5 </a:t>
            </a:r>
            <a:r>
              <a:rPr lang="el-GR" altLang="zh-CN" sz="2800" b="0">
                <a:latin typeface="Calibri" panose="020F0502020204030204" charset="0"/>
                <a:cs typeface="Calibri" panose="020F0502020204030204" charset="0"/>
              </a:rPr>
              <a:t>μ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L </a:t>
            </a:r>
            <a:endParaRPr lang="en-US" altLang="zh-CN" sz="2800" b="0">
              <a:latin typeface="Calibri" panose="020F0502020204030204" charset="0"/>
              <a:cs typeface="Calibri" panose="020F0502020204030204" charset="0"/>
            </a:endParaRPr>
          </a:p>
          <a:p>
            <a:pPr marL="360045" indent="0" latinLnBrk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DNA (0.7 Kb</a:t>
            </a:r>
            <a:r>
              <a:rPr lang="zh-CN" altLang="en-US" sz="2800" b="0"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GFP)             5 </a:t>
            </a:r>
            <a:r>
              <a:rPr lang="el-GR" altLang="zh-CN" sz="2800" b="0">
                <a:latin typeface="Calibri" panose="020F0502020204030204" charset="0"/>
                <a:cs typeface="Calibri" panose="020F0502020204030204" charset="0"/>
              </a:rPr>
              <a:t>μ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L</a:t>
            </a:r>
            <a:endParaRPr lang="en-US" altLang="zh-CN" sz="2800" b="0"/>
          </a:p>
          <a:p>
            <a:pPr marL="533400" indent="-533400" algn="l" latinLnBrk="0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cs typeface="黑体" panose="02010609060101010101" pitchFamily="49" charset="-122"/>
              </a:rPr>
              <a:t>注意</a:t>
            </a:r>
            <a:r>
              <a:rPr lang="zh-CN" altLang="en-US" sz="1800" dirty="0">
                <a:solidFill>
                  <a:srgbClr val="FF000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200" dirty="0">
                <a:solidFill>
                  <a:srgbClr val="FF000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样品需加入</a:t>
            </a:r>
            <a:r>
              <a:rPr lang="en-US" altLang="zh-CN" sz="2200">
                <a:solidFill>
                  <a:srgbClr val="FF000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6x loading buffer</a:t>
            </a:r>
            <a:r>
              <a:rPr lang="zh-CN" altLang="en-US" sz="2200" dirty="0">
                <a:solidFill>
                  <a:srgbClr val="FF000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混匀后再上样，</a:t>
            </a:r>
            <a:endParaRPr lang="zh-CN" altLang="en-US" sz="2200" dirty="0">
              <a:solidFill>
                <a:srgbClr val="FF0000"/>
              </a:solidFill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marL="533400" indent="-533400" algn="l">
              <a:lnSpc>
                <a:spcPct val="100000"/>
              </a:lnSpc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      注意点样操作勿渗漏样品，否则将影响定量结果。</a:t>
            </a:r>
            <a:endParaRPr lang="zh-CN" altLang="en-US" sz="2200" b="1" dirty="0">
              <a:solidFill>
                <a:srgbClr val="FF0000"/>
              </a:solidFill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marL="533400" indent="-533400" algn="l">
              <a:lnSpc>
                <a:spcPct val="100000"/>
              </a:lnSpc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cs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zh-CN" altLang="en-US" b="1" dirty="0">
                <a:cs typeface="黑体" panose="02010609060101010101" pitchFamily="49" charset="-122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88" name="Rectangle 3"/>
          <p:cNvSpPr/>
          <p:nvPr/>
        </p:nvSpPr>
        <p:spPr>
          <a:xfrm>
            <a:off x="673100" y="696913"/>
            <a:ext cx="7772400" cy="5984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560705" y="1165860"/>
            <a:ext cx="7885430" cy="3099435"/>
          </a:xfrm>
        </p:spPr>
        <p:txBody>
          <a:bodyPr vert="horz" wrap="square" anchor="t"/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 sz="2800">
                <a:cs typeface="黑体" panose="02010609060101010101" pitchFamily="49" charset="-122"/>
              </a:rPr>
              <a:t>4.</a:t>
            </a:r>
            <a:r>
              <a:rPr lang="zh-CN" altLang="en-US" sz="2800">
                <a:cs typeface="黑体" panose="02010609060101010101" pitchFamily="49" charset="-122"/>
              </a:rPr>
              <a:t>凝胶成像系统观察照相</a:t>
            </a:r>
            <a:endParaRPr lang="zh-CN" altLang="en-US" sz="2800">
              <a:cs typeface="黑体" panose="02010609060101010101" pitchFamily="49" charset="-122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r>
              <a:rPr lang="zh-CN" altLang="en-US" sz="2800">
                <a:cs typeface="黑体" panose="02010609060101010101" pitchFamily="49" charset="-122"/>
              </a:rPr>
              <a:t>  </a:t>
            </a:r>
            <a:r>
              <a:rPr lang="zh-CN" altLang="en-US" sz="2800">
                <a:cs typeface="黑体" panose="02010609060101010101" pitchFamily="49" charset="-122"/>
                <a:sym typeface="+mn-ea"/>
              </a:rPr>
              <a:t>依据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  <a:sym typeface="+mn-ea"/>
              </a:rPr>
              <a:t>DNA Ladder</a:t>
            </a:r>
            <a:r>
              <a:rPr lang="zh-CN" altLang="en-US" sz="2800">
                <a:cs typeface="黑体" panose="02010609060101010101" pitchFamily="49" charset="-122"/>
              </a:rPr>
              <a:t>判断目的</a:t>
            </a:r>
            <a:r>
              <a:rPr lang="en-US" altLang="zh-CN" sz="2800">
                <a:cs typeface="黑体" panose="02010609060101010101" pitchFamily="49" charset="-122"/>
              </a:rPr>
              <a:t>DNA</a:t>
            </a:r>
            <a:r>
              <a:rPr lang="zh-CN" altLang="en-US" sz="2800">
                <a:cs typeface="黑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FF0000"/>
                </a:solidFill>
                <a:cs typeface="黑体" panose="02010609060101010101" pitchFamily="49" charset="-122"/>
              </a:rPr>
              <a:t>分子量</a:t>
            </a:r>
            <a:r>
              <a:rPr lang="zh-CN" altLang="en-US" sz="2800">
                <a:cs typeface="黑体" panose="02010609060101010101" pitchFamily="49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cs typeface="黑体" panose="02010609060101010101" pitchFamily="49" charset="-122"/>
              </a:rPr>
              <a:t>质量</a:t>
            </a:r>
            <a:r>
              <a:rPr lang="zh-CN" altLang="en-US" sz="2800">
                <a:cs typeface="黑体" panose="02010609060101010101" pitchFamily="49" charset="-122"/>
              </a:rPr>
              <a:t>。</a:t>
            </a:r>
            <a:br>
              <a:rPr lang="zh-CN" altLang="en-US" sz="2800">
                <a:cs typeface="黑体" panose="02010609060101010101" pitchFamily="49" charset="-122"/>
              </a:rPr>
            </a:br>
            <a:r>
              <a:rPr lang="zh-CN" altLang="en-US" sz="2800">
                <a:cs typeface="黑体" panose="02010609060101010101" pitchFamily="49" charset="-122"/>
              </a:rPr>
              <a:t>  记录</a:t>
            </a:r>
            <a:r>
              <a:rPr lang="zh-CN" altLang="en-US" sz="2800">
                <a:cs typeface="黑体" panose="02010609060101010101" pitchFamily="49" charset="-122"/>
                <a:sym typeface="+mn-ea"/>
              </a:rPr>
              <a:t>目的</a:t>
            </a:r>
            <a:r>
              <a:rPr lang="en-US" altLang="zh-CN" sz="2800">
                <a:cs typeface="黑体" panose="02010609060101010101" pitchFamily="49" charset="-122"/>
                <a:sym typeface="+mn-ea"/>
              </a:rPr>
              <a:t>DNA</a:t>
            </a:r>
            <a:r>
              <a:rPr lang="zh-CN" altLang="en-US" sz="2800">
                <a:cs typeface="黑体" panose="02010609060101010101" pitchFamily="49" charset="-122"/>
                <a:sym typeface="+mn-ea"/>
              </a:rPr>
              <a:t>条带灰度值，计算</a:t>
            </a:r>
            <a:r>
              <a:rPr lang="zh-CN" altLang="en-US" sz="2800">
                <a:cs typeface="黑体" panose="02010609060101010101" pitchFamily="49" charset="-122"/>
              </a:rPr>
              <a:t>所回收</a:t>
            </a:r>
            <a:r>
              <a:rPr lang="zh-CN" altLang="en-US" sz="2800">
                <a:cs typeface="黑体" panose="02010609060101010101" pitchFamily="49" charset="-122"/>
                <a:sym typeface="+mn-ea"/>
              </a:rPr>
              <a:t>样品中</a:t>
            </a:r>
            <a:endParaRPr lang="zh-CN" altLang="en-US" sz="2800">
              <a:cs typeface="黑体" panose="02010609060101010101" pitchFamily="49" charset="-122"/>
              <a:sym typeface="+mn-ea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r>
              <a:rPr lang="zh-CN" altLang="en-US" sz="2800">
                <a:cs typeface="黑体" panose="02010609060101010101" pitchFamily="49" charset="-122"/>
                <a:sym typeface="+mn-ea"/>
              </a:rPr>
              <a:t>  </a:t>
            </a:r>
            <a:r>
              <a:rPr lang="zh-CN" altLang="en-US" sz="2800">
                <a:cs typeface="黑体" panose="02010609060101010101" pitchFamily="49" charset="-122"/>
              </a:rPr>
              <a:t>目的</a:t>
            </a:r>
            <a:r>
              <a:rPr lang="en-US" altLang="zh-CN" sz="2800">
                <a:cs typeface="黑体" panose="02010609060101010101" pitchFamily="49" charset="-122"/>
              </a:rPr>
              <a:t>DNA</a:t>
            </a:r>
            <a:r>
              <a:rPr lang="zh-CN" altLang="en-US" sz="2800">
                <a:cs typeface="黑体" panose="02010609060101010101" pitchFamily="49" charset="-122"/>
              </a:rPr>
              <a:t>浓度（</a:t>
            </a:r>
            <a:r>
              <a:rPr lang="en-US" altLang="zh-CN" sz="2800">
                <a:latin typeface="Calibri" panose="020F0502020204030204" charset="0"/>
                <a:cs typeface="Calibri" panose="020F0502020204030204" charset="0"/>
              </a:rPr>
              <a:t>ng/µL</a:t>
            </a:r>
            <a:r>
              <a:rPr lang="en-US" altLang="zh-CN" sz="2800" b="0"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lang="zh-CN" altLang="en-US" sz="2800">
                <a:cs typeface="黑体" panose="02010609060101010101" pitchFamily="49" charset="-122"/>
              </a:rPr>
              <a:t>。</a:t>
            </a:r>
            <a:endParaRPr lang="en-US" altLang="zh-CN" sz="2800">
              <a:cs typeface="黑体" panose="02010609060101010101" pitchFamily="49" charset="-122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r>
              <a:rPr lang="zh-CN" altLang="en-US" sz="2800">
                <a:cs typeface="黑体" panose="02010609060101010101" pitchFamily="49" charset="-122"/>
              </a:rPr>
              <a:t>  </a:t>
            </a:r>
            <a:endParaRPr lang="zh-CN" altLang="en-US" sz="2800">
              <a:cs typeface="黑体" panose="02010609060101010101" pitchFamily="49" charset="-122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r>
              <a:rPr lang="zh-CN" altLang="en-US" sz="280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注意：具有不同构型的质粒</a:t>
            </a:r>
            <a:r>
              <a:rPr lang="en-US" altLang="zh-CN" sz="280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DNA</a:t>
            </a:r>
            <a:r>
              <a:rPr lang="zh-CN" altLang="en-US" sz="280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无法用线性</a:t>
            </a: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DNA </a:t>
            </a:r>
            <a:endParaRPr lang="en-US" altLang="zh-CN" sz="28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r>
              <a:rPr lang="en-US" altLang="zh-CN" sz="28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     Marker</a:t>
            </a:r>
            <a:r>
              <a:rPr lang="zh-CN" altLang="en-US" sz="2800">
                <a:solidFill>
                  <a:srgbClr val="FF0000"/>
                </a:solidFill>
                <a:cs typeface="黑体" panose="02010609060101010101" pitchFamily="49" charset="-122"/>
                <a:sym typeface="+mn-ea"/>
              </a:rPr>
              <a:t>进行分子量判断。</a:t>
            </a:r>
            <a:endParaRPr lang="zh-CN" altLang="en-US" sz="2800">
              <a:cs typeface="黑体" panose="02010609060101010101" pitchFamily="49" charset="-122"/>
            </a:endParaRPr>
          </a:p>
          <a:p>
            <a:pPr marL="0" indent="0" latinLnBrk="0">
              <a:lnSpc>
                <a:spcPts val="4500"/>
              </a:lnSpc>
              <a:spcBef>
                <a:spcPts val="0"/>
              </a:spcBef>
              <a:buSzPct val="80000"/>
              <a:buNone/>
            </a:pPr>
            <a:br>
              <a:rPr lang="zh-CN" altLang="en-US">
                <a:cs typeface="黑体" panose="02010609060101010101" pitchFamily="49" charset="-122"/>
              </a:rPr>
            </a:br>
            <a:endParaRPr lang="en-US" altLang="zh-CN">
              <a:cs typeface="黑体" panose="02010609060101010101" pitchFamily="49" charset="-122"/>
            </a:endParaRPr>
          </a:p>
          <a:p>
            <a:pPr>
              <a:lnSpc>
                <a:spcPct val="90000"/>
              </a:lnSpc>
              <a:buSzPct val="80000"/>
              <a:buFontTx/>
              <a:buNone/>
            </a:pPr>
            <a:br>
              <a:rPr lang="zh-CN" altLang="en-US">
                <a:cs typeface="黑体" panose="02010609060101010101" pitchFamily="49" charset="-122"/>
              </a:rPr>
            </a:br>
            <a:r>
              <a:rPr lang="zh-CN" altLang="en-US">
                <a:cs typeface="黑体" panose="02010609060101010101" pitchFamily="49" charset="-122"/>
              </a:rPr>
              <a:t>     </a:t>
            </a:r>
            <a:endParaRPr lang="zh-CN" altLang="en-US">
              <a:cs typeface="黑体" panose="02010609060101010101" pitchFamily="49" charset="-122"/>
            </a:endParaRPr>
          </a:p>
          <a:p>
            <a:pPr>
              <a:lnSpc>
                <a:spcPct val="90000"/>
              </a:lnSpc>
              <a:buSzPct val="80000"/>
            </a:pPr>
            <a:endParaRPr lang="zh-CN" altLang="en-US">
              <a:cs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3495" y="5604510"/>
            <a:ext cx="624840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在通过目测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DNA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浓度的时候，最好设置加样量梯度进行检测。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123508"/>
            <a:ext cx="8229600" cy="1143000"/>
          </a:xfrm>
        </p:spPr>
        <p:txBody>
          <a:bodyPr/>
          <a:p>
            <a:r>
              <a:rPr lang="zh-CN" altLang="en-US" sz="3600"/>
              <a:t>计算公式</a:t>
            </a:r>
            <a:endParaRPr lang="zh-CN" altLang="en-US" sz="3600"/>
          </a:p>
        </p:txBody>
      </p:sp>
      <p:grpSp>
        <p:nvGrpSpPr>
          <p:cNvPr id="19" name="组合 18"/>
          <p:cNvGrpSpPr/>
          <p:nvPr/>
        </p:nvGrpSpPr>
        <p:grpSpPr>
          <a:xfrm>
            <a:off x="747395" y="1095375"/>
            <a:ext cx="6956425" cy="5088255"/>
            <a:chOff x="1320" y="2267"/>
            <a:chExt cx="10063" cy="7652"/>
          </a:xfrm>
        </p:grpSpPr>
        <p:grpSp>
          <p:nvGrpSpPr>
            <p:cNvPr id="6" name="组合 33802"/>
            <p:cNvGrpSpPr/>
            <p:nvPr/>
          </p:nvGrpSpPr>
          <p:grpSpPr>
            <a:xfrm>
              <a:off x="1320" y="2747"/>
              <a:ext cx="2440" cy="1385"/>
              <a:chOff x="714" y="3216"/>
              <a:chExt cx="1110" cy="554"/>
            </a:xfrm>
          </p:grpSpPr>
          <p:sp>
            <p:nvSpPr>
              <p:cNvPr id="7" name="矩形 33800"/>
              <p:cNvSpPr/>
              <p:nvPr/>
            </p:nvSpPr>
            <p:spPr>
              <a:xfrm>
                <a:off x="714" y="3216"/>
                <a:ext cx="1014" cy="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zh-CN" altLang="en-US" dirty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Symbol" panose="05050102010706020507" pitchFamily="18" charset="2"/>
                  </a:rPr>
                  <a:t>待测样品的</a:t>
                </a:r>
                <a:r>
                  <a:rPr lang="en-US" altLang="zh-CN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Symbol" panose="05050102010706020507" pitchFamily="18" charset="2"/>
                  </a:rPr>
                  <a:t>DNA</a:t>
                </a:r>
                <a:r>
                  <a:rPr lang="zh-CN" altLang="en-US" dirty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Symbol" panose="05050102010706020507" pitchFamily="18" charset="2"/>
                  </a:rPr>
                  <a:t>浓度</a:t>
                </a:r>
                <a:r>
                  <a:rPr lang="en-US" altLang="zh-CN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err="1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Symbol" panose="05050102010706020507" pitchFamily="18" charset="2"/>
                  </a:rPr>
                  <a:t>ng/uL</a:t>
                </a:r>
                <a:r>
                  <a:rPr lang="en-US" altLang="zh-CN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  <a:sym typeface="Symbol" panose="05050102010706020507" pitchFamily="18" charset="2"/>
                  </a:rPr>
                  <a:t>)</a:t>
                </a:r>
                <a:endParaRPr lang="en-US" altLang="zh-CN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" name="文本框 33801"/>
              <p:cNvSpPr txBox="1"/>
              <p:nvPr/>
            </p:nvSpPr>
            <p:spPr>
              <a:xfrm>
                <a:off x="1632" y="3354"/>
                <a:ext cx="192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endParaRPr lang="en-US" altLang="zh-CN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" name="矩形 33803"/>
            <p:cNvSpPr/>
            <p:nvPr/>
          </p:nvSpPr>
          <p:spPr>
            <a:xfrm>
              <a:off x="9273" y="2847"/>
              <a:ext cx="2110" cy="10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zh-CN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待测样品</a:t>
              </a:r>
              <a:endParaRPr lang="zh-CN" altLang="zh-C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ctr"/>
              <a:r>
                <a:rPr lang="zh-CN" altLang="zh-CN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点样</a:t>
              </a:r>
              <a:r>
                <a:rPr lang="en-US" altLang="zh-CN" sz="2000" err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uL</a:t>
              </a:r>
              <a:r>
                <a:rPr lang="zh-CN" altLang="en-US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数</a:t>
              </a:r>
              <a:endPara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" name="矩形 33804"/>
            <p:cNvSpPr/>
            <p:nvPr/>
          </p:nvSpPr>
          <p:spPr>
            <a:xfrm>
              <a:off x="6018" y="2267"/>
              <a:ext cx="2850" cy="10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0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DNA Marker</a:t>
              </a:r>
              <a:endParaRPr lang="en-US" altLang="zh-CN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Symbol" panose="05050102010706020507" pitchFamily="18" charset="2"/>
              </a:endParaRPr>
            </a:p>
            <a:p>
              <a:pPr algn="ctr"/>
              <a:r>
                <a:rPr lang="zh-CN" altLang="en-US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Symbol" panose="05050102010706020507" pitchFamily="18" charset="2"/>
                </a:rPr>
                <a:t>的总灰度值 </a:t>
              </a:r>
              <a:endPara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" name="文本框 33806"/>
            <p:cNvSpPr txBox="1"/>
            <p:nvPr/>
          </p:nvSpPr>
          <p:spPr>
            <a:xfrm>
              <a:off x="6425" y="3347"/>
              <a:ext cx="2455" cy="10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0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DNA Marker</a:t>
              </a:r>
              <a:endParaRPr lang="en-US" altLang="zh-CN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ctr"/>
              <a:r>
                <a:rPr lang="zh-CN" altLang="zh-CN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的总</a:t>
              </a:r>
              <a:r>
                <a:rPr lang="en-US" altLang="zh-CN" sz="20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DNA</a:t>
              </a:r>
              <a:r>
                <a:rPr lang="zh-CN" altLang="en-US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量</a:t>
              </a:r>
              <a:endPara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12" name="直接连接符 33807"/>
            <p:cNvSpPr/>
            <p:nvPr/>
          </p:nvSpPr>
          <p:spPr>
            <a:xfrm>
              <a:off x="6240" y="3347"/>
              <a:ext cx="2310" cy="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文本框 33808"/>
            <p:cNvSpPr txBox="1"/>
            <p:nvPr/>
          </p:nvSpPr>
          <p:spPr>
            <a:xfrm>
              <a:off x="5640" y="2987"/>
              <a:ext cx="528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÷</a:t>
              </a:r>
              <a:endPara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4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21" y="4569"/>
              <a:ext cx="8583" cy="53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" name="矩形 33803"/>
            <p:cNvSpPr/>
            <p:nvPr/>
          </p:nvSpPr>
          <p:spPr>
            <a:xfrm>
              <a:off x="3600" y="2867"/>
              <a:ext cx="2520" cy="10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zh-CN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待测样品</a:t>
              </a:r>
              <a:endParaRPr lang="zh-CN" altLang="zh-C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zh-CN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的总灰度值</a:t>
              </a:r>
              <a:endParaRPr lang="zh-CN" altLang="zh-C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" name="文本框 33808"/>
            <p:cNvSpPr txBox="1"/>
            <p:nvPr/>
          </p:nvSpPr>
          <p:spPr>
            <a:xfrm>
              <a:off x="8805" y="3012"/>
              <a:ext cx="528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÷</a:t>
              </a:r>
              <a:endPara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" name="图片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315" y="2520315"/>
            <a:ext cx="156337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7281545" y="5600700"/>
            <a:ext cx="1559560" cy="398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250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ng/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µ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</a:t>
            </a:r>
            <a:endParaRPr kumimoji="0" lang="en-US" altLang="zh-CN" sz="2000" kern="1200" cap="none" spc="0" normalizeH="0" baseline="0" noProof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1900" y="6274435"/>
            <a:ext cx="624840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在通过目测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DNA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浓度的时候，最好设置加样量梯度进行检测。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192.4992125984249,&quot;width&quot;:3692.4992125984249}"/>
</p:tagLst>
</file>

<file path=ppt/tags/tag2.xml><?xml version="1.0" encoding="utf-8"?>
<p:tagLst xmlns:p="http://schemas.openxmlformats.org/presentationml/2006/main">
  <p:tag name="KSO_WM_UNIT_PLACING_PICTURE_USER_VIEWPORT" val="{&quot;height&quot;:4725,&quot;width&quot;:11100}"/>
</p:tagLst>
</file>

<file path=ppt/tags/tag3.xml><?xml version="1.0" encoding="utf-8"?>
<p:tagLst xmlns:p="http://schemas.openxmlformats.org/presentationml/2006/main">
  <p:tag name="KSO_WPP_MARK_KEY" val="b6a4d74d-7f93-4bc8-aacf-9c91c6070561"/>
  <p:tag name="COMMONDATA" val="eyJoZGlkIjoiM2VmYjhkNTFmNjIxYjU4MzE1Zjg5Yjc1ZjkzZGU5ZWY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3980</Words>
  <Application>WPS 演示</Application>
  <PresentationFormat>在屏幕上显示</PresentationFormat>
  <Paragraphs>313</Paragraphs>
  <Slides>34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Adobe 黑体 Std R</vt:lpstr>
      <vt:lpstr>黑体</vt:lpstr>
      <vt:lpstr>Symbol</vt:lpstr>
      <vt:lpstr>Wingdings</vt:lpstr>
      <vt:lpstr>微软雅黑</vt:lpstr>
      <vt:lpstr>Arial Black</vt:lpstr>
      <vt:lpstr>Wingdings 2</vt:lpstr>
      <vt:lpstr>Calibri</vt:lpstr>
      <vt:lpstr>Arial Unicode MS</vt:lpstr>
      <vt:lpstr>楷体</vt:lpstr>
      <vt:lpstr>1_默认设计模板</vt:lpstr>
      <vt:lpstr>Paint.Picture</vt:lpstr>
      <vt:lpstr>Paint.Picture</vt:lpstr>
      <vt:lpstr>实 验 四 DNA片段的重组 （连接反应）</vt:lpstr>
      <vt:lpstr>实 验 目 的 </vt:lpstr>
      <vt:lpstr>实验原理</vt:lpstr>
      <vt:lpstr>   实验材料</vt:lpstr>
      <vt:lpstr>实验仪器</vt:lpstr>
      <vt:lpstr>实验步骤 </vt:lpstr>
      <vt:lpstr>一、目的DNA的电泳鉴定</vt:lpstr>
      <vt:lpstr>PowerPoint 演示文稿</vt:lpstr>
      <vt:lpstr>计算公式</vt:lpstr>
      <vt:lpstr>二、 分光光度计法测定核酸含量</vt:lpstr>
      <vt:lpstr> Monad Eva3100超微量核酸蛋白检测仪使用方法</vt:lpstr>
      <vt:lpstr>三、 重组连接反应 </vt:lpstr>
      <vt:lpstr>PowerPoint 演示文稿</vt:lpstr>
      <vt:lpstr> </vt:lpstr>
      <vt:lpstr>常用的核酸测定方法</vt:lpstr>
      <vt:lpstr>电泳检测法</vt:lpstr>
      <vt:lpstr> </vt:lpstr>
      <vt:lpstr>分光光度计法</vt:lpstr>
      <vt:lpstr>DNA重组流程</vt:lpstr>
      <vt:lpstr>DNA连接酶 </vt:lpstr>
      <vt:lpstr>DNA连接酶的特点</vt:lpstr>
      <vt:lpstr>DNA连接酶的作用机理 </vt:lpstr>
      <vt:lpstr>影响连接反应的因素</vt:lpstr>
      <vt:lpstr>不同末端DNA的克隆</vt:lpstr>
      <vt:lpstr>定向克隆</vt:lpstr>
      <vt:lpstr>碱性磷酸酶</vt:lpstr>
      <vt:lpstr>非定向克隆</vt:lpstr>
      <vt:lpstr>载体、供体浓度及比例</vt:lpstr>
      <vt:lpstr>PowerPoint 演示文稿</vt:lpstr>
      <vt:lpstr>重组实验的载体和目的片段用量计算</vt:lpstr>
      <vt:lpstr>PowerPoint 演示文稿</vt:lpstr>
      <vt:lpstr>注意事项</vt:lpstr>
      <vt:lpstr>思 考 题</vt:lpstr>
      <vt:lpstr>下 次 实 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161</cp:revision>
  <dcterms:created xsi:type="dcterms:W3CDTF">2022-03-01T01:47:00Z</dcterms:created>
  <dcterms:modified xsi:type="dcterms:W3CDTF">2023-03-10T07:56:42Z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2052-11.1.0.13703</vt:lpwstr>
  </property>
  <property fmtid="{D5CDD505-2E9C-101B-9397-08002B2CF9AE}" pid="4" name="ICV">
    <vt:lpwstr>70E27DC587B14EE0A025609DB8EE8B1C</vt:lpwstr>
  </property>
</Properties>
</file>