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1"/>
  </p:notesMasterIdLst>
  <p:sldIdLst>
    <p:sldId id="409" r:id="rId7"/>
    <p:sldId id="508" r:id="rId8"/>
    <p:sldId id="513" r:id="rId9"/>
    <p:sldId id="502" r:id="rId10"/>
    <p:sldId id="415" r:id="rId12"/>
    <p:sldId id="416" r:id="rId13"/>
    <p:sldId id="417" r:id="rId14"/>
    <p:sldId id="418" r:id="rId15"/>
    <p:sldId id="419" r:id="rId16"/>
    <p:sldId id="437" r:id="rId17"/>
    <p:sldId id="473" r:id="rId18"/>
    <p:sldId id="433" r:id="rId19"/>
    <p:sldId id="420" r:id="rId20"/>
    <p:sldId id="421" r:id="rId21"/>
    <p:sldId id="544" r:id="rId22"/>
    <p:sldId id="492" r:id="rId23"/>
    <p:sldId id="512" r:id="rId24"/>
    <p:sldId id="423" r:id="rId25"/>
    <p:sldId id="440" r:id="rId26"/>
    <p:sldId id="475" r:id="rId27"/>
    <p:sldId id="426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428" r:id="rId36"/>
    <p:sldId id="429" r:id="rId37"/>
    <p:sldId id="430" r:id="rId38"/>
    <p:sldId id="431" r:id="rId39"/>
    <p:sldId id="432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/>
    <p:restoredTop sz="84136"/>
  </p:normalViewPr>
  <p:slideViewPr>
    <p:cSldViewPr showGuides="1">
      <p:cViewPr varScale="1">
        <p:scale>
          <a:sx n="58" d="100"/>
          <a:sy n="58" d="100"/>
        </p:scale>
        <p:origin x="72" y="14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A326B9-4817-4B27-9305-09DE854BA27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.com/s?q=%E6%84%9F%E5%8F%97%E6%80%81&amp;ie=utf-8&amp;src=wenda_link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Polymerase Chain Reaction, 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无菌操作需在火焰旁进行，手不可触摸试管口端，以防烫伤；接种时接种环不要碰触试管口边，</a:t>
            </a:r>
            <a:endParaRPr lang="zh-CN" altLang="en-US"/>
          </a:p>
          <a:p>
            <a:r>
              <a:rPr lang="zh-CN" altLang="en-US"/>
              <a:t>防止污染；塞盖不可放在桌面上，应该用右手手缘或右手指间夹住，或玻璃盖放后火焰灭菌盖上。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en-US" altLang="ko-KR" sz="1200" dirty="0"/>
            </a:fld>
            <a:endParaRPr lang="en-US" altLang="ko-KR" sz="1200" dirty="0"/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转化（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transformation)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受体菌：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感受态（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Competence)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感受态细胞：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转化子：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如需将质粒载体转移进受体细菌，需诱导受体细菌产生一种短暂的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感受态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以摄取外源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。细胞处于能够吸收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的状态称感受态，处于感受态的细胞称作感受态细胞。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缺失核酸内切酶</a:t>
            </a:r>
            <a:r>
              <a:rPr lang="en-US" altLang="zh-CN" dirty="0"/>
              <a:t>endA</a:t>
            </a:r>
            <a:r>
              <a:rPr lang="zh-CN" altLang="en-US" dirty="0"/>
              <a:t>，提高了质粒</a:t>
            </a:r>
            <a:r>
              <a:rPr lang="en-US" altLang="zh-CN" dirty="0"/>
              <a:t>DNA</a:t>
            </a:r>
            <a:r>
              <a:rPr lang="zh-CN" altLang="en-US" dirty="0"/>
              <a:t>的产量和质量，重组酶缺陷型（</a:t>
            </a:r>
            <a:r>
              <a:rPr lang="en-US" altLang="zh-CN" dirty="0"/>
              <a:t>recA</a:t>
            </a:r>
            <a:r>
              <a:rPr lang="zh-CN" altLang="en-US" dirty="0"/>
              <a:t>）减少插入片段的同源重组概率，保证了插入片段的稳定性；</a:t>
            </a:r>
            <a:r>
              <a:rPr lang="en-US" altLang="zh-CN" dirty="0"/>
              <a:t>lacZ</a:t>
            </a:r>
            <a:r>
              <a:rPr lang="el-GR" altLang="zh-CN" dirty="0">
                <a:latin typeface="宋体" panose="02010600030101010101" pitchFamily="2" charset="-122"/>
              </a:rPr>
              <a:t>Δ</a:t>
            </a:r>
            <a:r>
              <a:rPr lang="en-US" altLang="zh-CN" dirty="0">
                <a:latin typeface="宋体" panose="02010600030101010101" pitchFamily="2" charset="-122"/>
              </a:rPr>
              <a:t>M15</a:t>
            </a:r>
            <a:r>
              <a:rPr lang="zh-CN" altLang="en-US" dirty="0">
                <a:latin typeface="宋体" panose="02010600030101010101" pitchFamily="2" charset="-122"/>
              </a:rPr>
              <a:t>的存在是之可用于蓝白斑筛选。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/>
              <a:t>转化过程所用的受体细胞一般是限制修饰系统缺陷的变异株，即不含限制性内切酶和甲基化酶的突变体</a:t>
            </a:r>
            <a:r>
              <a:rPr lang="en-US" altLang="zh-CN" dirty="0"/>
              <a:t>(Rˉ</a:t>
            </a:r>
            <a:r>
              <a:rPr lang="zh-CN" altLang="en-US" dirty="0"/>
              <a:t>，</a:t>
            </a:r>
            <a:r>
              <a:rPr lang="en-US" altLang="zh-CN" dirty="0"/>
              <a:t>Mˉ)</a:t>
            </a:r>
            <a:r>
              <a:rPr lang="zh-CN" altLang="en-US" dirty="0"/>
              <a:t>，它可以容忍外源</a:t>
            </a:r>
            <a:r>
              <a:rPr lang="en-US" altLang="zh-CN" dirty="0"/>
              <a:t>DNA</a:t>
            </a:r>
            <a:r>
              <a:rPr lang="zh-CN" altLang="en-US" dirty="0"/>
              <a:t>分子进入体内并稳定地遗传给后代。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受体细胞经过一些特殊方法的处理后，细胞膜的通透性发生了暂时性的改变，成为能允许外源</a:t>
            </a:r>
            <a:r>
              <a:rPr lang="en-US" altLang="zh-CN" dirty="0"/>
              <a:t>DNA</a:t>
            </a:r>
            <a:r>
              <a:rPr lang="zh-CN" altLang="en-US" dirty="0"/>
              <a:t>分子进入的感受态细胞。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进入受体细胞的</a:t>
            </a:r>
            <a:r>
              <a:rPr lang="en-US" altLang="zh-CN" dirty="0"/>
              <a:t>DNA</a:t>
            </a:r>
            <a:r>
              <a:rPr lang="zh-CN" altLang="en-US" dirty="0"/>
              <a:t>分子通过复制，表达实现遗传信息的转移，使受体细胞出现新的遗传性状。将经过转化后的细胞在筛选培养基中培养，即可筛选出转化子</a:t>
            </a:r>
            <a:r>
              <a:rPr lang="en-US" altLang="zh-CN" dirty="0"/>
              <a:t>(</a:t>
            </a:r>
            <a:r>
              <a:rPr lang="zh-CN" altLang="en-US" dirty="0"/>
              <a:t>即带有异源</a:t>
            </a:r>
            <a:r>
              <a:rPr lang="en-US" altLang="zh-CN" dirty="0"/>
              <a:t>DNA</a:t>
            </a:r>
            <a:r>
              <a:rPr lang="zh-CN" altLang="en-US" dirty="0"/>
              <a:t>分子的受体细胞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1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1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3"/>
          <p:cNvSpPr/>
          <p:nvPr/>
        </p:nvSpPr>
        <p:spPr>
          <a:xfrm>
            <a:off x="1157288" y="1344613"/>
            <a:ext cx="63500" cy="650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14413" y="0"/>
            <a:ext cx="81295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21433" y="1413801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3"/>
          <p:cNvSpPr/>
          <p:nvPr/>
        </p:nvSpPr>
        <p:spPr>
          <a:xfrm>
            <a:off x="1157288" y="1344613"/>
            <a:ext cx="63500" cy="650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marL="0" marR="0" lvl="0" indent="-283210" algn="l" defTabSz="914400" rtl="0" eaLnBrk="1" fontAlgn="base" latinLnBrk="0" hangingPunct="1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流程图: 过程 13"/>
          <p:cNvSpPr/>
          <p:nvPr/>
        </p:nvSpPr>
        <p:spPr>
          <a:xfrm rot="19468671">
            <a:off x="396875" y="954088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流程图: 过程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vert="horz" wrap="square" lIns="91440" tIns="274320" rIns="91440" bIns="45720" numCol="1" anchor="t" anchorCtr="0" compatLnSpc="1">
            <a:normAutofit/>
          </a:bodyPr>
          <a:lstStyle>
            <a:lvl1pPr indent="0">
              <a:buNone/>
              <a:defRPr sz="3200"/>
            </a:lvl1pPr>
          </a:lstStyle>
          <a:p>
            <a:pPr marL="365125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中宋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中宋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1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21433" y="1413801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3"/>
          <p:cNvSpPr/>
          <p:nvPr/>
        </p:nvSpPr>
        <p:spPr>
          <a:xfrm>
            <a:off x="1157288" y="1344613"/>
            <a:ext cx="63500" cy="650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72320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14413" y="0"/>
            <a:ext cx="81295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72320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1999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marL="0" marR="0" lvl="0" indent="-283210" algn="l" defTabSz="914400" rtl="0" eaLnBrk="1" fontAlgn="base" latinLnBrk="0" hangingPunct="1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流程图: 过程 13"/>
          <p:cNvSpPr/>
          <p:nvPr/>
        </p:nvSpPr>
        <p:spPr>
          <a:xfrm rot="19468671">
            <a:off x="396875" y="954088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流程图: 过程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vert="horz" wrap="square" lIns="91440" tIns="274320" rIns="91440" bIns="45720" numCol="1" anchor="t" anchorCtr="0" compatLnSpc="1">
            <a:normAutofit/>
          </a:bodyPr>
          <a:lstStyle>
            <a:lvl1pPr indent="0">
              <a:buNone/>
              <a:defRPr sz="3200"/>
            </a:lvl1pPr>
          </a:lstStyle>
          <a:p>
            <a:pPr marL="365125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中宋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中宋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1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pic>
        <p:nvPicPr>
          <p:cNvPr id="20481" name="Picture 4" descr="武大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" y="49530"/>
            <a:ext cx="2881630" cy="377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21433" y="1413801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3"/>
          <p:cNvSpPr/>
          <p:nvPr/>
        </p:nvSpPr>
        <p:spPr>
          <a:xfrm>
            <a:off x="1157288" y="1344613"/>
            <a:ext cx="63500" cy="650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72320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14413" y="0"/>
            <a:ext cx="81295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1999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marL="0" marR="0" lvl="0" indent="-283210" algn="l" defTabSz="914400" rtl="0" eaLnBrk="1" fontAlgn="base" latinLnBrk="0" hangingPunct="1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流程图: 过程 13"/>
          <p:cNvSpPr/>
          <p:nvPr/>
        </p:nvSpPr>
        <p:spPr>
          <a:xfrm rot="19468671">
            <a:off x="396875" y="954088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流程图: 过程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vert="horz" wrap="square" lIns="91440" tIns="274320" rIns="91440" bIns="45720" numCol="1" anchor="t" anchorCtr="0" compatLnSpc="1">
            <a:normAutofit/>
          </a:bodyPr>
          <a:lstStyle>
            <a:lvl1pPr indent="0">
              <a:buNone/>
              <a:defRPr sz="3200"/>
            </a:lvl1pPr>
          </a:lstStyle>
          <a:p>
            <a:pPr marL="365125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中宋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中宋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1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921433" y="1413801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3"/>
          <p:cNvSpPr/>
          <p:nvPr/>
        </p:nvSpPr>
        <p:spPr>
          <a:xfrm>
            <a:off x="1157288" y="1344613"/>
            <a:ext cx="63500" cy="650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6" name="日期占位符 6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72320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14413" y="0"/>
            <a:ext cx="81295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1999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marL="0" marR="0" lvl="0" indent="-283210" algn="l" defTabSz="914400" rtl="0" eaLnBrk="1" fontAlgn="base" latinLnBrk="0" hangingPunct="1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流程图: 过程 13"/>
          <p:cNvSpPr/>
          <p:nvPr/>
        </p:nvSpPr>
        <p:spPr>
          <a:xfrm rot="19468671">
            <a:off x="396875" y="954088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流程图: 过程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vert="horz" wrap="square" lIns="91440" tIns="274320" rIns="91440" bIns="45720" numCol="1" anchor="t" anchorCtr="0" compatLnSpc="1">
            <a:normAutofit/>
          </a:bodyPr>
          <a:lstStyle>
            <a:lvl1pPr indent="0">
              <a:buNone/>
              <a:defRPr sz="3200"/>
            </a:lvl1pPr>
          </a:lstStyle>
          <a:p>
            <a:pPr marL="365125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中宋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中宋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14413" y="0"/>
            <a:ext cx="81295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1999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marL="0" marR="0" lvl="0" indent="-283210" algn="l" defTabSz="914400" rtl="0" eaLnBrk="1" fontAlgn="base" latinLnBrk="0" hangingPunct="1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流程图: 过程 13"/>
          <p:cNvSpPr/>
          <p:nvPr/>
        </p:nvSpPr>
        <p:spPr>
          <a:xfrm rot="19468671">
            <a:off x="396875" y="954088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流程图: 过程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vert="horz" wrap="square" lIns="91440" tIns="274320" rIns="91440" bIns="45720" numCol="1" anchor="t" anchorCtr="0" compatLnSpc="1">
            <a:normAutofit/>
          </a:bodyPr>
          <a:lstStyle>
            <a:lvl1pPr indent="0">
              <a:buNone/>
              <a:defRPr sz="3200"/>
            </a:lvl1pPr>
          </a:lstStyle>
          <a:p>
            <a:pPr marL="365125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中宋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中宋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/>
          <a:p>
            <a:pPr algn="ct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 userDrawn="1"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68275" y="20638"/>
            <a:ext cx="1703388" cy="17033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8257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368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7335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1" name="Picture 4" descr="武大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2938780" cy="38481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40080" indent="-236855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7280" indent="-17335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7305" indent="-18288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055" name="文本占位符 8"/>
          <p:cNvSpPr>
            <a:spLocks noGrp="1"/>
          </p:cNvSpPr>
          <p:nvPr>
            <p:ph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8257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368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7335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40080" indent="-236855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7280" indent="-17335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7305" indent="-18288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8257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368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7335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40080" indent="-236855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7280" indent="-17335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7305" indent="-18288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 userDrawn="1"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68275" y="20638"/>
            <a:ext cx="1703388" cy="17033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8257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368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7335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1" name="Picture 4" descr="武大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2938780" cy="38481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40080" indent="-236855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7280" indent="-17335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7305" indent="-18288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 userDrawn="1"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68275" y="20638"/>
            <a:ext cx="1703388" cy="17033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8257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368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7335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1" name="Picture 4" descr="武大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2938780" cy="38481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40080" indent="-236855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7280" indent="-17335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7305" indent="-18288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jpeg"/><Relationship Id="rId8" Type="http://schemas.openxmlformats.org/officeDocument/2006/relationships/image" Target="../media/image28.jpeg"/><Relationship Id="rId7" Type="http://schemas.openxmlformats.org/officeDocument/2006/relationships/image" Target="../media/image27.jpe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34.jpeg"/><Relationship Id="rId13" Type="http://schemas.openxmlformats.org/officeDocument/2006/relationships/image" Target="../media/image33.jpeg"/><Relationship Id="rId12" Type="http://schemas.openxmlformats.org/officeDocument/2006/relationships/image" Target="../media/image32.jpeg"/><Relationship Id="rId11" Type="http://schemas.openxmlformats.org/officeDocument/2006/relationships/image" Target="../media/image31.jpeg"/><Relationship Id="rId10" Type="http://schemas.openxmlformats.org/officeDocument/2006/relationships/image" Target="../media/image30.jpeg"/><Relationship Id="rId1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武汉大学校徽"/>
          <p:cNvPicPr>
            <a:picLocks noChangeAspect="1"/>
          </p:cNvPicPr>
          <p:nvPr/>
        </p:nvPicPr>
        <p:blipFill>
          <a:blip r:embed="rId1">
            <a:lum bright="82001" contrast="-70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90600" y="3429000"/>
            <a:ext cx="7407275" cy="1471613"/>
          </a:xfrm>
        </p:spPr>
        <p:txBody>
          <a:bodyPr anchor="b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实 验 五</a:t>
            </a:r>
            <a:br>
              <a:rPr lang="zh-CN" altLang="en-US" sz="4400" b="1" kern="1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</a:br>
            <a:r>
              <a:rPr kumimoji="0" lang="zh-CN" altLang="en-US" sz="4400" b="1" i="0" u="none" strike="noStrike" kern="1200" cap="none" spc="0" normalizeH="0" baseline="0" noProof="1">
                <a:solidFill>
                  <a:srgbClr val="572314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微软雅黑" panose="020B0503020204020204" pitchFamily="34" charset="-122"/>
                <a:cs typeface="华文中宋"/>
              </a:rPr>
              <a:t>重组</a:t>
            </a:r>
            <a:r>
              <a:rPr kumimoji="0" lang="en-US" altLang="zh-CN" sz="4400" b="1" i="0" u="none" strike="noStrike" kern="1200" cap="none" spc="0" normalizeH="0" baseline="0" noProof="1">
                <a:solidFill>
                  <a:srgbClr val="572314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微软雅黑" panose="020B0503020204020204" pitchFamily="34" charset="-122"/>
                <a:cs typeface="华文中宋"/>
              </a:rPr>
              <a:t>DNA</a:t>
            </a:r>
            <a:r>
              <a:rPr kumimoji="0" lang="zh-CN" altLang="en-US" sz="4400" b="1" i="0" u="none" strike="noStrike" kern="1200" cap="none" spc="0" normalizeH="0" baseline="0" noProof="1">
                <a:solidFill>
                  <a:srgbClr val="572314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微软雅黑" panose="020B0503020204020204" pitchFamily="34" charset="-122"/>
                <a:cs typeface="华文中宋"/>
              </a:rPr>
              <a:t>的转化</a:t>
            </a:r>
            <a:br>
              <a:rPr lang="en-US" altLang="zh-CN" sz="4400" b="1" kern="1200"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微软雅黑" panose="020B0503020204020204" pitchFamily="34" charset="-122"/>
                <a:cs typeface="华文中宋"/>
              </a:rPr>
            </a:br>
            <a:r>
              <a:rPr kumimoji="0" lang="zh-CN" altLang="en-US" sz="4400" b="1" i="0" u="none" strike="noStrike" kern="1200" cap="none" spc="0" normalizeH="0" baseline="0" noProof="1">
                <a:solidFill>
                  <a:srgbClr val="572314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微软雅黑" panose="020B0503020204020204" pitchFamily="34" charset="-122"/>
                <a:cs typeface="华文中宋"/>
              </a:rPr>
              <a:t>（连接产物的转化）</a:t>
            </a:r>
            <a:br>
              <a:rPr lang="zh-CN" altLang="en-US" sz="4400" b="1" kern="1200" dirty="0"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微软雅黑" panose="020B0503020204020204" pitchFamily="34" charset="-122"/>
                <a:cs typeface="华文中宋"/>
              </a:rPr>
            </a:br>
            <a:endParaRPr kumimoji="0" lang="zh-CN" altLang="en-US" sz="4400" b="1" i="0" u="none" strike="noStrike" kern="1200" cap="none" spc="0" normalizeH="0" baseline="0" noProof="1">
              <a:solidFill>
                <a:srgbClr val="572314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7407275" cy="1752600"/>
          </a:xfrm>
        </p:spPr>
        <p:txBody>
          <a:bodyPr vert="horz" wrap="square" lIns="91440" tIns="0" rIns="91440" bIns="45720" numCol="1" anchor="t" anchorCtr="0" compatLnSpc="1">
            <a:normAutofit/>
          </a:bodyPr>
          <a:lstStyle/>
          <a:p>
            <a:pPr marL="2730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矩形 25648"/>
          <p:cNvSpPr/>
          <p:nvPr/>
        </p:nvSpPr>
        <p:spPr>
          <a:xfrm>
            <a:off x="1295400" y="762000"/>
            <a:ext cx="7467600" cy="4264025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+mj-ea"/>
              <a:buAutoNum type="circleNumDbPlain" startAt="2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用手轻轻拨弹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管底</a:t>
            </a:r>
            <a:r>
              <a:rPr lang="zh-CN" altLang="el-GR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避免用枪吸打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+mj-ea"/>
              <a:buAutoNum type="circleNumDbPlain" startAt="2"/>
            </a:pPr>
            <a:r>
              <a:rPr lang="zh-CN" altLang="el-GR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冰浴</a:t>
            </a:r>
            <a:r>
              <a:rPr lang="el-G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+mj-ea"/>
              <a:buAutoNum type="circleNumDbPlain" startAt="2"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42℃</a:t>
            </a:r>
            <a:r>
              <a:rPr lang="zh-CN" altLang="el-GR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热应击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（静置，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勿摇动，精确计时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）并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放回到冰上。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+mj-ea"/>
              <a:buAutoNum type="circleNumDbPlain" startAt="2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冰浴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静置勿动！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+mj-ea"/>
              <a:buAutoNum type="circleNumDbPlain" startAt="2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950</a:t>
            </a:r>
            <a:r>
              <a:rPr lang="en-US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µ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液体培养基（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不含抗生素，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Kan</a:t>
            </a:r>
            <a:r>
              <a:rPr lang="en-US" altLang="zh-CN" sz="2400" b="1" baseline="50000">
                <a:solidFill>
                  <a:srgbClr val="0070C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摇床培养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LB</a:t>
            </a:r>
            <a:r>
              <a:rPr kumimoji="0" lang="zh-CN" alt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固体平板制备</a:t>
            </a:r>
            <a:endParaRPr kumimoji="0" lang="zh-CN" altLang="en-US" sz="3400" b="1" i="0" u="none" strike="noStrike" kern="120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914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取</a:t>
            </a:r>
            <a:r>
              <a:rPr lang="en-US" altLang="zh-CN" sz="2800" dirty="0" smtClean="0">
                <a:sym typeface="Symbol" panose="05050102010706020507" pitchFamily="18" charset="2"/>
              </a:rPr>
              <a:t>200mL</a:t>
            </a:r>
            <a:r>
              <a:rPr lang="en-US" altLang="zh-CN" sz="280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LB</a:t>
            </a:r>
            <a:r>
              <a:rPr lang="zh-CN" altLang="en-US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固体培养基，加热融化；</a:t>
            </a:r>
            <a:endParaRPr lang="zh-CN" altLang="en-US" sz="28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加入</a:t>
            </a:r>
            <a:r>
              <a:rPr lang="en-US" altLang="zh-CN" sz="2800" kern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100</a:t>
            </a:r>
            <a:r>
              <a:rPr lang="el-GR" altLang="zh-CN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μ</a:t>
            </a:r>
            <a:r>
              <a:rPr lang="en-US" altLang="zh-CN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L </a:t>
            </a:r>
            <a:r>
              <a:rPr lang="en-US" altLang="zh-CN" sz="2800" kern="1200" baseline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Kan</a:t>
            </a:r>
            <a:r>
              <a:rPr lang="zh-CN" altLang="en-US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（</a:t>
            </a:r>
            <a:r>
              <a:rPr lang="en-US" altLang="zh-CN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1:2000</a:t>
            </a:r>
            <a:r>
              <a:rPr lang="zh-CN" altLang="en-US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）混匀</a:t>
            </a:r>
            <a:endParaRPr lang="zh-CN" altLang="en-US" sz="28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迅速倒平板，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并作好标记</a:t>
            </a:r>
            <a:r>
              <a:rPr lang="zh-CN" altLang="en-US" sz="28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。</a:t>
            </a:r>
            <a:endParaRPr lang="en-US" altLang="zh-CN" sz="28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endParaRPr lang="en-US" altLang="zh-CN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endParaRPr lang="en-US" altLang="zh-CN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Symbol" panose="05050102010706020507" pitchFamily="18" charset="2"/>
            </a:endParaRPr>
          </a:p>
          <a:p>
            <a:pPr marL="82550" indent="0" eaLnBrk="1" hangingPunct="1">
              <a:buSzPct val="80000"/>
              <a:buNone/>
            </a:pPr>
            <a:endParaRPr lang="en-US" altLang="zh-CN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7175" y="5621020"/>
            <a:ext cx="731520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三角瓶刷洗干净后，统一放到实验室后面的灭菌筐中。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8916" name="矩形 5"/>
          <p:cNvSpPr/>
          <p:nvPr/>
        </p:nvSpPr>
        <p:spPr>
          <a:xfrm>
            <a:off x="1527175" y="3632835"/>
            <a:ext cx="7086600" cy="11348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人一组，制备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块卡那霉素抗性平板（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Kan</a:t>
            </a:r>
            <a:r>
              <a:rPr lang="en-US" altLang="zh-CN" sz="2400" b="1" baseline="500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块无抗性平板（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Kan</a:t>
            </a:r>
            <a:r>
              <a:rPr lang="en-US" altLang="zh-CN" sz="2400" b="1" baseline="5000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）。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cs typeface="+mj-cs"/>
                <a:sym typeface="+mn-ea"/>
              </a:rPr>
              <a:t>4. </a:t>
            </a:r>
            <a:r>
              <a:rPr lang="zh-CN" altLang="en-US" noProof="0" dirty="0">
                <a:ln>
                  <a:noFill/>
                </a:ln>
                <a:solidFill>
                  <a:srgbClr val="4F271C">
                    <a:satMod val="130000"/>
                  </a:srgbClr>
                </a:solidFill>
                <a:uLnTx/>
                <a:uFillTx/>
                <a:cs typeface="+mj-cs"/>
                <a:sym typeface="+mn-ea"/>
              </a:rPr>
              <a:t>涂布平板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idx="1"/>
          </p:nvPr>
        </p:nvSpPr>
        <p:spPr>
          <a:xfrm>
            <a:off x="1447800" y="1143000"/>
            <a:ext cx="7026910" cy="4800600"/>
          </a:xfrm>
        </p:spPr>
        <p:txBody>
          <a:bodyPr vert="horz" wrap="square" lIns="91440" tIns="45720" rIns="91440" bIns="45720" anchor="t"/>
          <a:lstStyle/>
          <a:p>
            <a:pPr marL="596900" marR="0" indent="-5143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首先在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平皿底部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标记对应的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样品编号、组号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ID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日期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</a:t>
            </a:r>
            <a:endParaRPr kumimoji="0" lang="zh-CN" altLang="en-US" sz="2800" b="1" i="0" u="none" strike="noStrike" kern="1200" cap="none" spc="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graphicFrame>
        <p:nvGraphicFramePr>
          <p:cNvPr id="83973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71600" y="3048000"/>
          <a:ext cx="7467600" cy="2497456"/>
        </p:xfrm>
        <a:graphic>
          <a:graphicData uri="http://schemas.openxmlformats.org/drawingml/2006/table">
            <a:tbl>
              <a:tblPr/>
              <a:tblGrid>
                <a:gridCol w="1046163"/>
                <a:gridCol w="1941512"/>
                <a:gridCol w="1492250"/>
                <a:gridCol w="1493838"/>
                <a:gridCol w="1493837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是否离心后涂布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组内分工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DH5</a:t>
                      </a:r>
                      <a:r>
                        <a:rPr kumimoji="0" lang="el-GR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α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受体菌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A1/B1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重组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DNA1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A1/B1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阴性对照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A2/B2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DNA2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A2/B2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0"/>
            <a:ext cx="7499350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306195" y="1143000"/>
            <a:ext cx="7325360" cy="315023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 startAt="2"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1#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菌液取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200</a:t>
            </a:r>
            <a:r>
              <a:rPr lang="el-GR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μ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L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涂布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Kan</a:t>
            </a:r>
            <a:r>
              <a:rPr lang="en-US" altLang="zh-CN" sz="2400" baseline="5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平板。</a:t>
            </a:r>
            <a:endParaRPr lang="zh-CN" altLang="en-US" sz="24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 startAt="2"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2#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3#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菌液，分别取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200</a:t>
            </a:r>
            <a:r>
              <a:rPr lang="el-GR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μ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L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涂布</a:t>
            </a:r>
            <a:r>
              <a:rPr lang="en-US" altLang="zh-CN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Kan</a:t>
            </a:r>
            <a:r>
              <a:rPr lang="en-US" altLang="zh-CN" sz="2400" baseline="5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平板。</a:t>
            </a:r>
            <a:endParaRPr lang="zh-CN" altLang="en-US" sz="24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 startAt="2"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4#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菌液：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2000rpm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离心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分钟，吸出弃去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900</a:t>
            </a:r>
            <a:r>
              <a:rPr lang="el-GR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μ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L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上清液后，轻轻混匀菌体，将剩余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100</a:t>
            </a:r>
            <a:r>
              <a:rPr lang="el-GR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μ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L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菌液均匀涂布在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Kan</a:t>
            </a:r>
            <a:r>
              <a:rPr lang="en-US" altLang="zh-CN" sz="2400" baseline="5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平板上。</a:t>
            </a:r>
            <a:endParaRPr lang="zh-CN" altLang="en-US" sz="24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 startAt="2"/>
              <a:defRPr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涂布后的平板静置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分钟后，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倒置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放入指定筐内。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 startAt="2"/>
              <a:defRPr/>
            </a:pPr>
            <a:r>
              <a:rPr lang="en-US" altLang="zh-CN" sz="2400">
                <a:solidFill>
                  <a:srgbClr val="000000"/>
                </a:solidFill>
                <a:sym typeface="+mn-ea"/>
              </a:rPr>
              <a:t>37 </a:t>
            </a:r>
            <a:r>
              <a:rPr lang="en-US" altLang="zh-CN" sz="2400">
                <a:sym typeface="+mn-ea"/>
              </a:rPr>
              <a:t>℃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培养过夜。</a:t>
            </a:r>
            <a:r>
              <a:rPr lang="zh-CN" altLang="en-US" sz="82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  </a:t>
            </a:r>
            <a:endParaRPr lang="zh-CN" altLang="en-US" sz="12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ea"/>
              <a:buAutoNum type="circleNumDbPlain" startAt="2"/>
              <a:defRPr/>
            </a:pPr>
            <a:endParaRPr kumimoji="0" lang="zh-CN" altLang="en-US" sz="94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marL="59690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endParaRPr kumimoji="0" lang="zh-CN" altLang="en-US" sz="94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/>
          <p:nvPr/>
        </p:nvSpPr>
        <p:spPr>
          <a:xfrm>
            <a:off x="1143000" y="838200"/>
            <a:ext cx="7086600" cy="556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0850" indent="-450850">
              <a:lnSpc>
                <a:spcPct val="105000"/>
              </a:lnSpc>
              <a:spcBef>
                <a:spcPct val="20000"/>
              </a:spcBef>
              <a:buSzPct val="7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0850" indent="-450850">
              <a:lnSpc>
                <a:spcPct val="105000"/>
              </a:lnSpc>
              <a:spcBef>
                <a:spcPct val="20000"/>
              </a:spcBef>
              <a:buSzPct val="70000"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0850" indent="-450850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62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286000"/>
            <a:ext cx="3354388" cy="2925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3" name="Picture 10" descr="T23_VM8]HD9WYFJRRV7_BX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86000"/>
            <a:ext cx="3429000" cy="2919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600200" y="5562600"/>
            <a:ext cx="6019800" cy="829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</a:t>
            </a:r>
            <a:r>
              <a:rPr lang="zh-CN" altLang="en-US" sz="24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核对样品编号并进行无菌操作！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酒精用完之后要回收到酒精灯中。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529715" y="94298"/>
            <a:ext cx="7499350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400" b="1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966" name="内容占位符 9"/>
          <p:cNvSpPr>
            <a:spLocks noGrp="1"/>
          </p:cNvSpPr>
          <p:nvPr>
            <p:ph idx="1"/>
          </p:nvPr>
        </p:nvSpPr>
        <p:spPr>
          <a:xfrm>
            <a:off x="1320800" y="838200"/>
            <a:ext cx="7105650" cy="4343400"/>
          </a:xfrm>
        </p:spPr>
        <p:txBody>
          <a:bodyPr vert="horz"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ea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正确对应平板编号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!</a:t>
            </a:r>
            <a:endParaRPr lang="en-US" altLang="zh-CN" sz="24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ea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涂棒在酒精灯上灼烧后需冷却再涂布！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80000"/>
            </a:pPr>
            <a:endParaRPr lang="zh-CN" altLang="en-US" sz="24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-152547"/>
            <a:ext cx="7406640" cy="1472184"/>
          </a:xfrm>
        </p:spPr>
        <p:txBody>
          <a:bodyPr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无菌操作注意事项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7596505" cy="1752600"/>
          </a:xfrm>
        </p:spPr>
        <p:txBody>
          <a:bodyPr/>
          <a:p>
            <a:pPr marL="484505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操作需在酒精灯火焰旁（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10cm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无菌区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）进行。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84505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手不可触摸试管口端，以防烫伤。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84505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接种时枪不要碰触试管口边，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枪柄远离火焰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84505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防止污染；塞盖不可放在桌面上，应该用右手手缘或右手指间夹住，或火焰灭菌盖上。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84505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及时盖好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EP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管盒及枪头盒盖。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/>
          <p:nvPr/>
        </p:nvSpPr>
        <p:spPr>
          <a:xfrm>
            <a:off x="2070100" y="685800"/>
            <a:ext cx="49657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4" name="Rectangle 5"/>
          <p:cNvSpPr/>
          <p:nvPr/>
        </p:nvSpPr>
        <p:spPr>
          <a:xfrm>
            <a:off x="863600" y="1371600"/>
            <a:ext cx="7391400" cy="3962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ebdings" panose="05030102010509060703" pitchFamily="18" charset="2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497763" cy="1143000"/>
          </a:xfr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j-cs"/>
              </a:rPr>
              <a:t>涂布棒的使用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43000" y="1371600"/>
            <a:ext cx="7497763" cy="48006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14605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ebdings" panose="05030102010509060703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、使用前，浸入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75%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酒精中；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14605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、在酒精灯上引燃涂布棒上的酒精（切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14605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勿倾斜，以免酒精倒流烧到手）；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14605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、等酒精烧完后，待涂布棒冷却；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14605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、将菌液涂布均匀；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14605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、将涂布棒重新灭菌以备下一次使用。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3319463" y="333375"/>
            <a:ext cx="3995738" cy="692150"/>
          </a:xfrm>
        </p:spPr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 验 安 排 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8434" name="Picture 4" descr="i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813" y="1590675"/>
            <a:ext cx="2273300" cy="451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5" name="Freeform 5"/>
          <p:cNvSpPr/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6" name="Freeform 6"/>
          <p:cNvSpPr/>
          <p:nvPr/>
        </p:nvSpPr>
        <p:spPr bwMode="gray">
          <a:xfrm>
            <a:off x="1682750" y="4637088"/>
            <a:ext cx="1598613" cy="1484313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Text Box 7"/>
          <p:cNvSpPr txBox="1"/>
          <p:nvPr/>
        </p:nvSpPr>
        <p:spPr>
          <a:xfrm>
            <a:off x="2144713" y="2011363"/>
            <a:ext cx="608012" cy="8540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80808"/>
            </a:outerShdw>
          </a:effectLst>
        </p:spPr>
        <p:txBody>
          <a:bodyPr wrap="none" anchor="t">
            <a:spAutoFit/>
          </a:bodyPr>
          <a:lstStyle/>
          <a:p>
            <a:pPr algn="ctr"/>
            <a:r>
              <a:rPr lang="en-US" altLang="zh-CN" sz="5000">
                <a:solidFill>
                  <a:srgbClr val="FEFEF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endParaRPr lang="en-US" altLang="zh-CN" sz="5000">
              <a:solidFill>
                <a:srgbClr val="FEFEF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black">
          <a:xfrm>
            <a:off x="3924300" y="1844675"/>
            <a:ext cx="414813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DAY1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转化，涂板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black">
          <a:xfrm>
            <a:off x="4067175" y="3357563"/>
            <a:ext cx="414655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DAY2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观察结果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，拍照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40" name="Line 10"/>
          <p:cNvSpPr/>
          <p:nvPr/>
        </p:nvSpPr>
        <p:spPr>
          <a:xfrm>
            <a:off x="3635375" y="2636838"/>
            <a:ext cx="4008438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441" name="Line 11"/>
          <p:cNvSpPr/>
          <p:nvPr/>
        </p:nvSpPr>
        <p:spPr>
          <a:xfrm>
            <a:off x="3851275" y="4076700"/>
            <a:ext cx="4010025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7052" name="Freeform 12"/>
          <p:cNvSpPr/>
          <p:nvPr/>
        </p:nvSpPr>
        <p:spPr bwMode="gray">
          <a:xfrm rot="1446874">
            <a:off x="2552700" y="2917825"/>
            <a:ext cx="1587500" cy="1601788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3" name="Text Box 13"/>
          <p:cNvSpPr txBox="1"/>
          <p:nvPr/>
        </p:nvSpPr>
        <p:spPr>
          <a:xfrm>
            <a:off x="2987675" y="3429000"/>
            <a:ext cx="606425" cy="8540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80808"/>
            </a:outerShdw>
          </a:effectLst>
        </p:spPr>
        <p:txBody>
          <a:bodyPr wrap="none" anchor="t">
            <a:spAutoFit/>
          </a:bodyPr>
          <a:lstStyle/>
          <a:p>
            <a:pPr algn="ctr"/>
            <a:r>
              <a:rPr lang="en-US" altLang="zh-CN" sz="5000">
                <a:solidFill>
                  <a:srgbClr val="FEFEF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endParaRPr lang="en-US" altLang="zh-CN" sz="5000">
              <a:solidFill>
                <a:srgbClr val="FEFEF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Text Box 14"/>
          <p:cNvSpPr txBox="1"/>
          <p:nvPr/>
        </p:nvSpPr>
        <p:spPr>
          <a:xfrm>
            <a:off x="1908175" y="4868863"/>
            <a:ext cx="608013" cy="8540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80808"/>
            </a:outerShdw>
          </a:effectLst>
        </p:spPr>
        <p:txBody>
          <a:bodyPr wrap="none" anchor="t">
            <a:spAutoFit/>
          </a:bodyPr>
          <a:lstStyle/>
          <a:p>
            <a:pPr algn="ctr"/>
            <a:r>
              <a:rPr lang="en-US" altLang="zh-CN" sz="5000">
                <a:solidFill>
                  <a:srgbClr val="FEFEF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endParaRPr lang="en-US" altLang="zh-CN" sz="5000">
              <a:solidFill>
                <a:srgbClr val="FEFEF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Line 15"/>
          <p:cNvSpPr/>
          <p:nvPr/>
        </p:nvSpPr>
        <p:spPr>
          <a:xfrm>
            <a:off x="2987675" y="5661025"/>
            <a:ext cx="4008438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7056" name="Rectangle 16"/>
          <p:cNvSpPr>
            <a:spLocks noChangeArrowheads="1"/>
          </p:cNvSpPr>
          <p:nvPr/>
        </p:nvSpPr>
        <p:spPr bwMode="black">
          <a:xfrm>
            <a:off x="4038600" y="4953000"/>
            <a:ext cx="41148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DAY3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挑菌培养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447" name="Group 17"/>
          <p:cNvGrpSpPr/>
          <p:nvPr/>
        </p:nvGrpSpPr>
        <p:grpSpPr>
          <a:xfrm rot="-2221769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8448" name="AutoShape 18"/>
            <p:cNvSpPr/>
            <p:nvPr/>
          </p:nvSpPr>
          <p:spPr>
            <a:xfrm rot="5263130">
              <a:off x="1858" y="2272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AutoShape 19"/>
            <p:cNvSpPr/>
            <p:nvPr/>
          </p:nvSpPr>
          <p:spPr>
            <a:xfrm rot="6078281">
              <a:off x="1994" y="2272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AutoShape 20"/>
            <p:cNvSpPr/>
            <p:nvPr/>
          </p:nvSpPr>
          <p:spPr>
            <a:xfrm rot="6373927">
              <a:off x="2070" y="229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AutoShape 21"/>
            <p:cNvSpPr/>
            <p:nvPr/>
          </p:nvSpPr>
          <p:spPr>
            <a:xfrm rot="6906312">
              <a:off x="2160" y="232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62" name="Oval 22"/>
          <p:cNvSpPr>
            <a:spLocks noChangeArrowheads="1"/>
          </p:cNvSpPr>
          <p:nvPr/>
        </p:nvSpPr>
        <p:spPr bwMode="gray">
          <a:xfrm>
            <a:off x="611188" y="2997200"/>
            <a:ext cx="1860550" cy="180022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gray">
          <a:xfrm>
            <a:off x="609600" y="3624263"/>
            <a:ext cx="1873250" cy="520700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4" name="Oval 24"/>
          <p:cNvSpPr>
            <a:spLocks noChangeArrowheads="1"/>
          </p:cNvSpPr>
          <p:nvPr/>
        </p:nvSpPr>
        <p:spPr bwMode="gray">
          <a:xfrm>
            <a:off x="728663" y="3095625"/>
            <a:ext cx="1614488" cy="15605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5" name="Oval 25"/>
          <p:cNvSpPr>
            <a:spLocks noChangeArrowheads="1"/>
          </p:cNvSpPr>
          <p:nvPr/>
        </p:nvSpPr>
        <p:spPr bwMode="gray">
          <a:xfrm>
            <a:off x="738188" y="3097213"/>
            <a:ext cx="1614488" cy="1563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6" name="Oval 26"/>
          <p:cNvSpPr/>
          <p:nvPr/>
        </p:nvSpPr>
        <p:spPr>
          <a:xfrm>
            <a:off x="831850" y="3181350"/>
            <a:ext cx="1454150" cy="1403350"/>
          </a:xfrm>
          <a:prstGeom prst="ellipse">
            <a:avLst/>
          </a:prstGeom>
          <a:solidFill>
            <a:srgbClr val="000000"/>
          </a:solidFill>
          <a:ln w="38100">
            <a:noFill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57" name="Group 27"/>
          <p:cNvGrpSpPr/>
          <p:nvPr/>
        </p:nvGrpSpPr>
        <p:grpSpPr>
          <a:xfrm>
            <a:off x="827088" y="3213100"/>
            <a:ext cx="1408112" cy="1365250"/>
            <a:chOff x="4166" y="1706"/>
            <a:chExt cx="1252" cy="1252"/>
          </a:xfrm>
        </p:grpSpPr>
        <p:sp>
          <p:nvSpPr>
            <p:cNvPr id="18458" name="Oval 28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Oval 29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Oval 30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Oval 31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2" name="Rectangle 32"/>
          <p:cNvSpPr/>
          <p:nvPr/>
        </p:nvSpPr>
        <p:spPr>
          <a:xfrm>
            <a:off x="1087438" y="3429000"/>
            <a:ext cx="89852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实验</a:t>
            </a:r>
            <a:endParaRPr lang="zh-CN" altLang="en-US" sz="2800" b="1" dirty="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安排</a:t>
            </a:r>
            <a:endParaRPr lang="zh-CN" altLang="en-US" sz="2800" b="1" dirty="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后续实验安排</a:t>
            </a:r>
            <a:endParaRPr kumimoji="0" lang="zh-CN" altLang="en-US" sz="3400" b="1" i="0" u="none" strike="noStrike" kern="120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zh-CN" altLang="en-US" kern="120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第二天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观察实验结果，并拍照，平板用</a:t>
            </a:r>
            <a:r>
              <a:rPr lang="en-US" altLang="zh-CN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parafilm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膜封口放入</a:t>
            </a:r>
            <a:r>
              <a:rPr lang="en-US" altLang="zh-CN" kern="1200" baseline="0" dirty="0">
                <a:latin typeface="微软雅黑" panose="020B0503020204020204" pitchFamily="34" charset="-122"/>
                <a:ea typeface="+mn-ea"/>
                <a:cs typeface="华文中宋"/>
              </a:rPr>
              <a:t>4℃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冰箱。</a:t>
            </a: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150000"/>
              </a:lnSpc>
              <a:buSzPct val="80000"/>
            </a:pPr>
            <a:r>
              <a:rPr lang="zh-CN" altLang="en-US" kern="120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下周实验前一天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，每人挑取</a:t>
            </a:r>
            <a:r>
              <a:rPr lang="en-US" altLang="zh-CN" kern="1200" baseline="0" dirty="0">
                <a:latin typeface="微软雅黑" panose="020B0503020204020204" pitchFamily="34" charset="-122"/>
                <a:ea typeface="+mn-ea"/>
                <a:cs typeface="华文中宋"/>
              </a:rPr>
              <a:t>3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个</a:t>
            </a:r>
            <a:r>
              <a:rPr lang="zh-CN" altLang="en-US" kern="120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单菌落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分别进行培养。</a:t>
            </a: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70063" y="2392680"/>
          <a:ext cx="6097295" cy="2718436"/>
        </p:xfrm>
        <a:graphic>
          <a:graphicData uri="http://schemas.openxmlformats.org/drawingml/2006/table">
            <a:tbl>
              <a:tblPr/>
              <a:tblGrid>
                <a:gridCol w="1067513"/>
                <a:gridCol w="1981135"/>
                <a:gridCol w="1524324"/>
                <a:gridCol w="1524323"/>
              </a:tblGrid>
              <a:tr h="565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7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DH5</a:t>
                      </a:r>
                      <a:r>
                        <a:rPr kumimoji="0" lang="el-GR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α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受体菌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</a:tr>
              <a:tr h="561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实验组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</a:tr>
              <a:tr h="521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阴性对照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</a:tr>
              <a:tr h="561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实验组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Kan</a:t>
                      </a:r>
                      <a:r>
                        <a:rPr kumimoji="1" lang="en-US" altLang="zh-CN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342698" y="2392680"/>
          <a:ext cx="1524323" cy="2718487"/>
        </p:xfrm>
        <a:graphic>
          <a:graphicData uri="http://schemas.openxmlformats.org/drawingml/2006/table">
            <a:tbl>
              <a:tblPr/>
              <a:tblGrid>
                <a:gridCol w="1524323"/>
              </a:tblGrid>
              <a:tr h="565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7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菌膜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</a:tr>
              <a:tr h="561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转化子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</a:tr>
              <a:tr h="521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4"/>
                    </a:solidFill>
                  </a:tcPr>
                </a:tc>
              </a:tr>
              <a:tr h="561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转化子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2"/>
                    </a:solidFill>
                  </a:tcPr>
                </a:tc>
              </a:tr>
            </a:tbl>
          </a:graphicData>
        </a:graphic>
      </p:graphicFrame>
      <p:sp>
        <p:nvSpPr>
          <p:cNvPr id="45058" name="Text Box 5"/>
          <p:cNvSpPr txBox="1"/>
          <p:nvPr/>
        </p:nvSpPr>
        <p:spPr>
          <a:xfrm>
            <a:off x="2438400" y="295910"/>
            <a:ext cx="4270375" cy="7080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endParaRPr lang="zh-CN" altLang="en-US" sz="4000" b="1" dirty="0"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82265" y="295910"/>
            <a:ext cx="33832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3600" b="1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Narrow" pitchFamily="34" charset="0"/>
                <a:ea typeface="微软雅黑" panose="020B0503020204020204" pitchFamily="34" charset="-122"/>
                <a:cs typeface="+mj-cs"/>
                <a:sym typeface="+mn-ea"/>
              </a:rPr>
              <a:t>明天实验</a:t>
            </a:r>
            <a:r>
              <a:rPr kumimoji="1" lang="en-US" altLang="zh-CN" sz="3600" b="1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+mn-ea"/>
              </a:rPr>
              <a:t>—</a:t>
            </a:r>
            <a:r>
              <a:rPr kumimoji="1" lang="zh-CN" altLang="en-US" sz="3600" b="1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Narrow" pitchFamily="34" charset="0"/>
                <a:ea typeface="微软雅黑" panose="020B0503020204020204" pitchFamily="34" charset="-122"/>
                <a:cs typeface="+mj-cs"/>
                <a:sym typeface="+mn-ea"/>
              </a:rPr>
              <a:t>继续</a:t>
            </a:r>
            <a:br>
              <a:rPr kumimoji="1" lang="zh-CN" altLang="en-US" sz="3600" b="1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Narrow" pitchFamily="34" charset="0"/>
                <a:ea typeface="微软雅黑" panose="020B0503020204020204" pitchFamily="34" charset="-122"/>
                <a:cs typeface="+mj-cs"/>
                <a:sym typeface="+mn-ea"/>
              </a:rPr>
            </a:br>
            <a:endParaRPr kumimoji="1" lang="zh-CN" altLang="en-US" sz="3600" b="1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 Narrow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5465" y="1207135"/>
            <a:ext cx="616712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None/>
              <a:defRPr/>
            </a:pP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+mn-ea"/>
              </a:rPr>
              <a:t>第二天观察转化结果，并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+mn-ea"/>
              </a:rPr>
              <a:t>拍照。重组子转化平板</a:t>
            </a:r>
            <a:r>
              <a:rPr lang="zh-CN" altLang="en-US" sz="2400" b="1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+mn-ea"/>
              </a:rPr>
              <a:t>用</a:t>
            </a:r>
            <a:r>
              <a:rPr lang="en-US" altLang="zh-CN" sz="2400" b="1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+mn-ea"/>
              </a:rPr>
              <a:t>parafilm</a:t>
            </a:r>
            <a:r>
              <a:rPr lang="zh-CN" altLang="en-US" sz="2400" b="1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  <a:sym typeface="+mn-ea"/>
              </a:rPr>
              <a:t>膜封口后，冷藏保存。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  <a:sym typeface="+mn-ea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/>
          <a:srcRect t="9902" b="11166"/>
          <a:stretch>
            <a:fillRect/>
          </a:stretch>
        </p:blipFill>
        <p:spPr>
          <a:xfrm>
            <a:off x="1544320" y="2392680"/>
            <a:ext cx="6549390" cy="3877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280" y="407035"/>
            <a:ext cx="4471035" cy="6066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580005" y="4563110"/>
            <a:ext cx="5020310" cy="191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/>
          <p:nvPr/>
        </p:nvSpPr>
        <p:spPr>
          <a:xfrm>
            <a:off x="0" y="1752600"/>
            <a:ext cx="8759825" cy="4176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3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  <a:buAutoNum type="circleNumDbPlain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Text Box 5"/>
          <p:cNvSpPr txBox="1"/>
          <p:nvPr/>
        </p:nvSpPr>
        <p:spPr>
          <a:xfrm>
            <a:off x="2438400" y="304800"/>
            <a:ext cx="4270375" cy="7080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endParaRPr lang="zh-CN" altLang="en-US" sz="4000" b="1" dirty="0"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370138" y="174625"/>
            <a:ext cx="7497763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下周实验前一天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43000" y="1371600"/>
            <a:ext cx="7497763" cy="48006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10000"/>
              <a:buFont typeface="+mj-lt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每人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挑取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个转化子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用于后续鉴定实验，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10000"/>
              <a:buFont typeface="+mj-lt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   注意无菌操作！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1108075" marR="0" lvl="0" indent="-5715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+mj-ea"/>
              <a:buAutoNum type="circleNumDbPlai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支装有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3mL LB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液体的试管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分别加入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µL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的卡那霉素（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Kan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摇匀，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标记为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1#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2#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3#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1108075" marR="0" lvl="0" indent="-5715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+mj-ea"/>
              <a:buAutoNum type="circleNumDbPlai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用镊子取用无菌枪头，分别挑取转化平板上的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单菌落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并放入上述试管中。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1108075" marR="0" lvl="0" indent="-5715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+mj-ea"/>
              <a:buAutoNum type="circleNumDbPlain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摇床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37℃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培养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12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小时。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6" descr="武汉大学校徽"/>
          <p:cNvPicPr>
            <a:picLocks noChangeAspect="1"/>
          </p:cNvPicPr>
          <p:nvPr/>
        </p:nvPicPr>
        <p:blipFill>
          <a:blip r:embed="rId1">
            <a:lum bright="82001" contrast="-70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01900" y="228600"/>
            <a:ext cx="41148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857500" y="1371600"/>
            <a:ext cx="3403600" cy="3084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497763" cy="1143000"/>
          </a:xfr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实验关键点</a:t>
            </a:r>
            <a:b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47800" y="1600200"/>
            <a:ext cx="7497763" cy="48006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•"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无菌操作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•"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轻柔操作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•"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低温操作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/>
          <p:nvPr/>
        </p:nvSpPr>
        <p:spPr>
          <a:xfrm>
            <a:off x="4267200" y="1143000"/>
            <a:ext cx="4432300" cy="168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r"/>
            <a:endParaRPr lang="zh-CN" altLang="en-US" sz="5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Line 6"/>
          <p:cNvSpPr/>
          <p:nvPr/>
        </p:nvSpPr>
        <p:spPr>
          <a:xfrm>
            <a:off x="0" y="3282950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453640" y="2012950"/>
            <a:ext cx="7497763" cy="1143000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背景理论知识</a:t>
            </a:r>
            <a:b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485" name="内容占位符 6"/>
          <p:cNvSpPr>
            <a:spLocks noGrp="1"/>
          </p:cNvSpPr>
          <p:nvPr>
            <p:ph idx="1"/>
          </p:nvPr>
        </p:nvSpPr>
        <p:spPr>
          <a:xfrm>
            <a:off x="0" y="3352800"/>
            <a:ext cx="7497763" cy="4800600"/>
          </a:xfrm>
        </p:spPr>
        <p:txBody>
          <a:bodyPr vert="horz" wrap="square" lIns="91440" tIns="45720" rIns="91440" bIns="45720" anchor="t"/>
          <a:lstStyle/>
          <a:p>
            <a:pPr marL="82550" indent="0" eaLnBrk="1" hangingPunct="1">
              <a:buSzPct val="80000"/>
              <a:buNone/>
            </a:pP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/>
          <p:nvPr/>
        </p:nvSpPr>
        <p:spPr>
          <a:xfrm>
            <a:off x="287338" y="1196975"/>
            <a:ext cx="8569325" cy="414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71930" y="532448"/>
            <a:ext cx="7499350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转化（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transformation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b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508" name="内容占位符 6"/>
          <p:cNvSpPr>
            <a:spLocks noGrp="1"/>
          </p:cNvSpPr>
          <p:nvPr>
            <p:ph idx="1"/>
          </p:nvPr>
        </p:nvSpPr>
        <p:spPr>
          <a:xfrm>
            <a:off x="1066800" y="1295400"/>
            <a:ext cx="70866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是将异源</a:t>
            </a: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DNA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分子引入一细胞株系，使受体细胞获得新的遗传性状的一种手段。</a:t>
            </a:r>
            <a:endParaRPr lang="zh-CN" altLang="en-US" sz="24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转化是微生物遗传、分子遗传、基因工程等研究的基本实验技术。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endParaRPr lang="zh-CN" altLang="en-US" sz="24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73150" y="533400"/>
            <a:ext cx="69977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0" name="Rectangle 6"/>
          <p:cNvSpPr/>
          <p:nvPr/>
        </p:nvSpPr>
        <p:spPr>
          <a:xfrm>
            <a:off x="685800" y="838200"/>
            <a:ext cx="7556500" cy="434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21765" y="533400"/>
            <a:ext cx="7499350" cy="1143000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几个基本概念</a:t>
            </a:r>
            <a:b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</a:b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3150" y="1210945"/>
            <a:ext cx="7520305" cy="48006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受体菌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至敏过程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感受态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感受态细胞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506" name="Picture 3" descr="transfor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1210945"/>
            <a:ext cx="4745355" cy="361505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76960" y="5062855"/>
            <a:ext cx="699389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转化子：带有异源DNA分子的受体细胞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5138738" y="1066800"/>
            <a:ext cx="3776662" cy="5561013"/>
            <a:chOff x="3145" y="288"/>
            <a:chExt cx="2471" cy="3887"/>
          </a:xfrm>
        </p:grpSpPr>
        <p:sp>
          <p:nvSpPr>
            <p:cNvPr id="18438" name="Text Box 30"/>
            <p:cNvSpPr txBox="1">
              <a:spLocks noChangeArrowheads="1"/>
            </p:cNvSpPr>
            <p:nvPr/>
          </p:nvSpPr>
          <p:spPr bwMode="auto">
            <a:xfrm>
              <a:off x="3696" y="288"/>
              <a:ext cx="988" cy="2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DNA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的转化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4579" name="Group 33"/>
            <p:cNvGrpSpPr/>
            <p:nvPr/>
          </p:nvGrpSpPr>
          <p:grpSpPr>
            <a:xfrm>
              <a:off x="3145" y="767"/>
              <a:ext cx="2471" cy="3408"/>
              <a:chOff x="3145" y="767"/>
              <a:chExt cx="2471" cy="3408"/>
            </a:xfrm>
          </p:grpSpPr>
          <p:sp>
            <p:nvSpPr>
              <p:cNvPr id="24580" name="AutoShape 6"/>
              <p:cNvSpPr/>
              <p:nvPr/>
            </p:nvSpPr>
            <p:spPr>
              <a:xfrm>
                <a:off x="3412" y="767"/>
                <a:ext cx="410" cy="460"/>
              </a:xfrm>
              <a:prstGeom prst="flowChartManualOperation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99FF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81" name="Text Box 7"/>
              <p:cNvSpPr txBox="1"/>
              <p:nvPr/>
            </p:nvSpPr>
            <p:spPr>
              <a:xfrm>
                <a:off x="3921" y="874"/>
                <a:ext cx="499" cy="2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82" name="AutoShape 8"/>
              <p:cNvSpPr/>
              <p:nvPr/>
            </p:nvSpPr>
            <p:spPr>
              <a:xfrm>
                <a:off x="4270" y="864"/>
                <a:ext cx="548" cy="329"/>
              </a:xfrm>
              <a:prstGeom prst="flowChartAlternateProcess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9900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342900" indent="-342900" algn="ctr">
                  <a:spcBef>
                    <a:spcPct val="20000"/>
                  </a:spcBef>
                </a:pPr>
                <a:endPara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83" name="AutoShape 9"/>
              <p:cNvSpPr/>
              <p:nvPr/>
            </p:nvSpPr>
            <p:spPr>
              <a:xfrm>
                <a:off x="3971" y="1247"/>
                <a:ext cx="181" cy="226"/>
              </a:xfrm>
              <a:prstGeom prst="downArrow">
                <a:avLst>
                  <a:gd name="adj1" fmla="val 50000"/>
                  <a:gd name="adj2" fmla="val 31209"/>
                </a:avLst>
              </a:prstGeom>
              <a:solidFill>
                <a:srgbClr val="FFCC99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18" name="AutoShape 10"/>
              <p:cNvSpPr>
                <a:spLocks noChangeArrowheads="1"/>
              </p:cNvSpPr>
              <p:nvPr/>
            </p:nvSpPr>
            <p:spPr bwMode="auto">
              <a:xfrm>
                <a:off x="3921" y="1622"/>
                <a:ext cx="343" cy="424"/>
              </a:xfrm>
              <a:prstGeom prst="flowChartManualOperation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5400000" scaled="1"/>
              </a:gradFill>
              <a:ln w="127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585" name="Line 11"/>
              <p:cNvSpPr/>
              <p:nvPr/>
            </p:nvSpPr>
            <p:spPr>
              <a:xfrm>
                <a:off x="4310" y="1862"/>
                <a:ext cx="45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  <p:sp>
            <p:nvSpPr>
              <p:cNvPr id="24586" name="Text Box 12"/>
              <p:cNvSpPr txBox="1"/>
              <p:nvPr/>
            </p:nvSpPr>
            <p:spPr>
              <a:xfrm>
                <a:off x="4800" y="1728"/>
                <a:ext cx="810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42</a:t>
                </a:r>
                <a:r>
                  <a:rPr lang="en-US" altLang="zh-CN" b="1" baseline="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热击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87" name="AutoShape 13"/>
              <p:cNvSpPr/>
              <p:nvPr/>
            </p:nvSpPr>
            <p:spPr>
              <a:xfrm>
                <a:off x="4038" y="2134"/>
                <a:ext cx="181" cy="226"/>
              </a:xfrm>
              <a:prstGeom prst="downArrow">
                <a:avLst>
                  <a:gd name="adj1" fmla="val 50000"/>
                  <a:gd name="adj2" fmla="val 31209"/>
                </a:avLst>
              </a:prstGeom>
              <a:solidFill>
                <a:srgbClr val="FFCC99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22" name="AutoShape 14"/>
              <p:cNvSpPr>
                <a:spLocks noChangeArrowheads="1"/>
              </p:cNvSpPr>
              <p:nvPr/>
            </p:nvSpPr>
            <p:spPr bwMode="auto">
              <a:xfrm>
                <a:off x="3977" y="2472"/>
                <a:ext cx="343" cy="426"/>
              </a:xfrm>
              <a:prstGeom prst="flowChartManualOperation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589" name="AutoShape 15"/>
              <p:cNvSpPr/>
              <p:nvPr/>
            </p:nvSpPr>
            <p:spPr>
              <a:xfrm>
                <a:off x="4071" y="2633"/>
                <a:ext cx="181" cy="272"/>
              </a:xfrm>
              <a:prstGeom prst="curvedRightArrow">
                <a:avLst>
                  <a:gd name="adj1" fmla="val 30055"/>
                  <a:gd name="adj2" fmla="val 60110"/>
                  <a:gd name="adj3" fmla="val 33328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0" name="Line 16"/>
              <p:cNvSpPr/>
              <p:nvPr/>
            </p:nvSpPr>
            <p:spPr>
              <a:xfrm>
                <a:off x="4310" y="2678"/>
                <a:ext cx="45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  <p:sp>
            <p:nvSpPr>
              <p:cNvPr id="24591" name="Text Box 17"/>
              <p:cNvSpPr txBox="1"/>
              <p:nvPr/>
            </p:nvSpPr>
            <p:spPr>
              <a:xfrm>
                <a:off x="4809" y="2542"/>
                <a:ext cx="807" cy="2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37</a:t>
                </a:r>
                <a:r>
                  <a:rPr lang="en-US" altLang="zh-CN" b="1" baseline="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复苏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2" name="AutoShape 18"/>
              <p:cNvSpPr/>
              <p:nvPr/>
            </p:nvSpPr>
            <p:spPr>
              <a:xfrm>
                <a:off x="4038" y="3041"/>
                <a:ext cx="181" cy="226"/>
              </a:xfrm>
              <a:prstGeom prst="downArrow">
                <a:avLst>
                  <a:gd name="adj1" fmla="val 50000"/>
                  <a:gd name="adj2" fmla="val 31209"/>
                </a:avLst>
              </a:prstGeom>
              <a:solidFill>
                <a:srgbClr val="FFCC99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3" name="Oval 19"/>
              <p:cNvSpPr/>
              <p:nvPr/>
            </p:nvSpPr>
            <p:spPr>
              <a:xfrm>
                <a:off x="3720" y="3324"/>
                <a:ext cx="816" cy="851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4" name="Oval 20"/>
              <p:cNvSpPr/>
              <p:nvPr/>
            </p:nvSpPr>
            <p:spPr>
              <a:xfrm>
                <a:off x="3856" y="3631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5" name="Oval 21"/>
              <p:cNvSpPr/>
              <p:nvPr/>
            </p:nvSpPr>
            <p:spPr>
              <a:xfrm>
                <a:off x="3992" y="3767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6" name="Oval 22"/>
              <p:cNvSpPr/>
              <p:nvPr/>
            </p:nvSpPr>
            <p:spPr>
              <a:xfrm>
                <a:off x="4128" y="3903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7" name="Oval 23"/>
              <p:cNvSpPr/>
              <p:nvPr/>
            </p:nvSpPr>
            <p:spPr>
              <a:xfrm>
                <a:off x="4264" y="4039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8" name="Oval 24"/>
              <p:cNvSpPr/>
              <p:nvPr/>
            </p:nvSpPr>
            <p:spPr>
              <a:xfrm>
                <a:off x="4265" y="3812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9" name="Oval 25"/>
              <p:cNvSpPr/>
              <p:nvPr/>
            </p:nvSpPr>
            <p:spPr>
              <a:xfrm>
                <a:off x="4174" y="3676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0" name="Oval 26"/>
              <p:cNvSpPr/>
              <p:nvPr/>
            </p:nvSpPr>
            <p:spPr>
              <a:xfrm>
                <a:off x="3947" y="3949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1" name="Oval 27"/>
              <p:cNvSpPr/>
              <p:nvPr/>
            </p:nvSpPr>
            <p:spPr>
              <a:xfrm>
                <a:off x="4083" y="3586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2" name="Oval 28"/>
              <p:cNvSpPr/>
              <p:nvPr/>
            </p:nvSpPr>
            <p:spPr>
              <a:xfrm>
                <a:off x="4355" y="3631"/>
                <a:ext cx="46" cy="45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3" name="Text Box 29"/>
              <p:cNvSpPr txBox="1"/>
              <p:nvPr/>
            </p:nvSpPr>
            <p:spPr>
              <a:xfrm>
                <a:off x="4627" y="3676"/>
                <a:ext cx="989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抗性筛选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4" name="Text Box 31"/>
              <p:cNvSpPr txBox="1"/>
              <p:nvPr/>
            </p:nvSpPr>
            <p:spPr>
              <a:xfrm>
                <a:off x="3145" y="874"/>
                <a:ext cx="976" cy="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感受态</a:t>
                </a:r>
                <a:endPara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细胞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1143000" y="284480"/>
            <a:ext cx="7497763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DNA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的转化的一般过程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606" name="内容占位符 34"/>
          <p:cNvSpPr>
            <a:spLocks noGrp="1"/>
          </p:cNvSpPr>
          <p:nvPr>
            <p:ph idx="1"/>
          </p:nvPr>
        </p:nvSpPr>
        <p:spPr>
          <a:xfrm>
            <a:off x="1143000" y="1447800"/>
            <a:ext cx="37338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选择好合适的大肠杆菌菌株、准备好感受态细胞及相应的筛选培养基之后，就可以开始重组</a:t>
            </a: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DNA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的转化。</a:t>
            </a:r>
            <a:endParaRPr lang="zh-CN" altLang="en-US" sz="24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buSzPct val="80000"/>
            </a:pPr>
            <a:endParaRPr lang="zh-CN" altLang="en-US" sz="2000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24607" name="矩形 35"/>
          <p:cNvSpPr/>
          <p:nvPr/>
        </p:nvSpPr>
        <p:spPr>
          <a:xfrm>
            <a:off x="6858000" y="1981200"/>
            <a:ext cx="8429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质粒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受体菌的选择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602" name="内容占位符 3"/>
          <p:cNvSpPr>
            <a:spLocks noGrp="1"/>
          </p:cNvSpPr>
          <p:nvPr>
            <p:ph idx="1"/>
          </p:nvPr>
        </p:nvSpPr>
        <p:spPr>
          <a:xfrm>
            <a:off x="1447800" y="1295400"/>
            <a:ext cx="72517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受体菌一般是</a:t>
            </a:r>
            <a:r>
              <a:rPr lang="zh-CN" altLang="en-US" sz="2400" kern="1200" baseline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限制修饰系统缺陷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的变异株：</a:t>
            </a:r>
            <a:endParaRPr lang="en-US" altLang="zh-CN" sz="2400" kern="1200" baseline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150000"/>
              </a:lnSpc>
              <a:buSzPct val="80000"/>
              <a:buNone/>
            </a:pP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即不含限制性内切酶和甲基化酶的突变体</a:t>
            </a: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(Rˉ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，</a:t>
            </a: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Mˉ)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，它可以容忍外源</a:t>
            </a: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DNA</a:t>
            </a: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分子进入体内并稳定地遗传给后代。</a:t>
            </a:r>
            <a:endParaRPr lang="en-US" altLang="zh-CN" sz="2400" kern="1200" baseline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kern="1200" baseline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受体菌一般不带特异的筛选标记</a:t>
            </a:r>
            <a:endParaRPr lang="en-US" altLang="zh-CN" sz="2400" kern="1200" baseline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150000"/>
              </a:lnSpc>
              <a:buSzPct val="80000"/>
              <a:buNone/>
            </a:pPr>
            <a:r>
              <a:rPr lang="zh-CN" altLang="en-US" sz="2400" kern="1200" baseline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    外源质粒</a:t>
            </a:r>
            <a:r>
              <a:rPr lang="en-US" altLang="zh-CN"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: </a:t>
            </a:r>
            <a:r>
              <a:rPr lang="zh-CN" altLang="en-US" sz="2400" kern="1200" baseline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（一般都带有特异的筛选标记）</a:t>
            </a:r>
            <a:endParaRPr lang="zh-CN" altLang="en-US" sz="2400" kern="1200" baseline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endParaRPr lang="en-US" altLang="zh-CN" sz="2400" kern="1200" baseline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8196"/>
          <p:cNvSpPr/>
          <p:nvPr/>
        </p:nvSpPr>
        <p:spPr>
          <a:xfrm>
            <a:off x="3362325" y="3041650"/>
            <a:ext cx="3324225" cy="168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r"/>
            <a:endParaRPr lang="zh-CN" altLang="en-US" sz="5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矩形 12292"/>
          <p:cNvSpPr/>
          <p:nvPr/>
        </p:nvSpPr>
        <p:spPr>
          <a:xfrm>
            <a:off x="400050" y="2284413"/>
            <a:ext cx="7613650" cy="42624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475F43"/>
              </a:buClr>
              <a:buSzPct val="50000"/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受体菌与质粒的选择</a:t>
            </a:r>
            <a:b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</a:b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95400" y="990600"/>
            <a:ext cx="8096250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5C1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355C1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60000"/>
              <a:buFont typeface="Wingdings" panose="05000000000000000000" charset="0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根据用途和筛选需要选择感受态细胞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: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60000"/>
              <a:buFont typeface="Wingdings" panose="05000000000000000000" charset="0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常用受体菌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176530" marR="0" lvl="0" indent="14605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E.Coli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DH5</a:t>
            </a:r>
            <a:r>
              <a:rPr kumimoji="0" lang="el-G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JM109, TG1,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BL21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HB101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14605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 如进行蓝白斑筛选时可选用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DH5α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JM109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TG1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；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0" marR="0" lvl="0" indent="146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 用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T7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启动子进行原核表达时可选用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BL21(DE3)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l-GR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75F43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7150100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影响转化效率的因素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grpSp>
        <p:nvGrpSpPr>
          <p:cNvPr id="28674" name="Group 97"/>
          <p:cNvGrpSpPr/>
          <p:nvPr/>
        </p:nvGrpSpPr>
        <p:grpSpPr>
          <a:xfrm>
            <a:off x="981075" y="1752600"/>
            <a:ext cx="8147050" cy="3795713"/>
            <a:chOff x="323" y="1246"/>
            <a:chExt cx="5383" cy="2391"/>
          </a:xfrm>
        </p:grpSpPr>
        <p:sp>
          <p:nvSpPr>
            <p:cNvPr id="86072" name="AutoShape 56"/>
            <p:cNvSpPr>
              <a:spLocks noChangeArrowheads="1"/>
            </p:cNvSpPr>
            <p:nvPr/>
          </p:nvSpPr>
          <p:spPr bwMode="gray">
            <a:xfrm rot="39573186">
              <a:off x="2913" y="1677"/>
              <a:ext cx="499" cy="181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73" name="AutoShape 57"/>
            <p:cNvSpPr>
              <a:spLocks noChangeArrowheads="1"/>
            </p:cNvSpPr>
            <p:nvPr/>
          </p:nvSpPr>
          <p:spPr bwMode="gray">
            <a:xfrm rot="3465783">
              <a:off x="2915" y="3040"/>
              <a:ext cx="499" cy="181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74" name="AutoShape 58"/>
            <p:cNvSpPr>
              <a:spLocks noChangeArrowheads="1"/>
            </p:cNvSpPr>
            <p:nvPr/>
          </p:nvSpPr>
          <p:spPr bwMode="gray">
            <a:xfrm rot="35969022">
              <a:off x="2146" y="1725"/>
              <a:ext cx="499" cy="181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75" name="AutoShape 59"/>
            <p:cNvSpPr>
              <a:spLocks noChangeArrowheads="1"/>
            </p:cNvSpPr>
            <p:nvPr/>
          </p:nvSpPr>
          <p:spPr bwMode="gray">
            <a:xfrm rot="7535209">
              <a:off x="2122" y="3019"/>
              <a:ext cx="499" cy="181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76" name="AutoShape 60"/>
            <p:cNvSpPr>
              <a:spLocks noChangeArrowheads="1"/>
            </p:cNvSpPr>
            <p:nvPr/>
          </p:nvSpPr>
          <p:spPr bwMode="gray">
            <a:xfrm>
              <a:off x="3271" y="239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77" name="AutoShape 61"/>
            <p:cNvSpPr>
              <a:spLocks noChangeArrowheads="1"/>
            </p:cNvSpPr>
            <p:nvPr/>
          </p:nvSpPr>
          <p:spPr bwMode="gray">
            <a:xfrm rot="-10800000">
              <a:off x="1754" y="2392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681" name="Oval 62"/>
            <p:cNvSpPr/>
            <p:nvPr/>
          </p:nvSpPr>
          <p:spPr>
            <a:xfrm>
              <a:off x="1578" y="2305"/>
              <a:ext cx="2358" cy="327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682" name="Group 63"/>
            <p:cNvGrpSpPr/>
            <p:nvPr/>
          </p:nvGrpSpPr>
          <p:grpSpPr>
            <a:xfrm>
              <a:off x="2058" y="1319"/>
              <a:ext cx="227" cy="227"/>
              <a:chOff x="1973" y="1706"/>
              <a:chExt cx="227" cy="227"/>
            </a:xfrm>
          </p:grpSpPr>
          <p:sp>
            <p:nvSpPr>
              <p:cNvPr id="86080" name="Oval 64"/>
              <p:cNvSpPr>
                <a:spLocks noChangeArrowheads="1"/>
              </p:cNvSpPr>
              <p:nvPr/>
            </p:nvSpPr>
            <p:spPr bwMode="gray">
              <a:xfrm>
                <a:off x="1973" y="1706"/>
                <a:ext cx="228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081" name="Oval 65"/>
              <p:cNvSpPr>
                <a:spLocks noChangeArrowheads="1"/>
              </p:cNvSpPr>
              <p:nvPr/>
            </p:nvSpPr>
            <p:spPr bwMode="gray">
              <a:xfrm>
                <a:off x="1983" y="1725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8685" name="Group 66"/>
            <p:cNvGrpSpPr/>
            <p:nvPr/>
          </p:nvGrpSpPr>
          <p:grpSpPr>
            <a:xfrm>
              <a:off x="1463" y="2362"/>
              <a:ext cx="227" cy="227"/>
              <a:chOff x="1565" y="2659"/>
              <a:chExt cx="227" cy="227"/>
            </a:xfrm>
          </p:grpSpPr>
          <p:sp>
            <p:nvSpPr>
              <p:cNvPr id="86083" name="Oval 67"/>
              <p:cNvSpPr>
                <a:spLocks noChangeArrowheads="1"/>
              </p:cNvSpPr>
              <p:nvPr/>
            </p:nvSpPr>
            <p:spPr bwMode="gray">
              <a:xfrm>
                <a:off x="1565" y="265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084" name="Oval 68"/>
              <p:cNvSpPr>
                <a:spLocks noChangeArrowheads="1"/>
              </p:cNvSpPr>
              <p:nvPr/>
            </p:nvSpPr>
            <p:spPr bwMode="gray">
              <a:xfrm>
                <a:off x="1576" y="2678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8688" name="Group 69"/>
            <p:cNvGrpSpPr/>
            <p:nvPr/>
          </p:nvGrpSpPr>
          <p:grpSpPr>
            <a:xfrm>
              <a:off x="2007" y="3334"/>
              <a:ext cx="227" cy="227"/>
              <a:chOff x="2109" y="3612"/>
              <a:chExt cx="227" cy="227"/>
            </a:xfrm>
          </p:grpSpPr>
          <p:sp>
            <p:nvSpPr>
              <p:cNvPr id="86086" name="Oval 70"/>
              <p:cNvSpPr>
                <a:spLocks noChangeArrowheads="1"/>
              </p:cNvSpPr>
              <p:nvPr/>
            </p:nvSpPr>
            <p:spPr bwMode="gray">
              <a:xfrm>
                <a:off x="2108" y="3612"/>
                <a:ext cx="228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087" name="Oval 71"/>
              <p:cNvSpPr>
                <a:spLocks noChangeArrowheads="1"/>
              </p:cNvSpPr>
              <p:nvPr/>
            </p:nvSpPr>
            <p:spPr bwMode="gray">
              <a:xfrm>
                <a:off x="2119" y="3631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8691" name="Group 72"/>
            <p:cNvGrpSpPr/>
            <p:nvPr/>
          </p:nvGrpSpPr>
          <p:grpSpPr>
            <a:xfrm>
              <a:off x="3223" y="1306"/>
              <a:ext cx="227" cy="227"/>
              <a:chOff x="3470" y="1706"/>
              <a:chExt cx="227" cy="227"/>
            </a:xfrm>
          </p:grpSpPr>
          <p:sp>
            <p:nvSpPr>
              <p:cNvPr id="86089" name="Oval 73"/>
              <p:cNvSpPr>
                <a:spLocks noChangeArrowheads="1"/>
              </p:cNvSpPr>
              <p:nvPr/>
            </p:nvSpPr>
            <p:spPr bwMode="gray">
              <a:xfrm>
                <a:off x="3470" y="170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090" name="Oval 74"/>
              <p:cNvSpPr>
                <a:spLocks noChangeArrowheads="1"/>
              </p:cNvSpPr>
              <p:nvPr/>
            </p:nvSpPr>
            <p:spPr bwMode="gray">
              <a:xfrm>
                <a:off x="3481" y="1725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8694" name="Group 75"/>
            <p:cNvGrpSpPr/>
            <p:nvPr/>
          </p:nvGrpSpPr>
          <p:grpSpPr>
            <a:xfrm>
              <a:off x="3821" y="2362"/>
              <a:ext cx="227" cy="227"/>
              <a:chOff x="3923" y="2659"/>
              <a:chExt cx="227" cy="227"/>
            </a:xfrm>
          </p:grpSpPr>
          <p:sp>
            <p:nvSpPr>
              <p:cNvPr id="86092" name="Oval 76"/>
              <p:cNvSpPr>
                <a:spLocks noChangeArrowheads="1"/>
              </p:cNvSpPr>
              <p:nvPr/>
            </p:nvSpPr>
            <p:spPr bwMode="gray">
              <a:xfrm>
                <a:off x="3923" y="265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093" name="Oval 77"/>
              <p:cNvSpPr>
                <a:spLocks noChangeArrowheads="1"/>
              </p:cNvSpPr>
              <p:nvPr/>
            </p:nvSpPr>
            <p:spPr bwMode="gray">
              <a:xfrm>
                <a:off x="3934" y="2678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8697" name="Group 78"/>
            <p:cNvGrpSpPr/>
            <p:nvPr/>
          </p:nvGrpSpPr>
          <p:grpSpPr>
            <a:xfrm>
              <a:off x="3258" y="3370"/>
              <a:ext cx="227" cy="227"/>
              <a:chOff x="3515" y="3521"/>
              <a:chExt cx="227" cy="227"/>
            </a:xfrm>
          </p:grpSpPr>
          <p:sp>
            <p:nvSpPr>
              <p:cNvPr id="86095" name="Oval 79"/>
              <p:cNvSpPr>
                <a:spLocks noChangeArrowheads="1"/>
              </p:cNvSpPr>
              <p:nvPr/>
            </p:nvSpPr>
            <p:spPr bwMode="gray">
              <a:xfrm>
                <a:off x="3515" y="3521"/>
                <a:ext cx="228" cy="2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096" name="Oval 80"/>
              <p:cNvSpPr>
                <a:spLocks noChangeArrowheads="1"/>
              </p:cNvSpPr>
              <p:nvPr/>
            </p:nvSpPr>
            <p:spPr bwMode="gray">
              <a:xfrm>
                <a:off x="3525" y="3540"/>
                <a:ext cx="141" cy="14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372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6097" name="Oval 81"/>
            <p:cNvSpPr>
              <a:spLocks noChangeArrowheads="1"/>
            </p:cNvSpPr>
            <p:nvPr/>
          </p:nvSpPr>
          <p:spPr bwMode="gray">
            <a:xfrm>
              <a:off x="2181" y="2331"/>
              <a:ext cx="172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98" name="Oval 82"/>
            <p:cNvSpPr>
              <a:spLocks noChangeArrowheads="1"/>
            </p:cNvSpPr>
            <p:nvPr/>
          </p:nvSpPr>
          <p:spPr bwMode="gray">
            <a:xfrm>
              <a:off x="2177" y="2321"/>
              <a:ext cx="172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099" name="Oval 83"/>
            <p:cNvSpPr>
              <a:spLocks noChangeArrowheads="1"/>
            </p:cNvSpPr>
            <p:nvPr/>
          </p:nvSpPr>
          <p:spPr bwMode="gray">
            <a:xfrm>
              <a:off x="2261" y="2331"/>
              <a:ext cx="1065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100" name="Oval 84"/>
            <p:cNvSpPr>
              <a:spLocks noChangeArrowheads="1"/>
            </p:cNvSpPr>
            <p:nvPr/>
          </p:nvSpPr>
          <p:spPr bwMode="gray">
            <a:xfrm>
              <a:off x="2250" y="2314"/>
              <a:ext cx="1065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704" name="Oval 85"/>
            <p:cNvSpPr/>
            <p:nvPr/>
          </p:nvSpPr>
          <p:spPr>
            <a:xfrm>
              <a:off x="2314" y="2331"/>
              <a:ext cx="959" cy="327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05" name="Oval 86"/>
            <p:cNvSpPr/>
            <p:nvPr/>
          </p:nvSpPr>
          <p:spPr>
            <a:xfrm>
              <a:off x="2328" y="2027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06" name="Oval 87"/>
            <p:cNvSpPr/>
            <p:nvPr/>
          </p:nvSpPr>
          <p:spPr>
            <a:xfrm>
              <a:off x="2339" y="2033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07" name="Oval 88"/>
            <p:cNvSpPr/>
            <p:nvPr/>
          </p:nvSpPr>
          <p:spPr>
            <a:xfrm>
              <a:off x="2349" y="2042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08" name="Oval 89"/>
            <p:cNvSpPr/>
            <p:nvPr/>
          </p:nvSpPr>
          <p:spPr>
            <a:xfrm>
              <a:off x="2400" y="2065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09" name="Text Box 90"/>
            <p:cNvSpPr txBox="1"/>
            <p:nvPr/>
          </p:nvSpPr>
          <p:spPr>
            <a:xfrm>
              <a:off x="2502" y="2174"/>
              <a:ext cx="596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  <a:endPara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10" name="Text Box 91"/>
            <p:cNvSpPr txBox="1"/>
            <p:nvPr/>
          </p:nvSpPr>
          <p:spPr>
            <a:xfrm>
              <a:off x="4059" y="2341"/>
              <a:ext cx="164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细胞生长状态和密度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11" name="Text Box 92"/>
            <p:cNvSpPr txBox="1"/>
            <p:nvPr/>
          </p:nvSpPr>
          <p:spPr>
            <a:xfrm>
              <a:off x="703" y="1246"/>
              <a:ext cx="1358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杂菌和其它外源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的污染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12" name="Text Box 93"/>
            <p:cNvSpPr txBox="1"/>
            <p:nvPr/>
          </p:nvSpPr>
          <p:spPr>
            <a:xfrm>
              <a:off x="3606" y="3385"/>
              <a:ext cx="174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载体</a:t>
              </a: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及重组</a:t>
              </a: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13" name="Text Box 94"/>
            <p:cNvSpPr txBox="1"/>
            <p:nvPr/>
          </p:nvSpPr>
          <p:spPr>
            <a:xfrm>
              <a:off x="3606" y="1253"/>
              <a:ext cx="80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受体细胞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14" name="Text Box 95"/>
            <p:cNvSpPr txBox="1"/>
            <p:nvPr/>
          </p:nvSpPr>
          <p:spPr>
            <a:xfrm>
              <a:off x="323" y="2337"/>
              <a:ext cx="1139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r"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试剂的纯度和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器皿的洁净度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15" name="Text Box 96"/>
            <p:cNvSpPr txBox="1"/>
            <p:nvPr/>
          </p:nvSpPr>
          <p:spPr>
            <a:xfrm>
              <a:off x="1190" y="3306"/>
              <a:ext cx="80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r" eaLnBrk="0" hangingPunct="0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转化操作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6"/>
          <p:cNvSpPr/>
          <p:nvPr/>
        </p:nvSpPr>
        <p:spPr>
          <a:xfrm>
            <a:off x="673100" y="2819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6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重组克隆子的鉴定</a:t>
            </a:r>
            <a:endParaRPr lang="zh-CN" altLang="en-US" sz="6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 次 实 验</a:t>
            </a:r>
            <a:b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29030" y="304882"/>
            <a:ext cx="32880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 验 目 的</a:t>
            </a:r>
            <a:endParaRPr lang="zh-CN" altLang="en-US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ine 6"/>
          <p:cNvSpPr/>
          <p:nvPr/>
        </p:nvSpPr>
        <p:spPr>
          <a:xfrm>
            <a:off x="0" y="1237615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1524080" y="1752644"/>
            <a:ext cx="5714910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学习转化技术的原理和方法</a:t>
            </a:r>
            <a:endParaRPr lang="zh-CN" altLang="en-US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了解影响转化效率的因素</a:t>
            </a:r>
            <a:endParaRPr lang="zh-CN" altLang="en-US" sz="3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重组</a:t>
            </a:r>
            <a:r>
              <a:rPr lang="en-US" altLang="zh-CN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DNA</a:t>
            </a: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的转化</a:t>
            </a:r>
            <a:endParaRPr lang="zh-CN" altLang="en-US" sz="3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5" descr="武汉大学校徽"/>
          <p:cNvPicPr>
            <a:picLocks noChangeAspect="1"/>
          </p:cNvPicPr>
          <p:nvPr/>
        </p:nvPicPr>
        <p:blipFill>
          <a:blip r:embed="rId1">
            <a:lum bright="82001" contrast="-70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2" name="Rectangle 4"/>
          <p:cNvSpPr/>
          <p:nvPr/>
        </p:nvSpPr>
        <p:spPr>
          <a:xfrm>
            <a:off x="444500" y="836613"/>
            <a:ext cx="8223250" cy="30495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160000"/>
              </a:lnSpc>
            </a:pPr>
            <a:r>
              <a:rPr lang="zh-CN" altLang="en-US" sz="7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开始工作吧！</a:t>
            </a:r>
            <a:br>
              <a:rPr lang="zh-CN" altLang="en-US" sz="6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6000" b="1" i="1">
                <a:solidFill>
                  <a:srgbClr val="E6260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LET’S BEGIN NOW</a:t>
            </a:r>
            <a:r>
              <a:rPr lang="zh-CN" altLang="en-US" sz="6000" b="1" i="1" dirty="0">
                <a:solidFill>
                  <a:srgbClr val="E6260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！</a:t>
            </a:r>
            <a:endParaRPr lang="zh-CN" altLang="en-US" sz="6000" b="1" i="1" dirty="0">
              <a:solidFill>
                <a:srgbClr val="E6260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51203" name="Picture 6" descr="PE01616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10000"/>
            <a:ext cx="2971800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400" b="1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205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80000"/>
            </a:pP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1" descr="5b.jpg"/>
          <p:cNvPicPr>
            <a:picLocks noChangeAspect="1"/>
          </p:cNvPicPr>
          <p:nvPr/>
        </p:nvPicPr>
        <p:blipFill>
          <a:blip r:embed="rId1"/>
          <a:srcRect l="11539" t="30888" r="44231" b="7336"/>
          <a:stretch>
            <a:fillRect/>
          </a:stretch>
        </p:blipFill>
        <p:spPr>
          <a:xfrm>
            <a:off x="533400" y="381000"/>
            <a:ext cx="2743200" cy="2862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6" name="图片 2" descr="5a.jpg"/>
          <p:cNvPicPr>
            <a:picLocks noChangeAspect="1"/>
          </p:cNvPicPr>
          <p:nvPr/>
        </p:nvPicPr>
        <p:blipFill>
          <a:blip r:embed="rId2"/>
          <a:srcRect l="12543" t="8394" r="40425" b="24457"/>
          <a:stretch>
            <a:fillRect/>
          </a:stretch>
        </p:blipFill>
        <p:spPr>
          <a:xfrm>
            <a:off x="6248400" y="381000"/>
            <a:ext cx="2743200" cy="2925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7" name="图片 4" descr="1a-16.jpg"/>
          <p:cNvPicPr>
            <a:picLocks noChangeAspect="1"/>
          </p:cNvPicPr>
          <p:nvPr/>
        </p:nvPicPr>
        <p:blipFill>
          <a:blip r:embed="rId3"/>
          <a:srcRect l="27499" t="6500" r="28333" b="36615"/>
          <a:stretch>
            <a:fillRect/>
          </a:stretch>
        </p:blipFill>
        <p:spPr>
          <a:xfrm>
            <a:off x="533400" y="3962400"/>
            <a:ext cx="2851150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8" name="图片 5" descr="3a.jpg"/>
          <p:cNvPicPr>
            <a:picLocks noChangeAspect="1"/>
          </p:cNvPicPr>
          <p:nvPr/>
        </p:nvPicPr>
        <p:blipFill>
          <a:blip r:embed="rId4"/>
          <a:srcRect l="22501" t="15424" r="34167" b="21001"/>
          <a:stretch>
            <a:fillRect/>
          </a:stretch>
        </p:blipFill>
        <p:spPr>
          <a:xfrm>
            <a:off x="6477000" y="3733800"/>
            <a:ext cx="2514600" cy="275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图片 6" descr="1a.jpg"/>
          <p:cNvPicPr>
            <a:picLocks noChangeAspect="1"/>
          </p:cNvPicPr>
          <p:nvPr/>
        </p:nvPicPr>
        <p:blipFill>
          <a:blip r:embed="rId5"/>
          <a:srcRect l="24167" t="7616" r="31667" b="28809"/>
          <a:stretch>
            <a:fillRect/>
          </a:stretch>
        </p:blipFill>
        <p:spPr>
          <a:xfrm>
            <a:off x="3505200" y="381000"/>
            <a:ext cx="2620963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0" name="图片 7" descr="5b.jpg"/>
          <p:cNvPicPr>
            <a:picLocks noChangeAspect="1"/>
          </p:cNvPicPr>
          <p:nvPr/>
        </p:nvPicPr>
        <p:blipFill>
          <a:blip r:embed="rId6"/>
          <a:srcRect l="33333" t="23230" r="24167" b="13193"/>
          <a:stretch>
            <a:fillRect/>
          </a:stretch>
        </p:blipFill>
        <p:spPr>
          <a:xfrm>
            <a:off x="3641725" y="3733800"/>
            <a:ext cx="2454275" cy="274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400" b="1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2232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80000"/>
            </a:pP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400" b="1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3250" name="内容占位符 1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80000"/>
            </a:pP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pic>
        <p:nvPicPr>
          <p:cNvPr id="53251" name="Picture 9" descr="1a"/>
          <p:cNvPicPr>
            <a:picLocks noChangeAspect="1"/>
          </p:cNvPicPr>
          <p:nvPr/>
        </p:nvPicPr>
        <p:blipFill>
          <a:blip r:embed="rId1"/>
          <a:srcRect l="40805" t="3847" r="17816" b="36923"/>
          <a:stretch>
            <a:fillRect/>
          </a:stretch>
        </p:blipFill>
        <p:spPr>
          <a:xfrm rot="-316201">
            <a:off x="6350" y="144463"/>
            <a:ext cx="1782763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Picture 10" descr="1b"/>
          <p:cNvPicPr>
            <a:picLocks noChangeAspect="1"/>
          </p:cNvPicPr>
          <p:nvPr/>
        </p:nvPicPr>
        <p:blipFill>
          <a:blip r:embed="rId2"/>
          <a:srcRect l="30000" t="11076" r="28571" b="31554"/>
          <a:stretch>
            <a:fillRect/>
          </a:stretch>
        </p:blipFill>
        <p:spPr>
          <a:xfrm rot="-245482">
            <a:off x="1828800" y="152400"/>
            <a:ext cx="1841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Picture 11" descr="2a"/>
          <p:cNvPicPr>
            <a:picLocks noChangeAspect="1"/>
          </p:cNvPicPr>
          <p:nvPr/>
        </p:nvPicPr>
        <p:blipFill>
          <a:blip r:embed="rId3"/>
          <a:srcRect l="35001" t="1778" r="26250" b="39665"/>
          <a:stretch>
            <a:fillRect/>
          </a:stretch>
        </p:blipFill>
        <p:spPr>
          <a:xfrm>
            <a:off x="3733800" y="152400"/>
            <a:ext cx="1754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4" name="Picture 12" descr="2b"/>
          <p:cNvPicPr>
            <a:picLocks noChangeAspect="1"/>
          </p:cNvPicPr>
          <p:nvPr/>
        </p:nvPicPr>
        <p:blipFill>
          <a:blip r:embed="rId4"/>
          <a:srcRect l="27382" t="7965" r="33333" b="36276"/>
          <a:stretch>
            <a:fillRect/>
          </a:stretch>
        </p:blipFill>
        <p:spPr>
          <a:xfrm rot="184004">
            <a:off x="5562600" y="304800"/>
            <a:ext cx="1724025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5" name="Picture 13" descr="3a"/>
          <p:cNvPicPr>
            <a:picLocks noChangeAspect="1"/>
          </p:cNvPicPr>
          <p:nvPr/>
        </p:nvPicPr>
        <p:blipFill>
          <a:blip r:embed="rId5"/>
          <a:srcRect l="36169" t="11388" r="21277" b="28825"/>
          <a:stretch>
            <a:fillRect/>
          </a:stretch>
        </p:blipFill>
        <p:spPr>
          <a:xfrm>
            <a:off x="7315200" y="304800"/>
            <a:ext cx="1814513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6" name="Picture 14" descr="3b"/>
          <p:cNvPicPr>
            <a:picLocks noChangeAspect="1"/>
          </p:cNvPicPr>
          <p:nvPr/>
        </p:nvPicPr>
        <p:blipFill>
          <a:blip r:embed="rId6"/>
          <a:srcRect l="31148" t="24142" r="29507" b="18793"/>
          <a:stretch>
            <a:fillRect/>
          </a:stretch>
        </p:blipFill>
        <p:spPr>
          <a:xfrm>
            <a:off x="152400" y="2057400"/>
            <a:ext cx="1828800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7" name="Picture 15" descr="4a"/>
          <p:cNvPicPr>
            <a:picLocks noChangeAspect="1"/>
          </p:cNvPicPr>
          <p:nvPr/>
        </p:nvPicPr>
        <p:blipFill>
          <a:blip r:embed="rId7"/>
          <a:srcRect l="38806" t="17978" r="22388" b="26093"/>
          <a:stretch>
            <a:fillRect/>
          </a:stretch>
        </p:blipFill>
        <p:spPr>
          <a:xfrm>
            <a:off x="2057400" y="2209800"/>
            <a:ext cx="1698625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8" name="Picture 16" descr="4b"/>
          <p:cNvPicPr>
            <a:picLocks noChangeAspect="1"/>
          </p:cNvPicPr>
          <p:nvPr/>
        </p:nvPicPr>
        <p:blipFill>
          <a:blip r:embed="rId8"/>
          <a:srcRect l="28572" t="12749" r="30952" b="31474"/>
          <a:stretch>
            <a:fillRect/>
          </a:stretch>
        </p:blipFill>
        <p:spPr>
          <a:xfrm>
            <a:off x="3810000" y="2286000"/>
            <a:ext cx="1701800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9" name="Picture 17" descr="5a"/>
          <p:cNvPicPr>
            <a:picLocks noChangeAspect="1"/>
          </p:cNvPicPr>
          <p:nvPr/>
        </p:nvPicPr>
        <p:blipFill>
          <a:blip r:embed="rId9"/>
          <a:srcRect l="29688" t="12549" r="31250" b="30980"/>
          <a:stretch>
            <a:fillRect/>
          </a:stretch>
        </p:blipFill>
        <p:spPr>
          <a:xfrm>
            <a:off x="5562600" y="2286000"/>
            <a:ext cx="1693863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0" name="Picture 18" descr="5b"/>
          <p:cNvPicPr>
            <a:picLocks noChangeAspect="1"/>
          </p:cNvPicPr>
          <p:nvPr/>
        </p:nvPicPr>
        <p:blipFill>
          <a:blip r:embed="rId10"/>
          <a:srcRect l="34001" t="19632" r="28000" b="26826"/>
          <a:stretch>
            <a:fillRect/>
          </a:stretch>
        </p:blipFill>
        <p:spPr>
          <a:xfrm>
            <a:off x="7323138" y="2286000"/>
            <a:ext cx="180975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1" name="Picture 19" descr="6a"/>
          <p:cNvPicPr>
            <a:picLocks noChangeAspect="1"/>
          </p:cNvPicPr>
          <p:nvPr/>
        </p:nvPicPr>
        <p:blipFill>
          <a:blip r:embed="rId11"/>
          <a:srcRect l="32353" t="13776" r="25000" b="25215"/>
          <a:stretch>
            <a:fillRect/>
          </a:stretch>
        </p:blipFill>
        <p:spPr>
          <a:xfrm>
            <a:off x="152400" y="4267200"/>
            <a:ext cx="1995488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2" name="Picture 20" descr="6b"/>
          <p:cNvPicPr>
            <a:picLocks noChangeAspect="1"/>
          </p:cNvPicPr>
          <p:nvPr/>
        </p:nvPicPr>
        <p:blipFill>
          <a:blip r:embed="rId12"/>
          <a:srcRect l="24001" r="28000" b="33073"/>
          <a:stretch>
            <a:fillRect/>
          </a:stretch>
        </p:blipFill>
        <p:spPr>
          <a:xfrm>
            <a:off x="2362200" y="4267200"/>
            <a:ext cx="2047875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3" name="Picture 21" descr="7a"/>
          <p:cNvPicPr>
            <a:picLocks noChangeAspect="1"/>
          </p:cNvPicPr>
          <p:nvPr/>
        </p:nvPicPr>
        <p:blipFill>
          <a:blip r:embed="rId13"/>
          <a:srcRect l="28813" t="14886" r="32204" b="30672"/>
          <a:stretch>
            <a:fillRect/>
          </a:stretch>
        </p:blipFill>
        <p:spPr>
          <a:xfrm>
            <a:off x="4648200" y="4267200"/>
            <a:ext cx="2044700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64" name="Picture 22" descr="7b"/>
          <p:cNvPicPr>
            <a:picLocks noChangeAspect="1"/>
          </p:cNvPicPr>
          <p:nvPr/>
        </p:nvPicPr>
        <p:blipFill>
          <a:blip r:embed="rId14"/>
          <a:srcRect l="23880" t="24095" r="32835" b="13983"/>
          <a:stretch>
            <a:fillRect/>
          </a:stretch>
        </p:blipFill>
        <p:spPr>
          <a:xfrm>
            <a:off x="6858000" y="4267200"/>
            <a:ext cx="1995488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497763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电泳常见问题与对策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4274" name="AutoShape 3"/>
          <p:cNvSpPr>
            <a:spLocks noGrp="1" noChangeAspect="1"/>
          </p:cNvSpPr>
          <p:nvPr>
            <p:ph idx="1"/>
          </p:nvPr>
        </p:nvSpPr>
        <p:spPr>
          <a:xfrm>
            <a:off x="1066800" y="1219200"/>
            <a:ext cx="7497763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Pct val="80000"/>
              <a:buNone/>
            </a:pPr>
            <a:r>
              <a:rPr lang="en-US" altLang="zh-CN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DNA</a:t>
            </a: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带很淡或无带 </a:t>
            </a: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pic>
        <p:nvPicPr>
          <p:cNvPr id="54275" name="Picture 4"/>
          <p:cNvPicPr>
            <a:picLocks noChangeAspect="1"/>
          </p:cNvPicPr>
          <p:nvPr/>
        </p:nvPicPr>
        <p:blipFill>
          <a:blip r:embed="rId1"/>
          <a:srcRect b="27023"/>
          <a:stretch>
            <a:fillRect/>
          </a:stretch>
        </p:blipFill>
        <p:spPr>
          <a:xfrm>
            <a:off x="2438400" y="1858963"/>
            <a:ext cx="5791200" cy="1646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矩形 4"/>
          <p:cNvSpPr/>
          <p:nvPr/>
        </p:nvSpPr>
        <p:spPr>
          <a:xfrm>
            <a:off x="1295400" y="3657600"/>
            <a:ext cx="239871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292100" indent="-292100">
              <a:buClr>
                <a:schemeClr val="accent1"/>
              </a:buClr>
              <a:buSzPct val="70000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带拖尾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2"/>
          <a:srcRect b="15181"/>
          <a:stretch>
            <a:fillRect/>
          </a:stretch>
        </p:blipFill>
        <p:spPr>
          <a:xfrm>
            <a:off x="2438400" y="4240213"/>
            <a:ext cx="5791200" cy="2084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736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>
                <a:solidFill>
                  <a:srgbClr val="FF0000"/>
                </a:solidFill>
                <a:sym typeface="+mn-ea"/>
              </a:rPr>
              <a:t>实验原理</a:t>
            </a:r>
            <a:br>
              <a:rPr lang="zh-CN" altLang="en-US" sz="4400">
                <a:solidFill>
                  <a:srgbClr val="FF0000"/>
                </a:solidFill>
              </a:rPr>
            </a:b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515" y="1591310"/>
            <a:ext cx="7868285" cy="452628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ym typeface="+mn-ea"/>
              </a:rPr>
              <a:t>pET-28-GFP</a:t>
            </a:r>
            <a:r>
              <a:rPr lang="zh-CN" altLang="en-US" sz="2800">
                <a:sym typeface="+mn-ea"/>
              </a:rPr>
              <a:t>重组质粒通过转化进入宿主细胞后，形成含有重组</a:t>
            </a:r>
            <a:r>
              <a:rPr lang="en-US" altLang="zh-CN" sz="2800">
                <a:sym typeface="+mn-ea"/>
              </a:rPr>
              <a:t>DNA</a:t>
            </a:r>
            <a:r>
              <a:rPr lang="zh-CN" altLang="en-US" sz="2800">
                <a:sym typeface="+mn-ea"/>
              </a:rPr>
              <a:t>的菌落，即重组子或转化子，目的基因</a:t>
            </a:r>
            <a:r>
              <a:rPr lang="en-US" altLang="zh-CN" sz="2800">
                <a:sym typeface="+mn-ea"/>
              </a:rPr>
              <a:t>GFP</a:t>
            </a:r>
            <a:r>
              <a:rPr lang="zh-CN" altLang="en-US" sz="2800">
                <a:sym typeface="+mn-ea"/>
              </a:rPr>
              <a:t>将随受体的繁殖而获得大量扩增。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037715" y="231775"/>
            <a:ext cx="5207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14341" name="Rectangle 7"/>
          <p:cNvSpPr/>
          <p:nvPr/>
        </p:nvSpPr>
        <p:spPr>
          <a:xfrm>
            <a:off x="466090" y="3238500"/>
            <a:ext cx="8350250" cy="303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</a:pPr>
            <a:endParaRPr lang="zh-CN" altLang="en-US"/>
          </a:p>
        </p:txBody>
      </p:sp>
      <p:sp>
        <p:nvSpPr>
          <p:cNvPr id="34818" name="Line 6"/>
          <p:cNvSpPr/>
          <p:nvPr/>
        </p:nvSpPr>
        <p:spPr>
          <a:xfrm>
            <a:off x="0" y="1237615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6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7763" cy="1143000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实验材料</a:t>
            </a:r>
            <a:endParaRPr kumimoji="0" lang="zh-CN" altLang="en-US" sz="43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770" name="内容占位符 8"/>
          <p:cNvSpPr>
            <a:spLocks noGrp="1"/>
          </p:cNvSpPr>
          <p:nvPr>
            <p:ph sz="half" idx="1"/>
          </p:nvPr>
        </p:nvSpPr>
        <p:spPr>
          <a:xfrm>
            <a:off x="1435100" y="1812925"/>
            <a:ext cx="3657600" cy="4664075"/>
          </a:xfrm>
        </p:spPr>
        <p:txBody>
          <a:bodyPr vert="horz" wrap="square" lIns="91440" tIns="45720" rIns="91440" bIns="45720" anchor="t"/>
          <a:lstStyle/>
          <a:p>
            <a:pPr marL="82550" indent="0" eaLnBrk="1" hangingPunct="1">
              <a:buSzPct val="80000"/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摇床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冷冻离心机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恒温水浴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涂布棒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恒温培养箱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5276850" y="1889125"/>
            <a:ext cx="3657600" cy="4664075"/>
          </a:xfrm>
        </p:spPr>
        <p:txBody>
          <a:bodyPr vert="horz" wrap="square" lIns="91440" tIns="45720" rIns="91440" bIns="45720" anchor="t"/>
          <a:lstStyle/>
          <a:p>
            <a:pPr marL="82550" indent="0" eaLnBrk="1" hangingPunct="1">
              <a:buSzPct val="80000"/>
              <a:buNone/>
            </a:pPr>
            <a:r>
              <a:rPr lang="en-US" altLang="zh-CN" b="1" kern="120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LB</a:t>
            </a: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液体培养基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r>
              <a:rPr lang="en-US" altLang="zh-CN" b="1" kern="120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LB</a:t>
            </a: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固体培养基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卡那霉素（</a:t>
            </a:r>
            <a:r>
              <a:rPr lang="en-US" altLang="zh-CN" b="1" kern="120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Kan</a:t>
            </a: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）</a:t>
            </a:r>
            <a:endParaRPr lang="en-US" altLang="zh-CN" b="1" kern="120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82550" indent="0" eaLnBrk="1" hangingPunct="1">
              <a:buSzPct val="80000"/>
              <a:buNone/>
            </a:pP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32772" name="文本占位符 7"/>
          <p:cNvSpPr>
            <a:spLocks noGrp="1"/>
          </p:cNvSpPr>
          <p:nvPr>
            <p:ph type="body" idx="4294967295"/>
          </p:nvPr>
        </p:nvSpPr>
        <p:spPr>
          <a:xfrm>
            <a:off x="1143000" y="1219200"/>
            <a:ext cx="4022725" cy="639763"/>
          </a:xfrm>
        </p:spPr>
        <p:txBody>
          <a:bodyPr vert="horz" wrap="square" lIns="91440" tIns="45720" rIns="91440" bIns="45720" anchor="t"/>
          <a:lstStyle/>
          <a:p>
            <a:pPr marL="82550" indent="0" eaLnBrk="1" hangingPunct="1"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实验器材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4294967295"/>
          </p:nvPr>
        </p:nvSpPr>
        <p:spPr>
          <a:xfrm>
            <a:off x="5276850" y="1172845"/>
            <a:ext cx="4022725" cy="639763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80000"/>
              <a:buFont typeface="Wingdings 2" pitchFamily="18" charset="2"/>
              <a:defRPr sz="2400"/>
            </a:lvl1pPr>
            <a:lvl2pPr lvl="1">
              <a:buClr>
                <a:schemeClr val="accent1"/>
              </a:buClr>
              <a:buSzTx/>
              <a:buFont typeface="Wingdings 2" pitchFamily="18" charset="2"/>
              <a:defRPr sz="2000"/>
            </a:lvl2pPr>
            <a:lvl3pPr lvl="2">
              <a:buClr>
                <a:schemeClr val="accent1"/>
              </a:buClr>
              <a:buSzTx/>
              <a:buFont typeface="Wingdings 2" pitchFamily="18" charset="2"/>
              <a:defRPr sz="1800"/>
            </a:lvl3pPr>
            <a:lvl4pPr lvl="3">
              <a:buClr>
                <a:schemeClr val="accent1"/>
              </a:buClr>
              <a:buSzTx/>
              <a:buFont typeface="Wingdings 2" pitchFamily="18" charset="2"/>
              <a:defRPr sz="1600"/>
            </a:lvl4pPr>
            <a:lvl5pPr lvl="4">
              <a:buClr>
                <a:schemeClr val="accent1"/>
              </a:buClr>
              <a:buSzTx/>
              <a:buFont typeface="Wingdings 2" pitchFamily="18" charset="2"/>
              <a:defRPr sz="1600"/>
            </a:lvl5pPr>
          </a:lstStyle>
          <a:p>
            <a:pPr marL="82550" lvl="0" indent="0" eaLnBrk="1" hangingPunct="1"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实验试剂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Line 6"/>
          <p:cNvSpPr/>
          <p:nvPr/>
        </p:nvSpPr>
        <p:spPr>
          <a:xfrm>
            <a:off x="0" y="1111250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/>
          <p:nvPr/>
        </p:nvSpPr>
        <p:spPr>
          <a:xfrm>
            <a:off x="457200" y="609600"/>
            <a:ext cx="73152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303145" y="360363"/>
            <a:ext cx="4965700" cy="1020763"/>
          </a:xfr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实验材料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796" name="内容占位符 8"/>
          <p:cNvSpPr>
            <a:spLocks noGrp="1"/>
          </p:cNvSpPr>
          <p:nvPr>
            <p:ph idx="1"/>
          </p:nvPr>
        </p:nvSpPr>
        <p:spPr>
          <a:xfrm>
            <a:off x="1371600" y="1066800"/>
            <a:ext cx="7497763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SzPct val="80000"/>
            </a:pP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受体菌：大肠杆菌菌株</a:t>
            </a:r>
            <a:r>
              <a:rPr lang="en-US" altLang="zh-CN" sz="2400" kern="12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DH5</a:t>
            </a:r>
            <a:r>
              <a:rPr lang="el-GR" altLang="zh-CN" sz="2400" kern="120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α</a:t>
            </a:r>
            <a:endParaRPr lang="en-US" altLang="zh-CN" sz="2400" kern="1200" baseline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lnSpc>
                <a:spcPct val="150000"/>
              </a:lnSpc>
              <a:buSzPct val="80000"/>
            </a:pPr>
            <a:r>
              <a:rPr lang="zh-CN" altLang="en-US" sz="24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外源质粒：重组</a:t>
            </a:r>
            <a:r>
              <a:rPr lang="en-US" altLang="zh-CN" sz="24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DNA</a:t>
            </a:r>
            <a:r>
              <a:rPr lang="en-US" altLang="zh-CN" sz="2400" kern="12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pET-28a-GFP</a:t>
            </a:r>
            <a:endParaRPr lang="zh-CN" altLang="en-US" sz="2800" kern="1200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eaLnBrk="1" hangingPunct="1">
              <a:buSzPct val="80000"/>
            </a:pP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34818" name="Line 6"/>
          <p:cNvSpPr/>
          <p:nvPr/>
        </p:nvSpPr>
        <p:spPr>
          <a:xfrm>
            <a:off x="0" y="990600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Picture 8"/>
          <p:cNvPicPr>
            <a:picLocks noChangeAspect="1"/>
          </p:cNvPicPr>
          <p:nvPr/>
        </p:nvPicPr>
        <p:blipFill>
          <a:blip r:embed="rId1">
            <a:lum bright="-12000" contrast="35999"/>
          </a:blip>
          <a:srcRect l="3036" t="6895" r="11926" b="3816"/>
          <a:stretch>
            <a:fillRect/>
          </a:stretch>
        </p:blipFill>
        <p:spPr>
          <a:xfrm>
            <a:off x="2133600" y="2365375"/>
            <a:ext cx="3806825" cy="394335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/>
          <p:nvPr/>
        </p:nvSpPr>
        <p:spPr>
          <a:xfrm>
            <a:off x="4572000" y="1828800"/>
            <a:ext cx="4432300" cy="168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r"/>
            <a:endParaRPr lang="zh-CN" altLang="en-US" sz="5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Line 6"/>
          <p:cNvSpPr/>
          <p:nvPr/>
        </p:nvSpPr>
        <p:spPr>
          <a:xfrm>
            <a:off x="85725" y="2741295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667000" y="1676400"/>
            <a:ext cx="7497763" cy="1143000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实验操作</a:t>
            </a:r>
            <a:b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820" name="内容占位符 8"/>
          <p:cNvSpPr>
            <a:spLocks noGrp="1"/>
          </p:cNvSpPr>
          <p:nvPr>
            <p:ph idx="1"/>
          </p:nvPr>
        </p:nvSpPr>
        <p:spPr>
          <a:xfrm>
            <a:off x="228600" y="3505200"/>
            <a:ext cx="61087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Pct val="80000"/>
            </a:pP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810000"/>
            <a:ext cx="3430588" cy="2738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83210"/>
            <a:ext cx="7497763" cy="1143000"/>
          </a:xfrm>
        </p:spPr>
        <p:txBody>
          <a:bodyPr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30000"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、感受态细胞的分装（已完成）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34110" y="1229995"/>
            <a:ext cx="7522210" cy="3201670"/>
          </a:xfrm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   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/>
              <a:defRPr/>
            </a:pPr>
            <a:r>
              <a:rPr lang="en-US" altLang="zh-CN" sz="5700" i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E.coli</a:t>
            </a:r>
            <a:r>
              <a:rPr lang="en-US" altLang="zh-CN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DH5</a:t>
            </a:r>
            <a:r>
              <a:rPr lang="el-GR" altLang="zh-CN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α</a:t>
            </a:r>
            <a:r>
              <a:rPr lang="zh-CN" altLang="en-US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感受态细胞（</a:t>
            </a:r>
            <a:r>
              <a:rPr lang="en-US" altLang="zh-CN" sz="57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+mn-ea"/>
              </a:rPr>
              <a:t>100</a:t>
            </a:r>
            <a:r>
              <a:rPr lang="el-GR" altLang="zh-CN" sz="57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+mn-ea"/>
              </a:rPr>
              <a:t>μ</a:t>
            </a:r>
            <a:r>
              <a:rPr lang="en-US" altLang="zh-CN" sz="57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+mn-ea"/>
              </a:rPr>
              <a:t>L</a:t>
            </a:r>
            <a:r>
              <a:rPr lang="zh-CN" altLang="en-US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），</a:t>
            </a:r>
            <a:endParaRPr lang="zh-CN" altLang="en-US" sz="57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/>
              <a:defRPr/>
            </a:pPr>
            <a:r>
              <a:rPr lang="en-US" altLang="zh-CN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-80º</a:t>
            </a:r>
            <a:r>
              <a:rPr lang="zh-CN" altLang="en-US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取出后迅速置冰浴，</a:t>
            </a:r>
            <a:r>
              <a:rPr lang="en-US" altLang="zh-CN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5</a:t>
            </a:r>
            <a:r>
              <a:rPr lang="zh-CN" altLang="en-US" sz="57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分钟待菌块融化。</a:t>
            </a:r>
            <a:endParaRPr lang="zh-CN" altLang="en-US" sz="57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AutoNum type="circleNumDbPlain"/>
              <a:defRPr/>
            </a:pPr>
            <a:r>
              <a:rPr kumimoji="0" lang="zh-CN" altLang="en-US" sz="5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取</a:t>
            </a:r>
            <a:r>
              <a:rPr kumimoji="0" lang="en-US" altLang="zh-CN" sz="5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50</a:t>
            </a:r>
            <a:r>
              <a:rPr kumimoji="0" lang="en-US" altLang="zh-CN" sz="5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µL</a:t>
            </a:r>
            <a:r>
              <a:rPr kumimoji="0" lang="zh-CN" altLang="en-US" sz="5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的感受态细胞至一个新的</a:t>
            </a:r>
            <a:r>
              <a:rPr kumimoji="0" lang="en-US" altLang="zh-CN" sz="5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EP</a:t>
            </a:r>
            <a:r>
              <a:rPr kumimoji="0" lang="zh-CN" altLang="en-US" sz="5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管中。</a:t>
            </a:r>
            <a:endParaRPr kumimoji="0" lang="zh-CN" altLang="en-US" sz="5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华文中宋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+mj-ea"/>
              <a:buNone/>
              <a:defRPr/>
            </a:pPr>
            <a:r>
              <a:rPr kumimoji="0" lang="en-US" altLang="zh-CN" sz="5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    </a:t>
            </a:r>
            <a:r>
              <a:rPr kumimoji="0" lang="zh-CN" altLang="en-US" sz="5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注意</a:t>
            </a:r>
            <a:r>
              <a:rPr lang="zh-CN" altLang="en-US" sz="57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无菌操作！</a:t>
            </a:r>
            <a:endParaRPr kumimoji="0" lang="en-US" altLang="zh-CN" sz="5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华文中宋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70000"/>
              </a:lnSpc>
              <a:spcBef>
                <a:spcPts val="25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    </a:t>
            </a: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即将</a:t>
            </a:r>
            <a:r>
              <a:rPr kumimoji="0" lang="en-US" altLang="zh-CN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100µL</a:t>
            </a: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的感受态细胞分装成</a:t>
            </a:r>
            <a:r>
              <a:rPr kumimoji="0" lang="en-US" altLang="zh-CN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2</a:t>
            </a: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管</a:t>
            </a:r>
            <a:r>
              <a:rPr kumimoji="0" lang="en-US" altLang="zh-CN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(50µL/</a:t>
            </a: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管</a:t>
            </a:r>
            <a:r>
              <a:rPr kumimoji="0" lang="en-US" altLang="zh-CN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)</a:t>
            </a: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用于后续实验。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华文中宋"/>
              </a:rPr>
              <a:t> 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华文中宋"/>
            </a:endParaRPr>
          </a:p>
        </p:txBody>
      </p:sp>
      <p:pic>
        <p:nvPicPr>
          <p:cNvPr id="35844" name="Picture 9" descr="3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10000"/>
            <a:ext cx="3168650" cy="276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219200"/>
            <a:ext cx="8153400" cy="150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7763" cy="1143000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DNA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的转化</a:t>
            </a:r>
            <a:b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580" name="内容占位符 6"/>
          <p:cNvSpPr>
            <a:spLocks noGrp="1"/>
          </p:cNvSpPr>
          <p:nvPr>
            <p:ph idx="1"/>
          </p:nvPr>
        </p:nvSpPr>
        <p:spPr>
          <a:xfrm>
            <a:off x="1219200" y="1295400"/>
            <a:ext cx="7497763" cy="4800600"/>
          </a:xfrm>
        </p:spPr>
        <p:txBody>
          <a:bodyPr vert="horz" wrap="square" lIns="91440" tIns="45720" rIns="91440" bIns="45720" anchor="t"/>
          <a:lstStyle/>
          <a:p>
            <a:pPr marL="533400" marR="0" indent="-533400" algn="l" defTabSz="914400" rtl="0" eaLnBrk="1" fontAlgn="base" latinLnBrk="0" hangingPunct="1">
              <a:lnSpc>
                <a:spcPct val="125000"/>
              </a:lnSpc>
              <a:spcBef>
                <a:spcPts val="25"/>
              </a:spcBef>
              <a:spcAft>
                <a:spcPct val="0"/>
              </a:spcAft>
              <a:buSzPct val="80000"/>
              <a:buFont typeface="+mj-ea"/>
              <a:buAutoNum type="circleNumDbPlain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按照下列表格加入目的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DNA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华文中宋"/>
              </a:rPr>
              <a:t>样品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华文中宋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47775" y="2281238"/>
          <a:ext cx="6470015" cy="24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1096645"/>
                <a:gridCol w="1014095"/>
                <a:gridCol w="1105535"/>
                <a:gridCol w="1026160"/>
                <a:gridCol w="1335405"/>
              </a:tblGrid>
              <a:tr h="6477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组内分工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受体菌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l-GR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重组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DNA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l-G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l-GR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灭菌水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l-GR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l-GR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组       别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</a:tr>
              <a:tr h="49403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1#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学生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受体菌对照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</a:tr>
              <a:tr h="42545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2#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学生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重组DNA1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</a:tr>
              <a:tr h="4267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3#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学生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阴性对照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</a:tr>
              <a:tr h="42545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4#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学生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600" b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重组DNA2</a:t>
                      </a:r>
                      <a:endParaRPr lang="en-US" altLang="zh-CN" sz="1600" b="1" dirty="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1f71475-a469-4db7-9a0f-cfa168c2092a}"/>
</p:tagLst>
</file>

<file path=ppt/tags/tag2.xml><?xml version="1.0" encoding="utf-8"?>
<p:tagLst xmlns:p="http://schemas.openxmlformats.org/presentationml/2006/main">
  <p:tag name="KSO_WM_UNIT_TABLE_BEAUTIFY" val="smartTable{1fa32f37-d29f-4580-9719-d55d37c26da8}"/>
</p:tagLst>
</file>

<file path=ppt/tags/tag3.xml><?xml version="1.0" encoding="utf-8"?>
<p:tagLst xmlns:p="http://schemas.openxmlformats.org/presentationml/2006/main">
  <p:tag name="KSO_WM_UNIT_TABLE_BEAUTIFY" val="smartTable{ce25cf92-ce04-42d4-884a-b9060893794c}"/>
</p:tagLst>
</file>

<file path=ppt/tags/tag4.xml><?xml version="1.0" encoding="utf-8"?>
<p:tagLst xmlns:p="http://schemas.openxmlformats.org/presentationml/2006/main">
  <p:tag name="KSO_WPP_MARK_KEY" val="c49f0136-1404-421e-8cea-94909039f46f"/>
  <p:tag name="COMMONDATA" val="eyJoZGlkIjoiM2VmYjhkNTFmNjIxYjU4MzE1Zjg5Yjc1ZjkzZGU5ZW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2330</Words>
  <Application>WPS 演示</Application>
  <PresentationFormat>全屏显示(4:3)</PresentationFormat>
  <Paragraphs>417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61" baseType="lpstr">
      <vt:lpstr>Arial</vt:lpstr>
      <vt:lpstr>宋体</vt:lpstr>
      <vt:lpstr>Wingdings</vt:lpstr>
      <vt:lpstr>华文中宋</vt:lpstr>
      <vt:lpstr>Gill Sans MT</vt:lpstr>
      <vt:lpstr>Wingdings 2</vt:lpstr>
      <vt:lpstr>Wingdings</vt:lpstr>
      <vt:lpstr>Verdana</vt:lpstr>
      <vt:lpstr>Wingdings 2</vt:lpstr>
      <vt:lpstr>微软雅黑</vt:lpstr>
      <vt:lpstr>黑体</vt:lpstr>
      <vt:lpstr>Times New Roman</vt:lpstr>
      <vt:lpstr>楷体_GB2312</vt:lpstr>
      <vt:lpstr>Symbol</vt:lpstr>
      <vt:lpstr>Arial Unicode MS</vt:lpstr>
      <vt:lpstr>Calibri</vt:lpstr>
      <vt:lpstr>Webdings</vt:lpstr>
      <vt:lpstr>Arial Black</vt:lpstr>
      <vt:lpstr>Arial Narrow</vt:lpstr>
      <vt:lpstr>隶书</vt:lpstr>
      <vt:lpstr>Courier New</vt:lpstr>
      <vt:lpstr>新宋体</vt:lpstr>
      <vt:lpstr>华文中宋</vt:lpstr>
      <vt:lpstr>夏至</vt:lpstr>
      <vt:lpstr>1_夏至</vt:lpstr>
      <vt:lpstr>3_夏至</vt:lpstr>
      <vt:lpstr>4_夏至</vt:lpstr>
      <vt:lpstr>5_夏至</vt:lpstr>
      <vt:lpstr>实 验 五 重组DNA的转化 （连接产物的转化） </vt:lpstr>
      <vt:lpstr>PowerPoint 演示文稿</vt:lpstr>
      <vt:lpstr>PowerPoint 演示文稿</vt:lpstr>
      <vt:lpstr>实验原理 </vt:lpstr>
      <vt:lpstr>实验材料</vt:lpstr>
      <vt:lpstr>实验材料 </vt:lpstr>
      <vt:lpstr>实验操作 </vt:lpstr>
      <vt:lpstr>1、感受态细胞的分装（已完成）</vt:lpstr>
      <vt:lpstr>2、DNA的转化 </vt:lpstr>
      <vt:lpstr>PowerPoint 演示文稿</vt:lpstr>
      <vt:lpstr>3. LB固体平板制备</vt:lpstr>
      <vt:lpstr>4. 涂布平板</vt:lpstr>
      <vt:lpstr>PowerPoint 演示文稿</vt:lpstr>
      <vt:lpstr>PowerPoint 演示文稿</vt:lpstr>
      <vt:lpstr>无菌操作注意事项</vt:lpstr>
      <vt:lpstr>涂布棒的使用 </vt:lpstr>
      <vt:lpstr>实 验 安 排  </vt:lpstr>
      <vt:lpstr>后续实验安排</vt:lpstr>
      <vt:lpstr>PowerPoint 演示文稿</vt:lpstr>
      <vt:lpstr>    下周实验前一天</vt:lpstr>
      <vt:lpstr>实验关键点 </vt:lpstr>
      <vt:lpstr>背景理论知识 </vt:lpstr>
      <vt:lpstr>转化（transformation） </vt:lpstr>
      <vt:lpstr>几个基本概念 </vt:lpstr>
      <vt:lpstr>DNA的转化的一般过程</vt:lpstr>
      <vt:lpstr>受体菌的选择</vt:lpstr>
      <vt:lpstr>受体菌与质粒的选择 </vt:lpstr>
      <vt:lpstr>影响转化效率的因素</vt:lpstr>
      <vt:lpstr>下 次 实 验 </vt:lpstr>
      <vt:lpstr>PowerPoint 演示文稿</vt:lpstr>
      <vt:lpstr>PowerPoint 演示文稿</vt:lpstr>
      <vt:lpstr>PowerPoint 演示文稿</vt:lpstr>
      <vt:lpstr>电泳常见问题与对策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275</cp:revision>
  <dcterms:created xsi:type="dcterms:W3CDTF">2022-03-14T07:51:00Z</dcterms:created>
  <dcterms:modified xsi:type="dcterms:W3CDTF">2023-03-17T08:11:40Z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2052-11.1.0.13703</vt:lpwstr>
  </property>
  <property fmtid="{D5CDD505-2E9C-101B-9397-08002B2CF9AE}" pid="4" name="ICV">
    <vt:lpwstr>86E50BC7E7A44F2796CA8C81B0D4E47C</vt:lpwstr>
  </property>
</Properties>
</file>