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26" r:id="rId3"/>
    <p:sldId id="258" r:id="rId4"/>
    <p:sldId id="297" r:id="rId5"/>
    <p:sldId id="259" r:id="rId6"/>
    <p:sldId id="311" r:id="rId8"/>
    <p:sldId id="271" r:id="rId9"/>
    <p:sldId id="272" r:id="rId10"/>
    <p:sldId id="327" r:id="rId11"/>
    <p:sldId id="274" r:id="rId12"/>
    <p:sldId id="275" r:id="rId13"/>
    <p:sldId id="276" r:id="rId14"/>
    <p:sldId id="328" r:id="rId15"/>
    <p:sldId id="321" r:id="rId16"/>
    <p:sldId id="344" r:id="rId17"/>
    <p:sldId id="345" r:id="rId18"/>
    <p:sldId id="347" r:id="rId19"/>
    <p:sldId id="346" r:id="rId20"/>
    <p:sldId id="322" r:id="rId21"/>
    <p:sldId id="343" r:id="rId22"/>
    <p:sldId id="261" r:id="rId23"/>
    <p:sldId id="262" r:id="rId24"/>
    <p:sldId id="263" r:id="rId25"/>
  </p:sldIdLst>
  <p:sldSz cx="9144000" cy="6858000" type="screen4x3"/>
  <p:notesSz cx="6858000" cy="9144000"/>
  <p:custDataLst>
    <p:tags r:id="rId29"/>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6" userDrawn="1">
          <p15:clr>
            <a:srgbClr val="A4A3A4"/>
          </p15:clr>
        </p15:guide>
        <p15:guide id="2" pos="2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p:restoredTop sz="94712"/>
  </p:normalViewPr>
  <p:slideViewPr>
    <p:cSldViewPr showGuides="1">
      <p:cViewPr varScale="1">
        <p:scale>
          <a:sx n="109" d="100"/>
          <a:sy n="109" d="100"/>
        </p:scale>
        <p:origin x="-936" y="-72"/>
      </p:cViewPr>
      <p:guideLst>
        <p:guide orient="horz" pos="2136"/>
        <p:guide pos="291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366"/>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B014502-3798-4BCD-9BD6-616425892305}"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Font typeface="Arial" panose="020B0604020202020204" pitchFamily="34" charset="0"/>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挑选阳性克隆子培养</a:t>
            </a:r>
            <a:r>
              <a:rPr lang="en-US" altLang="zh-CN">
                <a:sym typeface="+mn-ea"/>
              </a:rPr>
              <a:t>(</a:t>
            </a:r>
            <a:r>
              <a:rPr lang="zh-CN" altLang="en-US">
                <a:sym typeface="+mn-ea"/>
              </a:rPr>
              <a:t>已做</a:t>
            </a:r>
            <a:r>
              <a:rPr lang="en-US" altLang="zh-CN">
                <a:sym typeface="+mn-ea"/>
              </a:rPr>
              <a:t>)</a:t>
            </a:r>
            <a:endParaRPr lang="en-US" altLang="zh-CN"/>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a:solidFill>
              <a:srgbClr val="000000"/>
            </a:solidFill>
            <a:miter/>
          </a:ln>
        </p:spPr>
      </p:sp>
      <p:sp>
        <p:nvSpPr>
          <p:cNvPr id="18435" name="备注占位符 2"/>
          <p:cNvSpPr>
            <a:spLocks noGrp="1"/>
          </p:cNvSpPr>
          <p:nvPr>
            <p:ph type="body" idx="1"/>
          </p:nvPr>
        </p:nvSpPr>
        <p:spPr>
          <a:noFill/>
          <a:ln>
            <a:noFill/>
          </a:ln>
        </p:spPr>
        <p:txBody>
          <a:bodyPr wrap="square" lIns="91440" tIns="45720" rIns="91440" bIns="45720" anchor="t"/>
          <a:lstStyle/>
          <a:p>
            <a:pPr lvl="0"/>
            <a:r>
              <a:rPr lang="zh-CN" altLang="en-US" b="1" dirty="0">
                <a:solidFill>
                  <a:schemeClr val="folHlink"/>
                </a:solidFill>
                <a:latin typeface="微软雅黑" panose="020B0503020204020204" pitchFamily="34" charset="-122"/>
                <a:ea typeface="微软雅黑" panose="020B0503020204020204" pitchFamily="34" charset="-122"/>
              </a:rPr>
              <a:t>向</a:t>
            </a:r>
            <a:r>
              <a:rPr lang="en-US" altLang="zh-CN" b="1" dirty="0">
                <a:solidFill>
                  <a:schemeClr val="folHlink"/>
                </a:solidFill>
                <a:latin typeface="微软雅黑" panose="020B0503020204020204" pitchFamily="34" charset="-122"/>
                <a:ea typeface="微软雅黑" panose="020B0503020204020204" pitchFamily="34" charset="-122"/>
              </a:rPr>
              <a:t>DNA</a:t>
            </a:r>
            <a:r>
              <a:rPr lang="zh-CN" altLang="en-US" b="1" dirty="0">
                <a:solidFill>
                  <a:schemeClr val="folHlink"/>
                </a:solidFill>
                <a:latin typeface="微软雅黑" panose="020B0503020204020204" pitchFamily="34" charset="-122"/>
                <a:ea typeface="微软雅黑" panose="020B0503020204020204" pitchFamily="34" charset="-122"/>
              </a:rPr>
              <a:t>柱中加入</a:t>
            </a:r>
            <a:r>
              <a:rPr lang="en-US" altLang="zh-CN" b="1" dirty="0">
                <a:solidFill>
                  <a:schemeClr val="folHlink"/>
                </a:solidFill>
                <a:latin typeface="微软雅黑" panose="020B0503020204020204" pitchFamily="34" charset="-122"/>
                <a:ea typeface="微软雅黑" panose="020B0503020204020204" pitchFamily="34" charset="-122"/>
              </a:rPr>
              <a:t>500uLPD buffer</a:t>
            </a:r>
            <a:r>
              <a:rPr lang="zh-CN" altLang="en-US" b="1" dirty="0">
                <a:solidFill>
                  <a:schemeClr val="folHlink"/>
                </a:solidFill>
                <a:latin typeface="微软雅黑" panose="020B0503020204020204" pitchFamily="34" charset="-122"/>
                <a:ea typeface="微软雅黑" panose="020B0503020204020204" pitchFamily="34" charset="-122"/>
              </a:rPr>
              <a:t>， </a:t>
            </a:r>
            <a:r>
              <a:rPr lang="en-US" altLang="zh-CN" b="1" dirty="0">
                <a:solidFill>
                  <a:schemeClr val="folHlink"/>
                </a:solidFill>
                <a:latin typeface="微软雅黑" panose="020B0503020204020204" pitchFamily="34" charset="-122"/>
                <a:ea typeface="微软雅黑" panose="020B0503020204020204" pitchFamily="34" charset="-122"/>
              </a:rPr>
              <a:t>13000rpm</a:t>
            </a:r>
            <a:r>
              <a:rPr lang="zh-CN" altLang="en-US" b="1" dirty="0">
                <a:solidFill>
                  <a:schemeClr val="folHlink"/>
                </a:solidFill>
                <a:latin typeface="微软雅黑" panose="020B0503020204020204" pitchFamily="34" charset="-122"/>
                <a:ea typeface="微软雅黑" panose="020B0503020204020204" pitchFamily="34" charset="-122"/>
              </a:rPr>
              <a:t>离心</a:t>
            </a:r>
            <a:r>
              <a:rPr lang="en-US" altLang="zh-CN" b="1" dirty="0">
                <a:solidFill>
                  <a:schemeClr val="folHlink"/>
                </a:solidFill>
                <a:latin typeface="微软雅黑" panose="020B0503020204020204" pitchFamily="34" charset="-122"/>
                <a:ea typeface="微软雅黑" panose="020B0503020204020204" pitchFamily="34" charset="-122"/>
              </a:rPr>
              <a:t>1min</a:t>
            </a:r>
            <a:r>
              <a:rPr lang="zh-CN" altLang="en-US" b="1" dirty="0">
                <a:solidFill>
                  <a:schemeClr val="folHlink"/>
                </a:solidFill>
                <a:latin typeface="微软雅黑" panose="020B0503020204020204" pitchFamily="34" charset="-122"/>
                <a:ea typeface="微软雅黑" panose="020B0503020204020204" pitchFamily="34" charset="-122"/>
              </a:rPr>
              <a:t>，倒去收集管中的流穿液。</a:t>
            </a:r>
            <a:endParaRPr lang="en-US" altLang="zh-CN" b="1" dirty="0">
              <a:latin typeface="微软雅黑" panose="020B0503020204020204" pitchFamily="34" charset="-122"/>
              <a:ea typeface="微软雅黑" panose="020B0503020204020204" pitchFamily="34" charset="-122"/>
            </a:endParaRPr>
          </a:p>
          <a:p>
            <a:pPr lvl="0"/>
            <a:endParaRPr lang="zh-CN" altLang="en-US" dirty="0"/>
          </a:p>
        </p:txBody>
      </p:sp>
      <p:sp>
        <p:nvSpPr>
          <p:cNvPr id="18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a:ln>
            <a:solidFill>
              <a:srgbClr val="000000"/>
            </a:solidFill>
            <a:miter/>
          </a:ln>
        </p:spPr>
      </p:sp>
      <p:sp>
        <p:nvSpPr>
          <p:cNvPr id="30722" name="备注占位符 2"/>
          <p:cNvSpPr>
            <a:spLocks noGrp="1"/>
          </p:cNvSpPr>
          <p:nvPr>
            <p:ph type="body"/>
          </p:nvPr>
        </p:nvSpPr>
        <p:spPr>
          <a:noFill/>
          <a:ln>
            <a:noFill/>
          </a:ln>
        </p:spPr>
        <p:txBody>
          <a:bodyPr wrap="square" lIns="91440" tIns="45720" rIns="91440" bIns="45720" anchor="t"/>
          <a:lstStyle/>
          <a:p>
            <a:pPr lvl="0"/>
            <a:r>
              <a:rPr lang="zh-CN" altLang="en-US" dirty="0">
                <a:solidFill>
                  <a:schemeClr val="tx2"/>
                </a:solidFill>
                <a:latin typeface="Times New Roman" panose="02020603050405020304" pitchFamily="18" charset="0"/>
                <a:ea typeface="微软雅黑" panose="020B0503020204020204" pitchFamily="34" charset="-122"/>
              </a:rPr>
              <a:t>（如氨苄青霉素（</a:t>
            </a:r>
            <a:r>
              <a:rPr lang="en-US" altLang="zh-CN" dirty="0">
                <a:solidFill>
                  <a:schemeClr val="tx2"/>
                </a:solidFill>
                <a:latin typeface="Times New Roman" panose="02020603050405020304" pitchFamily="18" charset="0"/>
                <a:ea typeface="微软雅黑" panose="020B0503020204020204" pitchFamily="34" charset="-122"/>
              </a:rPr>
              <a:t>Amp</a:t>
            </a:r>
            <a:r>
              <a:rPr lang="en-US" altLang="zh-CN" baseline="30000" dirty="0">
                <a:solidFill>
                  <a:schemeClr val="tx2"/>
                </a:solidFill>
                <a:latin typeface="Times New Roman" panose="02020603050405020304" pitchFamily="18" charset="0"/>
                <a:ea typeface="微软雅黑" panose="020B0503020204020204" pitchFamily="34" charset="-122"/>
              </a:rPr>
              <a:t>r</a:t>
            </a:r>
            <a:r>
              <a:rPr lang="zh-CN" altLang="en-US" dirty="0">
                <a:solidFill>
                  <a:schemeClr val="tx2"/>
                </a:solidFill>
                <a:latin typeface="Times New Roman" panose="02020603050405020304" pitchFamily="18" charset="0"/>
                <a:ea typeface="微软雅黑" panose="020B0503020204020204" pitchFamily="34" charset="-122"/>
              </a:rPr>
              <a:t>）抗性基因编码一种周质酶（</a:t>
            </a:r>
            <a:r>
              <a:rPr lang="el-GR" altLang="zh-CN" dirty="0">
                <a:solidFill>
                  <a:schemeClr val="tx2"/>
                </a:solidFill>
                <a:latin typeface="Times New Roman" panose="02020603050405020304" pitchFamily="18" charset="0"/>
                <a:ea typeface="微软雅黑" panose="020B0503020204020204" pitchFamily="34" charset="-122"/>
              </a:rPr>
              <a:t>β</a:t>
            </a:r>
            <a:r>
              <a:rPr lang="en-US" altLang="zh-CN" dirty="0">
                <a:solidFill>
                  <a:schemeClr val="tx2"/>
                </a:solidFill>
                <a:latin typeface="Times New Roman" panose="02020603050405020304" pitchFamily="18" charset="0"/>
                <a:ea typeface="微软雅黑" panose="020B0503020204020204" pitchFamily="34" charset="-122"/>
              </a:rPr>
              <a:t>-</a:t>
            </a:r>
            <a:r>
              <a:rPr lang="zh-CN" altLang="en-US" dirty="0">
                <a:solidFill>
                  <a:schemeClr val="tx2"/>
                </a:solidFill>
                <a:latin typeface="Times New Roman" panose="02020603050405020304" pitchFamily="18" charset="0"/>
                <a:ea typeface="微软雅黑" panose="020B0503020204020204" pitchFamily="34" charset="-122"/>
              </a:rPr>
              <a:t>内酰胺酶）可特异地切割</a:t>
            </a:r>
            <a:r>
              <a:rPr lang="en-US" altLang="zh-CN" dirty="0">
                <a:solidFill>
                  <a:schemeClr val="tx2"/>
                </a:solidFill>
                <a:latin typeface="Times New Roman" panose="02020603050405020304" pitchFamily="18" charset="0"/>
                <a:ea typeface="微软雅黑" panose="020B0503020204020204" pitchFamily="34" charset="-122"/>
              </a:rPr>
              <a:t>Amp</a:t>
            </a:r>
            <a:r>
              <a:rPr lang="zh-CN" altLang="en-US" dirty="0">
                <a:solidFill>
                  <a:schemeClr val="tx2"/>
                </a:solidFill>
                <a:latin typeface="Times New Roman" panose="02020603050405020304" pitchFamily="18" charset="0"/>
                <a:ea typeface="微软雅黑" panose="020B0503020204020204" pitchFamily="34" charset="-122"/>
              </a:rPr>
              <a:t>的</a:t>
            </a:r>
            <a:r>
              <a:rPr lang="el-GR" altLang="zh-CN" dirty="0">
                <a:solidFill>
                  <a:schemeClr val="tx2"/>
                </a:solidFill>
                <a:latin typeface="Times New Roman" panose="02020603050405020304" pitchFamily="18" charset="0"/>
                <a:ea typeface="微软雅黑" panose="020B0503020204020204" pitchFamily="34" charset="-122"/>
              </a:rPr>
              <a:t>β</a:t>
            </a:r>
            <a:r>
              <a:rPr lang="en-US" altLang="zh-CN" dirty="0">
                <a:solidFill>
                  <a:schemeClr val="tx2"/>
                </a:solidFill>
                <a:latin typeface="Times New Roman" panose="02020603050405020304" pitchFamily="18" charset="0"/>
                <a:ea typeface="微软雅黑" panose="020B0503020204020204" pitchFamily="34" charset="-122"/>
              </a:rPr>
              <a:t>-</a:t>
            </a:r>
            <a:r>
              <a:rPr lang="zh-CN" altLang="en-US" dirty="0">
                <a:solidFill>
                  <a:schemeClr val="tx2"/>
                </a:solidFill>
                <a:latin typeface="Times New Roman" panose="02020603050405020304" pitchFamily="18" charset="0"/>
                <a:ea typeface="微软雅黑" panose="020B0503020204020204" pitchFamily="34" charset="-122"/>
              </a:rPr>
              <a:t>内酰胺环，从而使其失去杀菌能力</a:t>
            </a:r>
            <a:r>
              <a:rPr lang="zh-CN" altLang="en-US" dirty="0">
                <a:latin typeface="Times New Roman" panose="02020603050405020304" pitchFamily="18" charset="0"/>
                <a:ea typeface="微软雅黑" panose="020B0503020204020204" pitchFamily="34" charset="-122"/>
              </a:rPr>
              <a:t> </a:t>
            </a:r>
            <a:r>
              <a:rPr lang="zh-CN" altLang="en-US" dirty="0">
                <a:solidFill>
                  <a:schemeClr val="tx2"/>
                </a:solidFill>
                <a:latin typeface="Times New Roman" panose="02020603050405020304" pitchFamily="18" charset="0"/>
                <a:ea typeface="微软雅黑" panose="020B0503020204020204" pitchFamily="34" charset="-122"/>
              </a:rPr>
              <a:t>）</a:t>
            </a:r>
            <a:endParaRPr lang="zh-CN" altLang="en-US" dirty="0">
              <a:ea typeface="微软雅黑" panose="020B0503020204020204" pitchFamily="34" charset="-122"/>
            </a:endParaRPr>
          </a:p>
        </p:txBody>
      </p:sp>
      <p:sp>
        <p:nvSpPr>
          <p:cNvPr id="30723"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a:ln>
            <a:solidFill>
              <a:srgbClr val="000000"/>
            </a:solidFill>
            <a:miter/>
          </a:ln>
        </p:spPr>
      </p:sp>
      <p:sp>
        <p:nvSpPr>
          <p:cNvPr id="30722" name="备注占位符 2"/>
          <p:cNvSpPr>
            <a:spLocks noGrp="1"/>
          </p:cNvSpPr>
          <p:nvPr>
            <p:ph type="body"/>
          </p:nvPr>
        </p:nvSpPr>
        <p:spPr>
          <a:noFill/>
          <a:ln>
            <a:noFill/>
          </a:ln>
        </p:spPr>
        <p:txBody>
          <a:bodyPr wrap="square" lIns="91440" tIns="45720" rIns="91440" bIns="45720" anchor="t"/>
          <a:lstStyle/>
          <a:p>
            <a:pPr lvl="0"/>
            <a:r>
              <a:rPr lang="zh-CN" altLang="en-US" dirty="0">
                <a:solidFill>
                  <a:schemeClr val="tx2"/>
                </a:solidFill>
                <a:latin typeface="Times New Roman" panose="02020603050405020304" pitchFamily="18" charset="0"/>
                <a:ea typeface="微软雅黑" panose="020B0503020204020204" pitchFamily="34" charset="-122"/>
              </a:rPr>
              <a:t>（如氨苄青霉素（</a:t>
            </a:r>
            <a:r>
              <a:rPr lang="en-US" altLang="zh-CN" dirty="0">
                <a:solidFill>
                  <a:schemeClr val="tx2"/>
                </a:solidFill>
                <a:latin typeface="Times New Roman" panose="02020603050405020304" pitchFamily="18" charset="0"/>
                <a:ea typeface="微软雅黑" panose="020B0503020204020204" pitchFamily="34" charset="-122"/>
              </a:rPr>
              <a:t>Amp</a:t>
            </a:r>
            <a:r>
              <a:rPr lang="en-US" altLang="zh-CN" baseline="30000" dirty="0">
                <a:solidFill>
                  <a:schemeClr val="tx2"/>
                </a:solidFill>
                <a:latin typeface="Times New Roman" panose="02020603050405020304" pitchFamily="18" charset="0"/>
                <a:ea typeface="微软雅黑" panose="020B0503020204020204" pitchFamily="34" charset="-122"/>
              </a:rPr>
              <a:t>r</a:t>
            </a:r>
            <a:r>
              <a:rPr lang="zh-CN" altLang="en-US" dirty="0">
                <a:solidFill>
                  <a:schemeClr val="tx2"/>
                </a:solidFill>
                <a:latin typeface="Times New Roman" panose="02020603050405020304" pitchFamily="18" charset="0"/>
                <a:ea typeface="微软雅黑" panose="020B0503020204020204" pitchFamily="34" charset="-122"/>
              </a:rPr>
              <a:t>）抗性基因编码一种周质酶（</a:t>
            </a:r>
            <a:r>
              <a:rPr lang="el-GR" altLang="zh-CN" dirty="0">
                <a:solidFill>
                  <a:schemeClr val="tx2"/>
                </a:solidFill>
                <a:latin typeface="Times New Roman" panose="02020603050405020304" pitchFamily="18" charset="0"/>
                <a:ea typeface="微软雅黑" panose="020B0503020204020204" pitchFamily="34" charset="-122"/>
              </a:rPr>
              <a:t>β</a:t>
            </a:r>
            <a:r>
              <a:rPr lang="en-US" altLang="zh-CN" dirty="0">
                <a:solidFill>
                  <a:schemeClr val="tx2"/>
                </a:solidFill>
                <a:latin typeface="Times New Roman" panose="02020603050405020304" pitchFamily="18" charset="0"/>
                <a:ea typeface="微软雅黑" panose="020B0503020204020204" pitchFamily="34" charset="-122"/>
              </a:rPr>
              <a:t>-</a:t>
            </a:r>
            <a:r>
              <a:rPr lang="zh-CN" altLang="en-US" dirty="0">
                <a:solidFill>
                  <a:schemeClr val="tx2"/>
                </a:solidFill>
                <a:latin typeface="Times New Roman" panose="02020603050405020304" pitchFamily="18" charset="0"/>
                <a:ea typeface="微软雅黑" panose="020B0503020204020204" pitchFamily="34" charset="-122"/>
              </a:rPr>
              <a:t>内酰胺酶）可特异地切割</a:t>
            </a:r>
            <a:r>
              <a:rPr lang="en-US" altLang="zh-CN" dirty="0">
                <a:solidFill>
                  <a:schemeClr val="tx2"/>
                </a:solidFill>
                <a:latin typeface="Times New Roman" panose="02020603050405020304" pitchFamily="18" charset="0"/>
                <a:ea typeface="微软雅黑" panose="020B0503020204020204" pitchFamily="34" charset="-122"/>
              </a:rPr>
              <a:t>Amp</a:t>
            </a:r>
            <a:r>
              <a:rPr lang="zh-CN" altLang="en-US" dirty="0">
                <a:solidFill>
                  <a:schemeClr val="tx2"/>
                </a:solidFill>
                <a:latin typeface="Times New Roman" panose="02020603050405020304" pitchFamily="18" charset="0"/>
                <a:ea typeface="微软雅黑" panose="020B0503020204020204" pitchFamily="34" charset="-122"/>
              </a:rPr>
              <a:t>的</a:t>
            </a:r>
            <a:r>
              <a:rPr lang="el-GR" altLang="zh-CN" dirty="0">
                <a:solidFill>
                  <a:schemeClr val="tx2"/>
                </a:solidFill>
                <a:latin typeface="Times New Roman" panose="02020603050405020304" pitchFamily="18" charset="0"/>
                <a:ea typeface="微软雅黑" panose="020B0503020204020204" pitchFamily="34" charset="-122"/>
              </a:rPr>
              <a:t>β</a:t>
            </a:r>
            <a:r>
              <a:rPr lang="en-US" altLang="zh-CN" dirty="0">
                <a:solidFill>
                  <a:schemeClr val="tx2"/>
                </a:solidFill>
                <a:latin typeface="Times New Roman" panose="02020603050405020304" pitchFamily="18" charset="0"/>
                <a:ea typeface="微软雅黑" panose="020B0503020204020204" pitchFamily="34" charset="-122"/>
              </a:rPr>
              <a:t>-</a:t>
            </a:r>
            <a:r>
              <a:rPr lang="zh-CN" altLang="en-US" dirty="0">
                <a:solidFill>
                  <a:schemeClr val="tx2"/>
                </a:solidFill>
                <a:latin typeface="Times New Roman" panose="02020603050405020304" pitchFamily="18" charset="0"/>
                <a:ea typeface="微软雅黑" panose="020B0503020204020204" pitchFamily="34" charset="-122"/>
              </a:rPr>
              <a:t>内酰胺环，从而使其失去杀菌能力</a:t>
            </a:r>
            <a:r>
              <a:rPr lang="zh-CN" altLang="en-US" dirty="0">
                <a:latin typeface="Times New Roman" panose="02020603050405020304" pitchFamily="18" charset="0"/>
                <a:ea typeface="微软雅黑" panose="020B0503020204020204" pitchFamily="34" charset="-122"/>
              </a:rPr>
              <a:t> </a:t>
            </a:r>
            <a:r>
              <a:rPr lang="zh-CN" altLang="en-US" dirty="0">
                <a:solidFill>
                  <a:schemeClr val="tx2"/>
                </a:solidFill>
                <a:latin typeface="Times New Roman" panose="02020603050405020304" pitchFamily="18" charset="0"/>
                <a:ea typeface="微软雅黑" panose="020B0503020204020204" pitchFamily="34" charset="-122"/>
              </a:rPr>
              <a:t>）</a:t>
            </a:r>
            <a:endParaRPr lang="zh-CN" altLang="en-US" dirty="0">
              <a:solidFill>
                <a:schemeClr val="tx2"/>
              </a:solidFill>
              <a:latin typeface="Times New Roman" panose="02020603050405020304" pitchFamily="18" charset="0"/>
              <a:ea typeface="微软雅黑" panose="020B0503020204020204" pitchFamily="34" charset="-122"/>
            </a:endParaRPr>
          </a:p>
          <a:p>
            <a:pPr lvl="0"/>
            <a:r>
              <a:rPr lang="zh-CN" altLang="en-US" dirty="0">
                <a:ea typeface="微软雅黑" panose="020B0503020204020204" pitchFamily="34" charset="-122"/>
              </a:rPr>
              <a:t>蓝白斑筛选原理</a:t>
            </a:r>
            <a:endParaRPr lang="zh-CN" altLang="en-US" dirty="0">
              <a:ea typeface="微软雅黑" panose="020B0503020204020204" pitchFamily="34" charset="-122"/>
            </a:endParaRPr>
          </a:p>
          <a:p>
            <a:pPr lvl="0"/>
            <a:endParaRPr lang="zh-CN" altLang="en-US" dirty="0">
              <a:ea typeface="微软雅黑" panose="020B0503020204020204" pitchFamily="34" charset="-122"/>
            </a:endParaRPr>
          </a:p>
          <a:p>
            <a:pPr lvl="0"/>
            <a:r>
              <a:rPr lang="zh-CN" altLang="en-US" dirty="0">
                <a:ea typeface="微软雅黑" panose="020B0503020204020204" pitchFamily="34" charset="-122"/>
              </a:rPr>
              <a:t>一些载体（如PUC系列质粒）带有β-半乳糖苷酶（lacZ）N端α片段的编码区，该编码区中含有多克隆位点（MCS），可用于构建重组子。</a:t>
            </a:r>
            <a:endParaRPr lang="zh-CN" altLang="en-US" dirty="0">
              <a:ea typeface="微软雅黑" panose="020B0503020204020204" pitchFamily="34" charset="-122"/>
            </a:endParaRPr>
          </a:p>
          <a:p>
            <a:pPr lvl="0"/>
            <a:endParaRPr lang="zh-CN" altLang="en-US" dirty="0">
              <a:ea typeface="微软雅黑" panose="020B0503020204020204" pitchFamily="34" charset="-122"/>
            </a:endParaRPr>
          </a:p>
          <a:p>
            <a:pPr lvl="0"/>
            <a:r>
              <a:rPr lang="zh-CN" altLang="en-US" dirty="0">
                <a:ea typeface="微软雅黑" panose="020B0503020204020204" pitchFamily="34" charset="-122"/>
              </a:rPr>
              <a:t>这种载体适用于仅编码β-半乳糖苷酶C端ω片段的突变宿主细胞。因此，宿主和质粒编码的片段虽都没有半乳糖苷酶活性，但它们同时存在时，α片段与ω片段可通过α-互补形成具有酶活性的β-半乳糖苷酶。这样，lacZ基因在缺少近操纵基因区段的宿主细胞与带有完整近操纵基因区段的质粒之间实现了互补。</a:t>
            </a:r>
            <a:endParaRPr lang="zh-CN" altLang="en-US" dirty="0">
              <a:ea typeface="微软雅黑" panose="020B0503020204020204" pitchFamily="34" charset="-122"/>
            </a:endParaRPr>
          </a:p>
          <a:p>
            <a:pPr lvl="0"/>
            <a:endParaRPr lang="zh-CN" altLang="en-US" dirty="0">
              <a:ea typeface="微软雅黑" panose="020B0503020204020204" pitchFamily="34" charset="-122"/>
            </a:endParaRPr>
          </a:p>
          <a:p>
            <a:pPr lvl="0"/>
            <a:r>
              <a:rPr lang="zh-CN" altLang="en-US" dirty="0">
                <a:ea typeface="微软雅黑" panose="020B0503020204020204" pitchFamily="34" charset="-122"/>
              </a:rPr>
              <a:t>由α-互补而产生的LacZ+细菌在诱导剂IPTG（异丙基硫代半乳糖苷）的作用下，在生色底物X-Gal存在时产生蓝色菌落。而当外源DNA插入到质粒的多克隆位点后，几乎不可避免地破坏α片段的编码，使得带有重组质粒的LacZ-细菌形成白色菌落。这种重组子的筛选，称为蓝白斑筛选</a:t>
            </a:r>
            <a:endParaRPr lang="zh-CN" altLang="en-US" dirty="0">
              <a:ea typeface="微软雅黑" panose="020B0503020204020204" pitchFamily="34" charset="-122"/>
            </a:endParaRPr>
          </a:p>
        </p:txBody>
      </p:sp>
      <p:sp>
        <p:nvSpPr>
          <p:cNvPr id="30723"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lnSpc>
                <a:spcPct val="90000"/>
              </a:lnSpc>
              <a:spcBef>
                <a:spcPts val="600"/>
              </a:spcBef>
              <a:buNone/>
            </a:pPr>
            <a:r>
              <a:rPr lang="en-US" altLang="zh-CN" b="1">
                <a:sym typeface="+mn-ea"/>
              </a:rPr>
              <a:t>5-</a:t>
            </a:r>
            <a:r>
              <a:rPr lang="zh-CN" altLang="en-US" b="1" dirty="0">
                <a:sym typeface="+mn-ea"/>
              </a:rPr>
              <a:t>溴</a:t>
            </a:r>
            <a:r>
              <a:rPr lang="en-US" altLang="zh-CN" b="1">
                <a:sym typeface="+mn-ea"/>
              </a:rPr>
              <a:t>-4-</a:t>
            </a:r>
            <a:r>
              <a:rPr lang="zh-CN" altLang="en-US" b="1" dirty="0">
                <a:sym typeface="+mn-ea"/>
              </a:rPr>
              <a:t>氯</a:t>
            </a:r>
            <a:r>
              <a:rPr lang="en-US" altLang="zh-CN" b="1">
                <a:sym typeface="+mn-ea"/>
              </a:rPr>
              <a:t>-3-</a:t>
            </a:r>
            <a:r>
              <a:rPr lang="zh-CN" altLang="en-US" b="1" dirty="0">
                <a:sym typeface="+mn-ea"/>
              </a:rPr>
              <a:t>吲哚</a:t>
            </a:r>
            <a:r>
              <a:rPr lang="en-US" altLang="zh-CN" b="1">
                <a:sym typeface="+mn-ea"/>
              </a:rPr>
              <a:t>-β-D-</a:t>
            </a:r>
            <a:r>
              <a:rPr lang="zh-CN" altLang="en-US" b="1" dirty="0">
                <a:sym typeface="+mn-ea"/>
              </a:rPr>
              <a:t>半乳糖苷（</a:t>
            </a:r>
            <a:r>
              <a:rPr lang="en-US" altLang="zh-CN" b="1">
                <a:solidFill>
                  <a:srgbClr val="FF0000"/>
                </a:solidFill>
                <a:sym typeface="+mn-ea"/>
              </a:rPr>
              <a:t>X </a:t>
            </a:r>
            <a:r>
              <a:rPr lang="en-US" altLang="zh-CN" b="1">
                <a:solidFill>
                  <a:srgbClr val="FF0000"/>
                </a:solidFill>
                <a:latin typeface="Tahoma" panose="020B0604030504040204" pitchFamily="34" charset="0"/>
                <a:sym typeface="+mn-ea"/>
              </a:rPr>
              <a:t>–</a:t>
            </a:r>
            <a:r>
              <a:rPr lang="en-US" altLang="zh-CN" b="1">
                <a:solidFill>
                  <a:srgbClr val="FF0000"/>
                </a:solidFill>
                <a:sym typeface="+mn-ea"/>
              </a:rPr>
              <a:t> gal</a:t>
            </a:r>
            <a:r>
              <a:rPr lang="zh-CN" altLang="en-US" b="1" dirty="0">
                <a:sym typeface="+mn-ea"/>
              </a:rPr>
              <a:t>）</a:t>
            </a:r>
            <a:endParaRPr lang="en-US" altLang="zh-CN" b="1">
              <a:solidFill>
                <a:srgbClr val="FF0000"/>
              </a:solidFill>
            </a:endParaRPr>
          </a:p>
          <a:p>
            <a:pPr eaLnBrk="1" hangingPunct="1">
              <a:lnSpc>
                <a:spcPct val="90000"/>
              </a:lnSpc>
              <a:spcBef>
                <a:spcPts val="600"/>
              </a:spcBef>
              <a:buNone/>
            </a:pPr>
            <a:r>
              <a:rPr lang="zh-CN" altLang="en-US" b="1" dirty="0">
                <a:latin typeface="华文仿宋" panose="02010600040101010101" pitchFamily="2" charset="-122"/>
                <a:ea typeface="华文仿宋" panose="02010600040101010101" pitchFamily="2" charset="-122"/>
                <a:sym typeface="+mn-ea"/>
              </a:rPr>
              <a:t>   可作为 </a:t>
            </a:r>
            <a:r>
              <a:rPr lang="en-US" altLang="zh-CN" b="1" i="1" err="1">
                <a:latin typeface="华文仿宋" panose="02010600040101010101" pitchFamily="2" charset="-122"/>
                <a:ea typeface="华文仿宋" panose="02010600040101010101" pitchFamily="2" charset="-122"/>
                <a:sym typeface="+mn-ea"/>
              </a:rPr>
              <a:t>lac</a:t>
            </a:r>
            <a:r>
              <a:rPr lang="en-US" altLang="zh-CN" b="1" i="1">
                <a:latin typeface="华文仿宋" panose="02010600040101010101" pitchFamily="2" charset="-122"/>
                <a:ea typeface="华文仿宋" panose="02010600040101010101" pitchFamily="2" charset="-122"/>
                <a:sym typeface="+mn-ea"/>
              </a:rPr>
              <a:t> </a:t>
            </a:r>
            <a:r>
              <a:rPr lang="zh-CN" altLang="en-US" b="1" dirty="0">
                <a:latin typeface="华文仿宋" panose="02010600040101010101" pitchFamily="2" charset="-122"/>
                <a:ea typeface="华文仿宋" panose="02010600040101010101" pitchFamily="2" charset="-122"/>
                <a:sym typeface="+mn-ea"/>
              </a:rPr>
              <a:t>操纵子的底物，但不能作为诱导物。底物 </a:t>
            </a:r>
            <a:r>
              <a:rPr lang="en-US" altLang="zh-CN" b="1">
                <a:latin typeface="华文仿宋" panose="02010600040101010101" pitchFamily="2" charset="-122"/>
                <a:ea typeface="华文仿宋" panose="02010600040101010101" pitchFamily="2" charset="-122"/>
                <a:sym typeface="+mn-ea"/>
              </a:rPr>
              <a:t>X-gal </a:t>
            </a:r>
            <a:r>
              <a:rPr lang="zh-CN" altLang="en-US" b="1" dirty="0">
                <a:latin typeface="华文仿宋" panose="02010600040101010101" pitchFamily="2" charset="-122"/>
                <a:ea typeface="华文仿宋" panose="02010600040101010101" pitchFamily="2" charset="-122"/>
                <a:sym typeface="+mn-ea"/>
              </a:rPr>
              <a:t>还可充作生色剂，被 </a:t>
            </a:r>
            <a:r>
              <a:rPr lang="en-US" altLang="zh-CN" b="1">
                <a:latin typeface="华文仿宋" panose="02010600040101010101" pitchFamily="2" charset="-122"/>
                <a:ea typeface="华文仿宋" panose="02010600040101010101" pitchFamily="2" charset="-122"/>
                <a:sym typeface="+mn-ea"/>
              </a:rPr>
              <a:t>β-</a:t>
            </a:r>
            <a:r>
              <a:rPr lang="zh-CN" altLang="en-US" b="1" dirty="0">
                <a:latin typeface="华文仿宋" panose="02010600040101010101" pitchFamily="2" charset="-122"/>
                <a:ea typeface="华文仿宋" panose="02010600040101010101" pitchFamily="2" charset="-122"/>
                <a:sym typeface="+mn-ea"/>
              </a:rPr>
              <a:t>半乳糖苷酶分解后可产生兰色产物，可使菌落或噬菌斑呈兰色。</a:t>
            </a:r>
            <a:endParaRPr lang="zh-CN" altLang="en-US" b="1" dirty="0">
              <a:latin typeface="华文仿宋" panose="02010600040101010101" pitchFamily="2" charset="-122"/>
              <a:ea typeface="华文仿宋" panose="02010600040101010101" pitchFamily="2" charset="-122"/>
            </a:endParaRPr>
          </a:p>
          <a:p>
            <a:r>
              <a:rPr lang="zh-CN" altLang="en-US" dirty="0">
                <a:latin typeface="黑体" panose="02010609060101010101" pitchFamily="49" charset="-122"/>
                <a:cs typeface="黑体" panose="02010609060101010101" pitchFamily="49" charset="-122"/>
                <a:sym typeface="+mn-ea"/>
              </a:rPr>
              <a:t>大肠杆菌的乳糖 </a:t>
            </a:r>
            <a:r>
              <a:rPr lang="en-US" altLang="zh-CN" i="1" err="1">
                <a:latin typeface="黑体" panose="02010609060101010101" pitchFamily="49" charset="-122"/>
                <a:cs typeface="黑体" panose="02010609060101010101" pitchFamily="49" charset="-122"/>
                <a:sym typeface="+mn-ea"/>
              </a:rPr>
              <a:t>lac</a:t>
            </a:r>
            <a:r>
              <a:rPr lang="en-US" altLang="zh-CN" i="1">
                <a:latin typeface="黑体" panose="02010609060101010101" pitchFamily="49" charset="-122"/>
                <a:cs typeface="黑体" panose="02010609060101010101" pitchFamily="49" charset="-122"/>
                <a:sym typeface="+mn-ea"/>
              </a:rPr>
              <a:t> </a:t>
            </a:r>
            <a:r>
              <a:rPr lang="zh-CN" altLang="en-US" dirty="0">
                <a:latin typeface="黑体" panose="02010609060101010101" pitchFamily="49" charset="-122"/>
                <a:cs typeface="黑体" panose="02010609060101010101" pitchFamily="49" charset="-122"/>
                <a:sym typeface="+mn-ea"/>
              </a:rPr>
              <a:t>操纵子中的 </a:t>
            </a:r>
            <a:r>
              <a:rPr lang="en-US" altLang="zh-CN" i="1" err="1">
                <a:latin typeface="黑体" panose="02010609060101010101" pitchFamily="49" charset="-122"/>
                <a:cs typeface="黑体" panose="02010609060101010101" pitchFamily="49" charset="-122"/>
                <a:sym typeface="+mn-ea"/>
              </a:rPr>
              <a:t>lacZ</a:t>
            </a:r>
            <a:r>
              <a:rPr lang="en-US" altLang="zh-CN" i="1">
                <a:latin typeface="黑体" panose="02010609060101010101" pitchFamily="49" charset="-122"/>
                <a:cs typeface="黑体" panose="02010609060101010101" pitchFamily="49" charset="-122"/>
                <a:sym typeface="+mn-ea"/>
              </a:rPr>
              <a:t> </a:t>
            </a:r>
            <a:r>
              <a:rPr lang="zh-CN" altLang="en-US" dirty="0">
                <a:latin typeface="黑体" panose="02010609060101010101" pitchFamily="49" charset="-122"/>
                <a:cs typeface="黑体" panose="02010609060101010101" pitchFamily="49" charset="-122"/>
                <a:sym typeface="+mn-ea"/>
              </a:rPr>
              <a:t>基因编码 </a:t>
            </a:r>
            <a:r>
              <a:rPr lang="en-US" altLang="zh-CN">
                <a:latin typeface="黑体" panose="02010609060101010101" pitchFamily="49" charset="-122"/>
                <a:cs typeface="黑体" panose="02010609060101010101" pitchFamily="49" charset="-122"/>
                <a:sym typeface="+mn-ea"/>
              </a:rPr>
              <a:t>β-</a:t>
            </a:r>
            <a:r>
              <a:rPr lang="zh-CN" altLang="en-US" dirty="0">
                <a:latin typeface="黑体" panose="02010609060101010101" pitchFamily="49" charset="-122"/>
                <a:cs typeface="黑体" panose="02010609060101010101" pitchFamily="49" charset="-122"/>
                <a:sym typeface="+mn-ea"/>
              </a:rPr>
              <a:t>半乳糖苷酶（</a:t>
            </a:r>
            <a:r>
              <a:rPr lang="en-US" altLang="zh-CN" err="1">
                <a:latin typeface="黑体" panose="02010609060101010101" pitchFamily="49" charset="-122"/>
                <a:cs typeface="黑体" panose="02010609060101010101" pitchFamily="49" charset="-122"/>
                <a:sym typeface="+mn-ea"/>
              </a:rPr>
              <a:t>β-galactosidase</a:t>
            </a:r>
            <a:r>
              <a:rPr lang="zh-CN" altLang="en-US" dirty="0">
                <a:latin typeface="黑体" panose="02010609060101010101" pitchFamily="49" charset="-122"/>
                <a:cs typeface="黑体" panose="02010609060101010101" pitchFamily="49" charset="-122"/>
                <a:sym typeface="+mn-ea"/>
              </a:rPr>
              <a:t>），如果 </a:t>
            </a:r>
            <a:r>
              <a:rPr lang="en-US" altLang="zh-CN" i="1" err="1">
                <a:latin typeface="黑体" panose="02010609060101010101" pitchFamily="49" charset="-122"/>
                <a:cs typeface="黑体" panose="02010609060101010101" pitchFamily="49" charset="-122"/>
                <a:sym typeface="+mn-ea"/>
              </a:rPr>
              <a:t>lacZ</a:t>
            </a:r>
            <a:r>
              <a:rPr lang="en-US" altLang="zh-CN" i="1">
                <a:latin typeface="黑体" panose="02010609060101010101" pitchFamily="49" charset="-122"/>
                <a:cs typeface="黑体" panose="02010609060101010101" pitchFamily="49" charset="-122"/>
                <a:sym typeface="+mn-ea"/>
              </a:rPr>
              <a:t> </a:t>
            </a:r>
            <a:r>
              <a:rPr lang="zh-CN" altLang="en-US" dirty="0">
                <a:latin typeface="黑体" panose="02010609060101010101" pitchFamily="49" charset="-122"/>
                <a:cs typeface="黑体" panose="02010609060101010101" pitchFamily="49" charset="-122"/>
                <a:sym typeface="+mn-ea"/>
              </a:rPr>
              <a:t>基因发生突变，则不能合成有活性的 </a:t>
            </a:r>
            <a:r>
              <a:rPr lang="en-US" altLang="zh-CN">
                <a:latin typeface="黑体" panose="02010609060101010101" pitchFamily="49" charset="-122"/>
                <a:cs typeface="黑体" panose="02010609060101010101" pitchFamily="49" charset="-122"/>
                <a:sym typeface="+mn-ea"/>
              </a:rPr>
              <a:t>β-</a:t>
            </a:r>
            <a:r>
              <a:rPr lang="zh-CN" altLang="en-US" dirty="0">
                <a:latin typeface="黑体" panose="02010609060101010101" pitchFamily="49" charset="-122"/>
                <a:cs typeface="黑体" panose="02010609060101010101" pitchFamily="49" charset="-122"/>
                <a:sym typeface="+mn-ea"/>
              </a:rPr>
              <a:t>半乳糖苷酶。 </a:t>
            </a:r>
            <a:endParaRPr lang="zh-CN" altLang="en-US" b="1" dirty="0">
              <a:latin typeface="黑体" panose="02010609060101010101" pitchFamily="49" charset="-122"/>
              <a:cs typeface="黑体" panose="02010609060101010101" pitchFamily="49" charset="-122"/>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lgn="just" eaLnBrk="1" fontAlgn="auto" hangingPunct="1">
              <a:spcBef>
                <a:spcPct val="50000"/>
              </a:spcBef>
              <a:spcAft>
                <a:spcPts val="0"/>
              </a:spcAft>
              <a:buClr>
                <a:schemeClr val="tx2"/>
              </a:buClr>
              <a:buSzPct val="75000"/>
              <a:buFont typeface="Wingdings" panose="05000000000000000000" pitchFamily="2" charset="2"/>
              <a:buNone/>
              <a:defRPr/>
            </a:pPr>
            <a:r>
              <a:rPr lang="zh-CN" altLang="en-US" dirty="0">
                <a:solidFill>
                  <a:srgbClr val="000000"/>
                </a:solidFill>
              </a:rPr>
              <a:t>在环境中</a:t>
            </a:r>
            <a:r>
              <a:rPr lang="zh-CN" altLang="en-US" dirty="0">
                <a:solidFill>
                  <a:srgbClr val="FF6600"/>
                </a:solidFill>
              </a:rPr>
              <a:t>没有乳糖</a:t>
            </a:r>
            <a:r>
              <a:rPr lang="zh-CN" altLang="en-US" dirty="0">
                <a:solidFill>
                  <a:srgbClr val="000000"/>
                </a:solidFill>
              </a:rPr>
              <a:t>时，大肠杆菌合成</a:t>
            </a:r>
            <a:r>
              <a:rPr lang="zh-CN" altLang="en-US" dirty="0">
                <a:solidFill>
                  <a:schemeClr val="tx2"/>
                </a:solidFill>
                <a:sym typeface="Symbol" panose="05050102010706020507" pitchFamily="18" charset="2"/>
              </a:rPr>
              <a:t></a:t>
            </a:r>
            <a:r>
              <a:rPr lang="en-US" altLang="zh-CN" dirty="0">
                <a:solidFill>
                  <a:srgbClr val="000000"/>
                </a:solidFill>
              </a:rPr>
              <a:t>-</a:t>
            </a:r>
            <a:r>
              <a:rPr lang="zh-CN" altLang="en-US" dirty="0">
                <a:solidFill>
                  <a:srgbClr val="000000"/>
                </a:solidFill>
              </a:rPr>
              <a:t>半乳糖苷酶量</a:t>
            </a:r>
            <a:r>
              <a:rPr lang="zh-CN" altLang="en-US" dirty="0">
                <a:solidFill>
                  <a:srgbClr val="0000FF"/>
                </a:solidFill>
              </a:rPr>
              <a:t>极少</a:t>
            </a:r>
            <a:r>
              <a:rPr lang="zh-CN" altLang="en-US" dirty="0">
                <a:solidFill>
                  <a:srgbClr val="000000"/>
                </a:solidFill>
              </a:rPr>
              <a:t>，加入乳糖</a:t>
            </a:r>
            <a:r>
              <a:rPr lang="en-US" altLang="zh-CN" dirty="0">
                <a:solidFill>
                  <a:srgbClr val="000000"/>
                </a:solidFill>
              </a:rPr>
              <a:t>2-3</a:t>
            </a:r>
            <a:r>
              <a:rPr lang="zh-CN" altLang="en-US" dirty="0">
                <a:solidFill>
                  <a:srgbClr val="000000"/>
                </a:solidFill>
              </a:rPr>
              <a:t>分钟后，细菌大量合成</a:t>
            </a:r>
            <a:r>
              <a:rPr lang="zh-CN" altLang="en-US" dirty="0">
                <a:solidFill>
                  <a:schemeClr val="tx2"/>
                </a:solidFill>
                <a:sym typeface="Symbol" panose="05050102010706020507" pitchFamily="18" charset="2"/>
              </a:rPr>
              <a:t></a:t>
            </a:r>
            <a:r>
              <a:rPr lang="en-US" altLang="zh-CN" dirty="0">
                <a:solidFill>
                  <a:srgbClr val="000000"/>
                </a:solidFill>
              </a:rPr>
              <a:t>-</a:t>
            </a:r>
            <a:r>
              <a:rPr lang="zh-CN" altLang="en-US" dirty="0">
                <a:solidFill>
                  <a:srgbClr val="000000"/>
                </a:solidFill>
              </a:rPr>
              <a:t>半乳糖苷酶，其量可提高</a:t>
            </a:r>
            <a:r>
              <a:rPr lang="zh-CN" altLang="en-US" dirty="0">
                <a:solidFill>
                  <a:srgbClr val="0000FF"/>
                </a:solidFill>
              </a:rPr>
              <a:t>千倍</a:t>
            </a:r>
            <a:r>
              <a:rPr lang="zh-CN" altLang="en-US" dirty="0">
                <a:solidFill>
                  <a:srgbClr val="000000"/>
                </a:solidFill>
              </a:rPr>
              <a:t>以上</a:t>
            </a:r>
            <a:endParaRPr lang="zh-CN" altLang="en-US" dirty="0">
              <a:solidFill>
                <a:srgbClr val="000000"/>
              </a:solidFill>
            </a:endParaRPr>
          </a:p>
          <a:p>
            <a:pPr algn="just" eaLnBrk="1" fontAlgn="auto" hangingPunct="1">
              <a:spcBef>
                <a:spcPct val="50000"/>
              </a:spcBef>
              <a:spcAft>
                <a:spcPts val="0"/>
              </a:spcAft>
              <a:buClr>
                <a:schemeClr val="tx2"/>
              </a:buClr>
              <a:buSzPct val="75000"/>
              <a:buFont typeface="Wingdings" panose="05000000000000000000" pitchFamily="2" charset="2"/>
              <a:buNone/>
              <a:defRPr/>
            </a:pPr>
            <a:r>
              <a:rPr lang="zh-CN" altLang="en-US" dirty="0">
                <a:solidFill>
                  <a:srgbClr val="000000"/>
                </a:solidFill>
              </a:rPr>
              <a:t>二阶段生长细菌利用乳糖再次繁殖前，也能测出细菌中</a:t>
            </a:r>
            <a:r>
              <a:rPr lang="zh-CN" altLang="en-US" dirty="0">
                <a:solidFill>
                  <a:schemeClr val="tx2"/>
                </a:solidFill>
                <a:sym typeface="Symbol" panose="05050102010706020507" pitchFamily="18" charset="2"/>
              </a:rPr>
              <a:t></a:t>
            </a:r>
            <a:r>
              <a:rPr lang="en-US" altLang="zh-CN" dirty="0">
                <a:solidFill>
                  <a:srgbClr val="000000"/>
                </a:solidFill>
              </a:rPr>
              <a:t>-</a:t>
            </a:r>
            <a:r>
              <a:rPr lang="zh-CN" altLang="en-US" dirty="0">
                <a:solidFill>
                  <a:srgbClr val="000000"/>
                </a:solidFill>
              </a:rPr>
              <a:t>半乳糖苷酶活性</a:t>
            </a:r>
            <a:r>
              <a:rPr lang="zh-CN" altLang="en-US" dirty="0">
                <a:solidFill>
                  <a:srgbClr val="FF0066"/>
                </a:solidFill>
              </a:rPr>
              <a:t>显著增高</a:t>
            </a:r>
            <a:endParaRPr lang="en-US" altLang="zh-CN" dirty="0">
              <a:solidFill>
                <a:srgbClr val="FF0066"/>
              </a:solidFill>
            </a:endParaRPr>
          </a:p>
          <a:p>
            <a:pPr marL="179705" lvl="1" eaLnBrk="1" fontAlgn="auto" hangingPunct="1">
              <a:lnSpc>
                <a:spcPct val="160000"/>
              </a:lnSpc>
              <a:spcBef>
                <a:spcPts val="0"/>
              </a:spcBef>
              <a:spcAft>
                <a:spcPts val="0"/>
              </a:spcAft>
              <a:defRPr/>
            </a:pPr>
            <a:r>
              <a:rPr lang="zh-CN" altLang="en-US" dirty="0">
                <a:solidFill>
                  <a:srgbClr val="000000"/>
                </a:solidFill>
              </a:rPr>
              <a:t>这种诱导现象，法国的</a:t>
            </a:r>
            <a:r>
              <a:rPr lang="en-US" altLang="zh-CN" dirty="0" err="1">
                <a:solidFill>
                  <a:srgbClr val="000000"/>
                </a:solidFill>
              </a:rPr>
              <a:t>Jocob</a:t>
            </a:r>
            <a:r>
              <a:rPr lang="zh-CN" altLang="en-US" dirty="0">
                <a:solidFill>
                  <a:srgbClr val="000000"/>
                </a:solidFill>
              </a:rPr>
              <a:t>和</a:t>
            </a:r>
            <a:r>
              <a:rPr lang="en-US" altLang="zh-CN" dirty="0">
                <a:solidFill>
                  <a:srgbClr val="000000"/>
                </a:solidFill>
              </a:rPr>
              <a:t>Monod</a:t>
            </a:r>
            <a:r>
              <a:rPr lang="zh-CN" altLang="en-US" dirty="0">
                <a:solidFill>
                  <a:srgbClr val="000000"/>
                </a:solidFill>
              </a:rPr>
              <a:t>等人通过研究，于</a:t>
            </a:r>
            <a:r>
              <a:rPr lang="en-US" altLang="zh-CN" dirty="0">
                <a:solidFill>
                  <a:srgbClr val="000000"/>
                </a:solidFill>
              </a:rPr>
              <a:t>1961</a:t>
            </a:r>
            <a:r>
              <a:rPr lang="zh-CN" altLang="en-US" dirty="0">
                <a:solidFill>
                  <a:srgbClr val="000000"/>
                </a:solidFill>
              </a:rPr>
              <a:t>年提出乳糖操纵子（</a:t>
            </a:r>
            <a:r>
              <a:rPr lang="en-US" altLang="zh-CN" dirty="0">
                <a:solidFill>
                  <a:srgbClr val="000000"/>
                </a:solidFill>
              </a:rPr>
              <a:t>lac operon</a:t>
            </a:r>
            <a:r>
              <a:rPr lang="zh-CN" altLang="en-US" dirty="0">
                <a:solidFill>
                  <a:srgbClr val="000000"/>
                </a:solidFill>
              </a:rPr>
              <a:t>）学说</a:t>
            </a:r>
            <a:r>
              <a:rPr lang="en-US" altLang="zh-CN" dirty="0">
                <a:solidFill>
                  <a:srgbClr val="000000"/>
                </a:solidFill>
              </a:rPr>
              <a:t>, </a:t>
            </a:r>
            <a:r>
              <a:rPr lang="zh-CN" altLang="en-US" dirty="0">
                <a:effectLst>
                  <a:outerShdw blurRad="38100" dist="38100" dir="2700000" algn="tl">
                    <a:srgbClr val="000000"/>
                  </a:outerShdw>
                </a:effectLst>
                <a:latin typeface="Arial" panose="020B0604020202020204" pitchFamily="34" charset="0"/>
                <a:cs typeface="Arial" panose="020B0604020202020204" pitchFamily="34" charset="0"/>
              </a:rPr>
              <a:t>揭示了基因的开与关</a:t>
            </a:r>
            <a:r>
              <a:rPr lang="en-US" altLang="zh-CN" dirty="0">
                <a:effectLst>
                  <a:outerShdw blurRad="38100" dist="38100" dir="2700000" algn="tl">
                    <a:srgbClr val="000000"/>
                  </a:outerShdw>
                </a:effectLst>
                <a:latin typeface="Arial" panose="020B0604020202020204" pitchFamily="34" charset="0"/>
                <a:cs typeface="Arial" panose="020B0604020202020204" pitchFamily="34" charset="0"/>
              </a:rPr>
              <a:t>(</a:t>
            </a:r>
            <a:r>
              <a:rPr lang="zh-CN" altLang="en-US" dirty="0">
                <a:effectLst>
                  <a:outerShdw blurRad="38100" dist="38100" dir="2700000" algn="tl">
                    <a:srgbClr val="000000"/>
                  </a:outerShdw>
                </a:effectLst>
                <a:latin typeface="Arial" panose="020B0604020202020204" pitchFamily="34" charset="0"/>
                <a:cs typeface="Arial" panose="020B0604020202020204" pitchFamily="34" charset="0"/>
              </a:rPr>
              <a:t>表达与不表达</a:t>
            </a:r>
            <a:r>
              <a:rPr lang="en-US" altLang="zh-CN" dirty="0">
                <a:effectLst>
                  <a:outerShdw blurRad="38100" dist="38100" dir="2700000" algn="tl">
                    <a:srgbClr val="000000"/>
                  </a:outerShdw>
                </a:effectLst>
                <a:latin typeface="Arial" panose="020B0604020202020204" pitchFamily="34" charset="0"/>
                <a:cs typeface="Arial" panose="020B0604020202020204" pitchFamily="34" charset="0"/>
              </a:rPr>
              <a:t>)</a:t>
            </a:r>
            <a:r>
              <a:rPr lang="zh-CN" altLang="en-US" dirty="0">
                <a:effectLst>
                  <a:outerShdw blurRad="38100" dist="38100" dir="2700000" algn="tl">
                    <a:srgbClr val="000000"/>
                  </a:outerShdw>
                </a:effectLst>
                <a:latin typeface="Arial" panose="020B0604020202020204" pitchFamily="34" charset="0"/>
                <a:cs typeface="Arial" panose="020B0604020202020204" pitchFamily="34" charset="0"/>
              </a:rPr>
              <a:t>如何受环境条件诱导调控</a:t>
            </a:r>
            <a:r>
              <a:rPr lang="zh-CN" altLang="en-US" sz="1800" dirty="0">
                <a:effectLst>
                  <a:outerShdw blurRad="38100" dist="38100" dir="2700000" algn="tl">
                    <a:srgbClr val="000000"/>
                  </a:outerShdw>
                </a:effectLst>
                <a:latin typeface="Arial" panose="020B0604020202020204" pitchFamily="34" charset="0"/>
                <a:cs typeface="Arial" panose="020B0604020202020204" pitchFamily="34" charset="0"/>
              </a:rPr>
              <a:t>调节基因 </a:t>
            </a:r>
            <a:r>
              <a:rPr lang="zh-CN" altLang="en-US" sz="1800" dirty="0">
                <a:effectLst>
                  <a:outerShdw blurRad="38100" dist="38100" dir="2700000" algn="tl">
                    <a:srgbClr val="000000"/>
                  </a:outerShdw>
                </a:effectLst>
                <a:latin typeface="Arial" panose="020B0604020202020204" pitchFamily="34" charset="0"/>
                <a:cs typeface="Arial" panose="020B0604020202020204" pitchFamily="34" charset="0"/>
                <a:sym typeface="Wingdings" panose="05000000000000000000" pitchFamily="2" charset="2"/>
              </a:rPr>
              <a:t></a:t>
            </a:r>
            <a:r>
              <a:rPr lang="zh-CN" altLang="en-US" sz="1800" dirty="0">
                <a:effectLst>
                  <a:outerShdw blurRad="38100" dist="38100" dir="2700000" algn="tl">
                    <a:srgbClr val="000000"/>
                  </a:outerShdw>
                </a:effectLst>
                <a:latin typeface="Arial" panose="020B0604020202020204" pitchFamily="34" charset="0"/>
                <a:cs typeface="Arial" panose="020B0604020202020204" pitchFamily="34" charset="0"/>
              </a:rPr>
              <a:t> </a:t>
            </a:r>
            <a:r>
              <a:rPr lang="zh-CN" altLang="en-US" sz="1800" dirty="0">
                <a:effectLst>
                  <a:outerShdw blurRad="38100" dist="38100" dir="2700000" algn="tl">
                    <a:srgbClr val="000000"/>
                  </a:outerShdw>
                </a:effectLst>
                <a:latin typeface="Arial" panose="020B0604020202020204" pitchFamily="34" charset="0"/>
                <a:cs typeface="Arial" panose="020B0604020202020204" pitchFamily="34" charset="0"/>
                <a:sym typeface="Wingdings" panose="05000000000000000000" pitchFamily="2" charset="2"/>
              </a:rPr>
              <a:t>阻遏蛋白  四聚体形式结合操纵基因  阻止</a:t>
            </a:r>
            <a:r>
              <a:rPr lang="en-US" altLang="zh-CN" sz="1800" dirty="0">
                <a:effectLst>
                  <a:outerShdw blurRad="38100" dist="38100" dir="2700000" algn="tl">
                    <a:srgbClr val="000000"/>
                  </a:outerShdw>
                </a:effectLst>
                <a:latin typeface="Arial" panose="020B0604020202020204" pitchFamily="34" charset="0"/>
                <a:cs typeface="Arial" panose="020B0604020202020204" pitchFamily="34" charset="0"/>
                <a:sym typeface="Wingdings" panose="05000000000000000000" pitchFamily="2" charset="2"/>
              </a:rPr>
              <a:t>RNA</a:t>
            </a:r>
            <a:r>
              <a:rPr lang="zh-CN" altLang="en-US" sz="1800" dirty="0">
                <a:effectLst>
                  <a:outerShdw blurRad="38100" dist="38100" dir="2700000" algn="tl">
                    <a:srgbClr val="000000"/>
                  </a:outerShdw>
                </a:effectLst>
                <a:latin typeface="Arial" panose="020B0604020202020204" pitchFamily="34" charset="0"/>
                <a:cs typeface="Arial" panose="020B0604020202020204" pitchFamily="34" charset="0"/>
                <a:sym typeface="Wingdings" panose="05000000000000000000" pitchFamily="2" charset="2"/>
              </a:rPr>
              <a:t>聚合酶通过结构基因不能表达</a:t>
            </a:r>
            <a:endParaRPr lang="zh-CN" altLang="en-US" sz="1800" dirty="0">
              <a:effectLst>
                <a:outerShdw blurRad="38100" dist="38100" dir="2700000" algn="tl">
                  <a:srgbClr val="000000"/>
                </a:outerShdw>
              </a:effectLst>
              <a:latin typeface="Arial" panose="020B0604020202020204" pitchFamily="34" charset="0"/>
              <a:cs typeface="Arial" panose="020B0604020202020204" pitchFamily="34" charset="0"/>
              <a:sym typeface="Wingdings" panose="05000000000000000000" pitchFamily="2" charset="2"/>
            </a:endParaRPr>
          </a:p>
          <a:p>
            <a:pPr marL="179705" lvl="1" eaLnBrk="1" fontAlgn="auto" hangingPunct="1">
              <a:lnSpc>
                <a:spcPct val="160000"/>
              </a:lnSpc>
              <a:spcBef>
                <a:spcPts val="0"/>
              </a:spcBef>
              <a:spcAft>
                <a:spcPts val="0"/>
              </a:spcAft>
              <a:defRPr/>
            </a:pPr>
            <a:r>
              <a:rPr lang="zh-CN" altLang="en-US" sz="1800" dirty="0">
                <a:effectLst>
                  <a:outerShdw blurRad="38100" dist="38100" dir="2700000" algn="tl">
                    <a:srgbClr val="000000"/>
                  </a:outerShdw>
                </a:effectLst>
                <a:latin typeface="Arial" panose="020B0604020202020204" pitchFamily="34" charset="0"/>
                <a:cs typeface="Arial" panose="020B0604020202020204" pitchFamily="34" charset="0"/>
                <a:sym typeface="Wingdings" panose="05000000000000000000" pitchFamily="2" charset="2"/>
              </a:rPr>
              <a:t> 加入乳糖  转变异乳糖  结合阻遏蛋白  无法结合操纵基因  结构基因表达  合成利用乳糖的</a:t>
            </a:r>
            <a:r>
              <a:rPr lang="el-GR" altLang="en-US" sz="1800" dirty="0">
                <a:effectLst>
                  <a:outerShdw blurRad="38100" dist="38100" dir="2700000" algn="tl">
                    <a:srgbClr val="000000"/>
                  </a:outerShdw>
                </a:effectLst>
                <a:cs typeface="Arial" panose="020B0604020202020204" pitchFamily="34" charset="0"/>
                <a:sym typeface="Wingdings" panose="05000000000000000000" pitchFamily="2" charset="2"/>
              </a:rPr>
              <a:t>β</a:t>
            </a:r>
            <a:r>
              <a:rPr lang="en-US" altLang="zh-CN" sz="1800" dirty="0">
                <a:effectLst>
                  <a:outerShdw blurRad="38100" dist="38100" dir="2700000" algn="tl">
                    <a:srgbClr val="000000"/>
                  </a:outerShdw>
                </a:effectLst>
                <a:cs typeface="Arial" panose="020B0604020202020204" pitchFamily="34" charset="0"/>
                <a:sym typeface="Wingdings" panose="05000000000000000000" pitchFamily="2" charset="2"/>
              </a:rPr>
              <a:t>-</a:t>
            </a:r>
            <a:r>
              <a:rPr lang="zh-CN" altLang="en-US" sz="1800" dirty="0">
                <a:effectLst>
                  <a:outerShdw blurRad="38100" dist="38100" dir="2700000" algn="tl">
                    <a:srgbClr val="000000"/>
                  </a:outerShdw>
                </a:effectLst>
                <a:cs typeface="Arial" panose="020B0604020202020204" pitchFamily="34" charset="0"/>
                <a:sym typeface="Wingdings" panose="05000000000000000000" pitchFamily="2" charset="2"/>
              </a:rPr>
              <a:t>半乳糖苷酶等 </a:t>
            </a:r>
            <a:r>
              <a:rPr lang="zh-CN" altLang="en-US" sz="1800" dirty="0">
                <a:effectLst>
                  <a:outerShdw blurRad="38100" dist="38100" dir="2700000" algn="tl">
                    <a:srgbClr val="000000"/>
                  </a:outerShdw>
                </a:effectLst>
                <a:latin typeface="Arial" panose="020B0604020202020204" pitchFamily="34" charset="0"/>
                <a:cs typeface="Arial" panose="020B0604020202020204" pitchFamily="34" charset="0"/>
                <a:sym typeface="Wingdings" panose="05000000000000000000" pitchFamily="2" charset="2"/>
              </a:rPr>
              <a:t></a:t>
            </a:r>
            <a:r>
              <a:rPr lang="zh-CN" altLang="en-US" sz="1800" dirty="0">
                <a:effectLst>
                  <a:outerShdw blurRad="38100" dist="38100" dir="2700000" algn="tl">
                    <a:srgbClr val="000000"/>
                  </a:outerShdw>
                </a:effectLst>
                <a:cs typeface="Arial" panose="020B0604020202020204" pitchFamily="34" charset="0"/>
                <a:sym typeface="Wingdings" panose="05000000000000000000" pitchFamily="2" charset="2"/>
              </a:rPr>
              <a:t> 乳糖用完</a:t>
            </a:r>
            <a:r>
              <a:rPr lang="en-US" altLang="zh-CN" sz="1800" dirty="0">
                <a:effectLst>
                  <a:outerShdw blurRad="38100" dist="38100" dir="2700000" algn="tl">
                    <a:srgbClr val="000000"/>
                  </a:outerShdw>
                </a:effectLst>
                <a:latin typeface="Arial" panose="020B0604020202020204" pitchFamily="34" charset="0"/>
                <a:cs typeface="Arial" panose="020B0604020202020204" pitchFamily="34" charset="0"/>
                <a:sym typeface="Wingdings" panose="05000000000000000000" pitchFamily="2" charset="2"/>
              </a:rPr>
              <a:t>……</a:t>
            </a:r>
            <a:endParaRPr lang="el-GR" altLang="en-US" sz="1800" dirty="0">
              <a:effectLst>
                <a:outerShdw blurRad="38100" dist="38100" dir="2700000" algn="tl">
                  <a:srgbClr val="000000"/>
                </a:outerShdw>
              </a:effectLst>
              <a:cs typeface="Arial" panose="020B0604020202020204" pitchFamily="34" charset="0"/>
              <a:sym typeface="Wingdings" panose="05000000000000000000" pitchFamily="2" charset="2"/>
            </a:endParaRPr>
          </a:p>
          <a:p>
            <a:pPr algn="just" eaLnBrk="1" fontAlgn="auto" hangingPunct="1">
              <a:spcBef>
                <a:spcPct val="50000"/>
              </a:spcBef>
              <a:spcAft>
                <a:spcPts val="0"/>
              </a:spcAft>
              <a:buClr>
                <a:schemeClr val="tx2"/>
              </a:buClr>
              <a:buSzPct val="75000"/>
              <a:defRPr/>
            </a:pPr>
            <a:endParaRPr lang="zh-CN" altLang="en-US" dirty="0">
              <a:effectLst>
                <a:outerShdw blurRad="38100" dist="38100" dir="2700000" algn="tl">
                  <a:srgbClr val="000000"/>
                </a:outerShdw>
              </a:effectLst>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zh-CN" altLang="en-US" dirty="0"/>
          </a:p>
        </p:txBody>
      </p:sp>
      <p:sp>
        <p:nvSpPr>
          <p:cNvPr id="212996" name="灯片编号占位符 3"/>
          <p:cNvSpPr>
            <a:spLocks noGrp="1"/>
          </p:cNvSpPr>
          <p:nvPr>
            <p:ph type="sldNum" sz="quarter" idx="5"/>
          </p:nvPr>
        </p:nvSpPr>
        <p:spPr bwMode="auto">
          <a:noFill/>
          <a:ln>
            <a:miter lim="800000"/>
          </a:ln>
        </p:spPr>
        <p:txBody>
          <a:bodyPr/>
          <a:lstStyle/>
          <a:p>
            <a:fld id="{FF309995-95DB-4A23-B272-2D80821523BD}" type="slidenum">
              <a:rPr lang="en-US" altLang="zh-CN"/>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ω的大写是Ω</a:t>
            </a:r>
            <a:r>
              <a:rPr lang="en-US" altLang="zh-CN"/>
              <a:t>. </a:t>
            </a:r>
            <a:r>
              <a:rPr lang="zh-CN" altLang="en-US"/>
              <a:t>MCS位于编码α肽链的区段中。当外源DNA(即目的片段)与含lacz'的载体连接时，会插入进MCS(位于LacZ'中的多克隆位点)，使α肽链读码框破坏，这种重组质粒不再表达α肽链，将它导入宿主缺陷菌株则无α互补作用，不产生活性β-半乳糖苷酶，即不可分解培养基中的X-gal产生蓝色，培养表型即呈现白色菌落。质粒lacz'基因编码的α肽链和菌株基因组表达的N端缺陷的β-半乳糖苷酶突变体互补，</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lnSpc>
                <a:spcPct val="90000"/>
              </a:lnSpc>
              <a:spcBef>
                <a:spcPts val="600"/>
              </a:spcBef>
              <a:buNone/>
            </a:pPr>
            <a:r>
              <a:rPr lang="en-US" altLang="zh-CN" b="1" kern="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sym typeface="+mn-ea"/>
              </a:rPr>
              <a:t>β- </a:t>
            </a:r>
            <a:r>
              <a:rPr lang="zh-CN" altLang="en-US" b="1" kern="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sym typeface="+mn-ea"/>
              </a:rPr>
              <a:t>半乳糖苷酶</a:t>
            </a:r>
            <a:endParaRPr lang="zh-CN" altLang="en-US" b="1" kern="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sym typeface="+mn-ea"/>
            </a:endParaRPr>
          </a:p>
          <a:p>
            <a:pPr eaLnBrk="1" hangingPunct="1">
              <a:lnSpc>
                <a:spcPct val="90000"/>
              </a:lnSpc>
              <a:spcBef>
                <a:spcPts val="600"/>
              </a:spcBef>
              <a:buNone/>
            </a:pPr>
            <a:r>
              <a:rPr lang="zh-CN" altLang="en-US" b="1" dirty="0">
                <a:sym typeface="+mn-ea"/>
              </a:rPr>
              <a:t>乳糖 → 半乳糖 </a:t>
            </a:r>
            <a:r>
              <a:rPr lang="en-US" altLang="zh-CN" b="1">
                <a:sym typeface="+mn-ea"/>
              </a:rPr>
              <a:t>+ </a:t>
            </a:r>
            <a:r>
              <a:rPr lang="zh-CN" altLang="en-US" b="1" dirty="0">
                <a:sym typeface="+mn-ea"/>
              </a:rPr>
              <a:t>葡萄糖</a:t>
            </a:r>
            <a:endParaRPr lang="en-US" altLang="zh-CN" b="1"/>
          </a:p>
          <a:p>
            <a:pPr eaLnBrk="1" hangingPunct="1">
              <a:lnSpc>
                <a:spcPct val="90000"/>
              </a:lnSpc>
              <a:spcBef>
                <a:spcPts val="600"/>
              </a:spcBef>
              <a:buNone/>
            </a:pPr>
            <a:r>
              <a:rPr lang="en-US" altLang="zh-CN" b="1">
                <a:latin typeface="华文仿宋" panose="02010600040101010101" pitchFamily="2" charset="-122"/>
                <a:ea typeface="华文仿宋" panose="02010600040101010101" pitchFamily="2" charset="-122"/>
                <a:sym typeface="+mn-ea"/>
              </a:rPr>
              <a:t>  </a:t>
            </a:r>
            <a:r>
              <a:rPr lang="zh-CN" altLang="en-US" b="1" dirty="0">
                <a:latin typeface="华文仿宋" panose="02010600040101010101" pitchFamily="2" charset="-122"/>
                <a:ea typeface="华文仿宋" panose="02010600040101010101" pitchFamily="2" charset="-122"/>
                <a:sym typeface="+mn-ea"/>
              </a:rPr>
              <a:t>乳糖既是 </a:t>
            </a:r>
            <a:r>
              <a:rPr lang="en-US" altLang="zh-CN" b="1" i="1" err="1">
                <a:latin typeface="华文仿宋" panose="02010600040101010101" pitchFamily="2" charset="-122"/>
                <a:ea typeface="华文仿宋" panose="02010600040101010101" pitchFamily="2" charset="-122"/>
                <a:sym typeface="+mn-ea"/>
              </a:rPr>
              <a:t>lac</a:t>
            </a:r>
            <a:r>
              <a:rPr lang="en-US" altLang="zh-CN" b="1" i="1">
                <a:latin typeface="华文仿宋" panose="02010600040101010101" pitchFamily="2" charset="-122"/>
                <a:ea typeface="华文仿宋" panose="02010600040101010101" pitchFamily="2" charset="-122"/>
                <a:sym typeface="+mn-ea"/>
              </a:rPr>
              <a:t> </a:t>
            </a:r>
            <a:r>
              <a:rPr lang="zh-CN" altLang="en-US" b="1" dirty="0">
                <a:latin typeface="华文仿宋" panose="02010600040101010101" pitchFamily="2" charset="-122"/>
                <a:ea typeface="华文仿宋" panose="02010600040101010101" pitchFamily="2" charset="-122"/>
                <a:sym typeface="+mn-ea"/>
              </a:rPr>
              <a:t>操纵子的诱导物，也是作用的底物，乳糖及其衍生物可诱导</a:t>
            </a:r>
            <a:r>
              <a:rPr lang="en-US" altLang="zh-CN" b="1" i="1" err="1">
                <a:latin typeface="华文仿宋" panose="02010600040101010101" pitchFamily="2" charset="-122"/>
                <a:ea typeface="华文仿宋" panose="02010600040101010101" pitchFamily="2" charset="-122"/>
                <a:sym typeface="+mn-ea"/>
              </a:rPr>
              <a:t>lacZ</a:t>
            </a:r>
            <a:r>
              <a:rPr lang="en-US" altLang="zh-CN" b="1" i="1">
                <a:latin typeface="华文仿宋" panose="02010600040101010101" pitchFamily="2" charset="-122"/>
                <a:ea typeface="华文仿宋" panose="02010600040101010101" pitchFamily="2" charset="-122"/>
                <a:sym typeface="+mn-ea"/>
              </a:rPr>
              <a:t> </a:t>
            </a:r>
            <a:r>
              <a:rPr lang="zh-CN" altLang="en-US" b="1" dirty="0">
                <a:latin typeface="华文仿宋" panose="02010600040101010101" pitchFamily="2" charset="-122"/>
                <a:ea typeface="华文仿宋" panose="02010600040101010101" pitchFamily="2" charset="-122"/>
                <a:sym typeface="+mn-ea"/>
              </a:rPr>
              <a:t>表达。</a:t>
            </a:r>
            <a:endParaRPr lang="zh-CN" altLang="en-US" b="1" dirty="0">
              <a:latin typeface="华文仿宋" panose="02010600040101010101" pitchFamily="2" charset="-122"/>
              <a:ea typeface="华文仿宋" panose="02010600040101010101" pitchFamily="2" charset="-122"/>
            </a:endParaRPr>
          </a:p>
          <a:p>
            <a:pPr eaLnBrk="1" hangingPunct="1">
              <a:lnSpc>
                <a:spcPct val="90000"/>
              </a:lnSpc>
              <a:spcBef>
                <a:spcPts val="600"/>
              </a:spcBef>
              <a:buNone/>
            </a:pPr>
            <a:endParaRPr lang="en-US" altLang="zh-CN" b="1"/>
          </a:p>
          <a:p>
            <a:pPr eaLnBrk="1" hangingPunct="1">
              <a:lnSpc>
                <a:spcPct val="90000"/>
              </a:lnSpc>
              <a:spcBef>
                <a:spcPts val="600"/>
              </a:spcBef>
              <a:buNone/>
            </a:pPr>
            <a:r>
              <a:rPr lang="zh-CN" altLang="en-US" b="1" dirty="0">
                <a:sym typeface="+mn-ea"/>
              </a:rPr>
              <a:t>诱导物：</a:t>
            </a:r>
            <a:endParaRPr lang="zh-CN" altLang="en-US" b="1" dirty="0"/>
          </a:p>
          <a:p>
            <a:pPr eaLnBrk="1" hangingPunct="1">
              <a:lnSpc>
                <a:spcPct val="90000"/>
              </a:lnSpc>
              <a:spcBef>
                <a:spcPts val="600"/>
              </a:spcBef>
              <a:buNone/>
            </a:pPr>
            <a:r>
              <a:rPr lang="zh-CN" altLang="en-US" b="1" dirty="0">
                <a:sym typeface="+mn-ea"/>
              </a:rPr>
              <a:t>	</a:t>
            </a:r>
            <a:r>
              <a:rPr lang="zh-CN" altLang="en-US" b="1" u="sng" dirty="0">
                <a:latin typeface="华文仿宋" panose="02010600040101010101" pitchFamily="2" charset="-122"/>
                <a:ea typeface="华文仿宋" panose="02010600040101010101" pitchFamily="2" charset="-122"/>
                <a:sym typeface="+mn-ea"/>
              </a:rPr>
              <a:t>异丙基</a:t>
            </a:r>
            <a:r>
              <a:rPr lang="en-US" altLang="zh-CN" b="1" u="sng">
                <a:latin typeface="华文仿宋" panose="02010600040101010101" pitchFamily="2" charset="-122"/>
                <a:ea typeface="华文仿宋" panose="02010600040101010101" pitchFamily="2" charset="-122"/>
                <a:sym typeface="+mn-ea"/>
              </a:rPr>
              <a:t>-β-D- </a:t>
            </a:r>
            <a:r>
              <a:rPr lang="zh-CN" altLang="en-US" b="1" u="sng" dirty="0">
                <a:latin typeface="华文仿宋" panose="02010600040101010101" pitchFamily="2" charset="-122"/>
                <a:ea typeface="华文仿宋" panose="02010600040101010101" pitchFamily="2" charset="-122"/>
                <a:sym typeface="+mn-ea"/>
              </a:rPr>
              <a:t>硫代半乳糖苷</a:t>
            </a:r>
            <a:r>
              <a:rPr lang="zh-CN" altLang="en-US" b="1" dirty="0">
                <a:latin typeface="华文仿宋" panose="02010600040101010101" pitchFamily="2" charset="-122"/>
                <a:ea typeface="华文仿宋" panose="02010600040101010101" pitchFamily="2" charset="-122"/>
                <a:sym typeface="+mn-ea"/>
              </a:rPr>
              <a:t>（</a:t>
            </a:r>
            <a:r>
              <a:rPr lang="en-US" altLang="zh-CN" b="1">
                <a:solidFill>
                  <a:srgbClr val="FF0000"/>
                </a:solidFill>
                <a:latin typeface="华文仿宋" panose="02010600040101010101" pitchFamily="2" charset="-122"/>
                <a:ea typeface="华文仿宋" panose="02010600040101010101" pitchFamily="2" charset="-122"/>
                <a:sym typeface="+mn-ea"/>
              </a:rPr>
              <a:t>IPTG</a:t>
            </a:r>
            <a:r>
              <a:rPr lang="zh-CN" altLang="en-US" b="1" dirty="0">
                <a:latin typeface="华文仿宋" panose="02010600040101010101" pitchFamily="2" charset="-122"/>
                <a:ea typeface="华文仿宋" panose="02010600040101010101" pitchFamily="2" charset="-122"/>
                <a:sym typeface="+mn-ea"/>
              </a:rPr>
              <a:t>）是乳糖的衍生物，可作为 </a:t>
            </a:r>
            <a:r>
              <a:rPr lang="en-US" altLang="zh-CN" b="1" i="1" err="1">
                <a:latin typeface="华文仿宋" panose="02010600040101010101" pitchFamily="2" charset="-122"/>
                <a:ea typeface="华文仿宋" panose="02010600040101010101" pitchFamily="2" charset="-122"/>
                <a:sym typeface="+mn-ea"/>
              </a:rPr>
              <a:t>lac</a:t>
            </a:r>
            <a:r>
              <a:rPr lang="en-US" altLang="zh-CN" b="1" i="1">
                <a:latin typeface="华文仿宋" panose="02010600040101010101" pitchFamily="2" charset="-122"/>
                <a:ea typeface="华文仿宋" panose="02010600040101010101" pitchFamily="2" charset="-122"/>
                <a:sym typeface="+mn-ea"/>
              </a:rPr>
              <a:t> </a:t>
            </a:r>
            <a:r>
              <a:rPr lang="zh-CN" altLang="en-US" b="1" dirty="0">
                <a:latin typeface="华文仿宋" panose="02010600040101010101" pitchFamily="2" charset="-122"/>
                <a:ea typeface="华文仿宋" panose="02010600040101010101" pitchFamily="2" charset="-122"/>
                <a:sym typeface="+mn-ea"/>
              </a:rPr>
              <a:t>操纵子的诱导物，但不能作为反应的底物；</a:t>
            </a:r>
            <a:endParaRPr lang="zh-CN" altLang="en-US" b="1" dirty="0">
              <a:latin typeface="华文仿宋" panose="02010600040101010101" pitchFamily="2" charset="-122"/>
              <a:ea typeface="华文仿宋" panose="02010600040101010101" pitchFamily="2" charset="-122"/>
            </a:endParaRPr>
          </a:p>
          <a:p>
            <a:pPr eaLnBrk="1" hangingPunct="1">
              <a:lnSpc>
                <a:spcPct val="90000"/>
              </a:lnSpc>
              <a:spcBef>
                <a:spcPts val="600"/>
              </a:spcBef>
              <a:buNone/>
            </a:pPr>
            <a:endParaRPr lang="zh-CN" altLang="en-US" b="1" dirty="0">
              <a:solidFill>
                <a:schemeClr val="bg2"/>
              </a:solidFill>
            </a:endParaRPr>
          </a:p>
          <a:p>
            <a:pPr eaLnBrk="1" hangingPunct="1">
              <a:lnSpc>
                <a:spcPct val="90000"/>
              </a:lnSpc>
              <a:spcBef>
                <a:spcPts val="600"/>
              </a:spcBef>
              <a:buNone/>
            </a:pPr>
            <a:r>
              <a:rPr lang="zh-CN" altLang="en-US" b="1" dirty="0">
                <a:sym typeface="+mn-ea"/>
              </a:rPr>
              <a:t>底物： </a:t>
            </a:r>
            <a:endParaRPr lang="zh-CN" altLang="en-US" b="1" dirty="0"/>
          </a:p>
          <a:p>
            <a:pPr eaLnBrk="1" hangingPunct="1">
              <a:lnSpc>
                <a:spcPct val="90000"/>
              </a:lnSpc>
              <a:spcBef>
                <a:spcPts val="600"/>
              </a:spcBef>
              <a:buNone/>
            </a:pPr>
            <a:r>
              <a:rPr lang="zh-CN" altLang="en-US" b="1" dirty="0">
                <a:solidFill>
                  <a:schemeClr val="bg2"/>
                </a:solidFill>
                <a:sym typeface="+mn-ea"/>
              </a:rPr>
              <a:t>	</a:t>
            </a:r>
            <a:r>
              <a:rPr lang="en-US" altLang="zh-CN" b="1">
                <a:sym typeface="+mn-ea"/>
              </a:rPr>
              <a:t>5-</a:t>
            </a:r>
            <a:r>
              <a:rPr lang="zh-CN" altLang="en-US" b="1" dirty="0">
                <a:sym typeface="+mn-ea"/>
              </a:rPr>
              <a:t>溴</a:t>
            </a:r>
            <a:r>
              <a:rPr lang="en-US" altLang="zh-CN" b="1">
                <a:sym typeface="+mn-ea"/>
              </a:rPr>
              <a:t>-4-</a:t>
            </a:r>
            <a:r>
              <a:rPr lang="zh-CN" altLang="en-US" b="1" dirty="0">
                <a:sym typeface="+mn-ea"/>
              </a:rPr>
              <a:t>氯</a:t>
            </a:r>
            <a:r>
              <a:rPr lang="en-US" altLang="zh-CN" b="1">
                <a:sym typeface="+mn-ea"/>
              </a:rPr>
              <a:t>-3-</a:t>
            </a:r>
            <a:r>
              <a:rPr lang="zh-CN" altLang="en-US" b="1" dirty="0">
                <a:sym typeface="+mn-ea"/>
              </a:rPr>
              <a:t>吲哚</a:t>
            </a:r>
            <a:r>
              <a:rPr lang="en-US" altLang="zh-CN" b="1">
                <a:sym typeface="+mn-ea"/>
              </a:rPr>
              <a:t>-β-D-</a:t>
            </a:r>
            <a:r>
              <a:rPr lang="zh-CN" altLang="en-US" b="1" dirty="0">
                <a:sym typeface="+mn-ea"/>
              </a:rPr>
              <a:t>半乳糖苷（</a:t>
            </a:r>
            <a:r>
              <a:rPr lang="en-US" altLang="zh-CN" b="1">
                <a:solidFill>
                  <a:srgbClr val="FF0000"/>
                </a:solidFill>
                <a:sym typeface="+mn-ea"/>
              </a:rPr>
              <a:t>X </a:t>
            </a:r>
            <a:r>
              <a:rPr lang="en-US" altLang="zh-CN" b="1">
                <a:solidFill>
                  <a:srgbClr val="FF0000"/>
                </a:solidFill>
                <a:latin typeface="Tahoma" panose="020B0604030504040204" pitchFamily="34" charset="0"/>
                <a:sym typeface="+mn-ea"/>
              </a:rPr>
              <a:t>–</a:t>
            </a:r>
            <a:r>
              <a:rPr lang="en-US" altLang="zh-CN" b="1">
                <a:solidFill>
                  <a:srgbClr val="FF0000"/>
                </a:solidFill>
                <a:sym typeface="+mn-ea"/>
              </a:rPr>
              <a:t> gal</a:t>
            </a:r>
            <a:r>
              <a:rPr lang="zh-CN" altLang="en-US" b="1" dirty="0">
                <a:sym typeface="+mn-ea"/>
              </a:rPr>
              <a:t>）</a:t>
            </a:r>
            <a:endParaRPr lang="en-US" altLang="zh-CN" b="1">
              <a:solidFill>
                <a:srgbClr val="FF0000"/>
              </a:solidFill>
            </a:endParaRPr>
          </a:p>
          <a:p>
            <a:pPr eaLnBrk="1" hangingPunct="1">
              <a:lnSpc>
                <a:spcPct val="90000"/>
              </a:lnSpc>
              <a:spcBef>
                <a:spcPts val="600"/>
              </a:spcBef>
              <a:buNone/>
            </a:pPr>
            <a:r>
              <a:rPr lang="zh-CN" altLang="en-US" b="1" dirty="0">
                <a:latin typeface="华文仿宋" panose="02010600040101010101" pitchFamily="2" charset="-122"/>
                <a:ea typeface="华文仿宋" panose="02010600040101010101" pitchFamily="2" charset="-122"/>
                <a:sym typeface="+mn-ea"/>
              </a:rPr>
              <a:t>   可作为 </a:t>
            </a:r>
            <a:r>
              <a:rPr lang="en-US" altLang="zh-CN" b="1" i="1" err="1">
                <a:latin typeface="华文仿宋" panose="02010600040101010101" pitchFamily="2" charset="-122"/>
                <a:ea typeface="华文仿宋" panose="02010600040101010101" pitchFamily="2" charset="-122"/>
                <a:sym typeface="+mn-ea"/>
              </a:rPr>
              <a:t>lac</a:t>
            </a:r>
            <a:r>
              <a:rPr lang="en-US" altLang="zh-CN" b="1" i="1">
                <a:latin typeface="华文仿宋" panose="02010600040101010101" pitchFamily="2" charset="-122"/>
                <a:ea typeface="华文仿宋" panose="02010600040101010101" pitchFamily="2" charset="-122"/>
                <a:sym typeface="+mn-ea"/>
              </a:rPr>
              <a:t> </a:t>
            </a:r>
            <a:r>
              <a:rPr lang="zh-CN" altLang="en-US" b="1" dirty="0">
                <a:latin typeface="华文仿宋" panose="02010600040101010101" pitchFamily="2" charset="-122"/>
                <a:ea typeface="华文仿宋" panose="02010600040101010101" pitchFamily="2" charset="-122"/>
                <a:sym typeface="+mn-ea"/>
              </a:rPr>
              <a:t>操纵子的底物，但不能作为诱导物。底物 </a:t>
            </a:r>
            <a:r>
              <a:rPr lang="en-US" altLang="zh-CN" b="1">
                <a:latin typeface="华文仿宋" panose="02010600040101010101" pitchFamily="2" charset="-122"/>
                <a:ea typeface="华文仿宋" panose="02010600040101010101" pitchFamily="2" charset="-122"/>
                <a:sym typeface="+mn-ea"/>
              </a:rPr>
              <a:t>X-gal </a:t>
            </a:r>
            <a:r>
              <a:rPr lang="zh-CN" altLang="en-US" b="1" dirty="0">
                <a:latin typeface="华文仿宋" panose="02010600040101010101" pitchFamily="2" charset="-122"/>
                <a:ea typeface="华文仿宋" panose="02010600040101010101" pitchFamily="2" charset="-122"/>
                <a:sym typeface="+mn-ea"/>
              </a:rPr>
              <a:t>还可充作生色剂，被 </a:t>
            </a:r>
            <a:r>
              <a:rPr lang="en-US" altLang="zh-CN" b="1">
                <a:latin typeface="华文仿宋" panose="02010600040101010101" pitchFamily="2" charset="-122"/>
                <a:ea typeface="华文仿宋" panose="02010600040101010101" pitchFamily="2" charset="-122"/>
                <a:sym typeface="+mn-ea"/>
              </a:rPr>
              <a:t>β-</a:t>
            </a:r>
            <a:r>
              <a:rPr lang="zh-CN" altLang="en-US" b="1" dirty="0">
                <a:latin typeface="华文仿宋" panose="02010600040101010101" pitchFamily="2" charset="-122"/>
                <a:ea typeface="华文仿宋" panose="02010600040101010101" pitchFamily="2" charset="-122"/>
                <a:sym typeface="+mn-ea"/>
              </a:rPr>
              <a:t>半乳糖苷酶分解后可产生兰色产物，可使菌落或噬菌斑呈兰色。</a:t>
            </a:r>
            <a:endParaRPr lang="zh-CN" altLang="en-US" b="1" dirty="0">
              <a:latin typeface="华文仿宋" panose="02010600040101010101" pitchFamily="2" charset="-122"/>
              <a:ea typeface="华文仿宋" panose="02010600040101010101" pitchFamily="2" charset="-122"/>
            </a:endParaRPr>
          </a:p>
          <a:p>
            <a:pPr eaLnBrk="1" hangingPunct="1">
              <a:lnSpc>
                <a:spcPct val="90000"/>
              </a:lnSpc>
              <a:buNone/>
            </a:pPr>
            <a:endParaRPr lang="zh-CN" altLang="en-US" b="1" dirty="0"/>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8352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4099" name="Rectangle 3"/>
          <p:cNvSpPr>
            <a:spLocks noGrp="1"/>
          </p:cNvSpPr>
          <p:nvPr>
            <p:ph type="body" idx="1"/>
          </p:nvPr>
        </p:nvSpPr>
        <p:spPr>
          <a:xfrm>
            <a:off x="457200" y="1426845"/>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pic>
        <p:nvPicPr>
          <p:cNvPr id="2" name="Picture 4" descr="武大LOGO"/>
          <p:cNvPicPr>
            <a:picLocks noChangeAspect="1"/>
          </p:cNvPicPr>
          <p:nvPr userDrawn="1"/>
        </p:nvPicPr>
        <p:blipFill>
          <a:blip r:embed="rId12"/>
          <a:stretch>
            <a:fillRect/>
          </a:stretch>
        </p:blipFill>
        <p:spPr>
          <a:xfrm>
            <a:off x="76835" y="58420"/>
            <a:ext cx="3047365" cy="398780"/>
          </a:xfrm>
          <a:prstGeom prst="rect">
            <a:avLst/>
          </a:prstGeom>
          <a:noFill/>
          <a:ln w="9525">
            <a:noFill/>
          </a:ln>
        </p:spPr>
      </p:pic>
      <p:sp>
        <p:nvSpPr>
          <p:cNvPr id="13315" name="Line 4"/>
          <p:cNvSpPr/>
          <p:nvPr userDrawn="1"/>
        </p:nvSpPr>
        <p:spPr>
          <a:xfrm>
            <a:off x="0" y="982980"/>
            <a:ext cx="9144000" cy="0"/>
          </a:xfrm>
          <a:prstGeom prst="line">
            <a:avLst/>
          </a:prstGeom>
          <a:ln w="57150" cap="flat" cmpd="sng">
            <a:solidFill>
              <a:srgbClr val="FF0000"/>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u="none" strike="noStrike" kern="0" cap="none" spc="0" normalizeH="0">
          <a:solidFill>
            <a:srgbClr val="FF0000"/>
          </a:solidFill>
          <a:uFillTx/>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u="none" strike="noStrike" kern="0" cap="none" spc="0" normalizeH="0">
          <a:solidFill>
            <a:srgbClr val="002060"/>
          </a:solidFill>
          <a:uFillTx/>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b="1" u="none" strike="noStrike" kern="0" cap="none" spc="0" normalizeH="0">
          <a:solidFill>
            <a:srgbClr val="002060"/>
          </a:solidFill>
          <a:uFillTx/>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b="1" u="none" strike="noStrike" kern="0" cap="none" spc="0" normalizeH="0">
          <a:solidFill>
            <a:srgbClr val="002060"/>
          </a:solidFill>
          <a:uFillTx/>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b="1" u="none" strike="noStrike" kern="0" cap="none" spc="0" normalizeH="0">
          <a:solidFill>
            <a:srgbClr val="002060"/>
          </a:solidFill>
          <a:uFillTx/>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b="1" u="none" strike="noStrike" kern="0" cap="none" spc="0" normalizeH="0">
          <a:solidFill>
            <a:srgbClr val="002060"/>
          </a:solidFill>
          <a:uFillTx/>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slide" Target="slide1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武汉大学校徽"/>
          <p:cNvPicPr>
            <a:picLocks noChangeAspect="1"/>
          </p:cNvPicPr>
          <p:nvPr/>
        </p:nvPicPr>
        <p:blipFill>
          <a:blip r:embed="rId1">
            <a:lum bright="82001" contrast="-70000"/>
          </a:blip>
          <a:srcRect l="12000" t="12000" r="12000" b="12000"/>
          <a:stretch>
            <a:fillRect/>
          </a:stretch>
        </p:blipFill>
        <p:spPr>
          <a:xfrm>
            <a:off x="2362200" y="1295400"/>
            <a:ext cx="4559300" cy="4559300"/>
          </a:xfrm>
          <a:prstGeom prst="rect">
            <a:avLst/>
          </a:prstGeom>
          <a:noFill/>
          <a:ln w="9525">
            <a:noFill/>
          </a:ln>
        </p:spPr>
      </p:pic>
      <p:sp>
        <p:nvSpPr>
          <p:cNvPr id="2" name="标题 1"/>
          <p:cNvSpPr>
            <a:spLocks noGrp="1"/>
          </p:cNvSpPr>
          <p:nvPr>
            <p:ph type="ctrTitle"/>
          </p:nvPr>
        </p:nvSpPr>
        <p:spPr>
          <a:xfrm>
            <a:off x="927100" y="2336800"/>
            <a:ext cx="7772400" cy="1470025"/>
          </a:xfrm>
        </p:spPr>
        <p:txBody>
          <a:bodyPr/>
          <a:lstStyle/>
          <a:p>
            <a:pPr>
              <a:lnSpc>
                <a:spcPct val="150000"/>
              </a:lnSpc>
            </a:pPr>
            <a:r>
              <a:rPr lang="zh-CN" altLang="en-US" sz="5400">
                <a:sym typeface="+mn-ea"/>
              </a:rPr>
              <a:t>实 验 六</a:t>
            </a:r>
            <a:br>
              <a:rPr lang="en-US" altLang="zh-CN" sz="5400"/>
            </a:br>
            <a:r>
              <a:rPr lang="zh-CN" altLang="en-US" sz="5400">
                <a:sym typeface="+mn-ea"/>
              </a:rPr>
              <a:t>重组克隆子的鉴定（</a:t>
            </a:r>
            <a:r>
              <a:rPr lang="en-US" altLang="zh-CN" sz="5400">
                <a:sym typeface="+mn-ea"/>
              </a:rPr>
              <a:t>2</a:t>
            </a:r>
            <a:r>
              <a:rPr lang="zh-CN" altLang="en-US" sz="5400">
                <a:sym typeface="+mn-ea"/>
              </a:rPr>
              <a:t>）</a:t>
            </a:r>
            <a:br>
              <a:rPr lang="zh-CN" altLang="en-US" sz="5400">
                <a:sym typeface="+mn-ea"/>
              </a:rPr>
            </a:br>
            <a:r>
              <a:rPr lang="zh-CN" altLang="en-US" sz="5400">
                <a:sym typeface="+mn-ea"/>
              </a:rPr>
              <a:t>质粒酶切鉴定</a:t>
            </a:r>
            <a:endParaRPr lang="zh-CN" altLang="en-US"/>
          </a:p>
        </p:txBody>
      </p:sp>
      <p:sp>
        <p:nvSpPr>
          <p:cNvPr id="3" name="副标题 2"/>
          <p:cNvSpPr>
            <a:spLocks noGrp="1"/>
          </p:cNvSpPr>
          <p:nvPr>
            <p:ph type="subTitle" idx="1"/>
          </p:nvPr>
        </p:nvSpPr>
        <p:spPr/>
        <p:txBody>
          <a:bodyPr/>
          <a:lstStyle/>
          <a:p>
            <a:endParaRPr lang="zh-CN" altLang="en-US"/>
          </a:p>
        </p:txBody>
      </p:sp>
      <p:sp>
        <p:nvSpPr>
          <p:cNvPr id="5123" name="Rectangle 5"/>
          <p:cNvSpPr/>
          <p:nvPr/>
        </p:nvSpPr>
        <p:spPr>
          <a:xfrm>
            <a:off x="762000" y="3124200"/>
            <a:ext cx="7772400" cy="1752600"/>
          </a:xfrm>
          <a:prstGeom prst="rect">
            <a:avLst/>
          </a:prstGeom>
          <a:noFill/>
          <a:ln w="9525">
            <a:noFill/>
          </a:ln>
        </p:spPr>
        <p:txBody>
          <a:bodyPr anchor="b"/>
          <a:lstStyle/>
          <a:p>
            <a:pPr algn="ctr"/>
            <a:br>
              <a:rPr lang="zh-CN" altLang="en-US" sz="6000" b="1" dirty="0">
                <a:solidFill>
                  <a:schemeClr val="tx2"/>
                </a:solidFill>
                <a:latin typeface="宋体" panose="02010600030101010101" pitchFamily="2" charset="-122"/>
              </a:rPr>
            </a:br>
            <a:endParaRPr lang="en-US" altLang="zh-CN" sz="6000" b="1" dirty="0">
              <a:solidFill>
                <a:schemeClr val="tx2"/>
              </a:solidFill>
              <a:latin typeface="宋体" panose="02010600030101010101" pitchFamily="2" charset="-122"/>
            </a:endParaRPr>
          </a:p>
          <a:p>
            <a:pPr algn="ctr"/>
            <a:endParaRPr lang="zh-CN" altLang="en-US"/>
          </a:p>
        </p:txBody>
      </p:sp>
      <p:sp>
        <p:nvSpPr>
          <p:cNvPr id="5124" name="矩形 4"/>
          <p:cNvSpPr/>
          <p:nvPr/>
        </p:nvSpPr>
        <p:spPr>
          <a:xfrm>
            <a:off x="76200" y="457200"/>
            <a:ext cx="9067800" cy="2214880"/>
          </a:xfrm>
          <a:prstGeom prst="rect">
            <a:avLst/>
          </a:prstGeom>
          <a:noFill/>
          <a:ln w="9525">
            <a:noFill/>
          </a:ln>
        </p:spPr>
        <p:txBody>
          <a:bodyPr>
            <a:spAutoFit/>
          </a:bodyPr>
          <a:lstStyle/>
          <a:p>
            <a:pPr algn="ctr"/>
            <a:endParaRPr lang="en-US" altLang="zh-CN" sz="6000" b="1" dirty="0">
              <a:solidFill>
                <a:srgbClr val="FF0000"/>
              </a:solidFill>
              <a:latin typeface="宋体" panose="02010600030101010101" pitchFamily="2" charset="-122"/>
            </a:endParaRPr>
          </a:p>
          <a:p>
            <a:pPr algn="ctr"/>
            <a:endParaRPr lang="zh-CN" altLang="en-US" sz="6000" b="1" dirty="0">
              <a:solidFill>
                <a:srgbClr val="FF0000"/>
              </a:solidFill>
              <a:latin typeface="宋体" panose="02010600030101010101" pitchFamily="2" charset="-122"/>
            </a:endParaRPr>
          </a:p>
          <a:p>
            <a:pPr algn="ctr"/>
            <a:endParaRPr lang="zh-CN" altLang="en-US" dirty="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4000"/>
          </a:p>
        </p:txBody>
      </p:sp>
      <p:sp>
        <p:nvSpPr>
          <p:cNvPr id="12290" name="Rectangle 4"/>
          <p:cNvSpPr/>
          <p:nvPr/>
        </p:nvSpPr>
        <p:spPr>
          <a:xfrm>
            <a:off x="914400" y="5257800"/>
            <a:ext cx="8424863" cy="1383665"/>
          </a:xfrm>
          <a:prstGeom prst="rect">
            <a:avLst/>
          </a:prstGeom>
          <a:noFill/>
          <a:ln w="9525">
            <a:noFill/>
          </a:ln>
        </p:spPr>
        <p:txBody>
          <a:bodyPr>
            <a:spAutoFit/>
          </a:bodyPr>
          <a:lstStyle/>
          <a:p>
            <a:pPr eaLnBrk="1" hangingPunct="1">
              <a:lnSpc>
                <a:spcPct val="150000"/>
              </a:lnSpc>
            </a:pP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rPr>
              <a:t>注意</a:t>
            </a:r>
            <a:r>
              <a:rPr lang="en-US" altLang="zh-CN" sz="2800" b="1" dirty="0">
                <a:solidFill>
                  <a:srgbClr val="FF0000"/>
                </a:solidFill>
                <a:latin typeface="黑体" panose="02010609060101010101" pitchFamily="49" charset="-122"/>
                <a:ea typeface="黑体" panose="02010609060101010101" pitchFamily="49" charset="-122"/>
                <a:cs typeface="黑体" panose="02010609060101010101" pitchFamily="49" charset="-122"/>
              </a:rPr>
              <a:t>: 1.</a:t>
            </a: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rPr>
              <a:t>务必记录点样顺序和点样量</a:t>
            </a:r>
            <a:endPar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eaLnBrk="1" hangingPunct="1">
              <a:lnSpc>
                <a:spcPct val="150000"/>
              </a:lnSpc>
            </a:pP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cs typeface="黑体" panose="02010609060101010101" pitchFamily="49" charset="-122"/>
              </a:rPr>
              <a:t>2.</a:t>
            </a: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rPr>
              <a:t>本次提取的质粒是下次实验材料</a:t>
            </a:r>
            <a:endPar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grpSp>
        <p:nvGrpSpPr>
          <p:cNvPr id="4" name="组合 3"/>
          <p:cNvGrpSpPr/>
          <p:nvPr/>
        </p:nvGrpSpPr>
        <p:grpSpPr>
          <a:xfrm>
            <a:off x="979805" y="1539875"/>
            <a:ext cx="6461401" cy="3573400"/>
            <a:chOff x="480" y="1123"/>
            <a:chExt cx="11718" cy="7025"/>
          </a:xfrm>
        </p:grpSpPr>
        <p:pic>
          <p:nvPicPr>
            <p:cNvPr id="12291" name="Picture 5"/>
            <p:cNvPicPr>
              <a:picLocks noChangeAspect="1"/>
            </p:cNvPicPr>
            <p:nvPr/>
          </p:nvPicPr>
          <p:blipFill>
            <a:blip r:embed="rId1"/>
            <a:stretch>
              <a:fillRect/>
            </a:stretch>
          </p:blipFill>
          <p:spPr>
            <a:xfrm>
              <a:off x="3805" y="2205"/>
              <a:ext cx="8393" cy="5943"/>
            </a:xfrm>
            <a:prstGeom prst="rect">
              <a:avLst/>
            </a:prstGeom>
            <a:noFill/>
            <a:ln w="9525">
              <a:noFill/>
            </a:ln>
          </p:spPr>
        </p:pic>
        <p:sp>
          <p:nvSpPr>
            <p:cNvPr id="12292" name="Text Box 6"/>
            <p:cNvSpPr txBox="1"/>
            <p:nvPr/>
          </p:nvSpPr>
          <p:spPr>
            <a:xfrm>
              <a:off x="3480" y="1123"/>
              <a:ext cx="1488" cy="1268"/>
            </a:xfrm>
            <a:prstGeom prst="rect">
              <a:avLst/>
            </a:prstGeom>
            <a:noFill/>
            <a:ln w="9525">
              <a:noFill/>
            </a:ln>
          </p:spPr>
          <p:txBody>
            <a:bodyPr wrap="square">
              <a:spAutoFit/>
            </a:bodyPr>
            <a:lstStyle/>
            <a:p>
              <a:pPr eaLnBrk="1" hangingPunct="1"/>
              <a:r>
                <a:rPr lang="zh-CN" altLang="en-US" sz="1800" b="1" dirty="0">
                  <a:latin typeface="黑体" panose="02010609060101010101" pitchFamily="49" charset="-122"/>
                  <a:ea typeface="黑体" panose="02010609060101010101" pitchFamily="49" charset="-122"/>
                </a:rPr>
                <a:t>负极－</a:t>
              </a:r>
              <a:endParaRPr lang="zh-CN" altLang="en-US" sz="1800" b="1" dirty="0">
                <a:latin typeface="黑体" panose="02010609060101010101" pitchFamily="49" charset="-122"/>
                <a:ea typeface="黑体" panose="02010609060101010101" pitchFamily="49" charset="-122"/>
              </a:endParaRPr>
            </a:p>
          </p:txBody>
        </p:sp>
        <p:sp>
          <p:nvSpPr>
            <p:cNvPr id="12293" name="Text Box 7"/>
            <p:cNvSpPr txBox="1"/>
            <p:nvPr/>
          </p:nvSpPr>
          <p:spPr>
            <a:xfrm>
              <a:off x="10383" y="1123"/>
              <a:ext cx="1488" cy="1268"/>
            </a:xfrm>
            <a:prstGeom prst="rect">
              <a:avLst/>
            </a:prstGeom>
            <a:noFill/>
            <a:ln w="9525">
              <a:noFill/>
            </a:ln>
          </p:spPr>
          <p:txBody>
            <a:bodyPr wrap="square">
              <a:spAutoFit/>
            </a:bodyPr>
            <a:lstStyle/>
            <a:p>
              <a:pPr eaLnBrk="1" hangingPunct="1"/>
              <a:r>
                <a:rPr lang="zh-CN" altLang="en-US" sz="1800" b="1" dirty="0">
                  <a:solidFill>
                    <a:srgbClr val="FF0000"/>
                  </a:solidFill>
                  <a:latin typeface="黑体" panose="02010609060101010101" pitchFamily="49" charset="-122"/>
                  <a:ea typeface="黑体" panose="02010609060101010101" pitchFamily="49" charset="-122"/>
                </a:rPr>
                <a:t>正极＋</a:t>
              </a:r>
              <a:endParaRPr lang="zh-CN" altLang="en-US" sz="1800" b="1" dirty="0">
                <a:solidFill>
                  <a:srgbClr val="FF0000"/>
                </a:solidFill>
                <a:latin typeface="黑体" panose="02010609060101010101" pitchFamily="49" charset="-122"/>
                <a:ea typeface="黑体" panose="02010609060101010101" pitchFamily="49" charset="-122"/>
              </a:endParaRPr>
            </a:p>
          </p:txBody>
        </p:sp>
        <p:sp>
          <p:nvSpPr>
            <p:cNvPr id="12294" name="AutoShape 8"/>
            <p:cNvSpPr/>
            <p:nvPr/>
          </p:nvSpPr>
          <p:spPr>
            <a:xfrm>
              <a:off x="5400" y="1155"/>
              <a:ext cx="4538" cy="565"/>
            </a:xfrm>
            <a:prstGeom prst="rightArrow">
              <a:avLst>
                <a:gd name="adj1" fmla="val 50000"/>
                <a:gd name="adj2" fmla="val 200774"/>
              </a:avLst>
            </a:prstGeom>
            <a:solidFill>
              <a:srgbClr val="FF5050"/>
            </a:solidFill>
            <a:ln w="9525" cap="flat" cmpd="sng">
              <a:solidFill>
                <a:srgbClr val="FF0066"/>
              </a:solidFill>
              <a:prstDash val="solid"/>
              <a:miter/>
              <a:headEnd type="none" w="med" len="med"/>
              <a:tailEnd type="none" w="med" len="med"/>
            </a:ln>
          </p:spPr>
          <p:txBody>
            <a:bodyPr wrap="none" anchor="ctr"/>
            <a:lstStyle/>
            <a:p>
              <a:pPr eaLnBrk="1" hangingPunct="1"/>
              <a:endParaRPr lang="zh-CN" altLang="en-US" sz="1200" b="1" dirty="0">
                <a:latin typeface="黑体" panose="02010609060101010101" pitchFamily="49" charset="-122"/>
                <a:ea typeface="黑体" panose="02010609060101010101" pitchFamily="49" charset="-122"/>
              </a:endParaRPr>
            </a:p>
          </p:txBody>
        </p:sp>
        <p:sp>
          <p:nvSpPr>
            <p:cNvPr id="12295" name="Line 9"/>
            <p:cNvSpPr/>
            <p:nvPr/>
          </p:nvSpPr>
          <p:spPr>
            <a:xfrm>
              <a:off x="3465" y="6178"/>
              <a:ext cx="795" cy="0"/>
            </a:xfrm>
            <a:prstGeom prst="line">
              <a:avLst/>
            </a:prstGeom>
            <a:ln w="76200" cap="flat" cmpd="sng">
              <a:solidFill>
                <a:srgbClr val="F93757"/>
              </a:solidFill>
              <a:prstDash val="solid"/>
              <a:headEnd type="none" w="med" len="med"/>
              <a:tailEnd type="triangle" w="med" len="med"/>
            </a:ln>
          </p:spPr>
        </p:sp>
        <p:sp>
          <p:nvSpPr>
            <p:cNvPr id="12296" name="Text Box 10"/>
            <p:cNvSpPr txBox="1"/>
            <p:nvPr/>
          </p:nvSpPr>
          <p:spPr>
            <a:xfrm>
              <a:off x="1993" y="4818"/>
              <a:ext cx="1507" cy="432"/>
            </a:xfrm>
            <a:prstGeom prst="rect">
              <a:avLst/>
            </a:prstGeom>
            <a:noFill/>
            <a:ln w="9525">
              <a:noFill/>
            </a:ln>
          </p:spPr>
          <p:txBody>
            <a:bodyPr>
              <a:spAutoFit/>
            </a:bodyPr>
            <a:lstStyle/>
            <a:p>
              <a:pPr eaLnBrk="1" hangingPunct="1">
                <a:lnSpc>
                  <a:spcPct val="60000"/>
                </a:lnSpc>
              </a:pPr>
              <a:r>
                <a:rPr lang="en-US" altLang="zh-CN" sz="1400" b="1" dirty="0">
                  <a:latin typeface="黑体" panose="02010609060101010101" pitchFamily="49" charset="-122"/>
                  <a:ea typeface="黑体" panose="02010609060101010101" pitchFamily="49" charset="-122"/>
                </a:rPr>
                <a:t>Marker</a:t>
              </a:r>
              <a:endParaRPr lang="en-US" altLang="zh-CN" sz="1400" b="1" dirty="0">
                <a:latin typeface="黑体" panose="02010609060101010101" pitchFamily="49" charset="-122"/>
                <a:ea typeface="黑体" panose="02010609060101010101" pitchFamily="49" charset="-122"/>
              </a:endParaRPr>
            </a:p>
          </p:txBody>
        </p:sp>
        <p:sp>
          <p:nvSpPr>
            <p:cNvPr id="12297" name="Line 11"/>
            <p:cNvSpPr/>
            <p:nvPr/>
          </p:nvSpPr>
          <p:spPr>
            <a:xfrm>
              <a:off x="3465" y="6630"/>
              <a:ext cx="795" cy="0"/>
            </a:xfrm>
            <a:prstGeom prst="line">
              <a:avLst/>
            </a:prstGeom>
            <a:ln w="76200" cap="flat" cmpd="sng">
              <a:solidFill>
                <a:srgbClr val="F93757"/>
              </a:solidFill>
              <a:prstDash val="solid"/>
              <a:headEnd type="none" w="med" len="med"/>
              <a:tailEnd type="triangle" w="med" len="med"/>
            </a:ln>
          </p:spPr>
        </p:sp>
        <p:sp>
          <p:nvSpPr>
            <p:cNvPr id="12298" name="Text Box 12"/>
            <p:cNvSpPr txBox="1"/>
            <p:nvPr/>
          </p:nvSpPr>
          <p:spPr>
            <a:xfrm>
              <a:off x="2105" y="5383"/>
              <a:ext cx="1521" cy="432"/>
            </a:xfrm>
            <a:prstGeom prst="rect">
              <a:avLst/>
            </a:prstGeom>
            <a:noFill/>
            <a:ln w="9525">
              <a:noFill/>
            </a:ln>
          </p:spPr>
          <p:txBody>
            <a:bodyPr wrap="square">
              <a:spAutoFit/>
            </a:bodyPr>
            <a:lstStyle/>
            <a:p>
              <a:pPr eaLnBrk="1" hangingPunct="1">
                <a:lnSpc>
                  <a:spcPct val="60000"/>
                </a:lnSpc>
              </a:pPr>
              <a:r>
                <a:rPr lang="zh-CN" altLang="en-US" sz="1400" b="1" dirty="0">
                  <a:latin typeface="黑体" panose="02010609060101010101" pitchFamily="49" charset="-122"/>
                  <a:ea typeface="黑体" panose="02010609060101010101" pitchFamily="49" charset="-122"/>
                  <a:cs typeface="黑体" panose="02010609060101010101" pitchFamily="49" charset="-122"/>
                </a:rPr>
                <a:t>酶切</a:t>
              </a:r>
              <a:r>
                <a:rPr lang="en-US" altLang="zh-CN" sz="1400" b="1" dirty="0">
                  <a:latin typeface="黑体" panose="02010609060101010101" pitchFamily="49" charset="-122"/>
                  <a:ea typeface="黑体" panose="02010609060101010101" pitchFamily="49" charset="-122"/>
                  <a:cs typeface="黑体" panose="02010609060101010101" pitchFamily="49" charset="-122"/>
                </a:rPr>
                <a:t>1</a:t>
              </a:r>
              <a:endParaRPr lang="en-US" altLang="zh-CN" sz="1400" b="1" dirty="0">
                <a:latin typeface="黑体" panose="02010609060101010101" pitchFamily="49" charset="-122"/>
                <a:ea typeface="黑体" panose="02010609060101010101" pitchFamily="49" charset="-122"/>
                <a:cs typeface="黑体" panose="02010609060101010101" pitchFamily="49" charset="-122"/>
              </a:endParaRPr>
            </a:p>
          </p:txBody>
        </p:sp>
        <p:sp>
          <p:nvSpPr>
            <p:cNvPr id="12299" name="Line 13"/>
            <p:cNvSpPr/>
            <p:nvPr/>
          </p:nvSpPr>
          <p:spPr>
            <a:xfrm>
              <a:off x="3465" y="7198"/>
              <a:ext cx="795" cy="0"/>
            </a:xfrm>
            <a:prstGeom prst="line">
              <a:avLst/>
            </a:prstGeom>
            <a:ln w="76200" cap="flat" cmpd="sng">
              <a:solidFill>
                <a:srgbClr val="F93757"/>
              </a:solidFill>
              <a:prstDash val="solid"/>
              <a:headEnd type="none" w="med" len="med"/>
              <a:tailEnd type="triangle" w="med" len="med"/>
            </a:ln>
          </p:spPr>
        </p:sp>
        <p:sp>
          <p:nvSpPr>
            <p:cNvPr id="12300" name="Text Box 14"/>
            <p:cNvSpPr txBox="1"/>
            <p:nvPr/>
          </p:nvSpPr>
          <p:spPr>
            <a:xfrm>
              <a:off x="2045" y="5950"/>
              <a:ext cx="1434" cy="476"/>
            </a:xfrm>
            <a:prstGeom prst="rect">
              <a:avLst/>
            </a:prstGeom>
            <a:noFill/>
            <a:ln w="9525">
              <a:noFill/>
            </a:ln>
          </p:spPr>
          <p:txBody>
            <a:bodyPr wrap="square">
              <a:spAutoFit/>
            </a:bodyPr>
            <a:lstStyle/>
            <a:p>
              <a:pPr eaLnBrk="1" hangingPunct="1">
                <a:lnSpc>
                  <a:spcPct val="70000"/>
                </a:lnSpc>
              </a:pPr>
              <a:r>
                <a:rPr lang="zh-CN" altLang="en-US" sz="1400" b="1" dirty="0">
                  <a:latin typeface="黑体" panose="02010609060101010101" pitchFamily="49" charset="-122"/>
                  <a:ea typeface="黑体" panose="02010609060101010101" pitchFamily="49" charset="-122"/>
                  <a:cs typeface="黑体" panose="02010609060101010101" pitchFamily="49" charset="-122"/>
                </a:rPr>
                <a:t>质粒</a:t>
              </a:r>
              <a:r>
                <a:rPr lang="en-US" altLang="zh-CN" sz="1400" b="1" dirty="0">
                  <a:latin typeface="黑体" panose="02010609060101010101" pitchFamily="49" charset="-122"/>
                  <a:ea typeface="黑体" panose="02010609060101010101" pitchFamily="49" charset="-122"/>
                  <a:cs typeface="黑体" panose="02010609060101010101" pitchFamily="49" charset="-122"/>
                </a:rPr>
                <a:t>1</a:t>
              </a:r>
              <a:endParaRPr lang="en-US" altLang="zh-CN" sz="1400" b="1" dirty="0">
                <a:latin typeface="黑体" panose="02010609060101010101" pitchFamily="49" charset="-122"/>
                <a:ea typeface="黑体" panose="02010609060101010101" pitchFamily="49" charset="-122"/>
                <a:cs typeface="黑体" panose="02010609060101010101" pitchFamily="49" charset="-122"/>
              </a:endParaRPr>
            </a:p>
          </p:txBody>
        </p:sp>
        <p:sp>
          <p:nvSpPr>
            <p:cNvPr id="12301" name="Line 15"/>
            <p:cNvSpPr/>
            <p:nvPr/>
          </p:nvSpPr>
          <p:spPr>
            <a:xfrm>
              <a:off x="3465" y="5043"/>
              <a:ext cx="795" cy="0"/>
            </a:xfrm>
            <a:prstGeom prst="line">
              <a:avLst/>
            </a:prstGeom>
            <a:ln w="76200" cap="flat" cmpd="sng">
              <a:solidFill>
                <a:srgbClr val="F93757"/>
              </a:solidFill>
              <a:prstDash val="solid"/>
              <a:headEnd type="none" w="med" len="med"/>
              <a:tailEnd type="triangle" w="med" len="med"/>
            </a:ln>
          </p:spPr>
        </p:sp>
        <p:sp>
          <p:nvSpPr>
            <p:cNvPr id="12302" name="Line 16"/>
            <p:cNvSpPr/>
            <p:nvPr/>
          </p:nvSpPr>
          <p:spPr>
            <a:xfrm>
              <a:off x="3465" y="5610"/>
              <a:ext cx="795" cy="0"/>
            </a:xfrm>
            <a:prstGeom prst="line">
              <a:avLst/>
            </a:prstGeom>
            <a:ln w="76200" cap="flat" cmpd="sng">
              <a:solidFill>
                <a:srgbClr val="F93757"/>
              </a:solidFill>
              <a:prstDash val="solid"/>
              <a:headEnd type="none" w="med" len="med"/>
              <a:tailEnd type="triangle" w="med" len="med"/>
            </a:ln>
          </p:spPr>
        </p:sp>
        <p:sp>
          <p:nvSpPr>
            <p:cNvPr id="12303" name="Line 17"/>
            <p:cNvSpPr/>
            <p:nvPr/>
          </p:nvSpPr>
          <p:spPr>
            <a:xfrm>
              <a:off x="3465" y="3910"/>
              <a:ext cx="795" cy="0"/>
            </a:xfrm>
            <a:prstGeom prst="line">
              <a:avLst/>
            </a:prstGeom>
            <a:ln w="76200" cap="flat" cmpd="sng">
              <a:solidFill>
                <a:srgbClr val="F93757"/>
              </a:solidFill>
              <a:prstDash val="solid"/>
              <a:headEnd type="none" w="med" len="med"/>
              <a:tailEnd type="triangle" w="med" len="med"/>
            </a:ln>
          </p:spPr>
        </p:sp>
        <p:sp>
          <p:nvSpPr>
            <p:cNvPr id="12304" name="Line 18"/>
            <p:cNvSpPr/>
            <p:nvPr/>
          </p:nvSpPr>
          <p:spPr>
            <a:xfrm>
              <a:off x="3465" y="4363"/>
              <a:ext cx="795" cy="0"/>
            </a:xfrm>
            <a:prstGeom prst="line">
              <a:avLst/>
            </a:prstGeom>
            <a:ln w="76200" cap="flat" cmpd="sng">
              <a:solidFill>
                <a:srgbClr val="F93757"/>
              </a:solidFill>
              <a:prstDash val="solid"/>
              <a:headEnd type="none" w="med" len="med"/>
              <a:tailEnd type="triangle" w="med" len="med"/>
            </a:ln>
          </p:spPr>
        </p:sp>
        <p:sp>
          <p:nvSpPr>
            <p:cNvPr id="12305" name="Line 19"/>
            <p:cNvSpPr/>
            <p:nvPr/>
          </p:nvSpPr>
          <p:spPr>
            <a:xfrm>
              <a:off x="3465" y="2775"/>
              <a:ext cx="795" cy="0"/>
            </a:xfrm>
            <a:prstGeom prst="line">
              <a:avLst/>
            </a:prstGeom>
            <a:ln w="76200" cap="flat" cmpd="sng">
              <a:solidFill>
                <a:srgbClr val="F93757"/>
              </a:solidFill>
              <a:prstDash val="solid"/>
              <a:headEnd type="none" w="med" len="med"/>
              <a:tailEnd type="triangle" w="med" len="med"/>
            </a:ln>
          </p:spPr>
        </p:sp>
        <p:sp>
          <p:nvSpPr>
            <p:cNvPr id="12306" name="Line 20"/>
            <p:cNvSpPr/>
            <p:nvPr/>
          </p:nvSpPr>
          <p:spPr>
            <a:xfrm>
              <a:off x="3465" y="3343"/>
              <a:ext cx="795" cy="0"/>
            </a:xfrm>
            <a:prstGeom prst="line">
              <a:avLst/>
            </a:prstGeom>
            <a:ln w="76200" cap="flat" cmpd="sng">
              <a:solidFill>
                <a:srgbClr val="F93757"/>
              </a:solidFill>
              <a:prstDash val="solid"/>
              <a:headEnd type="none" w="med" len="med"/>
              <a:tailEnd type="triangle" w="med" len="med"/>
            </a:ln>
          </p:spPr>
        </p:sp>
        <p:sp>
          <p:nvSpPr>
            <p:cNvPr id="12307" name="Text Box 21"/>
            <p:cNvSpPr txBox="1"/>
            <p:nvPr/>
          </p:nvSpPr>
          <p:spPr>
            <a:xfrm>
              <a:off x="2105" y="6538"/>
              <a:ext cx="1397" cy="432"/>
            </a:xfrm>
            <a:prstGeom prst="rect">
              <a:avLst/>
            </a:prstGeom>
            <a:noFill/>
            <a:ln w="9525">
              <a:noFill/>
            </a:ln>
          </p:spPr>
          <p:txBody>
            <a:bodyPr wrap="square">
              <a:spAutoFit/>
            </a:bodyPr>
            <a:lstStyle/>
            <a:p>
              <a:pPr eaLnBrk="1" hangingPunct="1">
                <a:lnSpc>
                  <a:spcPct val="60000"/>
                </a:lnSpc>
              </a:pPr>
              <a:r>
                <a:rPr lang="zh-CN" altLang="en-US" sz="1400" b="1" dirty="0">
                  <a:latin typeface="黑体" panose="02010609060101010101" pitchFamily="49" charset="-122"/>
                  <a:ea typeface="黑体" panose="02010609060101010101" pitchFamily="49" charset="-122"/>
                  <a:cs typeface="黑体" panose="02010609060101010101" pitchFamily="49" charset="-122"/>
                </a:rPr>
                <a:t>酶切</a:t>
              </a:r>
              <a:r>
                <a:rPr lang="en-US" altLang="zh-CN" sz="1400" b="1" dirty="0">
                  <a:latin typeface="黑体" panose="02010609060101010101" pitchFamily="49" charset="-122"/>
                  <a:ea typeface="黑体" panose="02010609060101010101" pitchFamily="49" charset="-122"/>
                  <a:cs typeface="黑体" panose="02010609060101010101" pitchFamily="49" charset="-122"/>
                </a:rPr>
                <a:t>2</a:t>
              </a:r>
              <a:endParaRPr lang="en-US" altLang="zh-CN" sz="1400" b="1" dirty="0">
                <a:latin typeface="黑体" panose="02010609060101010101" pitchFamily="49" charset="-122"/>
                <a:ea typeface="黑体" panose="02010609060101010101" pitchFamily="49" charset="-122"/>
                <a:cs typeface="黑体" panose="02010609060101010101" pitchFamily="49" charset="-122"/>
              </a:endParaRPr>
            </a:p>
          </p:txBody>
        </p:sp>
        <p:sp>
          <p:nvSpPr>
            <p:cNvPr id="12308" name="Text Box 22"/>
            <p:cNvSpPr txBox="1"/>
            <p:nvPr/>
          </p:nvSpPr>
          <p:spPr>
            <a:xfrm>
              <a:off x="2045" y="7059"/>
              <a:ext cx="1457" cy="476"/>
            </a:xfrm>
            <a:prstGeom prst="rect">
              <a:avLst/>
            </a:prstGeom>
            <a:noFill/>
            <a:ln w="9525">
              <a:noFill/>
            </a:ln>
          </p:spPr>
          <p:txBody>
            <a:bodyPr wrap="square">
              <a:spAutoFit/>
            </a:bodyPr>
            <a:lstStyle/>
            <a:p>
              <a:pPr eaLnBrk="1" hangingPunct="1">
                <a:lnSpc>
                  <a:spcPct val="70000"/>
                </a:lnSpc>
              </a:pPr>
              <a:r>
                <a:rPr lang="zh-CN" altLang="en-US" sz="1400" b="1" dirty="0">
                  <a:latin typeface="黑体" panose="02010609060101010101" pitchFamily="49" charset="-122"/>
                  <a:ea typeface="黑体" panose="02010609060101010101" pitchFamily="49" charset="-122"/>
                  <a:cs typeface="黑体" panose="02010609060101010101" pitchFamily="49" charset="-122"/>
                </a:rPr>
                <a:t>质粒</a:t>
              </a:r>
              <a:r>
                <a:rPr lang="en-US" altLang="zh-CN" sz="1400" b="1" dirty="0">
                  <a:latin typeface="黑体" panose="02010609060101010101" pitchFamily="49" charset="-122"/>
                  <a:ea typeface="黑体" panose="02010609060101010101" pitchFamily="49" charset="-122"/>
                  <a:cs typeface="黑体" panose="02010609060101010101" pitchFamily="49" charset="-122"/>
                </a:rPr>
                <a:t>2</a:t>
              </a:r>
              <a:endParaRPr lang="en-US" altLang="zh-CN" sz="1400" b="1" dirty="0">
                <a:latin typeface="黑体" panose="02010609060101010101" pitchFamily="49" charset="-122"/>
                <a:ea typeface="黑体" panose="02010609060101010101" pitchFamily="49" charset="-122"/>
                <a:cs typeface="黑体" panose="02010609060101010101" pitchFamily="49" charset="-122"/>
              </a:endParaRPr>
            </a:p>
          </p:txBody>
        </p:sp>
        <p:sp>
          <p:nvSpPr>
            <p:cNvPr id="12309" name="Text Box 23"/>
            <p:cNvSpPr txBox="1"/>
            <p:nvPr/>
          </p:nvSpPr>
          <p:spPr>
            <a:xfrm>
              <a:off x="2153" y="2549"/>
              <a:ext cx="1312" cy="432"/>
            </a:xfrm>
            <a:prstGeom prst="rect">
              <a:avLst/>
            </a:prstGeom>
            <a:noFill/>
            <a:ln w="9525">
              <a:noFill/>
            </a:ln>
          </p:spPr>
          <p:txBody>
            <a:bodyPr wrap="square">
              <a:spAutoFit/>
            </a:bodyPr>
            <a:lstStyle/>
            <a:p>
              <a:pPr eaLnBrk="1" hangingPunct="1">
                <a:lnSpc>
                  <a:spcPct val="60000"/>
                </a:lnSpc>
              </a:pPr>
              <a:r>
                <a:rPr lang="zh-CN" altLang="en-US" sz="1400" b="1" dirty="0">
                  <a:latin typeface="黑体" panose="02010609060101010101" pitchFamily="49" charset="-122"/>
                  <a:ea typeface="黑体" panose="02010609060101010101" pitchFamily="49" charset="-122"/>
                  <a:cs typeface="黑体" panose="02010609060101010101" pitchFamily="49" charset="-122"/>
                </a:rPr>
                <a:t>质粒</a:t>
              </a:r>
              <a:r>
                <a:rPr lang="en-US" altLang="zh-CN" sz="1400" b="1" dirty="0">
                  <a:latin typeface="黑体" panose="02010609060101010101" pitchFamily="49" charset="-122"/>
                  <a:ea typeface="黑体" panose="02010609060101010101" pitchFamily="49" charset="-122"/>
                  <a:cs typeface="黑体" panose="02010609060101010101" pitchFamily="49" charset="-122"/>
                </a:rPr>
                <a:t>2</a:t>
              </a:r>
              <a:endParaRPr lang="en-US" altLang="zh-CN" sz="1400" b="1" dirty="0">
                <a:latin typeface="黑体" panose="02010609060101010101" pitchFamily="49" charset="-122"/>
                <a:ea typeface="黑体" panose="02010609060101010101" pitchFamily="49" charset="-122"/>
                <a:cs typeface="黑体" panose="02010609060101010101" pitchFamily="49" charset="-122"/>
              </a:endParaRPr>
            </a:p>
          </p:txBody>
        </p:sp>
        <p:sp>
          <p:nvSpPr>
            <p:cNvPr id="12310" name="Text Box 24"/>
            <p:cNvSpPr txBox="1"/>
            <p:nvPr/>
          </p:nvSpPr>
          <p:spPr>
            <a:xfrm>
              <a:off x="2189" y="3121"/>
              <a:ext cx="1312" cy="476"/>
            </a:xfrm>
            <a:prstGeom prst="rect">
              <a:avLst/>
            </a:prstGeom>
            <a:noFill/>
            <a:ln w="9525">
              <a:noFill/>
            </a:ln>
          </p:spPr>
          <p:txBody>
            <a:bodyPr wrap="square">
              <a:spAutoFit/>
            </a:bodyPr>
            <a:lstStyle/>
            <a:p>
              <a:pPr eaLnBrk="1" hangingPunct="1">
                <a:lnSpc>
                  <a:spcPct val="70000"/>
                </a:lnSpc>
              </a:pPr>
              <a:r>
                <a:rPr lang="zh-CN" altLang="en-US" sz="1400" b="1" dirty="0">
                  <a:latin typeface="黑体" panose="02010609060101010101" pitchFamily="49" charset="-122"/>
                  <a:ea typeface="黑体" panose="02010609060101010101" pitchFamily="49" charset="-122"/>
                  <a:cs typeface="黑体" panose="02010609060101010101" pitchFamily="49" charset="-122"/>
                </a:rPr>
                <a:t>酶切</a:t>
              </a:r>
              <a:r>
                <a:rPr lang="en-US" altLang="zh-CN" sz="1400" b="1" dirty="0">
                  <a:latin typeface="黑体" panose="02010609060101010101" pitchFamily="49" charset="-122"/>
                  <a:ea typeface="黑体" panose="02010609060101010101" pitchFamily="49" charset="-122"/>
                  <a:cs typeface="黑体" panose="02010609060101010101" pitchFamily="49" charset="-122"/>
                </a:rPr>
                <a:t>2</a:t>
              </a:r>
              <a:endParaRPr lang="en-US" altLang="zh-CN" sz="1400" b="1" dirty="0">
                <a:latin typeface="黑体" panose="02010609060101010101" pitchFamily="49" charset="-122"/>
                <a:ea typeface="黑体" panose="02010609060101010101" pitchFamily="49" charset="-122"/>
                <a:cs typeface="黑体" panose="02010609060101010101" pitchFamily="49" charset="-122"/>
              </a:endParaRPr>
            </a:p>
          </p:txBody>
        </p:sp>
        <p:sp>
          <p:nvSpPr>
            <p:cNvPr id="12311" name="Text Box 25"/>
            <p:cNvSpPr txBox="1"/>
            <p:nvPr/>
          </p:nvSpPr>
          <p:spPr>
            <a:xfrm>
              <a:off x="2153" y="3703"/>
              <a:ext cx="1347" cy="432"/>
            </a:xfrm>
            <a:prstGeom prst="rect">
              <a:avLst/>
            </a:prstGeom>
            <a:noFill/>
            <a:ln w="9525">
              <a:noFill/>
            </a:ln>
          </p:spPr>
          <p:txBody>
            <a:bodyPr wrap="square">
              <a:spAutoFit/>
            </a:bodyPr>
            <a:lstStyle/>
            <a:p>
              <a:pPr eaLnBrk="1" hangingPunct="1">
                <a:lnSpc>
                  <a:spcPct val="60000"/>
                </a:lnSpc>
              </a:pPr>
              <a:r>
                <a:rPr lang="zh-CN" altLang="en-US" sz="1400" b="1" dirty="0">
                  <a:latin typeface="黑体" panose="02010609060101010101" pitchFamily="49" charset="-122"/>
                  <a:ea typeface="黑体" panose="02010609060101010101" pitchFamily="49" charset="-122"/>
                  <a:cs typeface="黑体" panose="02010609060101010101" pitchFamily="49" charset="-122"/>
                </a:rPr>
                <a:t>质粒</a:t>
              </a:r>
              <a:r>
                <a:rPr lang="en-US" altLang="zh-CN" sz="1400" b="1" dirty="0">
                  <a:latin typeface="黑体" panose="02010609060101010101" pitchFamily="49" charset="-122"/>
                  <a:ea typeface="黑体" panose="02010609060101010101" pitchFamily="49" charset="-122"/>
                  <a:cs typeface="黑体" panose="02010609060101010101" pitchFamily="49" charset="-122"/>
                </a:rPr>
                <a:t>1</a:t>
              </a:r>
              <a:endParaRPr lang="en-US" altLang="zh-CN" sz="1400" b="1" dirty="0">
                <a:latin typeface="黑体" panose="02010609060101010101" pitchFamily="49" charset="-122"/>
                <a:ea typeface="黑体" panose="02010609060101010101" pitchFamily="49" charset="-122"/>
                <a:cs typeface="黑体" panose="02010609060101010101" pitchFamily="49" charset="-122"/>
              </a:endParaRPr>
            </a:p>
          </p:txBody>
        </p:sp>
        <p:sp>
          <p:nvSpPr>
            <p:cNvPr id="12312" name="Text Box 26"/>
            <p:cNvSpPr txBox="1"/>
            <p:nvPr/>
          </p:nvSpPr>
          <p:spPr>
            <a:xfrm>
              <a:off x="2093" y="4222"/>
              <a:ext cx="1370" cy="476"/>
            </a:xfrm>
            <a:prstGeom prst="rect">
              <a:avLst/>
            </a:prstGeom>
            <a:noFill/>
            <a:ln w="9525">
              <a:noFill/>
            </a:ln>
          </p:spPr>
          <p:txBody>
            <a:bodyPr wrap="square">
              <a:spAutoFit/>
            </a:bodyPr>
            <a:lstStyle/>
            <a:p>
              <a:pPr eaLnBrk="1" hangingPunct="1">
                <a:lnSpc>
                  <a:spcPct val="70000"/>
                </a:lnSpc>
              </a:pPr>
              <a:r>
                <a:rPr lang="zh-CN" altLang="en-US" sz="1400" b="1" dirty="0">
                  <a:latin typeface="黑体" panose="02010609060101010101" pitchFamily="49" charset="-122"/>
                  <a:ea typeface="黑体" panose="02010609060101010101" pitchFamily="49" charset="-122"/>
                  <a:cs typeface="黑体" panose="02010609060101010101" pitchFamily="49" charset="-122"/>
                </a:rPr>
                <a:t>酶切</a:t>
              </a:r>
              <a:r>
                <a:rPr lang="en-US" altLang="zh-CN" sz="1400" b="1" dirty="0">
                  <a:latin typeface="黑体" panose="02010609060101010101" pitchFamily="49" charset="-122"/>
                  <a:ea typeface="黑体" panose="02010609060101010101" pitchFamily="49" charset="-122"/>
                  <a:cs typeface="黑体" panose="02010609060101010101" pitchFamily="49" charset="-122"/>
                </a:rPr>
                <a:t>1</a:t>
              </a:r>
              <a:endParaRPr lang="en-US" altLang="zh-CN" sz="1400" b="1" dirty="0">
                <a:latin typeface="黑体" panose="02010609060101010101" pitchFamily="49" charset="-122"/>
                <a:ea typeface="黑体" panose="02010609060101010101" pitchFamily="49" charset="-122"/>
                <a:cs typeface="黑体" panose="02010609060101010101" pitchFamily="49" charset="-122"/>
              </a:endParaRPr>
            </a:p>
          </p:txBody>
        </p:sp>
        <p:sp>
          <p:nvSpPr>
            <p:cNvPr id="12313" name="AutoShape 27"/>
            <p:cNvSpPr/>
            <p:nvPr/>
          </p:nvSpPr>
          <p:spPr>
            <a:xfrm>
              <a:off x="1800" y="2520"/>
              <a:ext cx="360" cy="2040"/>
            </a:xfrm>
            <a:prstGeom prst="leftBrace">
              <a:avLst>
                <a:gd name="adj1" fmla="val 30091"/>
                <a:gd name="adj2" fmla="val 47731"/>
              </a:avLst>
            </a:prstGeom>
            <a:noFill/>
            <a:ln w="57150" cap="flat" cmpd="sng">
              <a:solidFill>
                <a:srgbClr val="FF0000"/>
              </a:solidFill>
              <a:prstDash val="solid"/>
              <a:headEnd type="none" w="med" len="med"/>
              <a:tailEnd type="none" w="med" len="med"/>
            </a:ln>
          </p:spPr>
          <p:txBody>
            <a:bodyPr wrap="none" anchor="ctr"/>
            <a:lstStyle/>
            <a:p>
              <a:pPr eaLnBrk="1" hangingPunct="1"/>
              <a:endParaRPr lang="zh-CN" altLang="en-US" sz="1200" b="1" dirty="0">
                <a:latin typeface="黑体" panose="02010609060101010101" pitchFamily="49" charset="-122"/>
                <a:ea typeface="黑体" panose="02010609060101010101" pitchFamily="49" charset="-122"/>
              </a:endParaRPr>
            </a:p>
          </p:txBody>
        </p:sp>
        <p:sp>
          <p:nvSpPr>
            <p:cNvPr id="12314" name="Text Box 29"/>
            <p:cNvSpPr txBox="1"/>
            <p:nvPr/>
          </p:nvSpPr>
          <p:spPr>
            <a:xfrm>
              <a:off x="480" y="6138"/>
              <a:ext cx="1343" cy="663"/>
            </a:xfrm>
            <a:prstGeom prst="rect">
              <a:avLst/>
            </a:prstGeom>
            <a:noFill/>
            <a:ln w="9525">
              <a:noFill/>
            </a:ln>
          </p:spPr>
          <p:txBody>
            <a:bodyPr wrap="square">
              <a:spAutoFit/>
            </a:bodyPr>
            <a:lstStyle/>
            <a:p>
              <a:pPr eaLnBrk="1" hangingPunct="1"/>
              <a:r>
                <a:rPr lang="en-US" altLang="zh-CN" sz="1600" b="1" dirty="0">
                  <a:latin typeface="黑体" panose="02010609060101010101" pitchFamily="49" charset="-122"/>
                  <a:ea typeface="黑体" panose="02010609060101010101" pitchFamily="49" charset="-122"/>
                </a:rPr>
                <a:t>A1/B1</a:t>
              </a:r>
              <a:endParaRPr lang="en-US" altLang="zh-CN" sz="1600" b="1" dirty="0">
                <a:latin typeface="黑体" panose="02010609060101010101" pitchFamily="49" charset="-122"/>
                <a:ea typeface="黑体" panose="02010609060101010101" pitchFamily="49" charset="-122"/>
              </a:endParaRPr>
            </a:p>
          </p:txBody>
        </p:sp>
        <p:sp>
          <p:nvSpPr>
            <p:cNvPr id="12315" name="Text Box 30"/>
            <p:cNvSpPr txBox="1"/>
            <p:nvPr/>
          </p:nvSpPr>
          <p:spPr>
            <a:xfrm>
              <a:off x="480" y="3230"/>
              <a:ext cx="1343" cy="663"/>
            </a:xfrm>
            <a:prstGeom prst="rect">
              <a:avLst/>
            </a:prstGeom>
            <a:noFill/>
            <a:ln w="9525">
              <a:noFill/>
            </a:ln>
          </p:spPr>
          <p:txBody>
            <a:bodyPr wrap="square">
              <a:spAutoFit/>
            </a:bodyPr>
            <a:lstStyle/>
            <a:p>
              <a:pPr eaLnBrk="1" hangingPunct="1"/>
              <a:r>
                <a:rPr lang="en-US" altLang="zh-CN" sz="1600" b="1" dirty="0">
                  <a:latin typeface="黑体" panose="02010609060101010101" pitchFamily="49" charset="-122"/>
                  <a:ea typeface="黑体" panose="02010609060101010101" pitchFamily="49" charset="-122"/>
                </a:rPr>
                <a:t>A2/B2</a:t>
              </a:r>
              <a:endParaRPr lang="en-US" altLang="zh-CN" sz="1600" b="1" dirty="0">
                <a:latin typeface="黑体" panose="02010609060101010101" pitchFamily="49" charset="-122"/>
                <a:ea typeface="黑体" panose="02010609060101010101" pitchFamily="49" charset="-122"/>
              </a:endParaRPr>
            </a:p>
          </p:txBody>
        </p:sp>
        <p:sp>
          <p:nvSpPr>
            <p:cNvPr id="12316" name="Text Box 31"/>
            <p:cNvSpPr txBox="1"/>
            <p:nvPr/>
          </p:nvSpPr>
          <p:spPr>
            <a:xfrm>
              <a:off x="4593" y="5270"/>
              <a:ext cx="3893" cy="1026"/>
            </a:xfrm>
            <a:prstGeom prst="rect">
              <a:avLst/>
            </a:prstGeom>
            <a:noFill/>
            <a:ln w="9525">
              <a:noFill/>
            </a:ln>
          </p:spPr>
          <p:txBody>
            <a:bodyPr wrap="square">
              <a:spAutoFit/>
            </a:bodyPr>
            <a:lstStyle/>
            <a:p>
              <a:pPr eaLnBrk="1" hangingPunct="1"/>
              <a:r>
                <a:rPr lang="en-US" altLang="zh-CN" sz="1400" b="1" dirty="0">
                  <a:solidFill>
                    <a:schemeClr val="bg1"/>
                  </a:solidFill>
                  <a:latin typeface="黑体" panose="02010609060101010101" pitchFamily="49" charset="-122"/>
                  <a:ea typeface="黑体" panose="02010609060101010101" pitchFamily="49" charset="-122"/>
                  <a:cs typeface="黑体" panose="02010609060101010101" pitchFamily="49" charset="-122"/>
                </a:rPr>
                <a:t>5µl+1.5µl 6</a:t>
              </a:r>
              <a:r>
                <a:rPr lang="en-US" altLang="zh-CN" sz="1400" b="1" dirty="0">
                  <a:solidFill>
                    <a:schemeClr val="bg1"/>
                  </a:soli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a:t>
              </a:r>
              <a:r>
                <a:rPr lang="zh-CN" altLang="en-US" sz="1400" b="1" dirty="0">
                  <a:solidFill>
                    <a:schemeClr val="bg1"/>
                  </a:solidFill>
                  <a:latin typeface="黑体" panose="02010609060101010101" pitchFamily="49" charset="-122"/>
                  <a:ea typeface="黑体" panose="02010609060101010101" pitchFamily="49" charset="-122"/>
                  <a:cs typeface="黑体" panose="02010609060101010101" pitchFamily="49" charset="-122"/>
                </a:rPr>
                <a:t>上样缓冲液 </a:t>
              </a:r>
              <a:endParaRPr lang="zh-CN" altLang="en-US" sz="1400" b="1" dirty="0">
                <a:solidFill>
                  <a:schemeClr val="bg1"/>
                </a:solidFill>
                <a:latin typeface="黑体" panose="02010609060101010101" pitchFamily="49" charset="-122"/>
                <a:ea typeface="黑体" panose="02010609060101010101" pitchFamily="49" charset="-122"/>
                <a:cs typeface="黑体" panose="02010609060101010101" pitchFamily="49" charset="-122"/>
              </a:endParaRPr>
            </a:p>
          </p:txBody>
        </p:sp>
        <p:sp>
          <p:nvSpPr>
            <p:cNvPr id="12317" name="Text Box 32"/>
            <p:cNvSpPr txBox="1"/>
            <p:nvPr/>
          </p:nvSpPr>
          <p:spPr>
            <a:xfrm>
              <a:off x="4708" y="4710"/>
              <a:ext cx="885" cy="1026"/>
            </a:xfrm>
            <a:prstGeom prst="rect">
              <a:avLst/>
            </a:prstGeom>
            <a:noFill/>
            <a:ln w="9525">
              <a:noFill/>
            </a:ln>
          </p:spPr>
          <p:txBody>
            <a:bodyPr wrap="square">
              <a:spAutoFit/>
            </a:bodyPr>
            <a:lstStyle/>
            <a:p>
              <a:pPr eaLnBrk="1" hangingPunct="1"/>
              <a:r>
                <a:rPr lang="en-US" altLang="zh-CN" sz="1400" b="1" dirty="0">
                  <a:solidFill>
                    <a:schemeClr val="bg1"/>
                  </a:solidFill>
                  <a:latin typeface="黑体" panose="02010609060101010101" pitchFamily="49" charset="-122"/>
                  <a:ea typeface="黑体" panose="02010609060101010101" pitchFamily="49" charset="-122"/>
                </a:rPr>
                <a:t>5 µl</a:t>
              </a:r>
              <a:endParaRPr lang="en-US" altLang="zh-CN" sz="1400" b="1" dirty="0">
                <a:solidFill>
                  <a:schemeClr val="bg1"/>
                </a:solidFill>
                <a:latin typeface="黑体" panose="02010609060101010101" pitchFamily="49" charset="-122"/>
                <a:ea typeface="黑体" panose="02010609060101010101" pitchFamily="49" charset="-122"/>
              </a:endParaRPr>
            </a:p>
          </p:txBody>
        </p:sp>
        <p:sp>
          <p:nvSpPr>
            <p:cNvPr id="12318" name="Text Box 33"/>
            <p:cNvSpPr txBox="1"/>
            <p:nvPr/>
          </p:nvSpPr>
          <p:spPr>
            <a:xfrm>
              <a:off x="4593" y="5838"/>
              <a:ext cx="3988" cy="1026"/>
            </a:xfrm>
            <a:prstGeom prst="rect">
              <a:avLst/>
            </a:prstGeom>
            <a:noFill/>
            <a:ln w="9525">
              <a:noFill/>
            </a:ln>
          </p:spPr>
          <p:txBody>
            <a:bodyPr wrap="square">
              <a:spAutoFit/>
            </a:bodyPr>
            <a:lstStyle/>
            <a:p>
              <a:pPr eaLnBrk="1" hangingPunct="1"/>
              <a:r>
                <a:rPr lang="en-US" altLang="zh-CN" sz="1400" b="1" dirty="0">
                  <a:solidFill>
                    <a:schemeClr val="bg1"/>
                  </a:solidFill>
                  <a:latin typeface="黑体" panose="02010609060101010101" pitchFamily="49" charset="-122"/>
                  <a:ea typeface="黑体" panose="02010609060101010101" pitchFamily="49" charset="-122"/>
                  <a:cs typeface="黑体" panose="02010609060101010101" pitchFamily="49" charset="-122"/>
                </a:rPr>
                <a:t>2µl +2.5µl 6</a:t>
              </a:r>
              <a:r>
                <a:rPr lang="en-US" altLang="zh-CN" sz="1400" b="1" dirty="0">
                  <a:solidFill>
                    <a:schemeClr val="bg1"/>
                  </a:solidFill>
                  <a:latin typeface="黑体" panose="02010609060101010101" pitchFamily="49" charset="-122"/>
                  <a:ea typeface="黑体" panose="02010609060101010101" pitchFamily="49" charset="-122"/>
                  <a:cs typeface="黑体" panose="02010609060101010101" pitchFamily="49" charset="-122"/>
                  <a:sym typeface="Symbol" panose="05050102010706020507" pitchFamily="18" charset="2"/>
                </a:rPr>
                <a:t></a:t>
              </a:r>
              <a:r>
                <a:rPr lang="zh-CN" altLang="en-US" sz="1400" b="1" dirty="0">
                  <a:solidFill>
                    <a:schemeClr val="bg1"/>
                  </a:solidFill>
                  <a:latin typeface="黑体" panose="02010609060101010101" pitchFamily="49" charset="-122"/>
                  <a:ea typeface="黑体" panose="02010609060101010101" pitchFamily="49" charset="-122"/>
                  <a:cs typeface="黑体" panose="02010609060101010101" pitchFamily="49" charset="-122"/>
                </a:rPr>
                <a:t>上样缓冲液 </a:t>
              </a:r>
              <a:endParaRPr lang="zh-CN" altLang="en-US" sz="1400" b="1" dirty="0">
                <a:solidFill>
                  <a:schemeClr val="bg1"/>
                </a:solidFill>
                <a:latin typeface="黑体" panose="02010609060101010101" pitchFamily="49" charset="-122"/>
                <a:ea typeface="黑体" panose="02010609060101010101" pitchFamily="49" charset="-122"/>
                <a:cs typeface="黑体" panose="02010609060101010101" pitchFamily="49" charset="-122"/>
              </a:endParaRPr>
            </a:p>
          </p:txBody>
        </p:sp>
        <p:sp>
          <p:nvSpPr>
            <p:cNvPr id="12319" name="AutoShape 27"/>
            <p:cNvSpPr/>
            <p:nvPr/>
          </p:nvSpPr>
          <p:spPr>
            <a:xfrm>
              <a:off x="1800" y="5400"/>
              <a:ext cx="360" cy="2040"/>
            </a:xfrm>
            <a:prstGeom prst="leftBrace">
              <a:avLst>
                <a:gd name="adj1" fmla="val 30091"/>
                <a:gd name="adj2" fmla="val 47731"/>
              </a:avLst>
            </a:prstGeom>
            <a:noFill/>
            <a:ln w="57150" cap="flat" cmpd="sng">
              <a:solidFill>
                <a:srgbClr val="FF0000"/>
              </a:solidFill>
              <a:prstDash val="solid"/>
              <a:headEnd type="none" w="med" len="med"/>
              <a:tailEnd type="none" w="med" len="med"/>
            </a:ln>
          </p:spPr>
          <p:txBody>
            <a:bodyPr wrap="none" anchor="ctr"/>
            <a:lstStyle/>
            <a:p>
              <a:pPr eaLnBrk="1" hangingPunct="1"/>
              <a:endParaRPr lang="zh-CN" altLang="en-US" sz="1200" b="1" dirty="0">
                <a:latin typeface="黑体" panose="02010609060101010101" pitchFamily="49" charset="-122"/>
                <a:ea typeface="黑体" panose="02010609060101010101" pitchFamily="49"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武汉大学校徽"/>
          <p:cNvPicPr>
            <a:picLocks noChangeAspect="1"/>
          </p:cNvPicPr>
          <p:nvPr/>
        </p:nvPicPr>
        <p:blipFill>
          <a:blip r:embed="rId1">
            <a:lum bright="82001" contrast="-70000"/>
          </a:blip>
          <a:srcRect l="12000" t="12000" r="12000" b="12000"/>
          <a:stretch>
            <a:fillRect/>
          </a:stretch>
        </p:blipFill>
        <p:spPr>
          <a:xfrm>
            <a:off x="2184400" y="1778635"/>
            <a:ext cx="4559300" cy="4559300"/>
          </a:xfrm>
          <a:prstGeom prst="rect">
            <a:avLst/>
          </a:prstGeom>
          <a:noFill/>
          <a:ln w="9525">
            <a:noFill/>
          </a:ln>
        </p:spPr>
      </p:pic>
      <p:sp>
        <p:nvSpPr>
          <p:cNvPr id="2" name="标题 1"/>
          <p:cNvSpPr>
            <a:spLocks noGrp="1"/>
          </p:cNvSpPr>
          <p:nvPr>
            <p:ph type="title"/>
          </p:nvPr>
        </p:nvSpPr>
        <p:spPr>
          <a:xfrm>
            <a:off x="457200" y="456883"/>
            <a:ext cx="8229600" cy="1143000"/>
          </a:xfrm>
        </p:spPr>
        <p:txBody>
          <a:bodyPr/>
          <a:lstStyle/>
          <a:p>
            <a:r>
              <a:rPr lang="zh-CN" altLang="en-US" sz="4400" dirty="0">
                <a:latin typeface="Arial" panose="020B0604020202020204" pitchFamily="34" charset="0"/>
                <a:sym typeface="+mn-ea"/>
              </a:rPr>
              <a:t>注意事项</a:t>
            </a:r>
            <a:br>
              <a:rPr lang="zh-CN" altLang="en-US" sz="4000" b="1" dirty="0">
                <a:solidFill>
                  <a:srgbClr val="FF0000"/>
                </a:solidFill>
                <a:latin typeface="Arial" panose="020B0604020202020204" pitchFamily="34" charset="0"/>
              </a:rPr>
            </a:br>
            <a:endParaRPr lang="zh-CN" altLang="en-US" sz="4000" b="1" dirty="0">
              <a:solidFill>
                <a:srgbClr val="FF0000"/>
              </a:solidFill>
              <a:latin typeface="Arial" panose="020B0604020202020204" pitchFamily="34" charset="0"/>
            </a:endParaRPr>
          </a:p>
        </p:txBody>
      </p:sp>
      <p:sp>
        <p:nvSpPr>
          <p:cNvPr id="3" name="内容占位符 2"/>
          <p:cNvSpPr>
            <a:spLocks noGrp="1"/>
          </p:cNvSpPr>
          <p:nvPr>
            <p:ph idx="1"/>
          </p:nvPr>
        </p:nvSpPr>
        <p:spPr>
          <a:xfrm>
            <a:off x="1308100" y="1811655"/>
            <a:ext cx="8229600" cy="4525963"/>
          </a:xfrm>
        </p:spPr>
        <p:txBody>
          <a:bodyPr/>
          <a:lstStyle/>
          <a:p>
            <a:pPr marL="742950" indent="-742950">
              <a:lnSpc>
                <a:spcPct val="150000"/>
              </a:lnSpc>
              <a:buFont typeface="+mj-lt"/>
              <a:buAutoNum type="arabicPeriod"/>
            </a:pPr>
            <a:r>
              <a:rPr lang="zh-CN" altLang="en-US" sz="4000" dirty="0">
                <a:solidFill>
                  <a:srgbClr val="FF0000"/>
                </a:solidFill>
                <a:latin typeface="Arial" panose="020B0604020202020204" pitchFamily="34" charset="0"/>
                <a:sym typeface="+mn-ea"/>
              </a:rPr>
              <a:t>避免</a:t>
            </a:r>
            <a:r>
              <a:rPr lang="en-US" altLang="zh-CN" sz="4000" dirty="0">
                <a:solidFill>
                  <a:srgbClr val="FF0000"/>
                </a:solidFill>
                <a:latin typeface="Arial" panose="020B0604020202020204" pitchFamily="34" charset="0"/>
                <a:sym typeface="+mn-ea"/>
              </a:rPr>
              <a:t>DNA</a:t>
            </a:r>
            <a:r>
              <a:rPr lang="zh-CN" altLang="en-US" sz="4000" dirty="0">
                <a:solidFill>
                  <a:srgbClr val="FF0000"/>
                </a:solidFill>
                <a:latin typeface="Arial" panose="020B0604020202020204" pitchFamily="34" charset="0"/>
                <a:sym typeface="+mn-ea"/>
              </a:rPr>
              <a:t>酶污染</a:t>
            </a:r>
            <a:endParaRPr lang="zh-CN" altLang="en-US" sz="4000" dirty="0">
              <a:solidFill>
                <a:srgbClr val="FF0000"/>
              </a:solidFill>
              <a:latin typeface="Arial" panose="020B0604020202020204" pitchFamily="34" charset="0"/>
              <a:sym typeface="+mn-ea"/>
            </a:endParaRPr>
          </a:p>
          <a:p>
            <a:pPr marL="742950" indent="-742950">
              <a:lnSpc>
                <a:spcPct val="150000"/>
              </a:lnSpc>
              <a:buFont typeface="+mj-lt"/>
              <a:buAutoNum type="arabicPeriod"/>
            </a:pPr>
            <a:r>
              <a:rPr lang="zh-CN" altLang="en-US" sz="4000" dirty="0">
                <a:solidFill>
                  <a:srgbClr val="FF0000"/>
                </a:solidFill>
                <a:latin typeface="Arial" panose="020B0604020202020204" pitchFamily="34" charset="0"/>
                <a:sym typeface="+mn-ea"/>
              </a:rPr>
              <a:t>避免过多蛋白污染</a:t>
            </a:r>
            <a:endParaRPr lang="zh-CN" altLang="en-US" sz="4000" b="1" dirty="0">
              <a:solidFill>
                <a:srgbClr val="FF0000"/>
              </a:solidFill>
              <a:latin typeface="Arial" panose="020B0604020202020204" pitchFamily="34" charset="0"/>
              <a:sym typeface="+mn-ea"/>
            </a:endParaRPr>
          </a:p>
        </p:txBody>
      </p:sp>
      <p:sp>
        <p:nvSpPr>
          <p:cNvPr id="13315" name="Rectangle 3"/>
          <p:cNvSpPr/>
          <p:nvPr/>
        </p:nvSpPr>
        <p:spPr>
          <a:xfrm>
            <a:off x="2362200" y="2590800"/>
            <a:ext cx="4381500" cy="1600200"/>
          </a:xfrm>
          <a:prstGeom prst="rect">
            <a:avLst/>
          </a:prstGeom>
          <a:noFill/>
          <a:ln w="9525">
            <a:noFill/>
          </a:ln>
        </p:spPr>
        <p:txBody>
          <a:bodyPr anchor="ctr"/>
          <a:lstStyle/>
          <a:p>
            <a:pPr algn="ctr" eaLnBrk="1" hangingPunct="1">
              <a:buSzPct val="70000"/>
              <a:buFont typeface="Wingdings" panose="05000000000000000000" pitchFamily="2" charset="2"/>
            </a:pPr>
            <a:br>
              <a:rPr lang="zh-CN" altLang="en-US" sz="4000" b="1" dirty="0">
                <a:solidFill>
                  <a:srgbClr val="FF0000"/>
                </a:solidFill>
                <a:latin typeface="Arial" panose="020B0604020202020204" pitchFamily="34" charset="0"/>
              </a:rPr>
            </a:br>
            <a:endParaRPr lang="zh-CN" altLang="en-US" sz="4000" b="1" dirty="0">
              <a:solidFill>
                <a:srgbClr val="FF0000"/>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62585" y="1995805"/>
            <a:ext cx="8229600" cy="4525963"/>
          </a:xfrm>
        </p:spPr>
        <p:txBody>
          <a:bodyPr/>
          <a:lstStyle/>
          <a:p>
            <a:pPr marL="0" indent="0" algn="ctr">
              <a:buNone/>
            </a:pPr>
            <a:r>
              <a:rPr lang="zh-CN" altLang="en-US" sz="4800"/>
              <a:t>背景知识</a:t>
            </a:r>
            <a:endParaRPr lang="zh-CN" altLang="en-US" sz="4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矩形 8196"/>
          <p:cNvSpPr/>
          <p:nvPr/>
        </p:nvSpPr>
        <p:spPr>
          <a:xfrm>
            <a:off x="3362325" y="3041650"/>
            <a:ext cx="3324225" cy="1682750"/>
          </a:xfrm>
          <a:prstGeom prst="rect">
            <a:avLst/>
          </a:prstGeom>
          <a:solidFill>
            <a:schemeClr val="bg1"/>
          </a:solidFill>
          <a:ln w="9525">
            <a:noFill/>
          </a:ln>
        </p:spPr>
        <p:txBody>
          <a:bodyPr anchor="ctr"/>
          <a:lstStyle/>
          <a:p>
            <a:pPr algn="r"/>
            <a:endParaRPr lang="zh-CN" altLang="en-US" sz="5400" dirty="0">
              <a:solidFill>
                <a:schemeClr val="tx2"/>
              </a:solidFill>
              <a:latin typeface="Times New Roman" panose="02020603050405020304" pitchFamily="18" charset="0"/>
              <a:ea typeface="宋体" panose="02010600030101010101" pitchFamily="2" charset="-122"/>
            </a:endParaRPr>
          </a:p>
        </p:txBody>
      </p:sp>
      <p:sp>
        <p:nvSpPr>
          <p:cNvPr id="6" name="标题 5"/>
          <p:cNvSpPr>
            <a:spLocks noGrp="1"/>
          </p:cNvSpPr>
          <p:nvPr>
            <p:ph type="title"/>
          </p:nvPr>
        </p:nvSpPr>
        <p:spPr>
          <a:xfrm>
            <a:off x="590550" y="347663"/>
            <a:ext cx="8229600" cy="1143000"/>
          </a:xfrm>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华文中宋" panose="02010600040101010101" charset="-122"/>
              </a:rPr>
              <a:t>重组转化子的筛选（</a:t>
            </a:r>
            <a:r>
              <a:rPr kumimoji="0" lang="en-US" altLang="zh-CN"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华文中宋" panose="02010600040101010101" charset="-122"/>
              </a:rPr>
              <a:t>2</a:t>
            </a:r>
            <a:r>
              <a:rPr kumimoji="0" lang="zh-CN" altLang="en-US"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华文中宋" panose="02010600040101010101" charset="-122"/>
              </a:rPr>
              <a:t>）</a:t>
            </a:r>
            <a:br>
              <a:rPr kumimoji="0" lang="zh-CN" altLang="en-US"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华文中宋" panose="02010600040101010101" charset="-122"/>
              </a:rPr>
            </a:br>
            <a:endParaRPr kumimoji="0" lang="zh-CN" altLang="en-US"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华文中宋" panose="02010600040101010101" charset="-122"/>
            </a:endParaRPr>
          </a:p>
        </p:txBody>
      </p:sp>
      <p:sp>
        <p:nvSpPr>
          <p:cNvPr id="29699" name="内容占位符 6"/>
          <p:cNvSpPr>
            <a:spLocks noGrp="1"/>
          </p:cNvSpPr>
          <p:nvPr>
            <p:ph idx="1"/>
          </p:nvPr>
        </p:nvSpPr>
        <p:spPr>
          <a:xfrm>
            <a:off x="590550" y="1231265"/>
            <a:ext cx="8229600" cy="4525963"/>
          </a:xfrm>
        </p:spPr>
        <p:txBody>
          <a:bodyPr vert="horz" wrap="square" lIns="91440" tIns="45720" rIns="91440" bIns="45720" anchor="t"/>
          <a:lstStyle/>
          <a:p>
            <a:pPr marL="0" indent="0" eaLnBrk="1" hangingPunct="1">
              <a:lnSpc>
                <a:spcPct val="150000"/>
              </a:lnSpc>
              <a:buSzPct val="70000"/>
              <a:buFont typeface="Wingdings" panose="05000000000000000000" pitchFamily="2" charset="2"/>
              <a:buNone/>
            </a:pPr>
            <a:r>
              <a:rPr lang="zh-CN" altLang="en-US" sz="2800" kern="1200" baseline="0" dirty="0">
                <a:latin typeface="黑体" panose="02010609060101010101" pitchFamily="49" charset="-122"/>
                <a:cs typeface="黑体" panose="02010609060101010101" pitchFamily="49" charset="-122"/>
              </a:rPr>
              <a:t>重组子的筛选方法常用的有两种方法：</a:t>
            </a:r>
            <a:endParaRPr lang="zh-CN" altLang="en-US" sz="2800" kern="1200" baseline="0" dirty="0">
              <a:latin typeface="黑体" panose="02010609060101010101" pitchFamily="49" charset="-122"/>
              <a:cs typeface="黑体" panose="02010609060101010101" pitchFamily="49" charset="-122"/>
            </a:endParaRPr>
          </a:p>
          <a:p>
            <a:pPr eaLnBrk="1" hangingPunct="1">
              <a:lnSpc>
                <a:spcPct val="150000"/>
              </a:lnSpc>
              <a:buSzPct val="70000"/>
              <a:buFont typeface="Wingdings" panose="05000000000000000000" pitchFamily="2" charset="2"/>
              <a:buChar char="l"/>
            </a:pPr>
            <a:r>
              <a:rPr lang="zh-CN" altLang="en-US" sz="2800" kern="1200" baseline="0" dirty="0">
                <a:solidFill>
                  <a:srgbClr val="FF0000"/>
                </a:solidFill>
                <a:latin typeface="黑体" panose="02010609060101010101" pitchFamily="49" charset="-122"/>
                <a:cs typeface="黑体" panose="02010609060101010101" pitchFamily="49" charset="-122"/>
              </a:rPr>
              <a:t>抗生素筛选法：</a:t>
            </a:r>
            <a:endParaRPr lang="zh-CN" altLang="en-US" sz="2800" kern="1200" baseline="0" dirty="0">
              <a:solidFill>
                <a:srgbClr val="FF0000"/>
              </a:solidFill>
              <a:latin typeface="黑体" panose="02010609060101010101" pitchFamily="49" charset="-122"/>
              <a:cs typeface="黑体" panose="02010609060101010101" pitchFamily="49" charset="-122"/>
            </a:endParaRPr>
          </a:p>
          <a:p>
            <a:pPr marL="0" indent="0" eaLnBrk="1" hangingPunct="1">
              <a:lnSpc>
                <a:spcPct val="150000"/>
              </a:lnSpc>
              <a:buSzPct val="70000"/>
              <a:buNone/>
            </a:pPr>
            <a:r>
              <a:rPr lang="zh-CN" altLang="en-US" sz="2800" kern="1200" baseline="0" dirty="0">
                <a:gradFill>
                  <a:gsLst>
                    <a:gs pos="0">
                      <a:srgbClr val="012D86"/>
                    </a:gs>
                    <a:gs pos="100000">
                      <a:srgbClr val="0E2557"/>
                    </a:gs>
                  </a:gsLst>
                  <a:lin scaled="0"/>
                </a:gradFill>
                <a:latin typeface="黑体" panose="02010609060101010101" pitchFamily="49" charset="-122"/>
                <a:cs typeface="黑体" panose="02010609060101010101" pitchFamily="49" charset="-122"/>
              </a:rPr>
              <a:t>菌株为某种抗性缺陷型， 而质粒上带有该抗性基因这样只有转化子才能在含该抗生素的培养基上长出。</a:t>
            </a:r>
            <a:endParaRPr lang="zh-CN" altLang="en-US" sz="2800" kern="1200" baseline="0" dirty="0">
              <a:gradFill>
                <a:gsLst>
                  <a:gs pos="0">
                    <a:srgbClr val="012D86"/>
                  </a:gs>
                  <a:gs pos="100000">
                    <a:srgbClr val="0E2557"/>
                  </a:gs>
                </a:gsLst>
                <a:lin scaled="0"/>
              </a:gradFill>
              <a:latin typeface="黑体" panose="02010609060101010101" pitchFamily="49" charset="-122"/>
              <a:cs typeface="黑体" panose="02010609060101010101" pitchFamily="49" charset="-122"/>
            </a:endParaRPr>
          </a:p>
          <a:p>
            <a:pPr marL="0" indent="0" eaLnBrk="1" hangingPunct="1">
              <a:lnSpc>
                <a:spcPct val="150000"/>
              </a:lnSpc>
              <a:buSzPct val="70000"/>
              <a:buNone/>
            </a:pPr>
            <a:r>
              <a:rPr lang="zh-CN" altLang="en-US" sz="28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如氨苄青霉素（</a:t>
            </a:r>
            <a:r>
              <a:rPr lang="en-US" altLang="zh-CN" sz="2800" err="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Amp</a:t>
            </a:r>
            <a:r>
              <a:rPr lang="en-US" altLang="zh-CN" sz="2800" baseline="30000" err="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r</a:t>
            </a:r>
            <a:r>
              <a:rPr lang="zh-CN" altLang="en-US" sz="28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）抗性基因编码一种周质酶（</a:t>
            </a:r>
            <a:r>
              <a:rPr lang="el-GR" altLang="zh-CN" sz="28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β</a:t>
            </a:r>
            <a:r>
              <a:rPr lang="en-US" altLang="zh-CN" sz="280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a:t>
            </a:r>
            <a:r>
              <a:rPr lang="zh-CN" altLang="en-US" sz="28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内酰胺酶）可特异地切割</a:t>
            </a:r>
            <a:r>
              <a:rPr lang="en-US" altLang="zh-CN" sz="280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Amp</a:t>
            </a:r>
            <a:r>
              <a:rPr lang="zh-CN" altLang="en-US" sz="28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的</a:t>
            </a:r>
            <a:r>
              <a:rPr lang="el-GR" altLang="zh-CN" sz="28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β</a:t>
            </a:r>
            <a:r>
              <a:rPr lang="en-US" altLang="zh-CN" sz="280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a:t>
            </a:r>
            <a:r>
              <a:rPr lang="zh-CN" altLang="en-US" sz="28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内酰胺环，从而使其失去杀菌能力。 ）</a:t>
            </a:r>
            <a:endParaRPr lang="zh-CN" altLang="en-US" sz="2800" kern="1200" baseline="0" dirty="0">
              <a:gradFill>
                <a:gsLst>
                  <a:gs pos="0">
                    <a:srgbClr val="012D86"/>
                  </a:gs>
                  <a:gs pos="100000">
                    <a:srgbClr val="0E2557"/>
                  </a:gs>
                </a:gsLst>
                <a:lin scaled="0"/>
              </a:gradFill>
              <a:latin typeface="黑体" panose="02010609060101010101" pitchFamily="49" charset="-122"/>
              <a:cs typeface="黑体" panose="02010609060101010101" pitchFamily="49" charset="-122"/>
            </a:endParaRPr>
          </a:p>
          <a:p>
            <a:pPr eaLnBrk="1" hangingPunct="1">
              <a:lnSpc>
                <a:spcPct val="150000"/>
              </a:lnSpc>
              <a:buSzPct val="70000"/>
              <a:buFont typeface="Wingdings" panose="05000000000000000000" pitchFamily="2" charset="2"/>
              <a:buChar char="l"/>
            </a:pPr>
            <a:endParaRPr lang="zh-CN" altLang="en-US" sz="2800" kern="1200" baseline="0" dirty="0">
              <a:gradFill>
                <a:gsLst>
                  <a:gs pos="0">
                    <a:srgbClr val="012D86"/>
                  </a:gs>
                  <a:gs pos="100000">
                    <a:srgbClr val="0E2557"/>
                  </a:gs>
                </a:gsLst>
                <a:lin scaled="0"/>
              </a:gradFill>
              <a:latin typeface="黑体" panose="02010609060101010101" pitchFamily="49" charset="-122"/>
              <a:cs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矩形 8196"/>
          <p:cNvSpPr/>
          <p:nvPr/>
        </p:nvSpPr>
        <p:spPr>
          <a:xfrm>
            <a:off x="3362325" y="3041650"/>
            <a:ext cx="3324225" cy="1682750"/>
          </a:xfrm>
          <a:prstGeom prst="rect">
            <a:avLst/>
          </a:prstGeom>
          <a:solidFill>
            <a:schemeClr val="bg1"/>
          </a:solidFill>
          <a:ln w="9525">
            <a:noFill/>
          </a:ln>
        </p:spPr>
        <p:txBody>
          <a:bodyPr anchor="ctr"/>
          <a:lstStyle/>
          <a:p>
            <a:pPr algn="r"/>
            <a:endParaRPr lang="zh-CN" altLang="en-US" sz="5400" dirty="0">
              <a:solidFill>
                <a:schemeClr val="tx2"/>
              </a:solidFill>
              <a:latin typeface="Times New Roman" panose="02020603050405020304" pitchFamily="18" charset="0"/>
              <a:ea typeface="宋体" panose="02010600030101010101" pitchFamily="2" charset="-122"/>
            </a:endParaRPr>
          </a:p>
        </p:txBody>
      </p:sp>
      <p:sp>
        <p:nvSpPr>
          <p:cNvPr id="6" name="标题 5"/>
          <p:cNvSpPr>
            <a:spLocks noGrp="1"/>
          </p:cNvSpPr>
          <p:nvPr>
            <p:ph type="title"/>
          </p:nvPr>
        </p:nvSpPr>
        <p:spPr>
          <a:xfrm>
            <a:off x="457200" y="438468"/>
            <a:ext cx="8229600" cy="1143000"/>
          </a:xfrm>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华文中宋" panose="02010600040101010101" charset="-122"/>
              </a:rPr>
              <a:t>重组转化子的筛选（</a:t>
            </a:r>
            <a:r>
              <a:rPr kumimoji="0" lang="en-US" altLang="zh-CN"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华文中宋" panose="02010600040101010101" charset="-122"/>
              </a:rPr>
              <a:t>2</a:t>
            </a:r>
            <a:r>
              <a:rPr kumimoji="0" lang="zh-CN" altLang="en-US"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华文中宋" panose="02010600040101010101" charset="-122"/>
              </a:rPr>
              <a:t>）</a:t>
            </a:r>
            <a:br>
              <a:rPr kumimoji="0" lang="zh-CN" altLang="en-US"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华文中宋" panose="02010600040101010101" charset="-122"/>
              </a:rPr>
            </a:br>
            <a:endParaRPr kumimoji="0" lang="zh-CN" altLang="en-US"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华文中宋" panose="02010600040101010101" charset="-122"/>
            </a:endParaRPr>
          </a:p>
        </p:txBody>
      </p:sp>
      <p:sp>
        <p:nvSpPr>
          <p:cNvPr id="29699" name="内容占位符 6"/>
          <p:cNvSpPr>
            <a:spLocks noGrp="1"/>
          </p:cNvSpPr>
          <p:nvPr>
            <p:ph idx="1"/>
          </p:nvPr>
        </p:nvSpPr>
        <p:spPr>
          <a:xfrm>
            <a:off x="646430" y="1336675"/>
            <a:ext cx="8229600" cy="4525963"/>
          </a:xfrm>
        </p:spPr>
        <p:txBody>
          <a:bodyPr vert="horz" wrap="square" lIns="91440" tIns="45720" rIns="91440" bIns="45720" anchor="t"/>
          <a:lstStyle/>
          <a:p>
            <a:pPr marL="0" indent="0" eaLnBrk="1" hangingPunct="1">
              <a:lnSpc>
                <a:spcPct val="150000"/>
              </a:lnSpc>
              <a:buSzPct val="70000"/>
              <a:buFont typeface="Wingdings" panose="05000000000000000000" pitchFamily="2" charset="2"/>
              <a:buNone/>
            </a:pPr>
            <a:r>
              <a:rPr lang="el-GR" altLang="zh-CN" kern="1200" baseline="0" dirty="0">
                <a:solidFill>
                  <a:srgbClr val="FF0000"/>
                </a:solidFill>
                <a:latin typeface="黑体" panose="02010609060101010101" pitchFamily="49" charset="-122"/>
                <a:cs typeface="黑体" panose="02010609060101010101" pitchFamily="49" charset="-122"/>
              </a:rPr>
              <a:t>α</a:t>
            </a:r>
            <a:r>
              <a:rPr lang="en-US" altLang="zh-CN" kern="1200" baseline="0">
                <a:solidFill>
                  <a:srgbClr val="FF0000"/>
                </a:solidFill>
                <a:latin typeface="黑体" panose="02010609060101010101" pitchFamily="49" charset="-122"/>
                <a:cs typeface="黑体" panose="02010609060101010101" pitchFamily="49" charset="-122"/>
              </a:rPr>
              <a:t>-</a:t>
            </a:r>
            <a:r>
              <a:rPr lang="zh-CN" altLang="en-US" kern="1200" baseline="0" dirty="0">
                <a:solidFill>
                  <a:srgbClr val="FF0000"/>
                </a:solidFill>
                <a:latin typeface="黑体" panose="02010609060101010101" pitchFamily="49" charset="-122"/>
                <a:cs typeface="黑体" panose="02010609060101010101" pitchFamily="49" charset="-122"/>
              </a:rPr>
              <a:t>互补法：</a:t>
            </a:r>
            <a:endParaRPr lang="zh-CN" altLang="en-US" kern="1200" baseline="0" dirty="0">
              <a:solidFill>
                <a:srgbClr val="FF0000"/>
              </a:solidFill>
              <a:latin typeface="黑体" panose="02010609060101010101" pitchFamily="49" charset="-122"/>
              <a:cs typeface="黑体" panose="02010609060101010101" pitchFamily="49" charset="-122"/>
            </a:endParaRPr>
          </a:p>
          <a:p>
            <a:pPr marL="0" indent="0" eaLnBrk="1" hangingPunct="1">
              <a:lnSpc>
                <a:spcPct val="150000"/>
              </a:lnSpc>
              <a:buSzPct val="70000"/>
              <a:buFont typeface="Wingdings" panose="05000000000000000000" pitchFamily="2" charset="2"/>
              <a:buNone/>
            </a:pPr>
            <a:r>
              <a:rPr lang="zh-CN" altLang="en-US" sz="2800" kern="1200" baseline="0" dirty="0">
                <a:latin typeface="黑体" panose="02010609060101010101" pitchFamily="49" charset="-122"/>
                <a:cs typeface="黑体" panose="02010609060101010101" pitchFamily="49" charset="-122"/>
              </a:rPr>
              <a:t>又称蓝白斑筛选法。</a:t>
            </a:r>
            <a:endParaRPr lang="zh-CN" altLang="en-US" sz="2800" kern="1200" baseline="0" dirty="0">
              <a:latin typeface="黑体" panose="02010609060101010101" pitchFamily="49" charset="-122"/>
              <a:cs typeface="黑体" panose="02010609060101010101" pitchFamily="49" charset="-122"/>
            </a:endParaRPr>
          </a:p>
          <a:p>
            <a:pPr marL="0" indent="0" eaLnBrk="1" hangingPunct="1">
              <a:lnSpc>
                <a:spcPct val="150000"/>
              </a:lnSpc>
              <a:buSzPct val="70000"/>
              <a:buFont typeface="Wingdings" panose="05000000000000000000" pitchFamily="2" charset="2"/>
              <a:buNone/>
            </a:pPr>
            <a:r>
              <a:rPr lang="zh-CN" altLang="en-US" sz="2800" kern="1200" dirty="0">
                <a:latin typeface="黑体" panose="02010609060101010101" pitchFamily="49" charset="-122"/>
                <a:cs typeface="黑体" panose="02010609060101010101" pitchFamily="49" charset="-122"/>
                <a:sym typeface="+mn-ea"/>
              </a:rPr>
              <a:t>在指示培养基上，未转化质粒的菌落因无抗生素抗性而不能生长，重组质粒的菌落是白色的，非重组质粒的菌落是蓝色的，以颜色不同为依据直接筛选重组克隆的方法 。 </a:t>
            </a:r>
            <a:endParaRPr lang="zh-CN" altLang="en-US" sz="2800" b="1" i="0" u="none" strike="noStrike" kern="1200" cap="none" spc="0" normalizeH="0" baseline="0" dirty="0">
              <a:uFillTx/>
              <a:latin typeface="黑体" panose="02010609060101010101" pitchFamily="49" charset="-122"/>
              <a:cs typeface="黑体" panose="02010609060101010101" pitchFamily="49" charset="-122"/>
            </a:endParaRPr>
          </a:p>
          <a:p>
            <a:pPr marL="0" indent="0" eaLnBrk="1" hangingPunct="1">
              <a:lnSpc>
                <a:spcPct val="150000"/>
              </a:lnSpc>
              <a:buSzPct val="70000"/>
              <a:buFont typeface="Wingdings" panose="05000000000000000000" pitchFamily="2" charset="2"/>
              <a:buNone/>
            </a:pPr>
            <a:endParaRPr lang="zh-CN" altLang="en-US" sz="2800" b="1" i="0" u="none" strike="noStrike" kern="1200" cap="none" spc="0" normalizeH="0" baseline="0" dirty="0">
              <a:uFillTx/>
              <a:latin typeface="黑体" panose="02010609060101010101" pitchFamily="49" charset="-122"/>
              <a:cs typeface="黑体" panose="02010609060101010101" pitchFamily="49" charset="-122"/>
            </a:endParaRPr>
          </a:p>
        </p:txBody>
      </p:sp>
      <p:pic>
        <p:nvPicPr>
          <p:cNvPr id="2" name="图片 7" descr="F20_15"/>
          <p:cNvPicPr>
            <a:picLocks noChangeAspect="1"/>
          </p:cNvPicPr>
          <p:nvPr/>
        </p:nvPicPr>
        <p:blipFill>
          <a:blip r:embed="rId1"/>
          <a:stretch>
            <a:fillRect/>
          </a:stretch>
        </p:blipFill>
        <p:spPr>
          <a:xfrm>
            <a:off x="5948680" y="1082040"/>
            <a:ext cx="2421890" cy="195961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635" y="120333"/>
            <a:ext cx="8229600" cy="1143000"/>
          </a:xfrm>
        </p:spPr>
        <p:txBody>
          <a:bodyPr/>
          <a:lstStyle/>
          <a:p>
            <a:r>
              <a:rPr lang="en-US" altLang="zh-CN" sz="3200"/>
              <a:t>lacZ</a:t>
            </a:r>
            <a:r>
              <a:rPr lang="zh-CN" altLang="en-US" sz="3200"/>
              <a:t>基因和</a:t>
            </a:r>
            <a:r>
              <a:rPr lang="en-US" altLang="zh-CN" sz="3200">
                <a:cs typeface="黑体" panose="02010609060101010101" pitchFamily="49" charset="-122"/>
                <a:sym typeface="+mn-ea"/>
              </a:rPr>
              <a:t>β-</a:t>
            </a:r>
            <a:r>
              <a:rPr lang="zh-CN" altLang="en-US" sz="3200" dirty="0">
                <a:cs typeface="黑体" panose="02010609060101010101" pitchFamily="49" charset="-122"/>
                <a:sym typeface="+mn-ea"/>
              </a:rPr>
              <a:t>半乳糖苷酶</a:t>
            </a:r>
            <a:endParaRPr lang="zh-CN" altLang="en-US" sz="3200" dirty="0">
              <a:cs typeface="黑体" panose="02010609060101010101" pitchFamily="49" charset="-122"/>
              <a:sym typeface="+mn-ea"/>
            </a:endParaRPr>
          </a:p>
        </p:txBody>
      </p:sp>
      <p:sp>
        <p:nvSpPr>
          <p:cNvPr id="3" name="内容占位符 2"/>
          <p:cNvSpPr>
            <a:spLocks noGrp="1"/>
          </p:cNvSpPr>
          <p:nvPr>
            <p:ph idx="1"/>
          </p:nvPr>
        </p:nvSpPr>
        <p:spPr>
          <a:xfrm>
            <a:off x="457200" y="1426845"/>
            <a:ext cx="7876540" cy="3305810"/>
          </a:xfrm>
        </p:spPr>
        <p:txBody>
          <a:bodyPr/>
          <a:lstStyle/>
          <a:p>
            <a:pPr latinLnBrk="0">
              <a:lnSpc>
                <a:spcPct val="150000"/>
              </a:lnSpc>
              <a:spcBef>
                <a:spcPts val="0"/>
              </a:spcBef>
              <a:buFont typeface="Wingdings" panose="05000000000000000000" charset="0"/>
              <a:buChar char="Ø"/>
            </a:pPr>
            <a:r>
              <a:rPr lang="zh-CN" altLang="en-US" sz="2400" dirty="0">
                <a:latin typeface="黑体" panose="02010609060101010101" pitchFamily="49" charset="-122"/>
                <a:cs typeface="黑体" panose="02010609060101010101" pitchFamily="49" charset="-122"/>
                <a:sym typeface="+mn-ea"/>
                <a:hlinkClick r:id="rId1" action="ppaction://hlinksldjump"/>
              </a:rPr>
              <a:t>乳糖操纵子</a:t>
            </a:r>
            <a:r>
              <a:rPr lang="zh-CN" altLang="en-US" sz="2400" dirty="0">
                <a:latin typeface="黑体" panose="02010609060101010101" pitchFamily="49" charset="-122"/>
                <a:cs typeface="黑体" panose="02010609060101010101" pitchFamily="49" charset="-122"/>
                <a:sym typeface="+mn-ea"/>
              </a:rPr>
              <a:t>中的</a:t>
            </a:r>
            <a:r>
              <a:rPr lang="en-US" altLang="zh-CN" sz="2400" i="1" dirty="0" err="1">
                <a:latin typeface="黑体" panose="02010609060101010101" pitchFamily="49" charset="-122"/>
                <a:cs typeface="黑体" panose="02010609060101010101" pitchFamily="49" charset="-122"/>
                <a:sym typeface="+mn-ea"/>
              </a:rPr>
              <a:t>lacZ</a:t>
            </a:r>
            <a:r>
              <a:rPr lang="en-US" altLang="zh-CN" sz="2400" i="1" dirty="0">
                <a:latin typeface="黑体" panose="02010609060101010101" pitchFamily="49" charset="-122"/>
                <a:cs typeface="黑体" panose="02010609060101010101" pitchFamily="49" charset="-122"/>
                <a:sym typeface="+mn-ea"/>
              </a:rPr>
              <a:t> </a:t>
            </a:r>
            <a:r>
              <a:rPr lang="zh-CN" altLang="en-US" sz="2400" dirty="0">
                <a:latin typeface="黑体" panose="02010609060101010101" pitchFamily="49" charset="-122"/>
                <a:cs typeface="黑体" panose="02010609060101010101" pitchFamily="49" charset="-122"/>
                <a:sym typeface="+mn-ea"/>
              </a:rPr>
              <a:t>基因编码</a:t>
            </a:r>
            <a:r>
              <a:rPr lang="zh-CN" altLang="en-US" sz="2400" dirty="0">
                <a:solidFill>
                  <a:srgbClr val="FF0000"/>
                </a:solidFill>
                <a:latin typeface="黑体" panose="02010609060101010101" pitchFamily="49" charset="-122"/>
                <a:cs typeface="黑体" panose="02010609060101010101" pitchFamily="49" charset="-122"/>
                <a:sym typeface="+mn-ea"/>
              </a:rPr>
              <a:t>β-半乳糖苷酶</a:t>
            </a:r>
            <a:r>
              <a:rPr lang="zh-CN" altLang="en-US" sz="2400" dirty="0">
                <a:latin typeface="黑体" panose="02010609060101010101" pitchFamily="49" charset="-122"/>
                <a:cs typeface="黑体" panose="02010609060101010101" pitchFamily="49" charset="-122"/>
                <a:sym typeface="+mn-ea"/>
              </a:rPr>
              <a:t>。 </a:t>
            </a:r>
            <a:endParaRPr lang="zh-CN" altLang="en-US" sz="2400" b="1" dirty="0">
              <a:latin typeface="黑体" panose="02010609060101010101" pitchFamily="49" charset="-122"/>
              <a:cs typeface="黑体" panose="02010609060101010101" pitchFamily="49" charset="-122"/>
            </a:endParaRPr>
          </a:p>
          <a:p>
            <a:pPr eaLnBrk="1" hangingPunct="1">
              <a:lnSpc>
                <a:spcPct val="150000"/>
              </a:lnSpc>
              <a:spcBef>
                <a:spcPts val="600"/>
              </a:spcBef>
              <a:buFont typeface="Wingdings" panose="05000000000000000000" charset="0"/>
              <a:buChar char="Ø"/>
            </a:pPr>
            <a:r>
              <a:rPr lang="en-US" altLang="zh-CN" sz="2400" dirty="0">
                <a:solidFill>
                  <a:srgbClr val="FF0000"/>
                </a:solidFill>
                <a:latin typeface="黑体" panose="02010609060101010101" pitchFamily="49" charset="-122"/>
                <a:cs typeface="黑体" panose="02010609060101010101" pitchFamily="49" charset="-122"/>
                <a:sym typeface="+mn-ea"/>
              </a:rPr>
              <a:t>IPTG</a:t>
            </a:r>
            <a:r>
              <a:rPr lang="zh-CN" altLang="en-US" sz="2400" dirty="0">
                <a:latin typeface="黑体" panose="02010609060101010101" pitchFamily="49" charset="-122"/>
                <a:cs typeface="黑体" panose="02010609060101010101" pitchFamily="49" charset="-122"/>
                <a:sym typeface="+mn-ea"/>
              </a:rPr>
              <a:t>是 </a:t>
            </a:r>
            <a:r>
              <a:rPr lang="en-US" altLang="zh-CN" sz="2400" i="1" dirty="0">
                <a:latin typeface="黑体" panose="02010609060101010101" pitchFamily="49" charset="-122"/>
                <a:cs typeface="黑体" panose="02010609060101010101" pitchFamily="49" charset="-122"/>
                <a:sym typeface="+mn-ea"/>
              </a:rPr>
              <a:t>lac </a:t>
            </a:r>
            <a:r>
              <a:rPr lang="zh-CN" altLang="en-US" sz="2400" dirty="0">
                <a:latin typeface="黑体" panose="02010609060101010101" pitchFamily="49" charset="-122"/>
                <a:cs typeface="黑体" panose="02010609060101010101" pitchFamily="49" charset="-122"/>
                <a:sym typeface="+mn-ea"/>
              </a:rPr>
              <a:t>操纵子的</a:t>
            </a:r>
            <a:r>
              <a:rPr lang="zh-CN" altLang="en-US" sz="2400" dirty="0">
                <a:solidFill>
                  <a:srgbClr val="FF0000"/>
                </a:solidFill>
                <a:latin typeface="黑体" panose="02010609060101010101" pitchFamily="49" charset="-122"/>
                <a:cs typeface="黑体" panose="02010609060101010101" pitchFamily="49" charset="-122"/>
                <a:sym typeface="+mn-ea"/>
              </a:rPr>
              <a:t>诱导物</a:t>
            </a:r>
            <a:r>
              <a:rPr lang="zh-CN" altLang="en-US" sz="2400" dirty="0">
                <a:latin typeface="黑体" panose="02010609060101010101" pitchFamily="49" charset="-122"/>
                <a:cs typeface="黑体" panose="02010609060101010101" pitchFamily="49" charset="-122"/>
                <a:sym typeface="+mn-ea"/>
              </a:rPr>
              <a:t>。</a:t>
            </a:r>
            <a:endParaRPr lang="zh-CN" altLang="en-US" sz="2400" dirty="0">
              <a:latin typeface="黑体" panose="02010609060101010101" pitchFamily="49" charset="-122"/>
              <a:cs typeface="黑体" panose="02010609060101010101" pitchFamily="49" charset="-122"/>
              <a:sym typeface="+mn-ea"/>
            </a:endParaRPr>
          </a:p>
          <a:p>
            <a:pPr marL="0" eaLnBrk="1" latinLnBrk="0" hangingPunct="1">
              <a:lnSpc>
                <a:spcPct val="150000"/>
              </a:lnSpc>
              <a:spcBef>
                <a:spcPts val="0"/>
              </a:spcBef>
              <a:buFont typeface="Wingdings" panose="05000000000000000000" charset="0"/>
              <a:buChar char="Ø"/>
            </a:pPr>
            <a:r>
              <a:rPr lang="en-US" altLang="zh-CN" sz="2400" dirty="0">
                <a:latin typeface="黑体" panose="02010609060101010101" pitchFamily="49" charset="-122"/>
                <a:cs typeface="黑体" panose="02010609060101010101" pitchFamily="49" charset="-122"/>
                <a:sym typeface="+mn-ea"/>
              </a:rPr>
              <a:t>β-</a:t>
            </a:r>
            <a:r>
              <a:rPr lang="zh-CN" altLang="en-US" sz="2400" dirty="0">
                <a:latin typeface="黑体" panose="02010609060101010101" pitchFamily="49" charset="-122"/>
                <a:cs typeface="黑体" panose="02010609060101010101" pitchFamily="49" charset="-122"/>
                <a:sym typeface="+mn-ea"/>
              </a:rPr>
              <a:t>半乳糖苷酶可分解</a:t>
            </a:r>
            <a:r>
              <a:rPr lang="zh-CN" altLang="en-US" sz="2400" dirty="0">
                <a:solidFill>
                  <a:srgbClr val="FF0000"/>
                </a:solidFill>
                <a:latin typeface="黑体" panose="02010609060101010101" pitchFamily="49" charset="-122"/>
                <a:cs typeface="黑体" panose="02010609060101010101" pitchFamily="49" charset="-122"/>
                <a:sym typeface="+mn-ea"/>
              </a:rPr>
              <a:t>底物</a:t>
            </a:r>
            <a:r>
              <a:rPr lang="zh-CN" altLang="en-US" sz="2400" dirty="0">
                <a:latin typeface="黑体" panose="02010609060101010101" pitchFamily="49" charset="-122"/>
                <a:cs typeface="黑体" panose="02010609060101010101" pitchFamily="49" charset="-122"/>
                <a:sym typeface="+mn-ea"/>
              </a:rPr>
              <a:t> </a:t>
            </a:r>
            <a:r>
              <a:rPr lang="en-US" altLang="zh-CN" sz="2400" dirty="0">
                <a:solidFill>
                  <a:srgbClr val="FF0000"/>
                </a:solidFill>
                <a:latin typeface="黑体" panose="02010609060101010101" pitchFamily="49" charset="-122"/>
                <a:cs typeface="黑体" panose="02010609060101010101" pitchFamily="49" charset="-122"/>
                <a:sym typeface="+mn-ea"/>
              </a:rPr>
              <a:t>X-gal </a:t>
            </a:r>
            <a:r>
              <a:rPr lang="zh-CN" altLang="en-US" sz="2400" dirty="0">
                <a:latin typeface="黑体" panose="02010609060101010101" pitchFamily="49" charset="-122"/>
                <a:cs typeface="黑体" panose="02010609060101010101" pitchFamily="49" charset="-122"/>
                <a:sym typeface="+mn-ea"/>
              </a:rPr>
              <a:t>产生蓝色产物，使 </a:t>
            </a:r>
            <a:endParaRPr lang="zh-CN" altLang="en-US" sz="2400" dirty="0">
              <a:latin typeface="黑体" panose="02010609060101010101" pitchFamily="49" charset="-122"/>
              <a:cs typeface="黑体" panose="02010609060101010101" pitchFamily="49" charset="-122"/>
              <a:sym typeface="+mn-ea"/>
            </a:endParaRPr>
          </a:p>
          <a:p>
            <a:pPr marL="0" indent="0" eaLnBrk="1" latinLnBrk="0" hangingPunct="1">
              <a:lnSpc>
                <a:spcPct val="150000"/>
              </a:lnSpc>
              <a:spcBef>
                <a:spcPts val="0"/>
              </a:spcBef>
              <a:buFont typeface="Wingdings" panose="05000000000000000000" charset="0"/>
              <a:buNone/>
            </a:pPr>
            <a:r>
              <a:rPr lang="zh-CN" altLang="en-US" sz="2400" dirty="0">
                <a:latin typeface="黑体" panose="02010609060101010101" pitchFamily="49" charset="-122"/>
                <a:cs typeface="黑体" panose="02010609060101010101" pitchFamily="49" charset="-122"/>
                <a:sym typeface="+mn-ea"/>
              </a:rPr>
              <a:t>  菌落或噬菌斑呈蓝色。</a:t>
            </a:r>
            <a:endParaRPr lang="zh-CN" altLang="en-US" sz="2400" b="1" dirty="0">
              <a:latin typeface="黑体" panose="02010609060101010101" pitchFamily="49" charset="-122"/>
              <a:cs typeface="黑体" panose="02010609060101010101" pitchFamily="49" charset="-122"/>
            </a:endParaRPr>
          </a:p>
          <a:p>
            <a:pPr marL="0" indent="0">
              <a:lnSpc>
                <a:spcPct val="150000"/>
              </a:lnSpc>
              <a:buNone/>
            </a:pPr>
            <a:r>
              <a:rPr lang="en-US" altLang="zh-CN" sz="1600" dirty="0">
                <a:solidFill>
                  <a:srgbClr val="FF0000"/>
                </a:solidFill>
                <a:latin typeface="黑体" panose="02010609060101010101" pitchFamily="49" charset="-122"/>
                <a:cs typeface="黑体" panose="02010609060101010101" pitchFamily="49" charset="-122"/>
                <a:sym typeface="+mn-ea"/>
              </a:rPr>
              <a:t>   X–gal</a:t>
            </a:r>
            <a:r>
              <a:rPr lang="zh-CN" altLang="en-US" sz="1600" dirty="0">
                <a:solidFill>
                  <a:srgbClr val="FF0000"/>
                </a:solidFill>
                <a:latin typeface="黑体" panose="02010609060101010101" pitchFamily="49" charset="-122"/>
                <a:cs typeface="黑体" panose="02010609060101010101" pitchFamily="49" charset="-122"/>
                <a:sym typeface="+mn-ea"/>
              </a:rPr>
              <a:t>：</a:t>
            </a:r>
            <a:r>
              <a:rPr lang="en-US" altLang="zh-CN" sz="1600" dirty="0">
                <a:latin typeface="黑体" panose="02010609060101010101" pitchFamily="49" charset="-122"/>
                <a:cs typeface="黑体" panose="02010609060101010101" pitchFamily="49" charset="-122"/>
                <a:sym typeface="+mn-ea"/>
              </a:rPr>
              <a:t>5-</a:t>
            </a:r>
            <a:r>
              <a:rPr lang="zh-CN" altLang="en-US" sz="1600" dirty="0">
                <a:latin typeface="黑体" panose="02010609060101010101" pitchFamily="49" charset="-122"/>
                <a:cs typeface="黑体" panose="02010609060101010101" pitchFamily="49" charset="-122"/>
                <a:sym typeface="+mn-ea"/>
              </a:rPr>
              <a:t>溴</a:t>
            </a:r>
            <a:r>
              <a:rPr lang="en-US" altLang="zh-CN" sz="1600" dirty="0">
                <a:latin typeface="黑体" panose="02010609060101010101" pitchFamily="49" charset="-122"/>
                <a:cs typeface="黑体" panose="02010609060101010101" pitchFamily="49" charset="-122"/>
                <a:sym typeface="+mn-ea"/>
              </a:rPr>
              <a:t>-4-</a:t>
            </a:r>
            <a:r>
              <a:rPr lang="zh-CN" altLang="en-US" sz="1600" dirty="0">
                <a:latin typeface="黑体" panose="02010609060101010101" pitchFamily="49" charset="-122"/>
                <a:cs typeface="黑体" panose="02010609060101010101" pitchFamily="49" charset="-122"/>
                <a:sym typeface="+mn-ea"/>
              </a:rPr>
              <a:t>氯</a:t>
            </a:r>
            <a:r>
              <a:rPr lang="en-US" altLang="zh-CN" sz="1600" dirty="0">
                <a:latin typeface="黑体" panose="02010609060101010101" pitchFamily="49" charset="-122"/>
                <a:cs typeface="黑体" panose="02010609060101010101" pitchFamily="49" charset="-122"/>
                <a:sym typeface="+mn-ea"/>
              </a:rPr>
              <a:t>-3-</a:t>
            </a:r>
            <a:r>
              <a:rPr lang="zh-CN" altLang="en-US" sz="1600" dirty="0">
                <a:latin typeface="黑体" panose="02010609060101010101" pitchFamily="49" charset="-122"/>
                <a:cs typeface="黑体" panose="02010609060101010101" pitchFamily="49" charset="-122"/>
                <a:sym typeface="+mn-ea"/>
              </a:rPr>
              <a:t>吲哚</a:t>
            </a:r>
            <a:r>
              <a:rPr lang="en-US" altLang="zh-CN" sz="1600" dirty="0">
                <a:latin typeface="黑体" panose="02010609060101010101" pitchFamily="49" charset="-122"/>
                <a:cs typeface="黑体" panose="02010609060101010101" pitchFamily="49" charset="-122"/>
                <a:sym typeface="+mn-ea"/>
              </a:rPr>
              <a:t>-β-D-</a:t>
            </a:r>
            <a:r>
              <a:rPr lang="zh-CN" altLang="en-US" sz="1600" dirty="0">
                <a:latin typeface="黑体" panose="02010609060101010101" pitchFamily="49" charset="-122"/>
                <a:cs typeface="黑体" panose="02010609060101010101" pitchFamily="49" charset="-122"/>
                <a:sym typeface="+mn-ea"/>
              </a:rPr>
              <a:t>半乳糖苷</a:t>
            </a:r>
            <a:endParaRPr lang="zh-CN" altLang="en-US" sz="1600" dirty="0">
              <a:latin typeface="黑体" panose="02010609060101010101" pitchFamily="49" charset="-122"/>
              <a:cs typeface="黑体" panose="02010609060101010101" pitchFamily="49" charset="-122"/>
              <a:sym typeface="+mn-ea"/>
            </a:endParaRPr>
          </a:p>
          <a:p>
            <a:pPr marL="0" indent="0">
              <a:lnSpc>
                <a:spcPct val="150000"/>
              </a:lnSpc>
              <a:buNone/>
            </a:pPr>
            <a:r>
              <a:rPr lang="en-US" altLang="zh-CN" sz="1600" dirty="0">
                <a:solidFill>
                  <a:srgbClr val="FF0000"/>
                </a:solidFill>
                <a:latin typeface="黑体" panose="02010609060101010101" pitchFamily="49" charset="-122"/>
                <a:cs typeface="黑体" panose="02010609060101010101" pitchFamily="49" charset="-122"/>
                <a:sym typeface="+mn-ea"/>
              </a:rPr>
              <a:t>   IPTG</a:t>
            </a:r>
            <a:r>
              <a:rPr lang="zh-CN" altLang="en-US" sz="1600" dirty="0">
                <a:solidFill>
                  <a:srgbClr val="FF0000"/>
                </a:solidFill>
                <a:latin typeface="黑体" panose="02010609060101010101" pitchFamily="49" charset="-122"/>
                <a:cs typeface="黑体" panose="02010609060101010101" pitchFamily="49" charset="-122"/>
                <a:sym typeface="+mn-ea"/>
              </a:rPr>
              <a:t>：</a:t>
            </a:r>
            <a:r>
              <a:rPr lang="zh-CN" altLang="en-US" sz="1600" dirty="0">
                <a:latin typeface="黑体" panose="02010609060101010101" pitchFamily="49" charset="-122"/>
                <a:cs typeface="黑体" panose="02010609060101010101" pitchFamily="49" charset="-122"/>
                <a:sym typeface="+mn-ea"/>
              </a:rPr>
              <a:t>异丙基</a:t>
            </a:r>
            <a:r>
              <a:rPr lang="en-US" altLang="zh-CN" sz="1600" dirty="0">
                <a:latin typeface="黑体" panose="02010609060101010101" pitchFamily="49" charset="-122"/>
                <a:cs typeface="黑体" panose="02010609060101010101" pitchFamily="49" charset="-122"/>
                <a:sym typeface="+mn-ea"/>
              </a:rPr>
              <a:t>-β-D- </a:t>
            </a:r>
            <a:r>
              <a:rPr lang="zh-CN" altLang="en-US" sz="1600" dirty="0">
                <a:latin typeface="黑体" panose="02010609060101010101" pitchFamily="49" charset="-122"/>
                <a:cs typeface="黑体" panose="02010609060101010101" pitchFamily="49" charset="-122"/>
                <a:sym typeface="+mn-ea"/>
              </a:rPr>
              <a:t>硫代半乳糖苷</a:t>
            </a:r>
            <a:endParaRPr lang="en-US" altLang="zh-CN" sz="1600" b="1" dirty="0">
              <a:solidFill>
                <a:srgbClr val="FF0000"/>
              </a:solidFill>
              <a:latin typeface="黑体" panose="02010609060101010101" pitchFamily="49" charset="-122"/>
              <a:cs typeface="黑体" panose="02010609060101010101" pitchFamily="49" charset="-122"/>
            </a:endParaRPr>
          </a:p>
          <a:p>
            <a:endParaRPr lang="en-US" altLang="zh-CN" sz="1600" b="1" dirty="0">
              <a:solidFill>
                <a:srgbClr val="FF0000"/>
              </a:solidFill>
              <a:latin typeface="黑体" panose="02010609060101010101" pitchFamily="49" charset="-122"/>
              <a:cs typeface="黑体" panose="02010609060101010101" pitchFamily="49" charset="-122"/>
            </a:endParaRPr>
          </a:p>
        </p:txBody>
      </p:sp>
      <p:grpSp>
        <p:nvGrpSpPr>
          <p:cNvPr id="14" name="组合 13"/>
          <p:cNvGrpSpPr/>
          <p:nvPr/>
        </p:nvGrpSpPr>
        <p:grpSpPr>
          <a:xfrm>
            <a:off x="1576070" y="4732655"/>
            <a:ext cx="5817235" cy="1765935"/>
            <a:chOff x="1522" y="7453"/>
            <a:chExt cx="8880" cy="2400"/>
          </a:xfrm>
        </p:grpSpPr>
        <p:grpSp>
          <p:nvGrpSpPr>
            <p:cNvPr id="11" name="组合 10"/>
            <p:cNvGrpSpPr/>
            <p:nvPr/>
          </p:nvGrpSpPr>
          <p:grpSpPr>
            <a:xfrm>
              <a:off x="1869" y="7928"/>
              <a:ext cx="8148" cy="849"/>
              <a:chOff x="1869" y="7928"/>
              <a:chExt cx="8148" cy="849"/>
            </a:xfrm>
          </p:grpSpPr>
          <p:sp>
            <p:nvSpPr>
              <p:cNvPr id="5" name="文本框 4"/>
              <p:cNvSpPr txBox="1"/>
              <p:nvPr/>
            </p:nvSpPr>
            <p:spPr>
              <a:xfrm>
                <a:off x="1869" y="8263"/>
                <a:ext cx="1188" cy="501"/>
              </a:xfrm>
              <a:prstGeom prst="rect">
                <a:avLst/>
              </a:prstGeom>
              <a:solidFill>
                <a:schemeClr val="accent2">
                  <a:lumMod val="40000"/>
                  <a:lumOff val="60000"/>
                </a:schemeClr>
              </a:solidFill>
              <a:ln cmpd="sng">
                <a:solidFill>
                  <a:srgbClr val="FF0000"/>
                </a:solidFill>
              </a:ln>
            </p:spPr>
            <p:txBody>
              <a:bodyPr wrap="square" rtlCol="0" anchor="t">
                <a:spAutoFit/>
              </a:bodyPr>
              <a:lstStyle/>
              <a:p>
                <a:r>
                  <a:rPr lang="en-US" altLang="zh-CN">
                    <a:solidFill>
                      <a:srgbClr val="FF0000"/>
                    </a:solidFill>
                    <a:latin typeface="黑体" panose="02010609060101010101" pitchFamily="49" charset="-122"/>
                    <a:cs typeface="黑体" panose="02010609060101010101" pitchFamily="49" charset="-122"/>
                    <a:sym typeface="+mn-ea"/>
                  </a:rPr>
                  <a:t>X-gal</a:t>
                </a:r>
                <a:endParaRPr lang="en-US" altLang="zh-CN">
                  <a:solidFill>
                    <a:srgbClr val="FF0000"/>
                  </a:solidFill>
                  <a:latin typeface="黑体" panose="02010609060101010101" pitchFamily="49" charset="-122"/>
                  <a:cs typeface="黑体" panose="02010609060101010101" pitchFamily="49" charset="-122"/>
                  <a:sym typeface="+mn-ea"/>
                </a:endParaRPr>
              </a:p>
            </p:txBody>
          </p:sp>
          <p:sp>
            <p:nvSpPr>
              <p:cNvPr id="6" name="右箭头 5"/>
              <p:cNvSpPr/>
              <p:nvPr/>
            </p:nvSpPr>
            <p:spPr>
              <a:xfrm>
                <a:off x="3307" y="8433"/>
                <a:ext cx="2400" cy="240"/>
              </a:xfrm>
              <a:prstGeom prst="rightArrow">
                <a:avLst/>
              </a:prstGeom>
              <a:solidFill>
                <a:srgbClr val="00B0F0"/>
              </a:solidFill>
              <a:ln cmpd="sng">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73" y="8276"/>
                <a:ext cx="1517" cy="501"/>
              </a:xfrm>
              <a:prstGeom prst="rect">
                <a:avLst/>
              </a:prstGeom>
              <a:solidFill>
                <a:schemeClr val="accent5"/>
              </a:solidFill>
              <a:ln cmpd="sng">
                <a:solidFill>
                  <a:srgbClr val="FF0000"/>
                </a:solidFill>
              </a:ln>
            </p:spPr>
            <p:txBody>
              <a:bodyPr wrap="square" rtlCol="0" anchor="t">
                <a:spAutoFit/>
              </a:bodyPr>
              <a:lstStyle/>
              <a:p>
                <a:r>
                  <a:rPr lang="zh-CN" altLang="en-US">
                    <a:latin typeface="黑体" panose="02010609060101010101" pitchFamily="49" charset="-122"/>
                    <a:ea typeface="黑体" panose="02010609060101010101" pitchFamily="49" charset="-122"/>
                  </a:rPr>
                  <a:t>半乳糖</a:t>
                </a:r>
                <a:endParaRPr lang="en-US" altLang="zh-CN">
                  <a:latin typeface="黑体" panose="02010609060101010101" pitchFamily="49" charset="-122"/>
                  <a:ea typeface="黑体" panose="02010609060101010101" pitchFamily="49" charset="-122"/>
                  <a:sym typeface="+mn-ea"/>
                </a:endParaRPr>
              </a:p>
            </p:txBody>
          </p:sp>
          <p:sp>
            <p:nvSpPr>
              <p:cNvPr id="8" name="文本框 7"/>
              <p:cNvSpPr txBox="1"/>
              <p:nvPr/>
            </p:nvSpPr>
            <p:spPr>
              <a:xfrm>
                <a:off x="3583" y="7928"/>
                <a:ext cx="1848" cy="375"/>
              </a:xfrm>
              <a:prstGeom prst="rect">
                <a:avLst/>
              </a:prstGeom>
              <a:solidFill>
                <a:schemeClr val="accent5">
                  <a:lumMod val="90000"/>
                </a:schemeClr>
              </a:solidFill>
              <a:ln cmpd="sng">
                <a:solidFill>
                  <a:srgbClr val="FF0000"/>
                </a:solidFill>
              </a:ln>
            </p:spPr>
            <p:txBody>
              <a:bodyPr wrap="square" rtlCol="0" anchor="t">
                <a:spAutoFit/>
              </a:bodyPr>
              <a:lstStyle/>
              <a:p>
                <a:r>
                  <a:rPr lang="en-US" altLang="zh-CN" sz="1200">
                    <a:latin typeface="黑体" panose="02010609060101010101" pitchFamily="49" charset="-122"/>
                    <a:ea typeface="黑体" panose="02010609060101010101" pitchFamily="49" charset="-122"/>
                    <a:cs typeface="黑体" panose="02010609060101010101" pitchFamily="49" charset="-122"/>
                    <a:sym typeface="+mn-ea"/>
                  </a:rPr>
                  <a:t>β-</a:t>
                </a:r>
                <a:r>
                  <a:rPr lang="zh-CN" altLang="en-US" sz="1200" dirty="0">
                    <a:latin typeface="黑体" panose="02010609060101010101" pitchFamily="49" charset="-122"/>
                    <a:ea typeface="黑体" panose="02010609060101010101" pitchFamily="49" charset="-122"/>
                    <a:cs typeface="黑体" panose="02010609060101010101" pitchFamily="49" charset="-122"/>
                    <a:sym typeface="+mn-ea"/>
                  </a:rPr>
                  <a:t>半乳糖苷酶</a:t>
                </a:r>
                <a:endParaRPr lang="zh-CN" altLang="en-US" sz="1200"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9" name="文本框 8"/>
              <p:cNvSpPr txBox="1"/>
              <p:nvPr/>
            </p:nvSpPr>
            <p:spPr>
              <a:xfrm>
                <a:off x="7749" y="8276"/>
                <a:ext cx="2268" cy="501"/>
              </a:xfrm>
              <a:prstGeom prst="rect">
                <a:avLst/>
              </a:prstGeom>
              <a:solidFill>
                <a:schemeClr val="accent2"/>
              </a:solidFill>
              <a:ln cmpd="sng">
                <a:solidFill>
                  <a:srgbClr val="FF0000"/>
                </a:solidFill>
              </a:ln>
            </p:spPr>
            <p:txBody>
              <a:bodyPr wrap="square" rtlCol="0" anchor="t">
                <a:spAutoFit/>
              </a:bodyPr>
              <a:lstStyle/>
              <a:p>
                <a:r>
                  <a:rPr lang="zh-CN" altLang="en-US">
                    <a:solidFill>
                      <a:schemeClr val="bg1"/>
                    </a:solidFill>
                    <a:latin typeface="黑体" panose="02010609060101010101" pitchFamily="49" charset="-122"/>
                    <a:ea typeface="黑体" panose="02010609060101010101" pitchFamily="49" charset="-122"/>
                    <a:cs typeface="黑体" panose="02010609060101010101" pitchFamily="49" charset="-122"/>
                    <a:sym typeface="+mn-ea"/>
                  </a:rPr>
                  <a:t>5-溴-4-靛蓝</a:t>
                </a:r>
                <a:endParaRPr lang="zh-CN" altLang="en-US">
                  <a:solidFill>
                    <a:schemeClr val="bg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1" name="加号 30"/>
              <p:cNvSpPr/>
              <p:nvPr/>
            </p:nvSpPr>
            <p:spPr>
              <a:xfrm>
                <a:off x="7390" y="8375"/>
                <a:ext cx="359" cy="381"/>
              </a:xfrm>
              <a:prstGeom prst="mathPlus">
                <a:avLst/>
              </a:prstGeom>
              <a:solidFill>
                <a:srgbClr val="FF0000"/>
              </a:solidFill>
              <a:ln w="635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流程图: 过程 11"/>
            <p:cNvSpPr/>
            <p:nvPr/>
          </p:nvSpPr>
          <p:spPr>
            <a:xfrm>
              <a:off x="1522" y="7453"/>
              <a:ext cx="8880" cy="24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124" y="8977"/>
              <a:ext cx="1517" cy="501"/>
            </a:xfrm>
            <a:prstGeom prst="rect">
              <a:avLst/>
            </a:prstGeom>
            <a:noFill/>
            <a:ln cmpd="sng">
              <a:noFill/>
            </a:ln>
          </p:spPr>
          <p:txBody>
            <a:bodyPr wrap="square" rtlCol="0" anchor="t">
              <a:spAutoFit/>
            </a:bodyPr>
            <a:lstStyle/>
            <a:p>
              <a:r>
                <a:rPr lang="zh-CN" altLang="en-US">
                  <a:solidFill>
                    <a:srgbClr val="00B0F0"/>
                  </a:solidFill>
                  <a:latin typeface="黑体" panose="02010609060101010101" pitchFamily="49" charset="-122"/>
                  <a:ea typeface="黑体" panose="02010609060101010101" pitchFamily="49" charset="-122"/>
                  <a:sym typeface="+mn-ea"/>
                </a:rPr>
                <a:t>深蓝色</a:t>
              </a:r>
              <a:endParaRPr lang="zh-CN" altLang="en-US">
                <a:solidFill>
                  <a:srgbClr val="00B0F0"/>
                </a:solidFill>
                <a:latin typeface="黑体" panose="02010609060101010101" pitchFamily="49" charset="-122"/>
                <a:ea typeface="黑体" panose="02010609060101010101" pitchFamily="49" charset="-122"/>
                <a:sym typeface="+mn-ea"/>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0" name="Picture 7" descr="https://gss0.baidu.com/9fo3dSag_xI4khGko9WTAnF6hhy/zhidao/wh%3D600%2C800/sign=b20bc047cdfdfc03e52debbee40fabac/e4dde71190ef76c6dd18cd929316fdfaae516744.jpg"/>
          <p:cNvPicPr>
            <a:picLocks noChangeAspect="1" noChangeArrowheads="1"/>
          </p:cNvPicPr>
          <p:nvPr/>
        </p:nvPicPr>
        <p:blipFill>
          <a:blip r:embed="rId1" cstate="print"/>
          <a:srcRect/>
          <a:stretch>
            <a:fillRect/>
          </a:stretch>
        </p:blipFill>
        <p:spPr bwMode="auto">
          <a:xfrm>
            <a:off x="4716463" y="4652963"/>
            <a:ext cx="3986212" cy="1793875"/>
          </a:xfrm>
          <a:prstGeom prst="rect">
            <a:avLst/>
          </a:prstGeom>
          <a:noFill/>
          <a:ln w="9525">
            <a:noFill/>
            <a:miter lim="800000"/>
            <a:headEnd/>
            <a:tailEnd/>
          </a:ln>
        </p:spPr>
      </p:pic>
      <p:sp>
        <p:nvSpPr>
          <p:cNvPr id="472066" name="Rectangle 2"/>
          <p:cNvSpPr>
            <a:spLocks noChangeArrowheads="1"/>
          </p:cNvSpPr>
          <p:nvPr/>
        </p:nvSpPr>
        <p:spPr bwMode="auto">
          <a:xfrm>
            <a:off x="468313" y="442913"/>
            <a:ext cx="8382000" cy="1066800"/>
          </a:xfrm>
          <a:prstGeom prst="rect">
            <a:avLst/>
          </a:prstGeom>
          <a:noFill/>
          <a:ln>
            <a:noFill/>
          </a:ln>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eaLnBrk="1" fontAlgn="auto" hangingPunct="1">
              <a:lnSpc>
                <a:spcPct val="120000"/>
              </a:lnSpc>
              <a:spcBef>
                <a:spcPct val="20000"/>
              </a:spcBef>
              <a:spcAft>
                <a:spcPts val="0"/>
              </a:spcAft>
              <a:buClr>
                <a:schemeClr val="accent1"/>
              </a:buClr>
              <a:defRPr/>
            </a:pPr>
            <a:r>
              <a:rPr lang="zh-CN" altLang="en-US" sz="28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乳糖操纵子</a:t>
            </a:r>
            <a:endParaRPr lang="zh-CN" altLang="en-US"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72067" name="Text Box 3"/>
          <p:cNvSpPr txBox="1">
            <a:spLocks noChangeArrowheads="1"/>
          </p:cNvSpPr>
          <p:nvPr/>
        </p:nvSpPr>
        <p:spPr bwMode="auto">
          <a:xfrm>
            <a:off x="0" y="1340768"/>
            <a:ext cx="4321175" cy="3831818"/>
          </a:xfrm>
          <a:prstGeom prst="rect">
            <a:avLst/>
          </a:prstGeom>
          <a:noFill/>
          <a:ln>
            <a:noFill/>
          </a:ln>
          <a:effectLst/>
        </p:spPr>
        <p:txBody>
          <a:bodyPr>
            <a:spAutoFit/>
          </a:bodyPr>
          <a:lstStyle>
            <a:lvl1pPr marL="381000" indent="-381000">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ea typeface="宋体" panose="02010600030101010101" pitchFamily="2" charset="-122"/>
              </a:defRPr>
            </a:lvl1pPr>
            <a:lvl2pPr marL="669925" indent="-285750">
              <a:spcBef>
                <a:spcPct val="20000"/>
              </a:spcBef>
              <a:buClr>
                <a:schemeClr val="folHlink"/>
              </a:buClr>
              <a:buChar char="–"/>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fontAlgn="auto" hangingPunct="1">
              <a:lnSpc>
                <a:spcPct val="150000"/>
              </a:lnSpc>
              <a:spcBef>
                <a:spcPts val="0"/>
              </a:spcBef>
              <a:spcAft>
                <a:spcPts val="0"/>
              </a:spcAft>
              <a:buClr>
                <a:schemeClr val="tx2">
                  <a:lumMod val="75000"/>
                  <a:lumOff val="25000"/>
                </a:schemeClr>
              </a:buClr>
              <a:buSzTx/>
              <a:buFont typeface="Wingdings" panose="05000000000000000000" pitchFamily="2" charset="2"/>
              <a:buChar char="Ø"/>
              <a:defRPr/>
            </a:pPr>
            <a:r>
              <a:rPr lang="zh-CN" altLang="en-US" sz="1800" dirty="0" smtClean="0">
                <a:solidFill>
                  <a:srgbClr val="002060"/>
                </a:solidFill>
                <a:latin typeface="微软雅黑" panose="020B0503020204020204" pitchFamily="34" charset="-122"/>
                <a:ea typeface="微软雅黑" panose="020B0503020204020204" pitchFamily="34" charset="-122"/>
              </a:rPr>
              <a:t>乳糖操纵子：由</a:t>
            </a:r>
            <a:r>
              <a:rPr lang="zh-CN" altLang="en-US" sz="1800" dirty="0">
                <a:solidFill>
                  <a:srgbClr val="FF0000"/>
                </a:solidFill>
                <a:latin typeface="微软雅黑" panose="020B0503020204020204" pitchFamily="34" charset="-122"/>
                <a:ea typeface="微软雅黑" panose="020B0503020204020204" pitchFamily="34" charset="-122"/>
              </a:rPr>
              <a:t>调节基因</a:t>
            </a:r>
            <a:r>
              <a:rPr lang="zh-CN" altLang="en-US"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lac</a:t>
            </a:r>
            <a:r>
              <a:rPr lang="en-US" altLang="zh-CN" sz="1800" dirty="0">
                <a:solidFill>
                  <a:srgbClr val="002060"/>
                </a:solidFill>
                <a:latin typeface="微软雅黑" panose="020B0503020204020204" pitchFamily="34" charset="-122"/>
                <a:ea typeface="微软雅黑" panose="020B0503020204020204" pitchFamily="34" charset="-122"/>
              </a:rPr>
              <a:t> I</a:t>
            </a:r>
            <a:r>
              <a:rPr lang="zh-CN" altLang="en-US"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启动子</a:t>
            </a:r>
            <a:r>
              <a:rPr lang="zh-CN" altLang="en-US"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lac</a:t>
            </a:r>
            <a:r>
              <a:rPr lang="en-US" altLang="zh-CN" sz="1800" dirty="0">
                <a:solidFill>
                  <a:srgbClr val="002060"/>
                </a:solidFill>
                <a:latin typeface="微软雅黑" panose="020B0503020204020204" pitchFamily="34" charset="-122"/>
                <a:ea typeface="微软雅黑" panose="020B0503020204020204" pitchFamily="34" charset="-122"/>
              </a:rPr>
              <a:t> P</a:t>
            </a:r>
            <a:r>
              <a:rPr lang="zh-CN" altLang="en-US"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操纵基因</a:t>
            </a:r>
            <a:r>
              <a:rPr lang="zh-CN" altLang="en-US"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lac</a:t>
            </a:r>
            <a:r>
              <a:rPr lang="en-US" altLang="zh-CN" sz="1800" dirty="0">
                <a:solidFill>
                  <a:srgbClr val="002060"/>
                </a:solidFill>
                <a:latin typeface="微软雅黑" panose="020B0503020204020204" pitchFamily="34" charset="-122"/>
                <a:ea typeface="微软雅黑" panose="020B0503020204020204" pitchFamily="34" charset="-122"/>
              </a:rPr>
              <a:t> O</a:t>
            </a:r>
            <a:r>
              <a:rPr lang="zh-CN" altLang="en-US" sz="1800" dirty="0">
                <a:solidFill>
                  <a:srgbClr val="002060"/>
                </a:solidFill>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和</a:t>
            </a:r>
            <a:r>
              <a:rPr lang="zh-CN" altLang="en-US" sz="1800" dirty="0">
                <a:solidFill>
                  <a:srgbClr val="FF0000"/>
                </a:solidFill>
                <a:latin typeface="微软雅黑" panose="020B0503020204020204" pitchFamily="34" charset="-122"/>
                <a:ea typeface="微软雅黑" panose="020B0503020204020204" pitchFamily="34" charset="-122"/>
              </a:rPr>
              <a:t>结构基因</a:t>
            </a:r>
            <a:r>
              <a:rPr lang="zh-CN" altLang="en-US"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lac</a:t>
            </a:r>
            <a:r>
              <a:rPr lang="en-US" altLang="zh-CN" sz="1800" dirty="0">
                <a:solidFill>
                  <a:srgbClr val="002060"/>
                </a:solidFill>
                <a:latin typeface="微软雅黑" panose="020B0503020204020204" pitchFamily="34" charset="-122"/>
                <a:ea typeface="微软雅黑" panose="020B0503020204020204" pitchFamily="34" charset="-122"/>
              </a:rPr>
              <a:t> Z</a:t>
            </a:r>
            <a:r>
              <a:rPr lang="zh-CN" altLang="en-US"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lac</a:t>
            </a:r>
            <a:r>
              <a:rPr lang="en-US" altLang="zh-CN" sz="1800" dirty="0">
                <a:solidFill>
                  <a:srgbClr val="002060"/>
                </a:solidFill>
                <a:latin typeface="微软雅黑" panose="020B0503020204020204" pitchFamily="34" charset="-122"/>
                <a:ea typeface="微软雅黑" panose="020B0503020204020204" pitchFamily="34" charset="-122"/>
              </a:rPr>
              <a:t> Y</a:t>
            </a:r>
            <a:r>
              <a:rPr lang="zh-CN" altLang="en-US"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lac</a:t>
            </a:r>
            <a:r>
              <a:rPr lang="en-US" altLang="zh-CN" sz="1800" dirty="0">
                <a:solidFill>
                  <a:srgbClr val="002060"/>
                </a:solidFill>
                <a:latin typeface="微软雅黑" panose="020B0503020204020204" pitchFamily="34" charset="-122"/>
                <a:ea typeface="微软雅黑" panose="020B0503020204020204" pitchFamily="34" charset="-122"/>
              </a:rPr>
              <a:t> A</a:t>
            </a:r>
            <a:r>
              <a:rPr lang="zh-CN" altLang="en-US" sz="1800" dirty="0">
                <a:solidFill>
                  <a:srgbClr val="002060"/>
                </a:solidFill>
                <a:latin typeface="微软雅黑" panose="020B0503020204020204" pitchFamily="34" charset="-122"/>
                <a:ea typeface="微软雅黑" panose="020B0503020204020204" pitchFamily="34" charset="-122"/>
              </a:rPr>
              <a:t>）组成的</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buClr>
                <a:schemeClr val="tx2">
                  <a:lumMod val="75000"/>
                  <a:lumOff val="25000"/>
                </a:schemeClr>
              </a:buClr>
              <a:buSzTx/>
              <a:buFont typeface="Wingdings" panose="05000000000000000000" pitchFamily="2" charset="2"/>
              <a:buChar char="Ø"/>
              <a:defRPr/>
            </a:pPr>
            <a:r>
              <a:rPr lang="en-US" altLang="zh-CN" sz="1800" dirty="0" smtClean="0">
                <a:solidFill>
                  <a:srgbClr val="002060"/>
                </a:solidFill>
                <a:latin typeface="微软雅黑" panose="020B0503020204020204" pitchFamily="34" charset="-122"/>
                <a:ea typeface="微软雅黑" panose="020B0503020204020204" pitchFamily="34" charset="-122"/>
              </a:rPr>
              <a:t> </a:t>
            </a:r>
            <a:r>
              <a:rPr lang="en-US" altLang="zh-CN" sz="1800" dirty="0">
                <a:solidFill>
                  <a:srgbClr val="002060"/>
                </a:solidFill>
                <a:latin typeface="微软雅黑" panose="020B0503020204020204" pitchFamily="34" charset="-122"/>
                <a:ea typeface="微软雅黑" panose="020B0503020204020204" pitchFamily="34" charset="-122"/>
              </a:rPr>
              <a:t>lac I </a:t>
            </a:r>
            <a:r>
              <a:rPr lang="zh-CN" altLang="en-US" sz="1800" dirty="0">
                <a:solidFill>
                  <a:srgbClr val="002060"/>
                </a:solidFill>
                <a:latin typeface="微软雅黑" panose="020B0503020204020204" pitchFamily="34" charset="-122"/>
                <a:ea typeface="微软雅黑" panose="020B0503020204020204" pitchFamily="34" charset="-122"/>
              </a:rPr>
              <a:t>编码阻遏蛋白</a:t>
            </a:r>
            <a:endParaRPr lang="en-US" altLang="zh-CN" sz="1800" dirty="0">
              <a:solidFill>
                <a:srgbClr val="002060"/>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buClr>
                <a:schemeClr val="tx2">
                  <a:lumMod val="75000"/>
                  <a:lumOff val="25000"/>
                </a:schemeClr>
              </a:buClr>
              <a:buSzTx/>
              <a:buFont typeface="Wingdings" panose="05000000000000000000" pitchFamily="2" charset="2"/>
              <a:buChar char="Ø"/>
              <a:defRPr/>
            </a:pPr>
            <a:r>
              <a:rPr lang="zh-CN" altLang="en-US" sz="1800" dirty="0">
                <a:solidFill>
                  <a:srgbClr val="002060"/>
                </a:solidFill>
                <a:latin typeface="微软雅黑" panose="020B0503020204020204" pitchFamily="34" charset="-122"/>
                <a:ea typeface="微软雅黑" panose="020B0503020204020204" pitchFamily="34" charset="-122"/>
              </a:rPr>
              <a:t>结构基因：包括编码</a:t>
            </a:r>
            <a:r>
              <a:rPr lang="el-GR" altLang="zh-CN" sz="1800" dirty="0">
                <a:solidFill>
                  <a:srgbClr val="002060"/>
                </a:solidFill>
                <a:latin typeface="微软雅黑" panose="020B0503020204020204" pitchFamily="34" charset="-122"/>
                <a:ea typeface="微软雅黑" panose="020B0503020204020204" pitchFamily="34" charset="-122"/>
              </a:rPr>
              <a:t>β-</a:t>
            </a:r>
            <a:r>
              <a:rPr lang="zh-CN" altLang="en-US" sz="1800" dirty="0">
                <a:solidFill>
                  <a:srgbClr val="002060"/>
                </a:solidFill>
                <a:latin typeface="微软雅黑" panose="020B0503020204020204" pitchFamily="34" charset="-122"/>
                <a:ea typeface="微软雅黑" panose="020B0503020204020204" pitchFamily="34" charset="-122"/>
              </a:rPr>
              <a:t>半乳糖苷酶（</a:t>
            </a:r>
            <a:r>
              <a:rPr lang="en-US" altLang="zh-CN" sz="1800" dirty="0">
                <a:solidFill>
                  <a:srgbClr val="002060"/>
                </a:solidFill>
                <a:latin typeface="微软雅黑" panose="020B0503020204020204" pitchFamily="34" charset="-122"/>
                <a:ea typeface="微软雅黑" panose="020B0503020204020204" pitchFamily="34" charset="-122"/>
              </a:rPr>
              <a:t>Z</a:t>
            </a:r>
            <a:r>
              <a:rPr lang="zh-CN" altLang="en-US" sz="1800" dirty="0">
                <a:solidFill>
                  <a:srgbClr val="002060"/>
                </a:solidFill>
                <a:latin typeface="微软雅黑" panose="020B0503020204020204" pitchFamily="34" charset="-122"/>
                <a:ea typeface="微软雅黑" panose="020B0503020204020204" pitchFamily="34" charset="-122"/>
              </a:rPr>
              <a:t>）、</a:t>
            </a:r>
            <a:r>
              <a:rPr lang="el-GR" altLang="zh-CN" sz="1800" dirty="0">
                <a:solidFill>
                  <a:srgbClr val="002060"/>
                </a:solidFill>
                <a:latin typeface="微软雅黑" panose="020B0503020204020204" pitchFamily="34" charset="-122"/>
                <a:ea typeface="微软雅黑" panose="020B0503020204020204" pitchFamily="34" charset="-122"/>
              </a:rPr>
              <a:t>β-</a:t>
            </a:r>
            <a:r>
              <a:rPr lang="zh-CN" altLang="en-US" sz="1800" dirty="0">
                <a:solidFill>
                  <a:srgbClr val="002060"/>
                </a:solidFill>
                <a:latin typeface="微软雅黑" panose="020B0503020204020204" pitchFamily="34" charset="-122"/>
                <a:ea typeface="微软雅黑" panose="020B0503020204020204" pitchFamily="34" charset="-122"/>
              </a:rPr>
              <a:t>半乳糖苷透性酶（</a:t>
            </a:r>
            <a:r>
              <a:rPr lang="en-US" altLang="zh-CN" sz="1800" dirty="0">
                <a:solidFill>
                  <a:srgbClr val="002060"/>
                </a:solidFill>
                <a:latin typeface="微软雅黑" panose="020B0503020204020204" pitchFamily="34" charset="-122"/>
                <a:ea typeface="微软雅黑" panose="020B0503020204020204" pitchFamily="34" charset="-122"/>
              </a:rPr>
              <a:t>Y</a:t>
            </a:r>
            <a:r>
              <a:rPr lang="zh-CN" altLang="en-US" sz="1800" dirty="0">
                <a:solidFill>
                  <a:srgbClr val="002060"/>
                </a:solidFill>
                <a:latin typeface="微软雅黑" panose="020B0503020204020204" pitchFamily="34" charset="-122"/>
                <a:ea typeface="微软雅黑" panose="020B0503020204020204" pitchFamily="34" charset="-122"/>
              </a:rPr>
              <a:t>）和</a:t>
            </a:r>
            <a:r>
              <a:rPr lang="el-GR" altLang="zh-CN" sz="1800" dirty="0">
                <a:solidFill>
                  <a:srgbClr val="002060"/>
                </a:solidFill>
                <a:latin typeface="微软雅黑" panose="020B0503020204020204" pitchFamily="34" charset="-122"/>
                <a:ea typeface="微软雅黑" panose="020B0503020204020204" pitchFamily="34" charset="-122"/>
              </a:rPr>
              <a:t>β-</a:t>
            </a:r>
            <a:r>
              <a:rPr lang="zh-CN" altLang="en-US" sz="1800" dirty="0">
                <a:solidFill>
                  <a:srgbClr val="002060"/>
                </a:solidFill>
                <a:latin typeface="微软雅黑" panose="020B0503020204020204" pitchFamily="34" charset="-122"/>
                <a:ea typeface="微软雅黑" panose="020B0503020204020204" pitchFamily="34" charset="-122"/>
              </a:rPr>
              <a:t>半乳糖苷转乙酰基酶（</a:t>
            </a:r>
            <a:r>
              <a:rPr lang="en-US" altLang="zh-CN" sz="1800" dirty="0">
                <a:solidFill>
                  <a:srgbClr val="002060"/>
                </a:solidFill>
                <a:latin typeface="微软雅黑" panose="020B0503020204020204" pitchFamily="34" charset="-122"/>
                <a:ea typeface="微软雅黑" panose="020B0503020204020204" pitchFamily="34" charset="-122"/>
              </a:rPr>
              <a:t>A</a:t>
            </a:r>
            <a:r>
              <a:rPr lang="zh-CN" altLang="en-US" sz="1800" dirty="0">
                <a:solidFill>
                  <a:srgbClr val="002060"/>
                </a:solidFill>
                <a:latin typeface="微软雅黑" panose="020B0503020204020204" pitchFamily="34" charset="-122"/>
                <a:ea typeface="微软雅黑" panose="020B0503020204020204" pitchFamily="34" charset="-122"/>
              </a:rPr>
              <a:t>）三种利用乳糖的基因</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pic>
        <p:nvPicPr>
          <p:cNvPr id="211973" name="Picture 4" descr="10-4"/>
          <p:cNvPicPr>
            <a:picLocks noChangeAspect="1" noChangeArrowheads="1"/>
          </p:cNvPicPr>
          <p:nvPr/>
        </p:nvPicPr>
        <p:blipFill>
          <a:blip r:embed="rId2" cstate="print"/>
          <a:srcRect/>
          <a:stretch>
            <a:fillRect/>
          </a:stretch>
        </p:blipFill>
        <p:spPr bwMode="auto">
          <a:xfrm>
            <a:off x="4427538" y="836613"/>
            <a:ext cx="4557712" cy="5689600"/>
          </a:xfrm>
          <a:prstGeom prst="rect">
            <a:avLst/>
          </a:prstGeom>
          <a:noFill/>
          <a:ln w="9525">
            <a:noFill/>
            <a:miter lim="800000"/>
            <a:headEnd/>
            <a:tailEnd/>
          </a:ln>
        </p:spPr>
      </p:pic>
      <p:sp>
        <p:nvSpPr>
          <p:cNvPr id="6" name="Text Box 30"/>
          <p:cNvSpPr txBox="1">
            <a:spLocks noChangeArrowheads="1"/>
          </p:cNvSpPr>
          <p:nvPr/>
        </p:nvSpPr>
        <p:spPr bwMode="auto">
          <a:xfrm>
            <a:off x="7499372" y="3068960"/>
            <a:ext cx="1293762" cy="276999"/>
          </a:xfrm>
          <a:prstGeom prst="rect">
            <a:avLst/>
          </a:prstGeom>
          <a:solidFill>
            <a:srgbClr val="DAEFB3"/>
          </a:solidFill>
          <a:ln w="9525">
            <a:noFill/>
            <a:miter lim="800000"/>
          </a:ln>
        </p:spPr>
        <p:txBody>
          <a:bodyPr wrap="square">
            <a:spAutoFit/>
          </a:bodyPr>
          <a:lstStyle/>
          <a:p>
            <a:pPr eaLnBrk="1" hangingPunct="1">
              <a:spcBef>
                <a:spcPct val="50000"/>
              </a:spcBef>
            </a:pPr>
            <a:r>
              <a:rPr kumimoji="1" lang="zh-CN" altLang="en-US" sz="1200" b="1" dirty="0">
                <a:solidFill>
                  <a:srgbClr val="008000"/>
                </a:solidFill>
                <a:latin typeface="微软雅黑" panose="020B0503020204020204" pitchFamily="34" charset="-122"/>
                <a:ea typeface="微软雅黑" panose="020B0503020204020204" pitchFamily="34" charset="-122"/>
              </a:rPr>
              <a:t>没有乳糖存在时</a:t>
            </a:r>
            <a:endParaRPr kumimoji="1" lang="zh-CN" altLang="en-US" sz="1200" b="1" dirty="0">
              <a:solidFill>
                <a:srgbClr val="008000"/>
              </a:solidFill>
              <a:latin typeface="微软雅黑" panose="020B0503020204020204" pitchFamily="34" charset="-122"/>
              <a:ea typeface="微软雅黑" panose="020B0503020204020204" pitchFamily="34" charset="-122"/>
            </a:endParaRPr>
          </a:p>
        </p:txBody>
      </p:sp>
      <p:sp>
        <p:nvSpPr>
          <p:cNvPr id="7" name="Text Box 9"/>
          <p:cNvSpPr txBox="1">
            <a:spLocks noChangeArrowheads="1"/>
          </p:cNvSpPr>
          <p:nvPr/>
        </p:nvSpPr>
        <p:spPr bwMode="auto">
          <a:xfrm>
            <a:off x="7564334" y="6169839"/>
            <a:ext cx="1271609" cy="276999"/>
          </a:xfrm>
          <a:prstGeom prst="rect">
            <a:avLst/>
          </a:prstGeom>
          <a:solidFill>
            <a:srgbClr val="DAEFB3"/>
          </a:solidFill>
          <a:ln w="9525">
            <a:noFill/>
            <a:miter lim="800000"/>
          </a:ln>
        </p:spPr>
        <p:txBody>
          <a:bodyPr wrap="square">
            <a:spAutoFit/>
          </a:bodyPr>
          <a:lstStyle/>
          <a:p>
            <a:pPr eaLnBrk="1" hangingPunct="1">
              <a:spcBef>
                <a:spcPct val="50000"/>
              </a:spcBef>
            </a:pPr>
            <a:r>
              <a:rPr kumimoji="1" lang="zh-CN" altLang="en-US" sz="1200" b="1" dirty="0">
                <a:solidFill>
                  <a:srgbClr val="008000"/>
                </a:solidFill>
                <a:latin typeface="微软雅黑" panose="020B0503020204020204" pitchFamily="34" charset="-122"/>
                <a:ea typeface="微软雅黑" panose="020B0503020204020204" pitchFamily="34" charset="-122"/>
              </a:rPr>
              <a:t>有乳糖存在时</a:t>
            </a:r>
            <a:endParaRPr kumimoji="1" lang="zh-CN" altLang="en-US" sz="1200" b="1" dirty="0">
              <a:solidFill>
                <a:srgbClr val="008000"/>
              </a:solidFill>
              <a:latin typeface="微软雅黑" panose="020B0503020204020204" pitchFamily="34" charset="-122"/>
              <a:ea typeface="微软雅黑" panose="020B0503020204020204" pitchFamily="34" charset="-122"/>
            </a:endParaRPr>
          </a:p>
        </p:txBody>
      </p:sp>
      <p:sp>
        <p:nvSpPr>
          <p:cNvPr id="8" name="矩形 39"/>
          <p:cNvSpPr>
            <a:spLocks noChangeArrowheads="1"/>
          </p:cNvSpPr>
          <p:nvPr/>
        </p:nvSpPr>
        <p:spPr bwMode="auto">
          <a:xfrm>
            <a:off x="6704129" y="1847304"/>
            <a:ext cx="2398875" cy="1112612"/>
          </a:xfrm>
          <a:prstGeom prst="rect">
            <a:avLst/>
          </a:prstGeom>
          <a:noFill/>
          <a:ln w="9525">
            <a:noFill/>
            <a:miter lim="800000"/>
          </a:ln>
        </p:spPr>
        <p:txBody>
          <a:bodyPr wrap="square">
            <a:spAutoFit/>
          </a:bodyPr>
          <a:lstStyle/>
          <a:p>
            <a:pPr marL="179705" lvl="1">
              <a:lnSpc>
                <a:spcPct val="150000"/>
              </a:lnSpc>
            </a:pPr>
            <a:r>
              <a:rPr lang="zh-CN" altLang="en-US" sz="1100" dirty="0">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rPr>
              <a:t>调节基因  阻遏蛋白  四聚体形式结合操纵基因  阻止</a:t>
            </a:r>
            <a:r>
              <a:rPr lang="en-US" altLang="zh-CN" sz="1100" dirty="0">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rPr>
              <a:t>RNA</a:t>
            </a:r>
            <a:r>
              <a:rPr lang="zh-CN" altLang="en-US" sz="1100" dirty="0">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rPr>
              <a:t>聚合酶通过结构基因不能表达</a:t>
            </a:r>
            <a:endParaRPr lang="en-US" altLang="zh-CN" sz="1100" dirty="0">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endParaRPr>
          </a:p>
          <a:p>
            <a:pPr marL="179705" lvl="1" eaLnBrk="1" hangingPunct="1">
              <a:lnSpc>
                <a:spcPct val="160000"/>
              </a:lnSpc>
            </a:pPr>
            <a:r>
              <a:rPr lang="zh-CN" altLang="en-US" sz="1050" dirty="0">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rPr>
              <a:t> </a:t>
            </a:r>
            <a:endParaRPr lang="el-GR" altLang="en-US" sz="1050" dirty="0">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endParaRPr>
          </a:p>
        </p:txBody>
      </p:sp>
      <p:sp>
        <p:nvSpPr>
          <p:cNvPr id="9" name="矩形 54"/>
          <p:cNvSpPr>
            <a:spLocks noChangeArrowheads="1"/>
          </p:cNvSpPr>
          <p:nvPr/>
        </p:nvSpPr>
        <p:spPr bwMode="auto">
          <a:xfrm>
            <a:off x="6379809" y="4802927"/>
            <a:ext cx="2483396" cy="1200329"/>
          </a:xfrm>
          <a:prstGeom prst="rect">
            <a:avLst/>
          </a:prstGeom>
          <a:noFill/>
          <a:ln w="9525">
            <a:noFill/>
            <a:miter lim="800000"/>
          </a:ln>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rPr>
              <a:t>加入乳糖  转变异乳糖  结合阻遏蛋白  无法结合操纵基因  结构基因表达  合成利用乳糖的</a:t>
            </a:r>
            <a:r>
              <a:rPr lang="el-GR" altLang="en-US" sz="1200" dirty="0">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rPr>
              <a:t>β</a:t>
            </a:r>
            <a:r>
              <a:rPr lang="en-US" altLang="zh-CN" sz="1200" dirty="0">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rPr>
              <a:t>-</a:t>
            </a: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rPr>
              <a:t>半乳糖苷酶等  乳糖用完</a:t>
            </a:r>
            <a:r>
              <a:rPr lang="en-US" altLang="zh-CN" sz="1200" dirty="0">
                <a:latin typeface="微软雅黑" panose="020B0503020204020204" pitchFamily="34" charset="-122"/>
                <a:ea typeface="微软雅黑" panose="020B0503020204020204" pitchFamily="34" charset="-122"/>
                <a:cs typeface="Arial" panose="020B0604020202020204" pitchFamily="34" charset="0"/>
                <a:sym typeface="Wingdings" panose="05000000000000000000" pitchFamily="2" charset="2"/>
              </a:rPr>
              <a:t>……</a:t>
            </a:r>
            <a:endParaRPr lang="zh-CN" altLang="en-US" sz="12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2067"/>
                                        </p:tgtEl>
                                        <p:attrNameLst>
                                          <p:attrName>style.visibility</p:attrName>
                                        </p:attrNameLst>
                                      </p:cBhvr>
                                      <p:to>
                                        <p:strVal val="visible"/>
                                      </p:to>
                                    </p:set>
                                    <p:animEffect transition="in" filter="wipe(left)">
                                      <p:cBhvr>
                                        <p:cTn id="7" dur="500"/>
                                        <p:tgtEl>
                                          <p:spTgt spid="4720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autoUpdateAnimBg="0"/>
      <p:bldP spid="6" grpId="0" animBg="1"/>
      <p:bldP spid="7" grpId="0"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4298"/>
            <a:ext cx="8229600" cy="1143000"/>
          </a:xfrm>
        </p:spPr>
        <p:txBody>
          <a:bodyPr/>
          <a:lstStyle/>
          <a:p>
            <a:r>
              <a:rPr lang="en-US" altLang="zh-CN" kern="1200">
                <a:cs typeface="黑体" panose="02010609060101010101" pitchFamily="49" charset="-122"/>
                <a:sym typeface="+mn-ea"/>
              </a:rPr>
              <a:t>α-</a:t>
            </a:r>
            <a:r>
              <a:rPr lang="zh-CN" altLang="en-US" kern="1200" dirty="0">
                <a:cs typeface="黑体" panose="02010609060101010101" pitchFamily="49" charset="-122"/>
                <a:sym typeface="+mn-ea"/>
              </a:rPr>
              <a:t>互补</a:t>
            </a:r>
            <a:endParaRPr lang="zh-CN" altLang="en-US"/>
          </a:p>
        </p:txBody>
      </p:sp>
      <p:sp>
        <p:nvSpPr>
          <p:cNvPr id="3" name="内容占位符 2"/>
          <p:cNvSpPr>
            <a:spLocks noGrp="1"/>
          </p:cNvSpPr>
          <p:nvPr>
            <p:ph idx="1"/>
          </p:nvPr>
        </p:nvSpPr>
        <p:spPr>
          <a:xfrm>
            <a:off x="589280" y="1083310"/>
            <a:ext cx="7780655" cy="2828925"/>
          </a:xfrm>
        </p:spPr>
        <p:txBody>
          <a:bodyPr/>
          <a:lstStyle/>
          <a:p>
            <a:pPr marL="0" lvl="0" algn="l" eaLnBrk="1" latinLnBrk="0" hangingPunct="1">
              <a:lnSpc>
                <a:spcPct val="150000"/>
              </a:lnSpc>
              <a:spcBef>
                <a:spcPts val="0"/>
              </a:spcBef>
              <a:buClrTx/>
              <a:buSzTx/>
              <a:buFontTx/>
              <a:buNone/>
            </a:pPr>
            <a:r>
              <a:rPr lang="en-US" altLang="zh-CN" sz="2000" i="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lacZ</a:t>
            </a:r>
            <a:r>
              <a:rPr lang="en-US" altLang="zh-CN" sz="200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△M15 </a:t>
            </a:r>
            <a:r>
              <a:rPr lang="zh-CN" altLang="en-US" sz="200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a:t>
            </a:r>
            <a:r>
              <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编码</a:t>
            </a:r>
            <a:r>
              <a:rPr lang="en-US" altLang="zh-CN" sz="2000" i="1" err="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lacZ</a:t>
            </a:r>
            <a:r>
              <a:rPr lang="en-US" altLang="zh-CN" sz="2000" i="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 </a:t>
            </a:r>
            <a:r>
              <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基因</a:t>
            </a:r>
            <a:r>
              <a:rPr lang="en-US" altLang="zh-CN"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C-</a:t>
            </a:r>
            <a:r>
              <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端缺失了β-半乳糖苷酶中第 11-41       </a:t>
            </a:r>
            <a:endPar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endParaRPr>
          </a:p>
          <a:p>
            <a:pPr marL="0" lvl="0" algn="l" eaLnBrk="1" latinLnBrk="0" hangingPunct="1">
              <a:lnSpc>
                <a:spcPct val="150000"/>
              </a:lnSpc>
              <a:spcBef>
                <a:spcPts val="0"/>
              </a:spcBef>
              <a:buClrTx/>
              <a:buSzTx/>
              <a:buFontTx/>
              <a:buNone/>
            </a:pPr>
            <a:r>
              <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            位氨基酸的产物</a:t>
            </a:r>
            <a:r>
              <a:rPr lang="zh-CN" altLang="en-US" sz="2000" dirty="0">
                <a:solidFill>
                  <a:schemeClr val="accent6">
                    <a:lumMod val="40000"/>
                    <a:lumOff val="60000"/>
                  </a:schemeClr>
                </a:solidFill>
                <a:latin typeface="黑体" panose="02010609060101010101" pitchFamily="49" charset="-122"/>
                <a:cs typeface="黑体" panose="02010609060101010101" pitchFamily="49" charset="-122"/>
                <a:sym typeface="+mn-ea"/>
              </a:rPr>
              <a:t>ω肽链</a:t>
            </a:r>
            <a:r>
              <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，无酶学活性。</a:t>
            </a:r>
            <a:r>
              <a:rPr lang="zh-CN" altLang="en-US" sz="2000" dirty="0">
                <a:solidFill>
                  <a:schemeClr val="accent6">
                    <a:lumMod val="40000"/>
                    <a:lumOff val="60000"/>
                  </a:schemeClr>
                </a:solidFill>
                <a:latin typeface="黑体" panose="02010609060101010101" pitchFamily="49" charset="-122"/>
                <a:cs typeface="黑体" panose="02010609060101010101" pitchFamily="49" charset="-122"/>
                <a:sym typeface="+mn-ea"/>
              </a:rPr>
              <a:t>（宿主菌）</a:t>
            </a:r>
            <a:endParaRPr lang="zh-CN" altLang="en-US" sz="2000" b="1" dirty="0">
              <a:solidFill>
                <a:srgbClr val="00B0F0"/>
              </a:solidFill>
              <a:latin typeface="黑体" panose="02010609060101010101" pitchFamily="49" charset="-122"/>
              <a:cs typeface="黑体" panose="02010609060101010101" pitchFamily="49" charset="-122"/>
            </a:endParaRPr>
          </a:p>
          <a:p>
            <a:pPr marL="0" lvl="0" indent="0" eaLnBrk="1" latinLnBrk="0" hangingPunct="1">
              <a:lnSpc>
                <a:spcPct val="150000"/>
              </a:lnSpc>
              <a:spcBef>
                <a:spcPts val="0"/>
              </a:spcBef>
              <a:buNone/>
            </a:pPr>
            <a:r>
              <a:rPr lang="en-US" altLang="zh-CN" sz="2000" i="1" err="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LacZ</a:t>
            </a:r>
            <a:r>
              <a:rPr lang="en-US" altLang="zh-CN" sz="2000" i="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a:t>
            </a:r>
            <a:r>
              <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：只编码</a:t>
            </a:r>
            <a:r>
              <a:rPr lang="en-US" altLang="zh-CN" sz="2000" i="1" err="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lacZ</a:t>
            </a:r>
            <a:r>
              <a:rPr lang="en-US" altLang="zh-CN" sz="2000" i="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 </a:t>
            </a:r>
            <a:r>
              <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基因</a:t>
            </a:r>
            <a:r>
              <a:rPr lang="en-US" altLang="zh-CN" sz="200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N-</a:t>
            </a:r>
            <a:r>
              <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端的</a:t>
            </a:r>
            <a:r>
              <a:rPr lang="en-US" altLang="zh-CN" sz="200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140</a:t>
            </a:r>
            <a:r>
              <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个氨基酸，其产物</a:t>
            </a:r>
            <a:r>
              <a:rPr lang="zh-CN" altLang="en-US" sz="2000" dirty="0">
                <a:solidFill>
                  <a:schemeClr val="accent6">
                    <a:lumMod val="40000"/>
                    <a:lumOff val="60000"/>
                  </a:schemeClr>
                </a:solidFill>
                <a:latin typeface="Arial" panose="020B0604020202020204" pitchFamily="34" charset="0"/>
                <a:cs typeface="Arial" panose="020B0604020202020204" pitchFamily="34" charset="0"/>
                <a:sym typeface="+mn-ea"/>
              </a:rPr>
              <a:t>α肽链</a:t>
            </a:r>
            <a:r>
              <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也没有      </a:t>
            </a:r>
            <a:endPar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endParaRPr>
          </a:p>
          <a:p>
            <a:pPr marL="0" lvl="0" indent="0" eaLnBrk="1" latinLnBrk="0" hangingPunct="1">
              <a:lnSpc>
                <a:spcPct val="150000"/>
              </a:lnSpc>
              <a:spcBef>
                <a:spcPts val="0"/>
              </a:spcBef>
              <a:buNone/>
            </a:pPr>
            <a:r>
              <a:rPr lang="zh-CN" altLang="en-US" sz="2000" dirty="0">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        酶学活性。    </a:t>
            </a:r>
            <a:r>
              <a:rPr lang="zh-CN" altLang="en-US" sz="2000" dirty="0">
                <a:solidFill>
                  <a:schemeClr val="accent6">
                    <a:lumMod val="40000"/>
                    <a:lumOff val="60000"/>
                  </a:schemeClr>
                </a:solidFill>
                <a:latin typeface="黑体" panose="02010609060101010101" pitchFamily="49" charset="-122"/>
                <a:cs typeface="黑体" panose="02010609060101010101" pitchFamily="49" charset="-122"/>
                <a:sym typeface="+mn-ea"/>
              </a:rPr>
              <a:t>（载体）</a:t>
            </a:r>
            <a:endParaRPr lang="zh-CN" altLang="en-US" sz="2000" b="1" dirty="0">
              <a:gradFill>
                <a:gsLst>
                  <a:gs pos="0">
                    <a:srgbClr val="012D86"/>
                  </a:gs>
                  <a:gs pos="100000">
                    <a:srgbClr val="0E2557"/>
                  </a:gs>
                </a:gsLst>
                <a:lin scaled="0"/>
              </a:gradFill>
              <a:latin typeface="黑体" panose="02010609060101010101" pitchFamily="49" charset="-122"/>
              <a:cs typeface="黑体" panose="02010609060101010101" pitchFamily="49" charset="-122"/>
            </a:endParaRPr>
          </a:p>
          <a:p>
            <a:pPr marL="0" indent="0">
              <a:lnSpc>
                <a:spcPct val="150000"/>
              </a:lnSpc>
              <a:buNone/>
            </a:pPr>
            <a:r>
              <a:rPr kumimoji="1" lang="zh-CN" altLang="en-US" sz="2000" kern="1200" noProof="0" dirty="0">
                <a:ln>
                  <a:noFill/>
                </a:ln>
                <a:gradFill>
                  <a:gsLst>
                    <a:gs pos="0">
                      <a:srgbClr val="012D86"/>
                    </a:gs>
                    <a:gs pos="100000">
                      <a:srgbClr val="0E2557"/>
                    </a:gs>
                  </a:gsLst>
                  <a:lin scaled="0"/>
                </a:gradFill>
                <a:effectLst/>
                <a:uLnTx/>
                <a:latin typeface="黑体" panose="02010609060101010101" pitchFamily="49" charset="-122"/>
                <a:cs typeface="黑体" panose="02010609060101010101" pitchFamily="49" charset="-122"/>
                <a:sym typeface="+mn-ea"/>
              </a:rPr>
              <a:t>当这两个无酶学活性的产物混合在一起时，实现基因内互补，可恢复</a:t>
            </a:r>
            <a:r>
              <a:rPr kumimoji="1" lang="en-US" altLang="zh-CN" sz="2000" kern="1200" noProof="0" dirty="0">
                <a:ln>
                  <a:noFill/>
                </a:ln>
                <a:gradFill>
                  <a:gsLst>
                    <a:gs pos="0">
                      <a:srgbClr val="012D86"/>
                    </a:gs>
                    <a:gs pos="100000">
                      <a:srgbClr val="0E2557"/>
                    </a:gs>
                  </a:gsLst>
                  <a:lin scaled="0"/>
                </a:gradFill>
                <a:effectLst/>
                <a:uLnTx/>
                <a:latin typeface="黑体" panose="02010609060101010101" pitchFamily="49" charset="-122"/>
                <a:cs typeface="黑体" panose="02010609060101010101" pitchFamily="49" charset="-122"/>
                <a:sym typeface="+mn-ea"/>
              </a:rPr>
              <a:t>β-</a:t>
            </a:r>
            <a:r>
              <a:rPr kumimoji="1" lang="zh-CN" altLang="en-US" sz="2000" kern="1200" noProof="0" dirty="0">
                <a:ln>
                  <a:noFill/>
                </a:ln>
                <a:gradFill>
                  <a:gsLst>
                    <a:gs pos="0">
                      <a:srgbClr val="012D86"/>
                    </a:gs>
                    <a:gs pos="100000">
                      <a:srgbClr val="0E2557"/>
                    </a:gs>
                  </a:gsLst>
                  <a:lin scaled="0"/>
                </a:gradFill>
                <a:effectLst/>
                <a:uLnTx/>
                <a:latin typeface="黑体" panose="02010609060101010101" pitchFamily="49" charset="-122"/>
                <a:cs typeface="黑体" panose="02010609060101010101" pitchFamily="49" charset="-122"/>
                <a:sym typeface="+mn-ea"/>
              </a:rPr>
              <a:t>半乳糖苷酶的活性。</a:t>
            </a:r>
            <a:endParaRPr kumimoji="1" lang="en-US" altLang="zh-CN" sz="2000" b="1" i="0" u="none"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endParaRPr>
          </a:p>
          <a:p>
            <a:pPr>
              <a:lnSpc>
                <a:spcPct val="150000"/>
              </a:lnSpc>
            </a:pPr>
            <a:endParaRPr kumimoji="1" lang="en-US" altLang="zh-CN" sz="2000" b="1" i="0" u="none" strike="noStrike" kern="1200" cap="none" spc="0" normalizeH="0" baseline="0" noProof="0" dirty="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endParaRPr>
          </a:p>
        </p:txBody>
      </p:sp>
      <p:grpSp>
        <p:nvGrpSpPr>
          <p:cNvPr id="29" name="组合 28"/>
          <p:cNvGrpSpPr/>
          <p:nvPr/>
        </p:nvGrpSpPr>
        <p:grpSpPr>
          <a:xfrm>
            <a:off x="4497070" y="4950460"/>
            <a:ext cx="4189730" cy="760730"/>
            <a:chOff x="7054" y="7851"/>
            <a:chExt cx="6598" cy="1198"/>
          </a:xfrm>
          <a:solidFill>
            <a:schemeClr val="accent5"/>
          </a:solidFill>
        </p:grpSpPr>
        <p:grpSp>
          <p:nvGrpSpPr>
            <p:cNvPr id="28" name="组合 27"/>
            <p:cNvGrpSpPr/>
            <p:nvPr/>
          </p:nvGrpSpPr>
          <p:grpSpPr>
            <a:xfrm>
              <a:off x="7054" y="7939"/>
              <a:ext cx="3660" cy="1110"/>
              <a:chOff x="7054" y="7939"/>
              <a:chExt cx="3660" cy="1110"/>
            </a:xfrm>
            <a:grpFill/>
          </p:grpSpPr>
          <p:sp>
            <p:nvSpPr>
              <p:cNvPr id="24" name="文本框 23"/>
              <p:cNvSpPr txBox="1"/>
              <p:nvPr/>
            </p:nvSpPr>
            <p:spPr>
              <a:xfrm>
                <a:off x="7054" y="8615"/>
                <a:ext cx="3060" cy="434"/>
              </a:xfrm>
              <a:prstGeom prst="rect">
                <a:avLst/>
              </a:prstGeom>
              <a:solidFill>
                <a:schemeClr val="accent6">
                  <a:lumMod val="20000"/>
                  <a:lumOff val="80000"/>
                </a:schemeClr>
              </a:solidFill>
            </p:spPr>
            <p:txBody>
              <a:bodyPr wrap="square" rtlCol="0" anchor="t">
                <a:spAutoFit/>
              </a:bodyPr>
              <a:lstStyle/>
              <a:p>
                <a:pPr algn="l"/>
                <a:r>
                  <a:rPr lang="zh-CN" altLang="en-US" sz="12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α肽链</a:t>
                </a:r>
                <a:r>
                  <a:rPr lang="en-US" altLang="zh-CN" sz="12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12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无活性，载体） </a:t>
                </a:r>
                <a:endParaRPr lang="zh-CN" altLang="en-US" sz="12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25" name="右箭头 24"/>
              <p:cNvSpPr/>
              <p:nvPr/>
            </p:nvSpPr>
            <p:spPr>
              <a:xfrm>
                <a:off x="10114" y="7939"/>
                <a:ext cx="600" cy="240"/>
              </a:xfrm>
              <a:prstGeom prst="rightArrow">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10833" y="7851"/>
              <a:ext cx="2819" cy="434"/>
            </a:xfrm>
            <a:prstGeom prst="rect">
              <a:avLst/>
            </a:prstGeom>
            <a:grpFill/>
          </p:spPr>
          <p:txBody>
            <a:bodyPr wrap="none" rtlCol="0" anchor="t">
              <a:spAutoFit/>
            </a:bodyPr>
            <a:lstStyle/>
            <a:p>
              <a:r>
                <a:rPr lang="en-US" altLang="zh-CN" sz="1200" b="1">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β-</a:t>
              </a:r>
              <a:r>
                <a:rPr lang="zh-CN" altLang="en-US" sz="12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半乳糖苷酶（活性）</a:t>
              </a:r>
              <a:endParaRPr lang="zh-CN" altLang="en-US" sz="12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endParaRPr>
            </a:p>
          </p:txBody>
        </p:sp>
      </p:grpSp>
      <p:grpSp>
        <p:nvGrpSpPr>
          <p:cNvPr id="30" name="组合 29"/>
          <p:cNvGrpSpPr/>
          <p:nvPr/>
        </p:nvGrpSpPr>
        <p:grpSpPr>
          <a:xfrm>
            <a:off x="1087120" y="4210050"/>
            <a:ext cx="3030220" cy="1501140"/>
            <a:chOff x="2146" y="6269"/>
            <a:chExt cx="4772" cy="2364"/>
          </a:xfrm>
          <a:solidFill>
            <a:schemeClr val="accent5"/>
          </a:solidFill>
        </p:grpSpPr>
        <p:grpSp>
          <p:nvGrpSpPr>
            <p:cNvPr id="7" name="组合 6"/>
            <p:cNvGrpSpPr/>
            <p:nvPr/>
          </p:nvGrpSpPr>
          <p:grpSpPr>
            <a:xfrm>
              <a:off x="2146" y="6377"/>
              <a:ext cx="3000" cy="240"/>
              <a:chOff x="2132" y="6404"/>
              <a:chExt cx="3000" cy="240"/>
            </a:xfrm>
            <a:grpFill/>
          </p:grpSpPr>
          <p:sp>
            <p:nvSpPr>
              <p:cNvPr id="5" name="椭圆 4"/>
              <p:cNvSpPr/>
              <p:nvPr/>
            </p:nvSpPr>
            <p:spPr>
              <a:xfrm>
                <a:off x="2132" y="6404"/>
                <a:ext cx="360" cy="24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a:off x="2492" y="6524"/>
                <a:ext cx="2640" cy="0"/>
              </a:xfrm>
              <a:prstGeom prst="straightConnector1">
                <a:avLst/>
              </a:prstGeom>
              <a:grpFill/>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146" y="6798"/>
              <a:ext cx="3000" cy="240"/>
              <a:chOff x="2132" y="6391"/>
              <a:chExt cx="3000" cy="240"/>
            </a:xfrm>
            <a:grpFill/>
          </p:grpSpPr>
          <p:sp>
            <p:nvSpPr>
              <p:cNvPr id="10" name="椭圆 9"/>
              <p:cNvSpPr/>
              <p:nvPr/>
            </p:nvSpPr>
            <p:spPr>
              <a:xfrm>
                <a:off x="2132" y="6391"/>
                <a:ext cx="360" cy="24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10" idx="6"/>
              </p:cNvCxnSpPr>
              <p:nvPr/>
            </p:nvCxnSpPr>
            <p:spPr>
              <a:xfrm>
                <a:off x="2492" y="6511"/>
                <a:ext cx="2640" cy="0"/>
              </a:xfrm>
              <a:prstGeom prst="straightConnector1">
                <a:avLst/>
              </a:prstGeom>
              <a:grpFill/>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2719" y="6885"/>
              <a:ext cx="175" cy="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159" y="7745"/>
              <a:ext cx="360" cy="24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14" idx="6"/>
            </p:cNvCxnSpPr>
            <p:nvPr/>
          </p:nvCxnSpPr>
          <p:spPr>
            <a:xfrm>
              <a:off x="2519" y="7865"/>
              <a:ext cx="716" cy="0"/>
            </a:xfrm>
            <a:prstGeom prst="straightConnector1">
              <a:avLst/>
            </a:prstGeom>
            <a:grpFill/>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159" y="8220"/>
              <a:ext cx="360" cy="24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16" idx="6"/>
            </p:cNvCxnSpPr>
            <p:nvPr/>
          </p:nvCxnSpPr>
          <p:spPr>
            <a:xfrm>
              <a:off x="2519" y="8340"/>
              <a:ext cx="840" cy="0"/>
            </a:xfrm>
            <a:prstGeom prst="straightConnector1">
              <a:avLst/>
            </a:prstGeom>
            <a:grpFill/>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613" y="8294"/>
              <a:ext cx="175" cy="120"/>
            </a:xfrm>
            <a:prstGeom prst="rect">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722" y="6719"/>
              <a:ext cx="1196" cy="386"/>
            </a:xfrm>
            <a:prstGeom prst="rect">
              <a:avLst/>
            </a:prstGeom>
            <a:solidFill>
              <a:schemeClr val="accent6">
                <a:lumMod val="20000"/>
                <a:lumOff val="80000"/>
              </a:schemeClr>
            </a:solidFill>
          </p:spPr>
          <p:txBody>
            <a:bodyPr wrap="none" rtlCol="0" anchor="t">
              <a:spAutoFit/>
            </a:bodyPr>
            <a:lstStyle/>
            <a:p>
              <a:r>
                <a:rPr lang="en-US" altLang="zh-CN" sz="1000" b="1" i="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lacZ</a:t>
              </a:r>
              <a:r>
                <a:rPr lang="en-US" altLang="zh-CN"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△M15</a:t>
              </a:r>
              <a:endParaRPr lang="en-US" altLang="zh-CN"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endParaRPr>
            </a:p>
          </p:txBody>
        </p:sp>
        <p:sp>
          <p:nvSpPr>
            <p:cNvPr id="20" name="文本框 19"/>
            <p:cNvSpPr txBox="1"/>
            <p:nvPr/>
          </p:nvSpPr>
          <p:spPr>
            <a:xfrm>
              <a:off x="5722" y="6269"/>
              <a:ext cx="692" cy="386"/>
            </a:xfrm>
            <a:prstGeom prst="rect">
              <a:avLst/>
            </a:prstGeom>
            <a:solidFill>
              <a:schemeClr val="accent5"/>
            </a:solidFill>
          </p:spPr>
          <p:txBody>
            <a:bodyPr wrap="none" rtlCol="0" anchor="t">
              <a:spAutoFit/>
            </a:bodyPr>
            <a:lstStyle/>
            <a:p>
              <a:r>
                <a:rPr lang="en-US" altLang="zh-CN" sz="1000" b="1" i="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lacZ</a:t>
              </a:r>
              <a:endParaRPr lang="en-US" altLang="zh-CN"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endParaRPr>
            </a:p>
          </p:txBody>
        </p:sp>
        <p:sp>
          <p:nvSpPr>
            <p:cNvPr id="21" name="文本框 20"/>
            <p:cNvSpPr txBox="1"/>
            <p:nvPr/>
          </p:nvSpPr>
          <p:spPr>
            <a:xfrm>
              <a:off x="3552" y="7676"/>
              <a:ext cx="994" cy="386"/>
            </a:xfrm>
            <a:prstGeom prst="rect">
              <a:avLst/>
            </a:prstGeom>
            <a:grpFill/>
          </p:spPr>
          <p:txBody>
            <a:bodyPr wrap="none" rtlCol="0" anchor="t">
              <a:spAutoFit/>
            </a:bodyPr>
            <a:lstStyle/>
            <a:p>
              <a:r>
                <a:rPr lang="en-US" altLang="zh-CN"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140</a:t>
              </a:r>
              <a:r>
                <a:rPr lang="zh-CN" altLang="en-US"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个</a:t>
              </a:r>
              <a:r>
                <a:rPr lang="en-US" altLang="zh-CN"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aa</a:t>
              </a:r>
              <a:endParaRPr lang="en-US" altLang="zh-CN"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endParaRPr>
            </a:p>
          </p:txBody>
        </p:sp>
        <p:sp>
          <p:nvSpPr>
            <p:cNvPr id="22" name="文本框 21"/>
            <p:cNvSpPr txBox="1"/>
            <p:nvPr/>
          </p:nvSpPr>
          <p:spPr>
            <a:xfrm>
              <a:off x="3552" y="8220"/>
              <a:ext cx="1600" cy="386"/>
            </a:xfrm>
            <a:prstGeom prst="rect">
              <a:avLst/>
            </a:prstGeom>
            <a:grpFill/>
          </p:spPr>
          <p:txBody>
            <a:bodyPr wrap="none" rtlCol="0" anchor="t">
              <a:spAutoFit/>
            </a:bodyPr>
            <a:lstStyle/>
            <a:p>
              <a:r>
                <a:rPr lang="en-US" altLang="zh-CN"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140</a:t>
              </a:r>
              <a:r>
                <a:rPr lang="zh-CN" altLang="en-US"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个</a:t>
              </a:r>
              <a:r>
                <a:rPr lang="en-US" altLang="zh-CN"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aa + MCS</a:t>
              </a:r>
              <a:endParaRPr lang="en-US" altLang="zh-CN"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endParaRPr>
            </a:p>
          </p:txBody>
        </p:sp>
        <p:sp>
          <p:nvSpPr>
            <p:cNvPr id="23" name="文本框 22"/>
            <p:cNvSpPr txBox="1"/>
            <p:nvPr/>
          </p:nvSpPr>
          <p:spPr>
            <a:xfrm>
              <a:off x="5722" y="8247"/>
              <a:ext cx="793" cy="386"/>
            </a:xfrm>
            <a:prstGeom prst="rect">
              <a:avLst/>
            </a:prstGeom>
            <a:solidFill>
              <a:schemeClr val="accent6">
                <a:lumMod val="20000"/>
                <a:lumOff val="80000"/>
              </a:schemeClr>
            </a:solidFill>
          </p:spPr>
          <p:txBody>
            <a:bodyPr wrap="none" rtlCol="0" anchor="t">
              <a:spAutoFit/>
            </a:bodyPr>
            <a:lstStyle/>
            <a:p>
              <a:r>
                <a:rPr lang="en-US" altLang="zh-CN" sz="1000" b="1" i="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lacZ'</a:t>
              </a:r>
              <a:endParaRPr lang="en-US" altLang="zh-CN"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endParaRPr>
            </a:p>
          </p:txBody>
        </p:sp>
        <p:sp>
          <p:nvSpPr>
            <p:cNvPr id="27" name="文本框 26"/>
            <p:cNvSpPr txBox="1"/>
            <p:nvPr/>
          </p:nvSpPr>
          <p:spPr>
            <a:xfrm>
              <a:off x="2481" y="7050"/>
              <a:ext cx="2388" cy="386"/>
            </a:xfrm>
            <a:prstGeom prst="rect">
              <a:avLst/>
            </a:prstGeom>
            <a:grpFill/>
          </p:spPr>
          <p:txBody>
            <a:bodyPr wrap="none" rtlCol="0" anchor="t">
              <a:spAutoFit/>
            </a:bodyPr>
            <a:lstStyle/>
            <a:p>
              <a:r>
                <a:rPr lang="zh-CN" altLang="en-US" sz="1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编码缺失</a:t>
              </a:r>
              <a:r>
                <a:rPr lang="en-US" altLang="zh-CN" sz="1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11-41</a:t>
              </a:r>
              <a:r>
                <a:rPr lang="zh-CN" altLang="en-US" sz="100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位</a:t>
              </a:r>
              <a:r>
                <a:rPr lang="zh-CN" altLang="en-US" sz="1000"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氨基酸</a:t>
              </a:r>
              <a:endParaRPr lang="zh-CN" altLang="en-US" sz="1000"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endParaRPr>
            </a:p>
          </p:txBody>
        </p:sp>
      </p:grpSp>
      <p:sp>
        <p:nvSpPr>
          <p:cNvPr id="31" name="加号 30"/>
          <p:cNvSpPr/>
          <p:nvPr/>
        </p:nvSpPr>
        <p:spPr>
          <a:xfrm>
            <a:off x="5200015" y="4992370"/>
            <a:ext cx="227965" cy="241935"/>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299845" y="5656580"/>
            <a:ext cx="375285" cy="245110"/>
          </a:xfrm>
          <a:prstGeom prst="rect">
            <a:avLst/>
          </a:prstGeom>
          <a:solidFill>
            <a:schemeClr val="accent5"/>
          </a:solidFill>
        </p:spPr>
        <p:txBody>
          <a:bodyPr wrap="none" rtlCol="0" anchor="t">
            <a:spAutoFit/>
          </a:bodyPr>
          <a:lstStyle/>
          <a:p>
            <a:r>
              <a:rPr lang="en-US" altLang="zh-CN"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rPr>
              <a:t>MCS</a:t>
            </a:r>
            <a:endParaRPr lang="en-US" altLang="zh-CN" sz="1000" b="1">
              <a:gradFill>
                <a:gsLst>
                  <a:gs pos="0">
                    <a:srgbClr val="012D86"/>
                  </a:gs>
                  <a:gs pos="100000">
                    <a:srgbClr val="0E2557"/>
                  </a:gs>
                </a:gsLst>
                <a:lin scaled="0"/>
              </a:gradFill>
              <a:latin typeface="黑体" panose="02010609060101010101" pitchFamily="49" charset="-122"/>
              <a:cs typeface="黑体" panose="02010609060101010101" pitchFamily="49" charset="-122"/>
              <a:sym typeface="+mn-ea"/>
            </a:endParaRPr>
          </a:p>
        </p:txBody>
      </p:sp>
      <p:sp>
        <p:nvSpPr>
          <p:cNvPr id="33" name="文本框 32"/>
          <p:cNvSpPr txBox="1"/>
          <p:nvPr/>
        </p:nvSpPr>
        <p:spPr>
          <a:xfrm>
            <a:off x="4497070" y="4495800"/>
            <a:ext cx="1943100" cy="275590"/>
          </a:xfrm>
          <a:prstGeom prst="rect">
            <a:avLst/>
          </a:prstGeom>
          <a:solidFill>
            <a:schemeClr val="accent6">
              <a:lumMod val="20000"/>
              <a:lumOff val="80000"/>
            </a:schemeClr>
          </a:solidFill>
        </p:spPr>
        <p:txBody>
          <a:bodyPr wrap="none" rtlCol="0" anchor="t">
            <a:spAutoFit/>
          </a:bodyPr>
          <a:lstStyle/>
          <a:p>
            <a:pPr algn="l"/>
            <a:r>
              <a:rPr lang="zh-CN" altLang="en-US" sz="12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ω肽链</a:t>
            </a:r>
            <a:r>
              <a:rPr lang="en-US" altLang="zh-CN" sz="12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12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无活性，宿主菌）</a:t>
            </a:r>
            <a:endParaRPr lang="zh-CN" altLang="en-US" sz="12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4" name="矩形 33"/>
          <p:cNvSpPr/>
          <p:nvPr/>
        </p:nvSpPr>
        <p:spPr>
          <a:xfrm>
            <a:off x="708660" y="4114800"/>
            <a:ext cx="8130540" cy="190500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6"/>
          <p:cNvPicPr>
            <a:picLocks noChangeAspect="1"/>
          </p:cNvPicPr>
          <p:nvPr/>
        </p:nvPicPr>
        <p:blipFill>
          <a:blip r:embed="rId1">
            <a:lum bright="-23999" contrast="30000"/>
          </a:blip>
          <a:stretch>
            <a:fillRect/>
          </a:stretch>
        </p:blipFill>
        <p:spPr>
          <a:xfrm>
            <a:off x="5455285" y="4846955"/>
            <a:ext cx="2105660" cy="618490"/>
          </a:xfrm>
          <a:prstGeom prst="rect">
            <a:avLst/>
          </a:prstGeom>
          <a:noFill/>
          <a:ln w="9525">
            <a:noFill/>
          </a:ln>
        </p:spPr>
      </p:pic>
      <p:sp>
        <p:nvSpPr>
          <p:cNvPr id="31745" name="矩形 8196"/>
          <p:cNvSpPr/>
          <p:nvPr/>
        </p:nvSpPr>
        <p:spPr>
          <a:xfrm>
            <a:off x="3362325" y="3041650"/>
            <a:ext cx="3324225" cy="1682750"/>
          </a:xfrm>
          <a:prstGeom prst="rect">
            <a:avLst/>
          </a:prstGeom>
          <a:solidFill>
            <a:schemeClr val="bg1"/>
          </a:solidFill>
          <a:ln w="9525">
            <a:noFill/>
          </a:ln>
        </p:spPr>
        <p:txBody>
          <a:bodyPr anchor="ctr"/>
          <a:lstStyle/>
          <a:p>
            <a:pPr algn="r"/>
            <a:endParaRPr lang="zh-CN" altLang="en-US" sz="5400" dirty="0">
              <a:solidFill>
                <a:schemeClr val="tx2"/>
              </a:solidFill>
              <a:latin typeface="Times New Roman" panose="02020603050405020304" pitchFamily="18" charset="0"/>
              <a:ea typeface="宋体" panose="02010600030101010101" pitchFamily="2" charset="-122"/>
            </a:endParaRPr>
          </a:p>
        </p:txBody>
      </p:sp>
      <p:pic>
        <p:nvPicPr>
          <p:cNvPr id="31746" name="图片 16387" descr="97"/>
          <p:cNvPicPr>
            <a:picLocks noChangeAspect="1"/>
          </p:cNvPicPr>
          <p:nvPr/>
        </p:nvPicPr>
        <p:blipFill>
          <a:blip r:embed="rId2">
            <a:lum bright="-12000" contrast="24000"/>
          </a:blip>
          <a:stretch>
            <a:fillRect/>
          </a:stretch>
        </p:blipFill>
        <p:spPr>
          <a:xfrm>
            <a:off x="4572000" y="1524000"/>
            <a:ext cx="4572000" cy="4438650"/>
          </a:xfrm>
          <a:prstGeom prst="rect">
            <a:avLst/>
          </a:prstGeom>
          <a:noFill/>
          <a:ln w="9525">
            <a:noFill/>
          </a:ln>
        </p:spPr>
      </p:pic>
      <p:sp>
        <p:nvSpPr>
          <p:cNvPr id="9" name="标题 8"/>
          <p:cNvSpPr>
            <a:spLocks noGrp="1"/>
          </p:cNvSpPr>
          <p:nvPr>
            <p:ph type="title"/>
          </p:nvPr>
        </p:nvSpPr>
        <p:spPr>
          <a:xfrm>
            <a:off x="457200" y="320358"/>
            <a:ext cx="8229600" cy="1143000"/>
          </a:xfrm>
        </p:spPr>
        <p:txBody>
          <a:bodyPr anchor="ctr">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cs typeface="黑体" panose="02010609060101010101" pitchFamily="49" charset="-122"/>
              </a:rPr>
              <a:t>蓝白斑筛选原理</a:t>
            </a:r>
            <a:br>
              <a:rPr kumimoji="0" lang="zh-CN" altLang="en-US" sz="3600"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cs typeface="黑体" panose="02010609060101010101" pitchFamily="49" charset="-122"/>
              </a:rPr>
            </a:br>
            <a:endParaRPr kumimoji="0" lang="zh-CN" altLang="en-US" sz="3600"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cs typeface="黑体" panose="02010609060101010101" pitchFamily="49" charset="-122"/>
            </a:endParaRPr>
          </a:p>
        </p:txBody>
      </p:sp>
      <p:sp>
        <p:nvSpPr>
          <p:cNvPr id="31748" name="内容占位符 9"/>
          <p:cNvSpPr>
            <a:spLocks noGrp="1"/>
          </p:cNvSpPr>
          <p:nvPr>
            <p:ph idx="1"/>
          </p:nvPr>
        </p:nvSpPr>
        <p:spPr>
          <a:xfrm>
            <a:off x="362585" y="1703705"/>
            <a:ext cx="4114165" cy="4526280"/>
          </a:xfrm>
        </p:spPr>
        <p:txBody>
          <a:bodyPr vert="horz" wrap="square" lIns="91440" tIns="45720" rIns="91440" bIns="45720" anchor="t"/>
          <a:lstStyle/>
          <a:p>
            <a:pPr eaLnBrk="1" hangingPunct="1">
              <a:lnSpc>
                <a:spcPct val="150000"/>
              </a:lnSpc>
              <a:buSzPct val="70000"/>
              <a:buFont typeface="Wingdings" panose="05000000000000000000" charset="0"/>
              <a:buChar char="Ø"/>
            </a:pPr>
            <a:r>
              <a:rPr lang="zh-CN" altLang="en-US" sz="2000" kern="1200" baseline="0" dirty="0">
                <a:latin typeface="黑体" panose="02010609060101010101" pitchFamily="49" charset="-122"/>
                <a:cs typeface="黑体" panose="02010609060101010101" pitchFamily="49" charset="-122"/>
              </a:rPr>
              <a:t>质粒上</a:t>
            </a:r>
            <a:r>
              <a:rPr lang="en-US" altLang="zh-CN" sz="2000" kern="1200" baseline="0" err="1">
                <a:latin typeface="黑体" panose="02010609060101010101" pitchFamily="49" charset="-122"/>
                <a:cs typeface="黑体" panose="02010609060101010101" pitchFamily="49" charset="-122"/>
              </a:rPr>
              <a:t>LacZ</a:t>
            </a:r>
            <a:r>
              <a:rPr lang="en-US" altLang="zh-CN" sz="2000" kern="1200" baseline="0">
                <a:latin typeface="黑体" panose="02010609060101010101" pitchFamily="49" charset="-122"/>
                <a:cs typeface="黑体" panose="02010609060101010101" pitchFamily="49" charset="-122"/>
              </a:rPr>
              <a:t>′</a:t>
            </a:r>
            <a:r>
              <a:rPr lang="zh-CN" altLang="en-US" sz="2000" kern="1200" baseline="0" dirty="0">
                <a:latin typeface="黑体" panose="02010609060101010101" pitchFamily="49" charset="-122"/>
                <a:cs typeface="黑体" panose="02010609060101010101" pitchFamily="49" charset="-122"/>
              </a:rPr>
              <a:t>基因编码的</a:t>
            </a:r>
            <a:r>
              <a:rPr lang="en-US" altLang="zh-CN" sz="2000" kern="1200" baseline="0">
                <a:latin typeface="黑体" panose="02010609060101010101" pitchFamily="49" charset="-122"/>
                <a:cs typeface="黑体" panose="02010609060101010101" pitchFamily="49" charset="-122"/>
              </a:rPr>
              <a:t>α</a:t>
            </a:r>
            <a:r>
              <a:rPr lang="zh-CN" altLang="en-US" sz="2000" kern="1200" baseline="0" dirty="0">
                <a:latin typeface="黑体" panose="02010609060101010101" pitchFamily="49" charset="-122"/>
                <a:cs typeface="黑体" panose="02010609060101010101" pitchFamily="49" charset="-122"/>
              </a:rPr>
              <a:t>肽链与受体菌中编码的</a:t>
            </a:r>
            <a:r>
              <a:rPr lang="en-US" altLang="zh-CN" sz="2000" kern="1200" baseline="0">
                <a:latin typeface="黑体" panose="02010609060101010101" pitchFamily="49" charset="-122"/>
                <a:cs typeface="黑体" panose="02010609060101010101" pitchFamily="49" charset="-122"/>
              </a:rPr>
              <a:t>β</a:t>
            </a:r>
            <a:r>
              <a:rPr lang="zh-CN" altLang="en-US" sz="2000" kern="1200" baseline="0" dirty="0">
                <a:latin typeface="黑体" panose="02010609060101010101" pitchFamily="49" charset="-122"/>
                <a:cs typeface="黑体" panose="02010609060101010101" pitchFamily="49" charset="-122"/>
              </a:rPr>
              <a:t>半乳糖苷酶</a:t>
            </a:r>
            <a:r>
              <a:rPr lang="en-US" altLang="zh-CN" sz="2000" kern="1200" baseline="0">
                <a:latin typeface="黑体" panose="02010609060101010101" pitchFamily="49" charset="-122"/>
                <a:cs typeface="黑体" panose="02010609060101010101" pitchFamily="49" charset="-122"/>
              </a:rPr>
              <a:t>C</a:t>
            </a:r>
            <a:r>
              <a:rPr lang="zh-CN" altLang="en-US" sz="2000" kern="1200" baseline="0" dirty="0">
                <a:latin typeface="黑体" panose="02010609060101010101" pitchFamily="49" charset="-122"/>
                <a:cs typeface="黑体" panose="02010609060101010101" pitchFamily="49" charset="-122"/>
              </a:rPr>
              <a:t>端突变体互补，形成有功能的</a:t>
            </a:r>
            <a:r>
              <a:rPr lang="en-US" altLang="zh-CN" sz="2000" kern="1200" baseline="0">
                <a:latin typeface="黑体" panose="02010609060101010101" pitchFamily="49" charset="-122"/>
                <a:cs typeface="黑体" panose="02010609060101010101" pitchFamily="49" charset="-122"/>
              </a:rPr>
              <a:t>β</a:t>
            </a:r>
            <a:r>
              <a:rPr lang="zh-CN" altLang="en-US" sz="2000" kern="1200" baseline="0" dirty="0">
                <a:latin typeface="黑体" panose="02010609060101010101" pitchFamily="49" charset="-122"/>
                <a:cs typeface="黑体" panose="02010609060101010101" pitchFamily="49" charset="-122"/>
              </a:rPr>
              <a:t>半乳糖苷酶，在特定培养基上显蓝斑，这种现象称为</a:t>
            </a:r>
            <a:r>
              <a:rPr lang="en-US" altLang="zh-CN" sz="2000" kern="1200" baseline="0">
                <a:solidFill>
                  <a:srgbClr val="FF0000"/>
                </a:solidFill>
                <a:latin typeface="黑体" panose="02010609060101010101" pitchFamily="49" charset="-122"/>
                <a:cs typeface="黑体" panose="02010609060101010101" pitchFamily="49" charset="-122"/>
              </a:rPr>
              <a:t>α</a:t>
            </a:r>
            <a:r>
              <a:rPr lang="zh-CN" altLang="en-US" sz="2000" kern="1200" baseline="0" dirty="0">
                <a:solidFill>
                  <a:srgbClr val="FF0000"/>
                </a:solidFill>
                <a:latin typeface="黑体" panose="02010609060101010101" pitchFamily="49" charset="-122"/>
                <a:cs typeface="黑体" panose="02010609060101010101" pitchFamily="49" charset="-122"/>
              </a:rPr>
              <a:t>互补</a:t>
            </a:r>
            <a:r>
              <a:rPr lang="zh-CN" altLang="en-US" sz="2000" kern="1200" baseline="0" dirty="0">
                <a:latin typeface="黑体" panose="02010609060101010101" pitchFamily="49" charset="-122"/>
                <a:cs typeface="黑体" panose="02010609060101010101" pitchFamily="49" charset="-122"/>
              </a:rPr>
              <a:t>。</a:t>
            </a:r>
            <a:endParaRPr lang="en-US" altLang="zh-CN" sz="2000" kern="1200" baseline="0">
              <a:latin typeface="黑体" panose="02010609060101010101" pitchFamily="49" charset="-122"/>
              <a:cs typeface="黑体" panose="02010609060101010101" pitchFamily="49" charset="-122"/>
            </a:endParaRPr>
          </a:p>
          <a:p>
            <a:pPr eaLnBrk="1" hangingPunct="1">
              <a:lnSpc>
                <a:spcPct val="150000"/>
              </a:lnSpc>
              <a:buSzPct val="70000"/>
              <a:buFont typeface="Wingdings" panose="05000000000000000000" charset="0"/>
              <a:buChar char="Ø"/>
            </a:pPr>
            <a:r>
              <a:rPr lang="zh-CN" altLang="en-US" sz="2000" kern="1200" baseline="0" dirty="0">
                <a:latin typeface="黑体" panose="02010609060101010101" pitchFamily="49" charset="-122"/>
                <a:cs typeface="黑体" panose="02010609060101010101" pitchFamily="49" charset="-122"/>
              </a:rPr>
              <a:t>如果有外源</a:t>
            </a:r>
            <a:r>
              <a:rPr lang="en-US" altLang="zh-CN" sz="2000" kern="1200" baseline="0">
                <a:latin typeface="黑体" panose="02010609060101010101" pitchFamily="49" charset="-122"/>
                <a:cs typeface="黑体" panose="02010609060101010101" pitchFamily="49" charset="-122"/>
              </a:rPr>
              <a:t>DNA</a:t>
            </a:r>
            <a:r>
              <a:rPr lang="zh-CN" altLang="en-US" sz="2000" kern="1200" baseline="0" dirty="0">
                <a:latin typeface="黑体" panose="02010609060101010101" pitchFamily="49" charset="-122"/>
                <a:cs typeface="黑体" panose="02010609060101010101" pitchFamily="49" charset="-122"/>
              </a:rPr>
              <a:t>片段插入质粒的</a:t>
            </a:r>
            <a:r>
              <a:rPr lang="en-US" altLang="zh-CN" sz="2000" kern="1200" baseline="0" err="1">
                <a:latin typeface="黑体" panose="02010609060101010101" pitchFamily="49" charset="-122"/>
                <a:cs typeface="黑体" panose="02010609060101010101" pitchFamily="49" charset="-122"/>
              </a:rPr>
              <a:t>LacZ</a:t>
            </a:r>
            <a:r>
              <a:rPr lang="en-US" altLang="zh-CN" sz="2000" kern="1200" baseline="0">
                <a:latin typeface="黑体" panose="02010609060101010101" pitchFamily="49" charset="-122"/>
                <a:cs typeface="黑体" panose="02010609060101010101" pitchFamily="49" charset="-122"/>
              </a:rPr>
              <a:t>′</a:t>
            </a:r>
            <a:r>
              <a:rPr lang="zh-CN" altLang="en-US" sz="2000" kern="1200" baseline="0" dirty="0">
                <a:latin typeface="黑体" panose="02010609060101010101" pitchFamily="49" charset="-122"/>
                <a:cs typeface="黑体" panose="02010609060101010101" pitchFamily="49" charset="-122"/>
              </a:rPr>
              <a:t>基因，则</a:t>
            </a:r>
            <a:r>
              <a:rPr lang="en-US" altLang="zh-CN" sz="2000" kern="1200" baseline="0">
                <a:latin typeface="黑体" panose="02010609060101010101" pitchFamily="49" charset="-122"/>
                <a:cs typeface="黑体" panose="02010609060101010101" pitchFamily="49" charset="-122"/>
              </a:rPr>
              <a:t>β</a:t>
            </a:r>
            <a:r>
              <a:rPr lang="zh-CN" altLang="en-US" sz="2000" kern="1200" baseline="0" dirty="0">
                <a:latin typeface="黑体" panose="02010609060101010101" pitchFamily="49" charset="-122"/>
                <a:cs typeface="黑体" panose="02010609060101010101" pitchFamily="49" charset="-122"/>
              </a:rPr>
              <a:t>半乳糖苷酶失活，显白斑。</a:t>
            </a:r>
            <a:endParaRPr lang="zh-CN" altLang="en-US" sz="2000" kern="1200" baseline="0" dirty="0">
              <a:latin typeface="黑体" panose="02010609060101010101" pitchFamily="49" charset="-122"/>
              <a:cs typeface="黑体" panose="02010609060101010101" pitchFamily="49" charset="-122"/>
            </a:endParaRPr>
          </a:p>
          <a:p>
            <a:pPr eaLnBrk="1" hangingPunct="1">
              <a:buSzPct val="80000"/>
            </a:pPr>
            <a:endParaRPr lang="zh-CN" altLang="en-US" sz="1800" kern="1200" baseline="0" dirty="0">
              <a:latin typeface="微软雅黑" panose="020B0503020204020204" pitchFamily="34" charset="-122"/>
              <a:ea typeface="微软雅黑" panose="020B0503020204020204" pitchFamily="34" charset="-122"/>
              <a:cs typeface="华文中宋" panose="02010600040101010101" charset="-122"/>
            </a:endParaRPr>
          </a:p>
          <a:p>
            <a:pPr eaLnBrk="1" hangingPunct="1">
              <a:buSzPct val="80000"/>
            </a:pPr>
            <a:endParaRPr lang="zh-CN" altLang="en-US" sz="1200" kern="1200" baseline="0" dirty="0">
              <a:latin typeface="微软雅黑" panose="020B0503020204020204" pitchFamily="34" charset="-122"/>
              <a:ea typeface="微软雅黑" panose="020B0503020204020204" pitchFamily="34" charset="-122"/>
              <a:cs typeface="华文中宋" panose="0201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59205" y="2439035"/>
            <a:ext cx="5854065" cy="3319145"/>
          </a:xfrm>
          <a:prstGeom prst="rect">
            <a:avLst/>
          </a:prstGeom>
        </p:spPr>
      </p:pic>
      <p:pic>
        <p:nvPicPr>
          <p:cNvPr id="54274" name="Picture 5" descr="11-13"/>
          <p:cNvPicPr>
            <a:picLocks noChangeAspect="1"/>
          </p:cNvPicPr>
          <p:nvPr/>
        </p:nvPicPr>
        <p:blipFill>
          <a:blip r:embed="rId2">
            <a:lum bright="-17999" contrast="36000"/>
          </a:blip>
          <a:stretch>
            <a:fillRect/>
          </a:stretch>
        </p:blipFill>
        <p:spPr>
          <a:xfrm>
            <a:off x="989330" y="1029335"/>
            <a:ext cx="6123940" cy="5238750"/>
          </a:xfrm>
          <a:prstGeom prst="rect">
            <a:avLst/>
          </a:prstGeom>
          <a:noFill/>
          <a:ln w="9525">
            <a:noFill/>
          </a:ln>
        </p:spPr>
      </p:pic>
      <p:sp>
        <p:nvSpPr>
          <p:cNvPr id="4" name="矩形 3"/>
          <p:cNvSpPr/>
          <p:nvPr/>
        </p:nvSpPr>
        <p:spPr>
          <a:xfrm>
            <a:off x="3383915" y="445770"/>
            <a:ext cx="2224405" cy="583565"/>
          </a:xfrm>
          <a:prstGeom prst="rect">
            <a:avLst/>
          </a:prstGeom>
        </p:spPr>
        <p:txBody>
          <a:bodyPr wrap="none">
            <a:spAutoFit/>
          </a:bodyPr>
          <a:lstStyle/>
          <a:p>
            <a:pPr marL="0" marR="0" lvl="0" indent="0" algn="l" defTabSz="815975"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en-US" sz="32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rPr>
              <a:t>蓝白斑筛选</a:t>
            </a:r>
            <a:endParaRPr kumimoji="1" lang="zh-CN" altLang="en-US" sz="32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p:nvPr/>
        </p:nvSpPr>
        <p:spPr>
          <a:xfrm>
            <a:off x="2235200" y="685800"/>
            <a:ext cx="4648200" cy="762000"/>
          </a:xfrm>
          <a:prstGeom prst="rect">
            <a:avLst/>
          </a:prstGeom>
          <a:noFill/>
          <a:ln w="9525">
            <a:noFill/>
          </a:ln>
        </p:spPr>
        <p:txBody>
          <a:bodyPr anchor="ctr"/>
          <a:lstStyle/>
          <a:p>
            <a:pPr algn="ctr" eaLnBrk="1" hangingPunct="1">
              <a:buFont typeface="Arial" panose="020B0604020202020204" pitchFamily="34" charset="0"/>
            </a:pPr>
            <a:endParaRPr lang="zh-CN" altLang="en-US" dirty="0">
              <a:latin typeface="Arial" panose="020B0604020202020204" pitchFamily="34" charset="0"/>
            </a:endParaRPr>
          </a:p>
        </p:txBody>
      </p:sp>
      <p:sp>
        <p:nvSpPr>
          <p:cNvPr id="3075" name="Rectangle 7"/>
          <p:cNvSpPr/>
          <p:nvPr/>
        </p:nvSpPr>
        <p:spPr>
          <a:xfrm>
            <a:off x="673100" y="1524000"/>
            <a:ext cx="7772400" cy="3535363"/>
          </a:xfrm>
          <a:prstGeom prst="rect">
            <a:avLst/>
          </a:prstGeom>
          <a:noFill/>
          <a:ln w="9525">
            <a:noFill/>
          </a:ln>
        </p:spPr>
        <p:txBody>
          <a:bodyPr/>
          <a:lstStyle/>
          <a:p>
            <a:pPr marL="609600" indent="-609600" eaLnBrk="1" hangingPunct="1">
              <a:lnSpc>
                <a:spcPct val="130000"/>
              </a:lnSpc>
              <a:spcBef>
                <a:spcPct val="20000"/>
              </a:spcBef>
              <a:buAutoNum type="arabicPeriod"/>
            </a:pPr>
            <a:endParaRPr lang="zh-CN" altLang="en-US" dirty="0">
              <a:latin typeface="Arial" panose="020B0604020202020204" pitchFamily="34" charset="0"/>
            </a:endParaRPr>
          </a:p>
        </p:txBody>
      </p:sp>
      <p:sp>
        <p:nvSpPr>
          <p:cNvPr id="7" name="标题 6"/>
          <p:cNvSpPr>
            <a:spLocks noGrp="1"/>
          </p:cNvSpPr>
          <p:nvPr>
            <p:ph type="title"/>
          </p:nvPr>
        </p:nvSpPr>
        <p:spPr>
          <a:xfrm>
            <a:off x="673100" y="380683"/>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800" b="1" i="0" u="none" strike="noStrike" kern="0" cap="none" spc="0" normalizeH="0" baseline="0" noProof="0" dirty="0" smtClean="0">
                <a:ln>
                  <a:noFill/>
                </a:ln>
                <a:solidFill>
                  <a:srgbClr val="FF0000"/>
                </a:solidFill>
                <a:effectLst>
                  <a:outerShdw blurRad="38100" dist="38100" dir="2700000" algn="tl">
                    <a:srgbClr val="C0C0C0"/>
                  </a:outerShdw>
                </a:effectLst>
                <a:uLnTx/>
                <a:uFillTx/>
                <a:cs typeface="黑体" panose="02010609060101010101" pitchFamily="49" charset="-122"/>
              </a:rPr>
              <a:t>实 验 目 的</a:t>
            </a:r>
            <a:br>
              <a:rPr kumimoji="0" lang="zh-CN" altLang="en-US" sz="4400" b="1" i="0" u="none" strike="noStrike" kern="0" cap="none" spc="0" normalizeH="0" baseline="0" noProof="0" dirty="0" smtClean="0">
                <a:ln>
                  <a:noFill/>
                </a:ln>
                <a:solidFill>
                  <a:srgbClr val="FF0000"/>
                </a:solidFill>
                <a:effectLst/>
                <a:uLnTx/>
                <a:uFillTx/>
                <a:cs typeface="黑体" panose="02010609060101010101" pitchFamily="49" charset="-122"/>
              </a:rPr>
            </a:br>
            <a:endParaRPr kumimoji="0" lang="zh-CN" altLang="en-US" sz="4400" b="1" i="0" u="none" strike="noStrike" kern="0" cap="none" spc="0" normalizeH="0" baseline="0" noProof="0" dirty="0">
              <a:ln>
                <a:noFill/>
              </a:ln>
              <a:solidFill>
                <a:srgbClr val="FF0000"/>
              </a:solidFill>
              <a:effectLst/>
              <a:uLnTx/>
              <a:uFillTx/>
              <a:cs typeface="黑体" panose="02010609060101010101" pitchFamily="49" charset="-122"/>
            </a:endParaRPr>
          </a:p>
        </p:txBody>
      </p:sp>
      <p:sp>
        <p:nvSpPr>
          <p:cNvPr id="8" name="内容占位符 7"/>
          <p:cNvSpPr>
            <a:spLocks noGrp="1"/>
          </p:cNvSpPr>
          <p:nvPr>
            <p:ph idx="1"/>
          </p:nvPr>
        </p:nvSpPr>
        <p:spPr/>
        <p:txBody>
          <a:bodyPr vert="horz" wrap="square" lIns="91440" tIns="45720" rIns="91440" bIns="45720" numCol="1" anchor="t" anchorCtr="0" compatLnSpc="1"/>
          <a:lstStyle/>
          <a:p>
            <a:pPr marL="609600" marR="0" lvl="0" indent="-609600" algn="l" defTabSz="914400" rtl="0" eaLnBrk="1" fontAlgn="base" latinLnBrk="0" hangingPunct="1">
              <a:lnSpc>
                <a:spcPct val="130000"/>
              </a:lnSpc>
              <a:spcBef>
                <a:spcPct val="20000"/>
              </a:spcBef>
              <a:spcAft>
                <a:spcPct val="0"/>
              </a:spcAft>
              <a:buClrTx/>
              <a:buSzTx/>
              <a:buFontTx/>
              <a:buAutoNum type="arabicPeriod"/>
              <a:defRPr/>
            </a:pPr>
            <a:r>
              <a:rPr lang="zh-CN" altLang="en-US"/>
              <a:t>学习转化子酶切鉴定原理</a:t>
            </a:r>
            <a:endParaRPr lang="zh-CN" altLang="en-US"/>
          </a:p>
          <a:p>
            <a:pPr marL="609600" marR="0" lvl="0" indent="-609600" algn="l" defTabSz="914400" rtl="0" eaLnBrk="1" fontAlgn="base" latinLnBrk="0" hangingPunct="1">
              <a:lnSpc>
                <a:spcPct val="130000"/>
              </a:lnSpc>
              <a:spcBef>
                <a:spcPct val="20000"/>
              </a:spcBef>
              <a:spcAft>
                <a:spcPct val="0"/>
              </a:spcAft>
              <a:buClrTx/>
              <a:buSzTx/>
              <a:buFontTx/>
              <a:buAutoNum type="arabicPeriod"/>
              <a:defRPr/>
            </a:pPr>
            <a:r>
              <a:rPr lang="zh-CN" altLang="en-US"/>
              <a:t>质粒快速抽提试剂盒、酶切鉴定上次实验的阳性转化子</a:t>
            </a:r>
            <a:endParaRPr lang="zh-CN" altLang="en-US"/>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890" y="-317"/>
            <a:ext cx="8229600" cy="1143000"/>
          </a:xfrm>
        </p:spPr>
        <p:txBody>
          <a:bodyPr/>
          <a:lstStyle/>
          <a:p>
            <a:r>
              <a:rPr lang="zh-CN" altLang="en-US" sz="4800" kern="1200" noProof="0" dirty="0">
                <a:ln>
                  <a:noFill/>
                </a:ln>
                <a:effectLst>
                  <a:outerShdw blurRad="38100" dist="38100" dir="2700000" algn="tl">
                    <a:srgbClr val="C0C0C0"/>
                  </a:outerShdw>
                </a:effectLst>
                <a:uLnTx/>
                <a:cs typeface="黑体" panose="02010609060101010101" pitchFamily="49" charset="-122"/>
                <a:sym typeface="+mn-ea"/>
              </a:rPr>
              <a:t>思 </a:t>
            </a:r>
            <a:r>
              <a:rPr lang="zh-CN" altLang="en-US" sz="4800" kern="1200" noProof="0" dirty="0" smtClean="0">
                <a:ln>
                  <a:noFill/>
                </a:ln>
                <a:effectLst>
                  <a:outerShdw blurRad="38100" dist="38100" dir="2700000" algn="tl">
                    <a:srgbClr val="C0C0C0"/>
                  </a:outerShdw>
                </a:effectLst>
                <a:uLnTx/>
                <a:cs typeface="黑体" panose="02010609060101010101" pitchFamily="49" charset="-122"/>
                <a:sym typeface="+mn-ea"/>
              </a:rPr>
              <a:t>考 题</a:t>
            </a:r>
            <a:endParaRPr kumimoji="0" lang="zh-CN" altLang="en-US" sz="4800" b="1" i="0" u="none" strike="noStrike" kern="1200" cap="none" spc="0" normalizeH="0" baseline="0" noProof="0" dirty="0" smtClean="0">
              <a:ln>
                <a:noFill/>
              </a:ln>
              <a:solidFill>
                <a:srgbClr val="FF0000"/>
              </a:solidFill>
              <a:effectLst>
                <a:outerShdw blurRad="38100" dist="38100" dir="2700000" algn="tl">
                  <a:srgbClr val="C0C0C0"/>
                </a:outerShdw>
              </a:effectLst>
              <a:uLnTx/>
              <a:uFillTx/>
              <a:cs typeface="黑体" panose="02010609060101010101" pitchFamily="49" charset="-122"/>
              <a:sym typeface="+mn-ea"/>
            </a:endParaRPr>
          </a:p>
        </p:txBody>
      </p:sp>
      <p:sp>
        <p:nvSpPr>
          <p:cNvPr id="3" name="内容占位符 2"/>
          <p:cNvSpPr>
            <a:spLocks noGrp="1"/>
          </p:cNvSpPr>
          <p:nvPr>
            <p:ph idx="1"/>
          </p:nvPr>
        </p:nvSpPr>
        <p:spPr/>
        <p:txBody>
          <a:bodyPr/>
          <a:lstStyle/>
          <a:p>
            <a:pPr marL="514350" indent="-514350" eaLnBrk="1" hangingPunct="1">
              <a:lnSpc>
                <a:spcPct val="150000"/>
              </a:lnSpc>
              <a:spcBef>
                <a:spcPct val="50000"/>
              </a:spcBef>
              <a:buClr>
                <a:schemeClr val="tx1"/>
              </a:buClr>
              <a:buSzPct val="70000"/>
              <a:buFont typeface="Wingdings" panose="05000000000000000000" pitchFamily="2" charset="2"/>
              <a:buAutoNum type="arabicPeriod"/>
            </a:pPr>
            <a:r>
              <a:rPr lang="zh-CN" altLang="en-US" dirty="0">
                <a:latin typeface="黑体" panose="02010609060101010101" pitchFamily="49" charset="-122"/>
                <a:cs typeface="黑体" panose="02010609060101010101" pitchFamily="49" charset="-122"/>
                <a:sym typeface="+mn-ea"/>
              </a:rPr>
              <a:t>比较菌落</a:t>
            </a:r>
            <a:r>
              <a:rPr lang="en-US" altLang="zh-CN" dirty="0">
                <a:latin typeface="黑体" panose="02010609060101010101" pitchFamily="49" charset="-122"/>
                <a:cs typeface="黑体" panose="02010609060101010101" pitchFamily="49" charset="-122"/>
                <a:sym typeface="+mn-ea"/>
              </a:rPr>
              <a:t>PCR</a:t>
            </a:r>
            <a:r>
              <a:rPr lang="zh-CN" altLang="en-US" dirty="0">
                <a:latin typeface="黑体" panose="02010609060101010101" pitchFamily="49" charset="-122"/>
                <a:cs typeface="黑体" panose="02010609060101010101" pitchFamily="49" charset="-122"/>
                <a:sym typeface="+mn-ea"/>
              </a:rPr>
              <a:t>和酶切鉴定重组子的优缺点。</a:t>
            </a:r>
            <a:endParaRPr lang="en-US" altLang="zh-CN" b="1" dirty="0">
              <a:latin typeface="黑体" panose="02010609060101010101" pitchFamily="49" charset="-122"/>
              <a:cs typeface="黑体" panose="02010609060101010101" pitchFamily="49" charset="-122"/>
            </a:endParaRPr>
          </a:p>
          <a:p>
            <a:pPr marL="514350" indent="-514350" eaLnBrk="1" hangingPunct="1">
              <a:lnSpc>
                <a:spcPct val="150000"/>
              </a:lnSpc>
              <a:spcBef>
                <a:spcPct val="50000"/>
              </a:spcBef>
              <a:buClr>
                <a:schemeClr val="tx1"/>
              </a:buClr>
              <a:buSzPct val="70000"/>
              <a:buFont typeface="Wingdings" panose="05000000000000000000" pitchFamily="2" charset="2"/>
              <a:buAutoNum type="arabicPeriod"/>
            </a:pPr>
            <a:r>
              <a:rPr lang="zh-CN" altLang="en-US" dirty="0">
                <a:latin typeface="黑体" panose="02010609060101010101" pitchFamily="49" charset="-122"/>
                <a:cs typeface="黑体" panose="02010609060101010101" pitchFamily="49" charset="-122"/>
                <a:sym typeface="+mn-ea"/>
              </a:rPr>
              <a:t>为什么需要两次鉴定？</a:t>
            </a:r>
            <a:endParaRPr lang="zh-CN" altLang="en-US" dirty="0">
              <a:latin typeface="黑体" panose="02010609060101010101" pitchFamily="49" charset="-122"/>
              <a:cs typeface="黑体" panose="02010609060101010101" pitchFamily="49" charset="-122"/>
              <a:sym typeface="+mn-ea"/>
            </a:endParaRPr>
          </a:p>
          <a:p>
            <a:pPr marL="514350" indent="-514350" eaLnBrk="1" hangingPunct="1">
              <a:lnSpc>
                <a:spcPct val="150000"/>
              </a:lnSpc>
              <a:spcBef>
                <a:spcPct val="50000"/>
              </a:spcBef>
              <a:buClr>
                <a:schemeClr val="tx1"/>
              </a:buClr>
              <a:buSzPct val="70000"/>
              <a:buFont typeface="Wingdings" panose="05000000000000000000" pitchFamily="2" charset="2"/>
              <a:buAutoNum type="arabicPeriod"/>
            </a:pPr>
            <a:r>
              <a:rPr lang="zh-CN" altLang="en-US" dirty="0">
                <a:latin typeface="黑体" panose="02010609060101010101" pitchFamily="49" charset="-122"/>
                <a:cs typeface="黑体" panose="02010609060101010101" pitchFamily="49" charset="-122"/>
                <a:sym typeface="+mn-ea"/>
              </a:rPr>
              <a:t>蓝白斑筛选中为什么含有重组质粒的是白斑？</a:t>
            </a:r>
            <a:endParaRPr lang="zh-CN" altLang="en-US" b="1" dirty="0">
              <a:latin typeface="黑体" panose="02010609060101010101" pitchFamily="49" charset="-122"/>
              <a:cs typeface="黑体" panose="02010609060101010101" pitchFamily="49" charset="-122"/>
            </a:endParaRPr>
          </a:p>
          <a:p>
            <a:pPr marL="0" indent="0">
              <a:buNone/>
            </a:pPr>
            <a:endParaRPr lang="zh-CN" altLang="en-US" b="1" dirty="0">
              <a:latin typeface="黑体" panose="02010609060101010101" pitchFamily="49" charset="-122"/>
              <a:cs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武汉大学校徽"/>
          <p:cNvPicPr>
            <a:picLocks noChangeAspect="1"/>
          </p:cNvPicPr>
          <p:nvPr/>
        </p:nvPicPr>
        <p:blipFill>
          <a:blip r:embed="rId1">
            <a:lum bright="82001" contrast="-70000"/>
          </a:blip>
          <a:srcRect l="12000" t="12000" r="12000" b="12000"/>
          <a:stretch>
            <a:fillRect/>
          </a:stretch>
        </p:blipFill>
        <p:spPr>
          <a:xfrm>
            <a:off x="2101850" y="1795780"/>
            <a:ext cx="4559300" cy="4559300"/>
          </a:xfrm>
          <a:prstGeom prst="rect">
            <a:avLst/>
          </a:prstGeom>
          <a:noFill/>
          <a:ln w="9525">
            <a:noFill/>
          </a:ln>
        </p:spPr>
      </p:pic>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sym typeface="+mn-ea"/>
              </a:rPr>
              <a:t>下 次 实 验</a:t>
            </a:r>
            <a:br>
              <a:rPr lang="zh-CN" altLang="en-US" b="1" dirty="0">
                <a:solidFill>
                  <a:srgbClr val="FF0000"/>
                </a:solidFill>
                <a:latin typeface="微软雅黑" panose="020B0503020204020204" pitchFamily="34" charset="-122"/>
                <a:ea typeface="微软雅黑" panose="020B0503020204020204" pitchFamily="34" charset="-122"/>
              </a:rPr>
            </a:b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endParaRPr lang="zh-CN" altLang="en-US"/>
          </a:p>
        </p:txBody>
      </p:sp>
      <p:sp>
        <p:nvSpPr>
          <p:cNvPr id="15364" name="Rectangle 5"/>
          <p:cNvSpPr/>
          <p:nvPr/>
        </p:nvSpPr>
        <p:spPr>
          <a:xfrm>
            <a:off x="304800" y="2209800"/>
            <a:ext cx="8153400" cy="2584450"/>
          </a:xfrm>
          <a:prstGeom prst="rect">
            <a:avLst/>
          </a:prstGeom>
          <a:noFill/>
          <a:ln w="9525">
            <a:noFill/>
          </a:ln>
        </p:spPr>
        <p:txBody>
          <a:bodyPr>
            <a:spAutoFit/>
          </a:bodyPr>
          <a:lstStyle/>
          <a:p>
            <a:pPr algn="ctr">
              <a:lnSpc>
                <a:spcPct val="150000"/>
              </a:lnSpc>
            </a:pPr>
            <a:r>
              <a:rPr lang="zh-CN" altLang="zh-CN" sz="5400" b="1" dirty="0">
                <a:gradFill>
                  <a:gsLst>
                    <a:gs pos="0">
                      <a:srgbClr val="012D86"/>
                    </a:gs>
                    <a:gs pos="100000">
                      <a:srgbClr val="0E2557"/>
                    </a:gs>
                  </a:gsLst>
                  <a:lin scaled="0"/>
                </a:gradFill>
                <a:latin typeface="黑体" panose="02010609060101010101" pitchFamily="49" charset="-122"/>
                <a:ea typeface="黑体" panose="02010609060101010101" pitchFamily="49" charset="-122"/>
              </a:rPr>
              <a:t>感受态细胞的制备</a:t>
            </a:r>
            <a:endParaRPr lang="en-US" altLang="zh-CN" sz="5400" b="1" dirty="0">
              <a:gradFill>
                <a:gsLst>
                  <a:gs pos="0">
                    <a:srgbClr val="012D86"/>
                  </a:gs>
                  <a:gs pos="100000">
                    <a:srgbClr val="0E2557"/>
                  </a:gs>
                </a:gsLst>
                <a:lin scaled="0"/>
              </a:gradFill>
              <a:latin typeface="黑体" panose="02010609060101010101" pitchFamily="49" charset="-122"/>
              <a:ea typeface="黑体" panose="02010609060101010101" pitchFamily="49" charset="-122"/>
            </a:endParaRPr>
          </a:p>
          <a:p>
            <a:pPr algn="ctr">
              <a:lnSpc>
                <a:spcPct val="150000"/>
              </a:lnSpc>
            </a:pPr>
            <a:r>
              <a:rPr lang="zh-CN" altLang="zh-CN" sz="5400" b="1" dirty="0">
                <a:gradFill>
                  <a:gsLst>
                    <a:gs pos="0">
                      <a:srgbClr val="012D86"/>
                    </a:gs>
                    <a:gs pos="100000">
                      <a:srgbClr val="0E2557"/>
                    </a:gs>
                  </a:gsLst>
                  <a:lin scaled="0"/>
                </a:gradFill>
                <a:latin typeface="黑体" panose="02010609060101010101" pitchFamily="49" charset="-122"/>
                <a:ea typeface="黑体" panose="02010609060101010101" pitchFamily="49" charset="-122"/>
              </a:rPr>
              <a:t>及重组质粒的转化</a:t>
            </a:r>
            <a:endParaRPr lang="zh-CN" altLang="zh-CN" sz="5400" b="1" dirty="0">
              <a:gradFill>
                <a:gsLst>
                  <a:gs pos="0">
                    <a:srgbClr val="012D86"/>
                  </a:gs>
                  <a:gs pos="100000">
                    <a:srgbClr val="0E2557"/>
                  </a:gs>
                </a:gsLst>
                <a:lin scaled="0"/>
              </a:gradFill>
              <a:latin typeface="黑体" panose="02010609060101010101" pitchFamily="49" charset="-122"/>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6386" name="Picture 2" descr="武汉大学校徽"/>
          <p:cNvPicPr>
            <a:picLocks noChangeAspect="1"/>
          </p:cNvPicPr>
          <p:nvPr/>
        </p:nvPicPr>
        <p:blipFill>
          <a:blip r:embed="rId1">
            <a:lum bright="82001" contrast="-70000"/>
          </a:blip>
          <a:srcRect l="12000" t="12000" r="12000" b="12000"/>
          <a:stretch>
            <a:fillRect/>
          </a:stretch>
        </p:blipFill>
        <p:spPr>
          <a:xfrm>
            <a:off x="2273300" y="1143000"/>
            <a:ext cx="4559300" cy="4559300"/>
          </a:xfrm>
          <a:prstGeom prst="rect">
            <a:avLst/>
          </a:prstGeom>
          <a:noFill/>
          <a:ln w="9525">
            <a:noFill/>
          </a:ln>
        </p:spPr>
      </p:pic>
      <p:sp>
        <p:nvSpPr>
          <p:cNvPr id="16387" name="Rectangle 3"/>
          <p:cNvSpPr/>
          <p:nvPr/>
        </p:nvSpPr>
        <p:spPr>
          <a:xfrm>
            <a:off x="444500" y="836613"/>
            <a:ext cx="8223250" cy="3049587"/>
          </a:xfrm>
          <a:prstGeom prst="rect">
            <a:avLst/>
          </a:prstGeom>
          <a:noFill/>
          <a:ln w="9525">
            <a:noFill/>
          </a:ln>
        </p:spPr>
        <p:txBody>
          <a:bodyPr anchor="b"/>
          <a:lstStyle/>
          <a:p>
            <a:pPr algn="ctr" eaLnBrk="1" hangingPunct="1">
              <a:lnSpc>
                <a:spcPct val="160000"/>
              </a:lnSpc>
            </a:pPr>
            <a:r>
              <a:rPr lang="zh-CN" altLang="en-US" sz="7200" b="1" dirty="0">
                <a:gradFill>
                  <a:gsLst>
                    <a:gs pos="0">
                      <a:srgbClr val="012D86"/>
                    </a:gs>
                    <a:gs pos="100000">
                      <a:srgbClr val="0E2557"/>
                    </a:gs>
                  </a:gsLst>
                  <a:lin scaled="0"/>
                </a:gradFill>
                <a:latin typeface="黑体" panose="02010609060101010101" pitchFamily="49" charset="-122"/>
                <a:ea typeface="黑体" panose="02010609060101010101" pitchFamily="49" charset="-122"/>
              </a:rPr>
              <a:t>开始工作吧！</a:t>
            </a:r>
            <a:br>
              <a:rPr lang="zh-CN" altLang="en-US" sz="6000" dirty="0">
                <a:gradFill>
                  <a:gsLst>
                    <a:gs pos="0">
                      <a:srgbClr val="012D86"/>
                    </a:gs>
                    <a:gs pos="100000">
                      <a:srgbClr val="0E2557"/>
                    </a:gs>
                  </a:gsLst>
                  <a:lin scaled="0"/>
                </a:gradFill>
                <a:latin typeface="Arial" panose="020B0604020202020204" pitchFamily="34" charset="0"/>
              </a:rPr>
            </a:br>
            <a:r>
              <a:rPr lang="en-US" altLang="zh-CN" sz="6000" b="1" i="1" dirty="0">
                <a:solidFill>
                  <a:srgbClr val="FF0000"/>
                </a:solidFill>
                <a:latin typeface="Courier New" panose="02070309020205020404" pitchFamily="49" charset="0"/>
              </a:rPr>
              <a:t>LET’S BEGIN NOW</a:t>
            </a:r>
            <a:r>
              <a:rPr lang="zh-CN" altLang="en-US" sz="6000" b="1" i="1" dirty="0">
                <a:solidFill>
                  <a:srgbClr val="FF0000"/>
                </a:solidFill>
                <a:latin typeface="Courier New" panose="02070309020205020404" pitchFamily="49" charset="0"/>
              </a:rPr>
              <a:t>！</a:t>
            </a:r>
            <a:endParaRPr lang="zh-CN" altLang="en-US" sz="6000" b="1" i="1" dirty="0">
              <a:solidFill>
                <a:srgbClr val="FF0000"/>
              </a:solidFill>
              <a:latin typeface="Courier New" panose="02070309020205020404" pitchFamily="49" charset="0"/>
            </a:endParaRPr>
          </a:p>
        </p:txBody>
      </p:sp>
      <p:pic>
        <p:nvPicPr>
          <p:cNvPr id="16388" name="Picture 4" descr="PE01616_"/>
          <p:cNvPicPr>
            <a:picLocks noChangeAspect="1"/>
          </p:cNvPicPr>
          <p:nvPr/>
        </p:nvPicPr>
        <p:blipFill>
          <a:blip r:embed="rId2"/>
          <a:stretch>
            <a:fillRect/>
          </a:stretch>
        </p:blipFill>
        <p:spPr>
          <a:xfrm>
            <a:off x="2819400" y="3810000"/>
            <a:ext cx="2971800" cy="28956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8352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0000"/>
                </a:solidFill>
                <a:effectLst>
                  <a:outerShdw blurRad="38100" dist="38100" dir="2700000" algn="tl">
                    <a:srgbClr val="C0C0C0"/>
                  </a:outerShdw>
                </a:effectLst>
                <a:uLnTx/>
                <a:uFillTx/>
                <a:cs typeface="黑体" panose="02010609060101010101" pitchFamily="49" charset="-122"/>
              </a:rPr>
              <a:t>实 验</a:t>
            </a:r>
            <a:r>
              <a:rPr kumimoji="0" lang="zh-CN" altLang="en-US" sz="4400" b="1" i="0" u="none" strike="noStrike" kern="0" cap="none" spc="0" normalizeH="0" baseline="0" noProof="0" dirty="0" smtClean="0">
                <a:ln>
                  <a:noFill/>
                </a:ln>
                <a:solidFill>
                  <a:schemeClr val="tx1"/>
                </a:solidFill>
                <a:effectLst>
                  <a:outerShdw blurRad="38100" dist="38100" dir="2700000" algn="tl">
                    <a:srgbClr val="C0C0C0"/>
                  </a:outerShdw>
                </a:effectLst>
                <a:uLnTx/>
                <a:uFillTx/>
                <a:cs typeface="黑体" panose="02010609060101010101" pitchFamily="49" charset="-122"/>
              </a:rPr>
              <a:t> </a:t>
            </a:r>
            <a:r>
              <a:rPr kumimoji="0" lang="zh-CN" altLang="en-US" sz="4400" b="1" i="0" u="none" strike="noStrike" kern="0" cap="none" spc="0" normalizeH="0" baseline="0" noProof="0" dirty="0" smtClean="0">
                <a:ln>
                  <a:noFill/>
                </a:ln>
                <a:solidFill>
                  <a:srgbClr val="FF0000"/>
                </a:solidFill>
                <a:effectLst>
                  <a:outerShdw blurRad="38100" dist="38100" dir="2700000" algn="tl">
                    <a:srgbClr val="C0C0C0"/>
                  </a:outerShdw>
                </a:effectLst>
                <a:uLnTx/>
                <a:uFillTx/>
                <a:cs typeface="黑体" panose="02010609060101010101" pitchFamily="49" charset="-122"/>
              </a:rPr>
              <a:t>原 理</a:t>
            </a:r>
            <a:br>
              <a:rPr kumimoji="0" lang="zh-CN" altLang="en-US" b="1" i="0" u="none" strike="noStrike" kern="0" cap="none" spc="0" normalizeH="0" baseline="0" noProof="0" dirty="0" smtClean="0">
                <a:ln>
                  <a:noFill/>
                </a:ln>
                <a:solidFill>
                  <a:srgbClr val="FF0000"/>
                </a:solidFill>
                <a:effectLst>
                  <a:outerShdw blurRad="38100" dist="38100" dir="2700000" algn="tl">
                    <a:srgbClr val="C0C0C0"/>
                  </a:outerShdw>
                </a:effectLst>
                <a:uLnTx/>
                <a:uFillTx/>
                <a:cs typeface="黑体" panose="02010609060101010101" pitchFamily="49" charset="-122"/>
              </a:rPr>
            </a:br>
            <a:endParaRPr kumimoji="0" lang="zh-CN" altLang="en-US" b="1" i="0" u="none" strike="noStrike" kern="0" cap="none" spc="0" normalizeH="0" baseline="0" noProof="0" dirty="0" smtClean="0">
              <a:ln>
                <a:noFill/>
              </a:ln>
              <a:solidFill>
                <a:srgbClr val="FF0000"/>
              </a:solidFill>
              <a:effectLst>
                <a:outerShdw blurRad="38100" dist="38100" dir="2700000" algn="tl">
                  <a:srgbClr val="C0C0C0"/>
                </a:outerShdw>
              </a:effectLst>
              <a:uLnTx/>
              <a:uFillTx/>
              <a:cs typeface="黑体" panose="02010609060101010101" pitchFamily="49" charset="-122"/>
            </a:endParaRPr>
          </a:p>
        </p:txBody>
      </p:sp>
      <p:sp>
        <p:nvSpPr>
          <p:cNvPr id="4099" name="Rectangle 3"/>
          <p:cNvSpPr>
            <a:spLocks noGrp="1"/>
          </p:cNvSpPr>
          <p:nvPr>
            <p:ph idx="1"/>
          </p:nvPr>
        </p:nvSpPr>
        <p:spPr/>
        <p:txBody>
          <a:bodyPr vert="horz" wrap="square" lIns="91440" tIns="45720" rIns="91440" bIns="45720" anchor="t"/>
          <a:lstStyle/>
          <a:p>
            <a:pPr marL="342900" indent="-342900" algn="l" eaLnBrk="1" hangingPunct="1">
              <a:lnSpc>
                <a:spcPct val="150000"/>
              </a:lnSpc>
              <a:spcBef>
                <a:spcPct val="20000"/>
              </a:spcBef>
            </a:pPr>
            <a:r>
              <a:rPr lang="zh-CN" altLang="en-US">
                <a:latin typeface="黑体" panose="02010609060101010101" pitchFamily="49" charset="-122"/>
                <a:cs typeface="黑体" panose="02010609060101010101" pitchFamily="49" charset="-122"/>
                <a:sym typeface="+mn-ea"/>
              </a:rPr>
              <a:t>对</a:t>
            </a:r>
            <a:r>
              <a:rPr lang="en-US" altLang="zh-CN">
                <a:latin typeface="黑体" panose="02010609060101010101" pitchFamily="49" charset="-122"/>
                <a:cs typeface="黑体" panose="02010609060101010101" pitchFamily="49" charset="-122"/>
                <a:sym typeface="+mn-ea"/>
              </a:rPr>
              <a:t>PCR</a:t>
            </a:r>
            <a:r>
              <a:rPr lang="zh-CN" altLang="en-US">
                <a:latin typeface="黑体" panose="02010609060101010101" pitchFamily="49" charset="-122"/>
                <a:cs typeface="黑体" panose="02010609060101010101" pitchFamily="49" charset="-122"/>
                <a:sym typeface="+mn-ea"/>
              </a:rPr>
              <a:t>鉴定为阳性转化子的质粒DNA进行</a:t>
            </a:r>
            <a:r>
              <a:rPr lang="en-US" altLang="zh-CN" i="1">
                <a:latin typeface="黑体" panose="02010609060101010101" pitchFamily="49" charset="-122"/>
                <a:cs typeface="黑体" panose="02010609060101010101" pitchFamily="49" charset="-122"/>
                <a:sym typeface="+mn-ea"/>
              </a:rPr>
              <a:t>Bam</a:t>
            </a:r>
            <a:r>
              <a:rPr lang="en-US" altLang="zh-CN">
                <a:latin typeface="黑体" panose="02010609060101010101" pitchFamily="49" charset="-122"/>
                <a:cs typeface="黑体" panose="02010609060101010101" pitchFamily="49" charset="-122"/>
                <a:sym typeface="+mn-ea"/>
              </a:rPr>
              <a:t>H</a:t>
            </a:r>
            <a:r>
              <a:rPr lang="en-US" altLang="zh-CN" dirty="0">
                <a:solidFill>
                  <a:srgbClr val="000000"/>
                </a:solidFill>
                <a:latin typeface="黑体" panose="02010609060101010101" pitchFamily="49" charset="-122"/>
                <a:cs typeface="黑体" panose="02010609060101010101" pitchFamily="49" charset="-122"/>
                <a:sym typeface="+mn-ea"/>
              </a:rPr>
              <a:t>I</a:t>
            </a:r>
            <a:r>
              <a:rPr lang="zh-CN" altLang="en-US">
                <a:latin typeface="黑体" panose="02010609060101010101" pitchFamily="49" charset="-122"/>
                <a:cs typeface="黑体" panose="02010609060101010101" pitchFamily="49" charset="-122"/>
                <a:sym typeface="+mn-ea"/>
              </a:rPr>
              <a:t>和</a:t>
            </a:r>
            <a:r>
              <a:rPr lang="en-US" altLang="zh-CN" i="1">
                <a:latin typeface="黑体" panose="02010609060101010101" pitchFamily="49" charset="-122"/>
                <a:cs typeface="黑体" panose="02010609060101010101" pitchFamily="49" charset="-122"/>
                <a:sym typeface="+mn-ea"/>
              </a:rPr>
              <a:t>Not</a:t>
            </a:r>
            <a:r>
              <a:rPr lang="en-US" altLang="zh-CN" dirty="0">
                <a:solidFill>
                  <a:srgbClr val="000000"/>
                </a:solidFill>
                <a:latin typeface="黑体" panose="02010609060101010101" pitchFamily="49" charset="-122"/>
                <a:cs typeface="黑体" panose="02010609060101010101" pitchFamily="49" charset="-122"/>
                <a:sym typeface="+mn-ea"/>
              </a:rPr>
              <a:t>I</a:t>
            </a:r>
            <a:r>
              <a:rPr lang="zh-CN" altLang="en-US">
                <a:latin typeface="黑体" panose="02010609060101010101" pitchFamily="49" charset="-122"/>
                <a:cs typeface="黑体" panose="02010609060101010101" pitchFamily="49" charset="-122"/>
                <a:sym typeface="+mn-ea"/>
              </a:rPr>
              <a:t>酶切鉴定。若</a:t>
            </a:r>
            <a:r>
              <a:rPr lang="zh-CN" altLang="en-US">
                <a:latin typeface="黑体" panose="02010609060101010101" pitchFamily="49" charset="-122"/>
                <a:cs typeface="黑体" panose="02010609060101010101" pitchFamily="49" charset="-122"/>
              </a:rPr>
              <a:t>酶切产物含有</a:t>
            </a:r>
            <a:r>
              <a:rPr lang="en-US" altLang="zh-CN">
                <a:latin typeface="黑体" panose="02010609060101010101" pitchFamily="49" charset="-122"/>
                <a:cs typeface="黑体" panose="02010609060101010101" pitchFamily="49" charset="-122"/>
              </a:rPr>
              <a:t>700bp</a:t>
            </a:r>
            <a:r>
              <a:rPr lang="zh-CN" altLang="en-US">
                <a:latin typeface="黑体" panose="02010609060101010101" pitchFamily="49" charset="-122"/>
                <a:cs typeface="黑体" panose="02010609060101010101" pitchFamily="49" charset="-122"/>
              </a:rPr>
              <a:t>的目的片段，则为</a:t>
            </a:r>
            <a:r>
              <a:rPr lang="en-US" altLang="zh-CN">
                <a:latin typeface="黑体" panose="02010609060101010101" pitchFamily="49" charset="-122"/>
                <a:cs typeface="黑体" panose="02010609060101010101" pitchFamily="49" charset="-122"/>
              </a:rPr>
              <a:t>GFP</a:t>
            </a:r>
            <a:r>
              <a:rPr lang="zh-CN" altLang="en-US">
                <a:latin typeface="黑体" panose="02010609060101010101" pitchFamily="49" charset="-122"/>
                <a:cs typeface="黑体" panose="02010609060101010101" pitchFamily="49" charset="-122"/>
              </a:rPr>
              <a:t>基因的重组质粒。该质粒</a:t>
            </a:r>
            <a:r>
              <a:rPr lang="en-US" altLang="zh-CN">
                <a:latin typeface="黑体" panose="02010609060101010101" pitchFamily="49" charset="-122"/>
                <a:cs typeface="黑体" panose="02010609060101010101" pitchFamily="49" charset="-122"/>
              </a:rPr>
              <a:t>DNA</a:t>
            </a:r>
            <a:r>
              <a:rPr lang="zh-CN" altLang="en-US">
                <a:latin typeface="黑体" panose="02010609060101010101" pitchFamily="49" charset="-122"/>
                <a:cs typeface="黑体" panose="02010609060101010101" pitchFamily="49" charset="-122"/>
              </a:rPr>
              <a:t>可用于后续转化进行</a:t>
            </a:r>
            <a:r>
              <a:rPr lang="en-US" altLang="zh-CN">
                <a:latin typeface="黑体" panose="02010609060101010101" pitchFamily="49" charset="-122"/>
                <a:cs typeface="黑体" panose="02010609060101010101" pitchFamily="49" charset="-122"/>
              </a:rPr>
              <a:t>GFP</a:t>
            </a:r>
            <a:r>
              <a:rPr lang="zh-CN" altLang="en-US">
                <a:latin typeface="黑体" panose="02010609060101010101" pitchFamily="49" charset="-122"/>
                <a:cs typeface="黑体" panose="02010609060101010101" pitchFamily="49" charset="-122"/>
              </a:rPr>
              <a:t>的蛋白表达。</a:t>
            </a:r>
            <a:endParaRPr lang="zh-CN" altLang="en-US">
              <a:latin typeface="黑体" panose="02010609060101010101" pitchFamily="49" charset="-122"/>
              <a:cs typeface="黑体" panose="02010609060101010101" pitchFamily="49" charset="-122"/>
            </a:endParaRPr>
          </a:p>
          <a:p>
            <a:pPr marL="342900" indent="-342900" algn="l" eaLnBrk="1" hangingPunct="1">
              <a:lnSpc>
                <a:spcPct val="150000"/>
              </a:lnSpc>
              <a:spcBef>
                <a:spcPct val="20000"/>
              </a:spcBef>
            </a:pPr>
            <a:endParaRPr lang="zh-CN" altLang="en-US">
              <a:latin typeface="黑体" panose="02010609060101010101" pitchFamily="49" charset="-122"/>
              <a:cs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540" y="94933"/>
            <a:ext cx="8229600" cy="1143000"/>
          </a:xfrm>
        </p:spPr>
        <p:txBody>
          <a:bodyPr/>
          <a:lstStyle/>
          <a:p>
            <a:r>
              <a:rPr lang="zh-CN" altLang="en-US" sz="4000" kern="1200" noProof="0" dirty="0" smtClean="0">
                <a:ln>
                  <a:noFill/>
                </a:ln>
                <a:effectLst>
                  <a:outerShdw blurRad="38100" dist="38100" dir="2700000" algn="tl">
                    <a:srgbClr val="C0C0C0"/>
                  </a:outerShdw>
                </a:effectLst>
                <a:uLnTx/>
                <a:latin typeface="+mj-lt"/>
                <a:ea typeface="微软雅黑" panose="020B0503020204020204" pitchFamily="34" charset="-122"/>
                <a:sym typeface="+mn-ea"/>
              </a:rPr>
              <a:t>实 验 操 作</a:t>
            </a:r>
            <a:endParaRPr kumimoji="0" lang="zh-CN" altLang="en-US"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j-lt"/>
              <a:ea typeface="微软雅黑" panose="020B0503020204020204" pitchFamily="34" charset="-122"/>
              <a:cs typeface="+mj-cs"/>
              <a:sym typeface="+mn-ea"/>
            </a:endParaRPr>
          </a:p>
        </p:txBody>
      </p:sp>
      <p:sp>
        <p:nvSpPr>
          <p:cNvPr id="8" name="内容占位符 7"/>
          <p:cNvSpPr>
            <a:spLocks noGrp="1"/>
          </p:cNvSpPr>
          <p:nvPr>
            <p:ph idx="1"/>
          </p:nvPr>
        </p:nvSpPr>
        <p:spPr>
          <a:xfrm>
            <a:off x="637540" y="1643380"/>
            <a:ext cx="8229600" cy="4525963"/>
          </a:xfrm>
        </p:spPr>
        <p:txBody>
          <a:bodyPr vert="horz" wrap="square" lIns="91440" tIns="45720" rIns="91440" bIns="45720" numCol="1" anchor="t" anchorCtr="0" compatLnSpc="1"/>
          <a:lstStyle/>
          <a:p>
            <a:pPr marL="609600" marR="0" lvl="0" indent="-609600" algn="l" defTabSz="914400" rtl="0" eaLnBrk="1" fontAlgn="base" latinLnBrk="0" hangingPunct="1">
              <a:lnSpc>
                <a:spcPct val="120000"/>
              </a:lnSpc>
              <a:spcBef>
                <a:spcPct val="20000"/>
              </a:spcBef>
              <a:spcAft>
                <a:spcPct val="0"/>
              </a:spcAft>
              <a:buClrTx/>
              <a:buSzTx/>
              <a:buFontTx/>
              <a:buNone/>
              <a:defRPr/>
            </a:pPr>
            <a:r>
              <a:rPr lang="en-US" altLang="zh-CN"/>
              <a:t>1</a:t>
            </a:r>
            <a:r>
              <a:rPr lang="zh-CN" altLang="en-US"/>
              <a:t>、试剂盒法快速抽提质粒</a:t>
            </a:r>
            <a:endParaRPr lang="zh-CN" altLang="en-US"/>
          </a:p>
          <a:p>
            <a:pPr marL="609600" marR="0" lvl="0" indent="-609600" algn="l" defTabSz="914400" rtl="0" eaLnBrk="1" fontAlgn="base" latinLnBrk="0" hangingPunct="1">
              <a:lnSpc>
                <a:spcPct val="120000"/>
              </a:lnSpc>
              <a:spcBef>
                <a:spcPct val="20000"/>
              </a:spcBef>
              <a:spcAft>
                <a:spcPct val="0"/>
              </a:spcAft>
              <a:buClrTx/>
              <a:buSzTx/>
              <a:buFontTx/>
              <a:buNone/>
              <a:defRPr/>
            </a:pPr>
            <a:r>
              <a:rPr lang="en-US" altLang="zh-CN"/>
              <a:t>2</a:t>
            </a:r>
            <a:r>
              <a:rPr lang="zh-CN" altLang="en-US"/>
              <a:t>、酶切分析</a:t>
            </a:r>
            <a:endParaRPr lang="zh-CN" altLang="en-US"/>
          </a:p>
          <a:p>
            <a:pPr marL="609600" marR="0" lvl="0" indent="-609600" algn="l" defTabSz="914400" rtl="0" eaLnBrk="1" fontAlgn="base" latinLnBrk="0" hangingPunct="1">
              <a:lnSpc>
                <a:spcPct val="120000"/>
              </a:lnSpc>
              <a:spcBef>
                <a:spcPct val="20000"/>
              </a:spcBef>
              <a:spcAft>
                <a:spcPct val="0"/>
              </a:spcAft>
              <a:buClrTx/>
              <a:buSzTx/>
              <a:buFontTx/>
              <a:buNone/>
              <a:defRPr/>
            </a:pPr>
            <a:r>
              <a:rPr lang="en-US" altLang="zh-CN"/>
              <a:t>3</a:t>
            </a:r>
            <a:r>
              <a:rPr lang="zh-CN" altLang="en-US"/>
              <a:t>、电泳鉴定</a:t>
            </a:r>
            <a:endParaRPr lang="zh-CN" altLang="en-US"/>
          </a:p>
          <a:p>
            <a:pPr marL="342900" marR="0" lvl="0" indent="-342900" algn="l" defTabSz="914400" rtl="0" eaLnBrk="0" fontAlgn="base" latinLnBrk="0" hangingPunct="0">
              <a:lnSpc>
                <a:spcPct val="100000"/>
              </a:lnSpc>
              <a:spcBef>
                <a:spcPct val="20000"/>
              </a:spcBef>
              <a:spcAft>
                <a:spcPct val="0"/>
              </a:spcAft>
              <a:buClrTx/>
              <a:buSzTx/>
              <a:buFontTx/>
              <a:buNone/>
              <a:defRPr/>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315" y="352743"/>
            <a:ext cx="8229600" cy="1143000"/>
          </a:xfrm>
        </p:spPr>
        <p:txBody>
          <a:bodyPr/>
          <a:lstStyle/>
          <a:p>
            <a:r>
              <a:rPr lang="en-US" altLang="zh-CN" dirty="0">
                <a:cs typeface="黑体" panose="02010609060101010101" pitchFamily="49" charset="-122"/>
                <a:sym typeface="+mn-ea"/>
              </a:rPr>
              <a:t>1</a:t>
            </a:r>
            <a:r>
              <a:rPr lang="zh-CN" altLang="en-US" dirty="0">
                <a:cs typeface="黑体" panose="02010609060101010101" pitchFamily="49" charset="-122"/>
                <a:sym typeface="+mn-ea"/>
              </a:rPr>
              <a:t>、试剂盒法抽提质粒</a:t>
            </a:r>
            <a:br>
              <a:rPr lang="en-US" altLang="zh-CN" b="1" dirty="0">
                <a:cs typeface="黑体" panose="02010609060101010101" pitchFamily="49" charset="-122"/>
              </a:rPr>
            </a:br>
            <a:endParaRPr lang="en-US" altLang="zh-CN" b="1" dirty="0">
              <a:cs typeface="黑体" panose="02010609060101010101" pitchFamily="49" charset="-122"/>
            </a:endParaRPr>
          </a:p>
        </p:txBody>
      </p:sp>
      <p:sp>
        <p:nvSpPr>
          <p:cNvPr id="7170" name="内容占位符 2"/>
          <p:cNvSpPr>
            <a:spLocks noGrp="1"/>
          </p:cNvSpPr>
          <p:nvPr>
            <p:ph idx="1"/>
          </p:nvPr>
        </p:nvSpPr>
        <p:spPr>
          <a:xfrm>
            <a:off x="784225" y="1944370"/>
            <a:ext cx="7816850" cy="4526280"/>
          </a:xfrm>
        </p:spPr>
        <p:txBody>
          <a:bodyPr vert="horz" wrap="square" lIns="91440" tIns="45720" rIns="91440" bIns="45720" anchor="t"/>
          <a:lstStyle/>
          <a:p>
            <a:pPr marL="457200" indent="-457200">
              <a:lnSpc>
                <a:spcPct val="150000"/>
              </a:lnSpc>
              <a:buFont typeface="+mj-ea"/>
              <a:buAutoNum type="circleNumDbPlain"/>
            </a:pPr>
            <a:r>
              <a:rPr lang="zh-CN" altLang="en-US" sz="2400" b="1" dirty="0">
                <a:latin typeface="黑体" panose="02010609060101010101" pitchFamily="49" charset="-122"/>
                <a:cs typeface="黑体" panose="02010609060101010101" pitchFamily="49" charset="-122"/>
              </a:rPr>
              <a:t>向吸附柱中加入500μ</a:t>
            </a:r>
            <a:r>
              <a:rPr lang="en-US" altLang="zh-CN" sz="2400" b="1" dirty="0">
                <a:latin typeface="黑体" panose="02010609060101010101" pitchFamily="49" charset="-122"/>
                <a:cs typeface="黑体" panose="02010609060101010101" pitchFamily="49" charset="-122"/>
              </a:rPr>
              <a:t>L</a:t>
            </a:r>
            <a:r>
              <a:rPr lang="zh-CN" altLang="en-US" sz="2400" b="1" dirty="0">
                <a:latin typeface="黑体" panose="02010609060101010101" pitchFamily="49" charset="-122"/>
                <a:cs typeface="黑体" panose="02010609060101010101" pitchFamily="49" charset="-122"/>
              </a:rPr>
              <a:t>的平衡液BL，</a:t>
            </a:r>
            <a:endParaRPr lang="zh-CN" altLang="en-US" sz="2400" b="1" dirty="0">
              <a:latin typeface="黑体" panose="02010609060101010101" pitchFamily="49" charset="-122"/>
              <a:cs typeface="黑体" panose="02010609060101010101" pitchFamily="49" charset="-122"/>
            </a:endParaRPr>
          </a:p>
          <a:p>
            <a:pPr marL="457200" indent="-457200">
              <a:lnSpc>
                <a:spcPct val="150000"/>
              </a:lnSpc>
              <a:buFont typeface="+mj-ea"/>
              <a:buAutoNum type="circleNumDbPlain"/>
            </a:pPr>
            <a:r>
              <a:rPr lang="zh-CN" altLang="en-US" sz="2400" b="1" dirty="0">
                <a:latin typeface="黑体" panose="02010609060101010101" pitchFamily="49" charset="-122"/>
                <a:cs typeface="黑体" panose="02010609060101010101" pitchFamily="49" charset="-122"/>
              </a:rPr>
              <a:t>12,000 rpm 离心1 min，</a:t>
            </a:r>
            <a:endParaRPr lang="zh-CN" altLang="en-US" sz="2400" b="1" dirty="0">
              <a:latin typeface="黑体" panose="02010609060101010101" pitchFamily="49" charset="-122"/>
              <a:cs typeface="黑体" panose="02010609060101010101" pitchFamily="49" charset="-122"/>
            </a:endParaRPr>
          </a:p>
          <a:p>
            <a:pPr marL="457200" indent="-457200">
              <a:lnSpc>
                <a:spcPct val="150000"/>
              </a:lnSpc>
              <a:buFont typeface="+mj-ea"/>
              <a:buAutoNum type="circleNumDbPlain"/>
            </a:pPr>
            <a:r>
              <a:rPr lang="zh-CN" altLang="en-US" sz="2400" dirty="0">
                <a:latin typeface="黑体" panose="02010609060101010101" pitchFamily="49" charset="-122"/>
                <a:cs typeface="黑体" panose="02010609060101010101" pitchFamily="49" charset="-122"/>
                <a:sym typeface="+mn-ea"/>
              </a:rPr>
              <a:t>倒掉收集管中的废液，</a:t>
            </a:r>
            <a:endParaRPr lang="zh-CN" altLang="en-US" sz="2400" b="1" dirty="0">
              <a:latin typeface="黑体" panose="02010609060101010101" pitchFamily="49" charset="-122"/>
              <a:cs typeface="黑体" panose="02010609060101010101" pitchFamily="49" charset="-122"/>
            </a:endParaRPr>
          </a:p>
          <a:p>
            <a:pPr marL="457200" indent="-457200">
              <a:lnSpc>
                <a:spcPct val="150000"/>
              </a:lnSpc>
              <a:buFont typeface="+mj-ea"/>
              <a:buAutoNum type="circleNumDbPlain"/>
            </a:pPr>
            <a:r>
              <a:rPr lang="zh-CN" altLang="en-US" sz="2400" b="1" dirty="0">
                <a:latin typeface="黑体" panose="02010609060101010101" pitchFamily="49" charset="-122"/>
                <a:cs typeface="黑体" panose="02010609060101010101" pitchFamily="49" charset="-122"/>
              </a:rPr>
              <a:t>将吸附柱重新放回收集管中备用。</a:t>
            </a:r>
            <a:endParaRPr lang="en-US" altLang="zh-CN" sz="2400" b="1" dirty="0">
              <a:latin typeface="黑体" panose="02010609060101010101" pitchFamily="49" charset="-122"/>
              <a:cs typeface="黑体" panose="02010609060101010101" pitchFamily="49" charset="-122"/>
            </a:endParaRPr>
          </a:p>
          <a:p>
            <a:pPr marL="514350" indent="-514350"/>
            <a:endParaRPr lang="zh-CN" altLang="en-US" sz="2800" dirty="0">
              <a:solidFill>
                <a:srgbClr val="FF0000"/>
              </a:solidFill>
              <a:latin typeface="黑体" panose="02010609060101010101" pitchFamily="49" charset="-122"/>
              <a:cs typeface="黑体" panose="02010609060101010101" pitchFamily="49" charset="-122"/>
              <a:sym typeface="+mn-ea"/>
            </a:endParaRPr>
          </a:p>
          <a:p>
            <a:endParaRPr lang="en-US" altLang="zh-CN" sz="2800" b="1" dirty="0">
              <a:solidFill>
                <a:srgbClr val="FF0000"/>
              </a:solidFill>
              <a:latin typeface="黑体" panose="02010609060101010101" pitchFamily="49" charset="-122"/>
              <a:cs typeface="黑体" panose="02010609060101010101" pitchFamily="49" charset="-122"/>
            </a:endParaRPr>
          </a:p>
        </p:txBody>
      </p:sp>
      <p:sp>
        <p:nvSpPr>
          <p:cNvPr id="7172" name="矩形 4"/>
          <p:cNvSpPr/>
          <p:nvPr/>
        </p:nvSpPr>
        <p:spPr>
          <a:xfrm>
            <a:off x="370840" y="1410335"/>
            <a:ext cx="7543800" cy="478155"/>
          </a:xfrm>
          <a:prstGeom prst="rect">
            <a:avLst/>
          </a:prstGeom>
          <a:noFill/>
          <a:ln w="9525">
            <a:noFill/>
          </a:ln>
        </p:spPr>
        <p:txBody>
          <a:bodyPr>
            <a:spAutoFit/>
          </a:bodyPr>
          <a:lstStyle/>
          <a:p>
            <a:pPr marL="609600" indent="-609600" eaLnBrk="1" hangingPunct="1">
              <a:lnSpc>
                <a:spcPct val="90000"/>
              </a:lnSpc>
              <a:spcBef>
                <a:spcPct val="20000"/>
              </a:spcBef>
            </a:pPr>
            <a:r>
              <a:rPr lang="en-US" altLang="zh-CN"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1) </a:t>
            </a: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柱平衡步骤，每人处理</a:t>
            </a:r>
            <a:r>
              <a:rPr lang="en-US" altLang="zh-CN"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个吸附柱。</a:t>
            </a:r>
            <a:endPar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ltLang="zh-CN"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7820"/>
            <a:ext cx="7663815" cy="4526280"/>
          </a:xfrm>
        </p:spPr>
        <p:txBody>
          <a:bodyPr/>
          <a:lstStyle/>
          <a:p>
            <a:pPr marL="817245" indent="-457200" eaLnBrk="1" latinLnBrk="0" hangingPunct="1">
              <a:lnSpc>
                <a:spcPts val="3580"/>
              </a:lnSpc>
              <a:spcBef>
                <a:spcPts val="0"/>
              </a:spcBef>
              <a:buClr>
                <a:schemeClr val="tx2"/>
              </a:buClr>
              <a:buSzPct val="110000"/>
              <a:buFont typeface="+mj-ea"/>
              <a:buAutoNum type="circleNumDbPlain"/>
            </a:pPr>
            <a:r>
              <a:rPr lang="en-US" altLang="zh-CN" sz="2400" dirty="0">
                <a:latin typeface="黑体" panose="02010609060101010101" pitchFamily="49" charset="-122"/>
                <a:cs typeface="黑体" panose="02010609060101010101" pitchFamily="49" charset="-122"/>
                <a:sym typeface="+mn-ea"/>
              </a:rPr>
              <a:t>3mL</a:t>
            </a:r>
            <a:r>
              <a:rPr lang="zh-CN" altLang="en-US" sz="2400" dirty="0">
                <a:latin typeface="黑体" panose="02010609060101010101" pitchFamily="49" charset="-122"/>
                <a:cs typeface="黑体" panose="02010609060101010101" pitchFamily="49" charset="-122"/>
                <a:sym typeface="+mn-ea"/>
              </a:rPr>
              <a:t>过夜培养菌液</a:t>
            </a:r>
            <a:r>
              <a:rPr lang="en-US" altLang="zh-CN" sz="2400" dirty="0">
                <a:latin typeface="黑体" panose="02010609060101010101" pitchFamily="49" charset="-122"/>
                <a:cs typeface="黑体" panose="02010609060101010101" pitchFamily="49" charset="-122"/>
                <a:sym typeface="+mn-ea"/>
              </a:rPr>
              <a:t>, </a:t>
            </a:r>
            <a:r>
              <a:rPr lang="zh-CN" altLang="en-US" sz="2400" dirty="0">
                <a:latin typeface="黑体" panose="02010609060101010101" pitchFamily="49" charset="-122"/>
                <a:cs typeface="黑体" panose="02010609060101010101" pitchFamily="49" charset="-122"/>
                <a:sym typeface="+mn-ea"/>
              </a:rPr>
              <a:t>离心收集菌体。（</a:t>
            </a:r>
            <a:r>
              <a:rPr lang="en-US" altLang="zh-CN" sz="2400" dirty="0">
                <a:solidFill>
                  <a:srgbClr val="FF0000"/>
                </a:solidFill>
                <a:latin typeface="黑体" panose="02010609060101010101" pitchFamily="49" charset="-122"/>
                <a:cs typeface="黑体" panose="02010609060101010101" pitchFamily="49" charset="-122"/>
                <a:sym typeface="+mn-ea"/>
              </a:rPr>
              <a:t>PCR</a:t>
            </a:r>
            <a:r>
              <a:rPr lang="zh-CN" altLang="en-US" sz="2400" dirty="0">
                <a:solidFill>
                  <a:srgbClr val="FF0000"/>
                </a:solidFill>
                <a:latin typeface="黑体" panose="02010609060101010101" pitchFamily="49" charset="-122"/>
                <a:cs typeface="黑体" panose="02010609060101010101" pitchFamily="49" charset="-122"/>
                <a:sym typeface="+mn-ea"/>
              </a:rPr>
              <a:t>初筛为阳性的转化子</a:t>
            </a:r>
            <a:r>
              <a:rPr lang="zh-CN" altLang="en-US" sz="2400" dirty="0">
                <a:latin typeface="黑体" panose="02010609060101010101" pitchFamily="49" charset="-122"/>
                <a:cs typeface="黑体" panose="02010609060101010101" pitchFamily="49" charset="-122"/>
                <a:sym typeface="+mn-ea"/>
              </a:rPr>
              <a:t>） </a:t>
            </a:r>
            <a:endParaRPr lang="zh-CN" altLang="en-US" sz="2400" b="1" dirty="0">
              <a:latin typeface="黑体" panose="02010609060101010101" pitchFamily="49" charset="-122"/>
              <a:cs typeface="黑体" panose="02010609060101010101" pitchFamily="49" charset="-122"/>
            </a:endParaRPr>
          </a:p>
          <a:p>
            <a:pPr marL="817245" indent="-457200" eaLnBrk="1" latinLnBrk="0" hangingPunct="1">
              <a:lnSpc>
                <a:spcPts val="3580"/>
              </a:lnSpc>
              <a:spcBef>
                <a:spcPts val="0"/>
              </a:spcBef>
              <a:buClr>
                <a:schemeClr val="tx2"/>
              </a:buClr>
              <a:buSzPct val="110000"/>
              <a:buFont typeface="+mj-ea"/>
              <a:buAutoNum type="circleNumDbPlain"/>
            </a:pPr>
            <a:r>
              <a:rPr lang="zh-CN" altLang="en-US" sz="2400" dirty="0">
                <a:latin typeface="黑体" panose="02010609060101010101" pitchFamily="49" charset="-122"/>
                <a:cs typeface="黑体" panose="02010609060101010101" pitchFamily="49" charset="-122"/>
                <a:sym typeface="+mn-ea"/>
              </a:rPr>
              <a:t>加入</a:t>
            </a:r>
            <a:r>
              <a:rPr lang="en-US" altLang="zh-CN" sz="2400" dirty="0">
                <a:latin typeface="黑体" panose="02010609060101010101" pitchFamily="49" charset="-122"/>
                <a:cs typeface="黑体" panose="02010609060101010101" pitchFamily="49" charset="-122"/>
                <a:sym typeface="+mn-ea"/>
              </a:rPr>
              <a:t>250µL </a:t>
            </a:r>
            <a:r>
              <a:rPr lang="zh-CN" altLang="en-US" sz="2400" dirty="0">
                <a:latin typeface="黑体" panose="02010609060101010101" pitchFamily="49" charset="-122"/>
                <a:cs typeface="黑体" panose="02010609060101010101" pitchFamily="49" charset="-122"/>
                <a:sym typeface="+mn-ea"/>
              </a:rPr>
              <a:t>溶液</a:t>
            </a:r>
            <a:r>
              <a:rPr lang="en-US" altLang="zh-CN" sz="2400" dirty="0">
                <a:latin typeface="黑体" panose="02010609060101010101" pitchFamily="49" charset="-122"/>
                <a:cs typeface="黑体" panose="02010609060101010101" pitchFamily="49" charset="-122"/>
                <a:sym typeface="+mn-ea"/>
              </a:rPr>
              <a:t>I</a:t>
            </a:r>
            <a:r>
              <a:rPr lang="zh-CN" altLang="en-US" sz="2400" dirty="0">
                <a:latin typeface="黑体" panose="02010609060101010101" pitchFamily="49" charset="-122"/>
                <a:cs typeface="黑体" panose="02010609060101010101" pitchFamily="49" charset="-122"/>
                <a:sym typeface="+mn-ea"/>
              </a:rPr>
              <a:t>（</a:t>
            </a:r>
            <a:r>
              <a:rPr lang="en-US" altLang="zh-CN" sz="2400" dirty="0">
                <a:latin typeface="黑体" panose="02010609060101010101" pitchFamily="49" charset="-122"/>
                <a:cs typeface="黑体" panose="02010609060101010101" pitchFamily="49" charset="-122"/>
                <a:sym typeface="+mn-ea"/>
              </a:rPr>
              <a:t>P1</a:t>
            </a:r>
            <a:r>
              <a:rPr lang="zh-CN" altLang="en-US" sz="2400" dirty="0">
                <a:latin typeface="黑体" panose="02010609060101010101" pitchFamily="49" charset="-122"/>
                <a:cs typeface="黑体" panose="02010609060101010101" pitchFamily="49" charset="-122"/>
                <a:sym typeface="+mn-ea"/>
              </a:rPr>
              <a:t>含</a:t>
            </a:r>
            <a:r>
              <a:rPr lang="en-US" altLang="zh-CN" sz="2400" dirty="0">
                <a:latin typeface="黑体" panose="02010609060101010101" pitchFamily="49" charset="-122"/>
                <a:cs typeface="黑体" panose="02010609060101010101" pitchFamily="49" charset="-122"/>
                <a:sym typeface="+mn-ea"/>
              </a:rPr>
              <a:t>RNase A</a:t>
            </a:r>
            <a:r>
              <a:rPr lang="zh-CN" altLang="en-US" sz="2400" dirty="0">
                <a:latin typeface="黑体" panose="02010609060101010101" pitchFamily="49" charset="-122"/>
                <a:cs typeface="黑体" panose="02010609060101010101" pitchFamily="49" charset="-122"/>
                <a:sym typeface="+mn-ea"/>
              </a:rPr>
              <a:t>），</a:t>
            </a:r>
            <a:r>
              <a:rPr lang="zh-CN" altLang="en-US" sz="2400" dirty="0">
                <a:solidFill>
                  <a:srgbClr val="FF0000"/>
                </a:solidFill>
                <a:latin typeface="黑体" panose="02010609060101010101" pitchFamily="49" charset="-122"/>
                <a:cs typeface="黑体" panose="02010609060101010101" pitchFamily="49" charset="-122"/>
                <a:sym typeface="+mn-ea"/>
              </a:rPr>
              <a:t>充分悬浮</a:t>
            </a:r>
            <a:r>
              <a:rPr lang="en-US" altLang="zh-CN" sz="2400" dirty="0">
                <a:latin typeface="黑体" panose="02010609060101010101" pitchFamily="49" charset="-122"/>
                <a:cs typeface="黑体" panose="02010609060101010101" pitchFamily="49" charset="-122"/>
                <a:sym typeface="+mn-ea"/>
              </a:rPr>
              <a:t>, </a:t>
            </a:r>
            <a:r>
              <a:rPr lang="zh-CN" altLang="en-US" sz="2400" dirty="0">
                <a:latin typeface="黑体" panose="02010609060101010101" pitchFamily="49" charset="-122"/>
                <a:cs typeface="黑体" panose="02010609060101010101" pitchFamily="49" charset="-122"/>
                <a:sym typeface="+mn-ea"/>
              </a:rPr>
              <a:t>彻底混匀菌块。</a:t>
            </a:r>
            <a:endParaRPr lang="zh-CN" altLang="en-US" sz="2400" b="1" dirty="0">
              <a:latin typeface="黑体" panose="02010609060101010101" pitchFamily="49" charset="-122"/>
              <a:cs typeface="黑体" panose="02010609060101010101" pitchFamily="49" charset="-122"/>
            </a:endParaRPr>
          </a:p>
          <a:p>
            <a:pPr marL="817245" indent="-457200" eaLnBrk="1" latinLnBrk="0" hangingPunct="1">
              <a:lnSpc>
                <a:spcPts val="3580"/>
              </a:lnSpc>
              <a:spcBef>
                <a:spcPts val="0"/>
              </a:spcBef>
              <a:buClr>
                <a:schemeClr val="tx2"/>
              </a:buClr>
              <a:buSzPct val="110000"/>
              <a:buFont typeface="+mj-ea"/>
              <a:buAutoNum type="circleNumDbPlain"/>
            </a:pPr>
            <a:r>
              <a:rPr lang="zh-CN" altLang="en-US" sz="2400" dirty="0">
                <a:latin typeface="黑体" panose="02010609060101010101" pitchFamily="49" charset="-122"/>
                <a:cs typeface="黑体" panose="02010609060101010101" pitchFamily="49" charset="-122"/>
                <a:sym typeface="+mn-ea"/>
              </a:rPr>
              <a:t>加入</a:t>
            </a:r>
            <a:r>
              <a:rPr lang="en-US" altLang="zh-CN" sz="2400" dirty="0">
                <a:latin typeface="黑体" panose="02010609060101010101" pitchFamily="49" charset="-122"/>
                <a:cs typeface="黑体" panose="02010609060101010101" pitchFamily="49" charset="-122"/>
                <a:sym typeface="+mn-ea"/>
              </a:rPr>
              <a:t>250µL </a:t>
            </a:r>
            <a:r>
              <a:rPr lang="zh-CN" altLang="en-US" sz="2400" dirty="0">
                <a:latin typeface="黑体" panose="02010609060101010101" pitchFamily="49" charset="-122"/>
                <a:cs typeface="黑体" panose="02010609060101010101" pitchFamily="49" charset="-122"/>
                <a:sym typeface="+mn-ea"/>
              </a:rPr>
              <a:t>溶液</a:t>
            </a:r>
            <a:r>
              <a:rPr lang="en-US" altLang="zh-CN" sz="2400" dirty="0">
                <a:latin typeface="黑体" panose="02010609060101010101" pitchFamily="49" charset="-122"/>
                <a:cs typeface="黑体" panose="02010609060101010101" pitchFamily="49" charset="-122"/>
                <a:sym typeface="+mn-ea"/>
              </a:rPr>
              <a:t>II(P2)</a:t>
            </a:r>
            <a:r>
              <a:rPr lang="zh-CN" altLang="en-US" sz="2400" dirty="0">
                <a:latin typeface="黑体" panose="02010609060101010101" pitchFamily="49" charset="-122"/>
                <a:cs typeface="黑体" panose="02010609060101010101" pitchFamily="49" charset="-122"/>
                <a:sym typeface="+mn-ea"/>
              </a:rPr>
              <a:t>，</a:t>
            </a:r>
            <a:r>
              <a:rPr lang="zh-CN" altLang="en-US" sz="2400" dirty="0">
                <a:solidFill>
                  <a:srgbClr val="FF0000"/>
                </a:solidFill>
                <a:latin typeface="黑体" panose="02010609060101010101" pitchFamily="49" charset="-122"/>
                <a:cs typeface="黑体" panose="02010609060101010101" pitchFamily="49" charset="-122"/>
                <a:sym typeface="+mn-ea"/>
              </a:rPr>
              <a:t>上下翻转</a:t>
            </a:r>
            <a:r>
              <a:rPr lang="en-US" altLang="zh-CN" sz="2400" dirty="0">
                <a:solidFill>
                  <a:srgbClr val="FF0000"/>
                </a:solidFill>
                <a:latin typeface="黑体" panose="02010609060101010101" pitchFamily="49" charset="-122"/>
                <a:cs typeface="黑体" panose="02010609060101010101" pitchFamily="49" charset="-122"/>
                <a:sym typeface="+mn-ea"/>
              </a:rPr>
              <a:t>7</a:t>
            </a:r>
            <a:r>
              <a:rPr lang="zh-CN" altLang="en-US" sz="2400" dirty="0">
                <a:solidFill>
                  <a:srgbClr val="FF0000"/>
                </a:solidFill>
                <a:latin typeface="黑体" panose="02010609060101010101" pitchFamily="49" charset="-122"/>
                <a:cs typeface="黑体" panose="02010609060101010101" pitchFamily="49" charset="-122"/>
                <a:sym typeface="+mn-ea"/>
              </a:rPr>
              <a:t>次轻轻混匀</a:t>
            </a:r>
            <a:r>
              <a:rPr lang="zh-CN" altLang="en-US" sz="2400" dirty="0">
                <a:latin typeface="黑体" panose="02010609060101010101" pitchFamily="49" charset="-122"/>
                <a:cs typeface="黑体" panose="02010609060101010101" pitchFamily="49" charset="-122"/>
                <a:sym typeface="+mn-ea"/>
              </a:rPr>
              <a:t>，室温放置</a:t>
            </a:r>
            <a:r>
              <a:rPr lang="en-US" altLang="zh-CN" sz="2400" dirty="0">
                <a:solidFill>
                  <a:srgbClr val="FF0000"/>
                </a:solidFill>
                <a:latin typeface="黑体" panose="02010609060101010101" pitchFamily="49" charset="-122"/>
                <a:cs typeface="黑体" panose="02010609060101010101" pitchFamily="49" charset="-122"/>
                <a:sym typeface="+mn-ea"/>
              </a:rPr>
              <a:t>3min</a:t>
            </a:r>
            <a:r>
              <a:rPr lang="zh-CN" altLang="en-US" sz="2400" dirty="0">
                <a:latin typeface="黑体" panose="02010609060101010101" pitchFamily="49" charset="-122"/>
                <a:cs typeface="黑体" panose="02010609060101010101" pitchFamily="49" charset="-122"/>
                <a:sym typeface="+mn-ea"/>
              </a:rPr>
              <a:t>。</a:t>
            </a:r>
            <a:endParaRPr lang="zh-CN" altLang="en-US" sz="2400" b="1" dirty="0">
              <a:latin typeface="黑体" panose="02010609060101010101" pitchFamily="49" charset="-122"/>
              <a:cs typeface="黑体" panose="02010609060101010101" pitchFamily="49" charset="-122"/>
            </a:endParaRPr>
          </a:p>
          <a:p>
            <a:pPr marL="817245" indent="-457200" eaLnBrk="1" latinLnBrk="0" hangingPunct="1">
              <a:lnSpc>
                <a:spcPts val="3580"/>
              </a:lnSpc>
              <a:spcBef>
                <a:spcPts val="0"/>
              </a:spcBef>
              <a:buClr>
                <a:schemeClr val="tx2"/>
              </a:buClr>
              <a:buSzPct val="110000"/>
              <a:buFont typeface="+mj-ea"/>
              <a:buAutoNum type="circleNumDbPlain"/>
            </a:pPr>
            <a:r>
              <a:rPr lang="zh-CN" altLang="en-US" sz="2400" dirty="0">
                <a:latin typeface="黑体" panose="02010609060101010101" pitchFamily="49" charset="-122"/>
                <a:cs typeface="黑体" panose="02010609060101010101" pitchFamily="49" charset="-122"/>
                <a:sym typeface="+mn-ea"/>
              </a:rPr>
              <a:t>加入</a:t>
            </a:r>
            <a:r>
              <a:rPr lang="en-US" altLang="zh-CN" sz="2400" dirty="0">
                <a:latin typeface="黑体" panose="02010609060101010101" pitchFamily="49" charset="-122"/>
                <a:cs typeface="黑体" panose="02010609060101010101" pitchFamily="49" charset="-122"/>
                <a:sym typeface="+mn-ea"/>
              </a:rPr>
              <a:t>350µL </a:t>
            </a:r>
            <a:r>
              <a:rPr lang="zh-CN" altLang="en-US" sz="2400" dirty="0">
                <a:latin typeface="黑体" panose="02010609060101010101" pitchFamily="49" charset="-122"/>
                <a:cs typeface="黑体" panose="02010609060101010101" pitchFamily="49" charset="-122"/>
                <a:sym typeface="+mn-ea"/>
              </a:rPr>
              <a:t>溶液</a:t>
            </a:r>
            <a:r>
              <a:rPr lang="en-US" altLang="zh-CN" sz="2400" dirty="0">
                <a:latin typeface="黑体" panose="02010609060101010101" pitchFamily="49" charset="-122"/>
                <a:cs typeface="黑体" panose="02010609060101010101" pitchFamily="49" charset="-122"/>
                <a:sym typeface="+mn-ea"/>
              </a:rPr>
              <a:t>III(P3)</a:t>
            </a:r>
            <a:r>
              <a:rPr lang="zh-CN" altLang="en-US" sz="2400" dirty="0">
                <a:latin typeface="黑体" panose="02010609060101010101" pitchFamily="49" charset="-122"/>
                <a:cs typeface="黑体" panose="02010609060101010101" pitchFamily="49" charset="-122"/>
                <a:sym typeface="+mn-ea"/>
              </a:rPr>
              <a:t>，</a:t>
            </a:r>
            <a:r>
              <a:rPr lang="zh-CN" altLang="en-US" sz="2400" dirty="0">
                <a:solidFill>
                  <a:srgbClr val="FF0000"/>
                </a:solidFill>
                <a:latin typeface="黑体" panose="02010609060101010101" pitchFamily="49" charset="-122"/>
                <a:cs typeface="黑体" panose="02010609060101010101" pitchFamily="49" charset="-122"/>
                <a:sym typeface="+mn-ea"/>
              </a:rPr>
              <a:t>上下翻转</a:t>
            </a:r>
            <a:r>
              <a:rPr lang="en-US" altLang="zh-CN" sz="2400" dirty="0">
                <a:solidFill>
                  <a:srgbClr val="FF0000"/>
                </a:solidFill>
                <a:latin typeface="黑体" panose="02010609060101010101" pitchFamily="49" charset="-122"/>
                <a:cs typeface="黑体" panose="02010609060101010101" pitchFamily="49" charset="-122"/>
                <a:sym typeface="+mn-ea"/>
              </a:rPr>
              <a:t>7</a:t>
            </a:r>
            <a:r>
              <a:rPr lang="zh-CN" altLang="en-US" sz="2400" dirty="0">
                <a:solidFill>
                  <a:srgbClr val="FF0000"/>
                </a:solidFill>
                <a:latin typeface="黑体" panose="02010609060101010101" pitchFamily="49" charset="-122"/>
                <a:cs typeface="黑体" panose="02010609060101010101" pitchFamily="49" charset="-122"/>
                <a:sym typeface="+mn-ea"/>
              </a:rPr>
              <a:t>次轻轻混匀</a:t>
            </a:r>
            <a:r>
              <a:rPr lang="zh-CN" altLang="en-US" sz="2400" dirty="0">
                <a:latin typeface="黑体" panose="02010609060101010101" pitchFamily="49" charset="-122"/>
                <a:cs typeface="黑体" panose="02010609060101010101" pitchFamily="49" charset="-122"/>
                <a:sym typeface="+mn-ea"/>
              </a:rPr>
              <a:t>，冰浴</a:t>
            </a:r>
            <a:r>
              <a:rPr lang="en-US" altLang="zh-CN" sz="2400" dirty="0">
                <a:latin typeface="黑体" panose="02010609060101010101" pitchFamily="49" charset="-122"/>
                <a:cs typeface="黑体" panose="02010609060101010101" pitchFamily="49" charset="-122"/>
                <a:sym typeface="+mn-ea"/>
              </a:rPr>
              <a:t>3min</a:t>
            </a:r>
            <a:r>
              <a:rPr lang="zh-CN" altLang="en-US" sz="2400" dirty="0">
                <a:latin typeface="黑体" panose="02010609060101010101" pitchFamily="49" charset="-122"/>
                <a:cs typeface="黑体" panose="02010609060101010101" pitchFamily="49" charset="-122"/>
                <a:sym typeface="+mn-ea"/>
              </a:rPr>
              <a:t>，</a:t>
            </a:r>
            <a:r>
              <a:rPr lang="en-US" altLang="zh-CN" sz="2400" dirty="0">
                <a:latin typeface="黑体" panose="02010609060101010101" pitchFamily="49" charset="-122"/>
                <a:cs typeface="黑体" panose="02010609060101010101" pitchFamily="49" charset="-122"/>
                <a:sym typeface="+mn-ea"/>
              </a:rPr>
              <a:t>12000rpm</a:t>
            </a:r>
            <a:r>
              <a:rPr lang="zh-CN" altLang="en-US" sz="2400" dirty="0">
                <a:latin typeface="黑体" panose="02010609060101010101" pitchFamily="49" charset="-122"/>
                <a:cs typeface="黑体" panose="02010609060101010101" pitchFamily="49" charset="-122"/>
                <a:sym typeface="+mn-ea"/>
              </a:rPr>
              <a:t>离心</a:t>
            </a:r>
            <a:r>
              <a:rPr lang="en-US" altLang="zh-CN" sz="2400" dirty="0">
                <a:latin typeface="黑体" panose="02010609060101010101" pitchFamily="49" charset="-122"/>
                <a:cs typeface="黑体" panose="02010609060101010101" pitchFamily="49" charset="-122"/>
                <a:sym typeface="+mn-ea"/>
              </a:rPr>
              <a:t>10min</a:t>
            </a:r>
            <a:r>
              <a:rPr lang="zh-CN" altLang="en-US" sz="2400" dirty="0">
                <a:latin typeface="黑体" panose="02010609060101010101" pitchFamily="49" charset="-122"/>
                <a:cs typeface="黑体" panose="02010609060101010101" pitchFamily="49" charset="-122"/>
                <a:sym typeface="+mn-ea"/>
              </a:rPr>
              <a:t>。</a:t>
            </a:r>
            <a:endParaRPr lang="zh-CN" altLang="en-US" sz="2400" b="1" dirty="0">
              <a:latin typeface="黑体" panose="02010609060101010101" pitchFamily="49" charset="-122"/>
              <a:cs typeface="黑体" panose="02010609060101010101" pitchFamily="49" charset="-122"/>
            </a:endParaRPr>
          </a:p>
          <a:p>
            <a:pPr marL="817245" indent="-457200" eaLnBrk="1" latinLnBrk="0" hangingPunct="1">
              <a:lnSpc>
                <a:spcPts val="3580"/>
              </a:lnSpc>
              <a:spcBef>
                <a:spcPts val="0"/>
              </a:spcBef>
              <a:buClr>
                <a:schemeClr val="tx2"/>
              </a:buClr>
              <a:buSzPct val="110000"/>
              <a:buFont typeface="+mj-ea"/>
              <a:buAutoNum type="circleNumDbPlain"/>
            </a:pPr>
            <a:r>
              <a:rPr lang="zh-CN" altLang="en-US" sz="2400" dirty="0">
                <a:latin typeface="黑体" panose="02010609060101010101" pitchFamily="49" charset="-122"/>
                <a:cs typeface="黑体" panose="02010609060101010101" pitchFamily="49" charset="-122"/>
                <a:sym typeface="+mn-ea"/>
              </a:rPr>
              <a:t>将上清液转移至纯化柱中（做好标记），</a:t>
            </a:r>
            <a:r>
              <a:rPr lang="en-US" altLang="zh-CN" sz="2400" dirty="0">
                <a:latin typeface="黑体" panose="02010609060101010101" pitchFamily="49" charset="-122"/>
                <a:cs typeface="黑体" panose="02010609060101010101" pitchFamily="49" charset="-122"/>
                <a:sym typeface="+mn-ea"/>
              </a:rPr>
              <a:t>12000rpm</a:t>
            </a:r>
            <a:r>
              <a:rPr lang="zh-CN" altLang="en-US" sz="2400" dirty="0">
                <a:latin typeface="黑体" panose="02010609060101010101" pitchFamily="49" charset="-122"/>
                <a:cs typeface="黑体" panose="02010609060101010101" pitchFamily="49" charset="-122"/>
                <a:sym typeface="+mn-ea"/>
              </a:rPr>
              <a:t>离心</a:t>
            </a:r>
            <a:r>
              <a:rPr lang="en-US" altLang="zh-CN" sz="2400" dirty="0">
                <a:latin typeface="黑体" panose="02010609060101010101" pitchFamily="49" charset="-122"/>
                <a:cs typeface="黑体" panose="02010609060101010101" pitchFamily="49" charset="-122"/>
                <a:sym typeface="+mn-ea"/>
              </a:rPr>
              <a:t>1min</a:t>
            </a:r>
            <a:r>
              <a:rPr lang="zh-CN" altLang="en-US" sz="2400" dirty="0">
                <a:latin typeface="黑体" panose="02010609060101010101" pitchFamily="49" charset="-122"/>
                <a:cs typeface="黑体" panose="02010609060101010101" pitchFamily="49" charset="-122"/>
                <a:sym typeface="+mn-ea"/>
              </a:rPr>
              <a:t>，倒去收集管中的流穿液。</a:t>
            </a:r>
            <a:endParaRPr lang="zh-CN" altLang="en-US" sz="2400" b="1" dirty="0">
              <a:latin typeface="微软雅黑" panose="020B0503020204020204" pitchFamily="34" charset="-122"/>
              <a:ea typeface="微软雅黑" panose="020B0503020204020204" pitchFamily="34" charset="-122"/>
            </a:endParaRPr>
          </a:p>
          <a:p>
            <a:pPr marL="360045" indent="0" latinLnBrk="0">
              <a:lnSpc>
                <a:spcPts val="3580"/>
              </a:lnSpc>
              <a:spcBef>
                <a:spcPts val="0"/>
              </a:spcBef>
              <a:buNone/>
            </a:pPr>
            <a:endParaRPr lang="zh-CN" altLang="en-US" sz="2400" b="1" dirty="0">
              <a:latin typeface="微软雅黑" panose="020B0503020204020204" pitchFamily="34" charset="-122"/>
              <a:ea typeface="微软雅黑" panose="020B0503020204020204" pitchFamily="34" charset="-122"/>
            </a:endParaRPr>
          </a:p>
          <a:p>
            <a:pPr marL="360045" indent="0" latinLnBrk="0">
              <a:lnSpc>
                <a:spcPts val="3580"/>
              </a:lnSpc>
              <a:spcBef>
                <a:spcPts val="0"/>
              </a:spcBef>
              <a:buNone/>
            </a:pPr>
            <a:endParaRPr lang="zh-CN" altLang="en-US" sz="2400" b="1" dirty="0">
              <a:latin typeface="微软雅黑" panose="020B0503020204020204" pitchFamily="34" charset="-122"/>
              <a:ea typeface="微软雅黑" panose="020B0503020204020204" pitchFamily="34" charset="-122"/>
            </a:endParaRPr>
          </a:p>
        </p:txBody>
      </p:sp>
      <p:sp>
        <p:nvSpPr>
          <p:cNvPr id="8194" name="Rectangle 5"/>
          <p:cNvSpPr/>
          <p:nvPr/>
        </p:nvSpPr>
        <p:spPr>
          <a:xfrm>
            <a:off x="953770" y="1930718"/>
            <a:ext cx="7899400" cy="4148137"/>
          </a:xfrm>
          <a:prstGeom prst="rect">
            <a:avLst/>
          </a:prstGeom>
          <a:noFill/>
          <a:ln w="9525">
            <a:noFill/>
          </a:ln>
        </p:spPr>
        <p:txBody>
          <a:bodyPr/>
          <a:lstStyle/>
          <a:p>
            <a:pPr marL="609600" indent="-609600" eaLnBrk="1" hangingPunct="1">
              <a:spcBef>
                <a:spcPct val="20000"/>
              </a:spcBef>
              <a:buClr>
                <a:schemeClr val="tx2"/>
              </a:buClr>
              <a:buSzPct val="110000"/>
            </a:pPr>
            <a:endParaRPr lang="zh-CN" altLang="en-US" sz="2400" b="1" dirty="0">
              <a:solidFill>
                <a:schemeClr val="folHlink"/>
              </a:solidFill>
              <a:latin typeface="微软雅黑" panose="020B0503020204020204" pitchFamily="34" charset="-122"/>
              <a:ea typeface="微软雅黑" panose="020B0503020204020204" pitchFamily="34" charset="-122"/>
            </a:endParaRPr>
          </a:p>
          <a:p>
            <a:pPr eaLnBrk="1" hangingPunct="1">
              <a:spcBef>
                <a:spcPct val="20000"/>
              </a:spcBef>
              <a:buClr>
                <a:schemeClr val="tx2"/>
              </a:buClr>
              <a:buSzPct val="110000"/>
            </a:pPr>
            <a:endParaRPr lang="zh-CN" altLang="en-US" sz="2400" b="1" dirty="0">
              <a:latin typeface="微软雅黑" panose="020B0503020204020204" pitchFamily="34" charset="-122"/>
              <a:ea typeface="微软雅黑" panose="020B0503020204020204" pitchFamily="34" charset="-122"/>
            </a:endParaRPr>
          </a:p>
        </p:txBody>
      </p:sp>
      <p:sp>
        <p:nvSpPr>
          <p:cNvPr id="8195" name="Rectangle 6"/>
          <p:cNvSpPr/>
          <p:nvPr/>
        </p:nvSpPr>
        <p:spPr>
          <a:xfrm>
            <a:off x="457200" y="457200"/>
            <a:ext cx="8088313" cy="990600"/>
          </a:xfrm>
          <a:prstGeom prst="rect">
            <a:avLst/>
          </a:prstGeom>
          <a:noFill/>
          <a:ln w="9525">
            <a:noFill/>
          </a:ln>
        </p:spPr>
        <p:txBody>
          <a:bodyPr/>
          <a:lstStyle/>
          <a:p>
            <a:pPr marL="609600" indent="-609600" eaLnBrk="1" hangingPunct="1">
              <a:lnSpc>
                <a:spcPct val="90000"/>
              </a:lnSpc>
              <a:spcBef>
                <a:spcPct val="20000"/>
              </a:spcBef>
            </a:pPr>
            <a:endParaRPr lang="en-US" altLang="zh-CN" sz="3000" b="1" dirty="0">
              <a:latin typeface="微软雅黑" panose="020B0503020204020204" pitchFamily="34" charset="-122"/>
              <a:ea typeface="微软雅黑" panose="020B0503020204020204" pitchFamily="34" charset="-122"/>
            </a:endParaRPr>
          </a:p>
        </p:txBody>
      </p:sp>
      <p:sp>
        <p:nvSpPr>
          <p:cNvPr id="8196" name="矩形 5"/>
          <p:cNvSpPr/>
          <p:nvPr/>
        </p:nvSpPr>
        <p:spPr>
          <a:xfrm>
            <a:off x="457200" y="1095375"/>
            <a:ext cx="7452995" cy="951865"/>
          </a:xfrm>
          <a:prstGeom prst="rect">
            <a:avLst/>
          </a:prstGeom>
          <a:noFill/>
          <a:ln w="9525">
            <a:noFill/>
          </a:ln>
        </p:spPr>
        <p:txBody>
          <a:bodyPr wrap="square">
            <a:spAutoFit/>
          </a:bodyPr>
          <a:lstStyle/>
          <a:p>
            <a:pPr marL="609600" indent="-609600" eaLnBrk="1" hangingPunct="1">
              <a:lnSpc>
                <a:spcPct val="90000"/>
              </a:lnSpc>
              <a:spcBef>
                <a:spcPct val="20000"/>
              </a:spcBef>
            </a:pPr>
            <a:r>
              <a:rPr lang="en-US" altLang="zh-CN" sz="2800" b="1" dirty="0">
                <a:solidFill>
                  <a:srgbClr val="FF0000"/>
                </a:solidFill>
                <a:latin typeface="黑体" panose="02010609060101010101" pitchFamily="49" charset="-122"/>
                <a:ea typeface="黑体" panose="02010609060101010101" pitchFamily="49" charset="-122"/>
                <a:cs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）抽提质粒（</a:t>
            </a:r>
            <a:r>
              <a:rPr lang="en-US" altLang="zh-CN"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个样品</a:t>
            </a:r>
            <a:r>
              <a:rPr lang="en-US" altLang="zh-CN"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人</a:t>
            </a:r>
            <a:r>
              <a:rPr lang="en-US" altLang="zh-CN"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80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marL="609600" indent="-609600" eaLnBrk="1" hangingPunct="1">
              <a:lnSpc>
                <a:spcPct val="90000"/>
              </a:lnSpc>
              <a:spcBef>
                <a:spcPct val="20000"/>
              </a:spcBef>
            </a:pPr>
            <a:endParaRPr lang="zh-CN" altLang="en-US"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86105" y="1273175"/>
            <a:ext cx="7327900" cy="4526280"/>
          </a:xfrm>
        </p:spPr>
        <p:txBody>
          <a:bodyPr/>
          <a:lstStyle/>
          <a:p>
            <a:pPr marL="609600" marR="0" lvl="0" indent="-609600" algn="l" defTabSz="914400" rtl="0" eaLnBrk="1" fontAlgn="base" latinLnBrk="0" hangingPunct="1">
              <a:lnSpc>
                <a:spcPct val="120000"/>
              </a:lnSpc>
              <a:spcBef>
                <a:spcPct val="20000"/>
              </a:spcBef>
              <a:spcAft>
                <a:spcPct val="0"/>
              </a:spcAft>
              <a:buClr>
                <a:schemeClr val="tx2"/>
              </a:buClr>
              <a:buSzPct val="110000"/>
              <a:buFont typeface="+mj-ea"/>
              <a:buAutoNum type="circleNumDbPlain" startAt="6"/>
              <a:defRPr/>
            </a:pPr>
            <a:r>
              <a:rPr lang="zh-CN" altLang="en-US" sz="2400" noProof="0" dirty="0" smtClean="0">
                <a:ln>
                  <a:noFill/>
                </a:ln>
                <a:effectLst/>
                <a:uLnTx/>
                <a:latin typeface="黑体" panose="02010609060101010101" pitchFamily="49" charset="-122"/>
                <a:cs typeface="黑体" panose="02010609060101010101" pitchFamily="49" charset="-122"/>
                <a:sym typeface="+mn-ea"/>
              </a:rPr>
              <a:t>在纯化柱中加</a:t>
            </a:r>
            <a:r>
              <a:rPr lang="en-US" altLang="zh-CN" sz="2400" noProof="0" dirty="0" smtClean="0">
                <a:ln>
                  <a:noFill/>
                </a:ln>
                <a:effectLst/>
                <a:uLnTx/>
                <a:latin typeface="黑体" panose="02010609060101010101" pitchFamily="49" charset="-122"/>
                <a:cs typeface="黑体" panose="02010609060101010101" pitchFamily="49" charset="-122"/>
                <a:sym typeface="+mn-ea"/>
              </a:rPr>
              <a:t>500µL </a:t>
            </a:r>
            <a:r>
              <a:rPr lang="zh-CN" altLang="en-US" sz="2400" noProof="0" dirty="0" smtClean="0">
                <a:ln>
                  <a:noFill/>
                </a:ln>
                <a:effectLst/>
                <a:uLnTx/>
                <a:latin typeface="黑体" panose="02010609060101010101" pitchFamily="49" charset="-122"/>
                <a:cs typeface="黑体" panose="02010609060101010101" pitchFamily="49" charset="-122"/>
                <a:sym typeface="+mn-ea"/>
              </a:rPr>
              <a:t>漂洗液</a:t>
            </a:r>
            <a:r>
              <a:rPr lang="en-US" altLang="zh-CN" sz="2400" noProof="0" dirty="0" smtClean="0">
                <a:ln>
                  <a:noFill/>
                </a:ln>
                <a:effectLst/>
                <a:uLnTx/>
                <a:latin typeface="黑体" panose="02010609060101010101" pitchFamily="49" charset="-122"/>
                <a:cs typeface="黑体" panose="02010609060101010101" pitchFamily="49" charset="-122"/>
                <a:sym typeface="+mn-ea"/>
              </a:rPr>
              <a:t>(</a:t>
            </a:r>
            <a:r>
              <a:rPr lang="en-US" altLang="zh-CN" sz="2400" noProof="0" dirty="0" smtClean="0">
                <a:ln>
                  <a:noFill/>
                </a:ln>
                <a:solidFill>
                  <a:srgbClr val="FF0000"/>
                </a:solidFill>
                <a:effectLst/>
                <a:uLnTx/>
                <a:latin typeface="黑体" panose="02010609060101010101" pitchFamily="49" charset="-122"/>
                <a:cs typeface="黑体" panose="02010609060101010101" pitchFamily="49" charset="-122"/>
                <a:sym typeface="+mn-ea"/>
              </a:rPr>
              <a:t>PW</a:t>
            </a:r>
            <a:r>
              <a:rPr lang="en-US" altLang="zh-CN" sz="2400" noProof="0" dirty="0" smtClean="0">
                <a:ln>
                  <a:noFill/>
                </a:ln>
                <a:effectLst/>
                <a:uLnTx/>
                <a:latin typeface="黑体" panose="02010609060101010101" pitchFamily="49" charset="-122"/>
                <a:cs typeface="黑体" panose="02010609060101010101" pitchFamily="49" charset="-122"/>
                <a:sym typeface="+mn-ea"/>
              </a:rPr>
              <a:t>)(</a:t>
            </a:r>
            <a:r>
              <a:rPr lang="zh-CN" altLang="en-US" sz="2400" noProof="0" dirty="0" smtClean="0">
                <a:ln>
                  <a:noFill/>
                </a:ln>
                <a:solidFill>
                  <a:srgbClr val="FF0000"/>
                </a:solidFill>
                <a:effectLst/>
                <a:uLnTx/>
                <a:latin typeface="黑体" panose="02010609060101010101" pitchFamily="49" charset="-122"/>
                <a:cs typeface="黑体" panose="02010609060101010101" pitchFamily="49" charset="-122"/>
                <a:sym typeface="+mn-ea"/>
              </a:rPr>
              <a:t>含</a:t>
            </a:r>
            <a:r>
              <a:rPr lang="en-US" altLang="zh-CN" sz="2400" noProof="0" dirty="0" smtClean="0">
                <a:ln>
                  <a:noFill/>
                </a:ln>
                <a:solidFill>
                  <a:srgbClr val="FF0000"/>
                </a:solidFill>
                <a:effectLst/>
                <a:uLnTx/>
                <a:latin typeface="黑体" panose="02010609060101010101" pitchFamily="49" charset="-122"/>
                <a:cs typeface="黑体" panose="02010609060101010101" pitchFamily="49" charset="-122"/>
                <a:sym typeface="+mn-ea"/>
              </a:rPr>
              <a:t>70%</a:t>
            </a:r>
            <a:r>
              <a:rPr lang="zh-CN" altLang="en-US" sz="2400" noProof="0" dirty="0" smtClean="0">
                <a:ln>
                  <a:noFill/>
                </a:ln>
                <a:solidFill>
                  <a:srgbClr val="FF0000"/>
                </a:solidFill>
                <a:effectLst/>
                <a:uLnTx/>
                <a:latin typeface="黑体" panose="02010609060101010101" pitchFamily="49" charset="-122"/>
                <a:cs typeface="黑体" panose="02010609060101010101" pitchFamily="49" charset="-122"/>
                <a:sym typeface="+mn-ea"/>
              </a:rPr>
              <a:t>乙醇</a:t>
            </a:r>
            <a:r>
              <a:rPr lang="en-US" altLang="zh-CN" sz="2400" noProof="0" dirty="0" smtClean="0">
                <a:ln>
                  <a:noFill/>
                </a:ln>
                <a:effectLst/>
                <a:uLnTx/>
                <a:latin typeface="黑体" panose="02010609060101010101" pitchFamily="49" charset="-122"/>
                <a:cs typeface="黑体" panose="02010609060101010101" pitchFamily="49" charset="-122"/>
                <a:sym typeface="+mn-ea"/>
              </a:rPr>
              <a:t>)</a:t>
            </a:r>
            <a:r>
              <a:rPr lang="zh-CN" altLang="en-US" sz="2400" noProof="0" dirty="0" smtClean="0">
                <a:ln>
                  <a:noFill/>
                </a:ln>
                <a:effectLst/>
                <a:uLnTx/>
                <a:latin typeface="黑体" panose="02010609060101010101" pitchFamily="49" charset="-122"/>
                <a:cs typeface="黑体" panose="02010609060101010101" pitchFamily="49" charset="-122"/>
                <a:sym typeface="+mn-ea"/>
              </a:rPr>
              <a:t>，</a:t>
            </a:r>
            <a:r>
              <a:rPr lang="en-US" altLang="zh-CN" sz="2400" noProof="0" dirty="0" smtClean="0">
                <a:ln>
                  <a:noFill/>
                </a:ln>
                <a:effectLst/>
                <a:uLnTx/>
                <a:latin typeface="黑体" panose="02010609060101010101" pitchFamily="49" charset="-122"/>
                <a:cs typeface="黑体" panose="02010609060101010101" pitchFamily="49" charset="-122"/>
                <a:sym typeface="+mn-ea"/>
              </a:rPr>
              <a:t>12000rpm</a:t>
            </a:r>
            <a:r>
              <a:rPr lang="zh-CN" altLang="en-US" sz="2400" noProof="0" dirty="0" smtClean="0">
                <a:ln>
                  <a:noFill/>
                </a:ln>
                <a:effectLst/>
                <a:uLnTx/>
                <a:latin typeface="黑体" panose="02010609060101010101" pitchFamily="49" charset="-122"/>
                <a:cs typeface="黑体" panose="02010609060101010101" pitchFamily="49" charset="-122"/>
                <a:sym typeface="+mn-ea"/>
              </a:rPr>
              <a:t>离心</a:t>
            </a:r>
            <a:r>
              <a:rPr lang="en-US" altLang="zh-CN" sz="2400" noProof="0" dirty="0" smtClean="0">
                <a:ln>
                  <a:noFill/>
                </a:ln>
                <a:effectLst/>
                <a:uLnTx/>
                <a:latin typeface="黑体" panose="02010609060101010101" pitchFamily="49" charset="-122"/>
                <a:cs typeface="黑体" panose="02010609060101010101" pitchFamily="49" charset="-122"/>
                <a:sym typeface="+mn-ea"/>
              </a:rPr>
              <a:t>30s</a:t>
            </a:r>
            <a:r>
              <a:rPr lang="zh-CN" altLang="en-US" sz="2400" noProof="0" dirty="0" smtClean="0">
                <a:ln>
                  <a:noFill/>
                </a:ln>
                <a:effectLst/>
                <a:uLnTx/>
                <a:latin typeface="黑体" panose="02010609060101010101" pitchFamily="49" charset="-122"/>
                <a:cs typeface="黑体" panose="02010609060101010101" pitchFamily="49" charset="-122"/>
                <a:sym typeface="+mn-ea"/>
              </a:rPr>
              <a:t>，倒去收集管中的流穿液。</a:t>
            </a:r>
            <a:endPar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cs typeface="黑体" panose="02010609060101010101" pitchFamily="49" charset="-122"/>
            </a:endParaRPr>
          </a:p>
          <a:p>
            <a:pPr marL="609600" marR="0" lvl="0" indent="-609600" algn="l" defTabSz="914400" rtl="0" eaLnBrk="1" fontAlgn="base" latinLnBrk="0" hangingPunct="1">
              <a:lnSpc>
                <a:spcPct val="120000"/>
              </a:lnSpc>
              <a:spcBef>
                <a:spcPct val="20000"/>
              </a:spcBef>
              <a:spcAft>
                <a:spcPct val="0"/>
              </a:spcAft>
              <a:buClr>
                <a:schemeClr val="tx2"/>
              </a:buClr>
              <a:buSzPct val="110000"/>
              <a:buFont typeface="+mj-ea"/>
              <a:buAutoNum type="circleNumDbPlain" startAt="6"/>
              <a:defRPr/>
            </a:pPr>
            <a:r>
              <a:rPr lang="zh-CN" altLang="en-US" sz="2400" noProof="0" dirty="0" smtClean="0">
                <a:ln>
                  <a:noFill/>
                </a:ln>
                <a:effectLst/>
                <a:uLnTx/>
                <a:latin typeface="黑体" panose="02010609060101010101" pitchFamily="49" charset="-122"/>
                <a:cs typeface="黑体" panose="02010609060101010101" pitchFamily="49" charset="-122"/>
                <a:sym typeface="+mn-ea"/>
              </a:rPr>
              <a:t>重复一次步骤</a:t>
            </a:r>
            <a:r>
              <a:rPr lang="en-US" altLang="zh-CN" sz="2400" noProof="0" dirty="0" smtClean="0">
                <a:ln>
                  <a:noFill/>
                </a:ln>
                <a:effectLst/>
                <a:uLnTx/>
                <a:latin typeface="黑体" panose="02010609060101010101" pitchFamily="49" charset="-122"/>
                <a:cs typeface="黑体" panose="02010609060101010101" pitchFamily="49" charset="-122"/>
                <a:sym typeface="+mn-ea"/>
              </a:rPr>
              <a:t>⑥</a:t>
            </a:r>
            <a:endParaRPr lang="en-US" altLang="zh-CN" sz="2400" noProof="0" dirty="0" smtClean="0">
              <a:ln>
                <a:noFill/>
              </a:ln>
              <a:effectLst/>
              <a:uLnTx/>
              <a:latin typeface="黑体" panose="02010609060101010101" pitchFamily="49" charset="-122"/>
              <a:cs typeface="黑体" panose="02010609060101010101" pitchFamily="49" charset="-122"/>
              <a:sym typeface="+mn-ea"/>
            </a:endParaRPr>
          </a:p>
          <a:p>
            <a:pPr marL="609600" marR="0" lvl="0" indent="-609600" algn="l" defTabSz="914400" rtl="0" eaLnBrk="1" fontAlgn="base" latinLnBrk="0" hangingPunct="1">
              <a:lnSpc>
                <a:spcPct val="120000"/>
              </a:lnSpc>
              <a:spcBef>
                <a:spcPct val="20000"/>
              </a:spcBef>
              <a:spcAft>
                <a:spcPct val="0"/>
              </a:spcAft>
              <a:buClr>
                <a:schemeClr val="tx2"/>
              </a:buClr>
              <a:buSzPct val="110000"/>
              <a:buFont typeface="+mj-ea"/>
              <a:buAutoNum type="circleNumDbPlain" startAt="6"/>
              <a:defRPr/>
            </a:pPr>
            <a:r>
              <a:rPr lang="en-US" altLang="zh-CN" sz="2400" noProof="0" dirty="0" smtClean="0">
                <a:ln>
                  <a:noFill/>
                </a:ln>
                <a:effectLst/>
                <a:uLnTx/>
                <a:latin typeface="黑体" panose="02010609060101010101" pitchFamily="49" charset="-122"/>
                <a:cs typeface="黑体" panose="02010609060101010101" pitchFamily="49" charset="-122"/>
                <a:sym typeface="+mn-ea"/>
              </a:rPr>
              <a:t>12000rpm</a:t>
            </a:r>
            <a:r>
              <a:rPr lang="zh-CN" altLang="en-US" sz="2400" noProof="0" dirty="0" smtClean="0">
                <a:ln>
                  <a:noFill/>
                </a:ln>
                <a:effectLst/>
                <a:uLnTx/>
                <a:latin typeface="黑体" panose="02010609060101010101" pitchFamily="49" charset="-122"/>
                <a:cs typeface="黑体" panose="02010609060101010101" pitchFamily="49" charset="-122"/>
                <a:sym typeface="+mn-ea"/>
              </a:rPr>
              <a:t>空柱离心</a:t>
            </a:r>
            <a:r>
              <a:rPr lang="en-US" altLang="zh-CN" sz="2400" noProof="0" dirty="0" smtClean="0">
                <a:ln>
                  <a:noFill/>
                </a:ln>
                <a:effectLst/>
                <a:uLnTx/>
                <a:latin typeface="黑体" panose="02010609060101010101" pitchFamily="49" charset="-122"/>
                <a:cs typeface="黑体" panose="02010609060101010101" pitchFamily="49" charset="-122"/>
                <a:sym typeface="+mn-ea"/>
              </a:rPr>
              <a:t>2min,</a:t>
            </a:r>
            <a:r>
              <a:rPr lang="zh-CN" altLang="en-US" sz="2400" noProof="0" dirty="0" smtClean="0">
                <a:ln>
                  <a:noFill/>
                </a:ln>
                <a:effectLst/>
                <a:uLnTx/>
                <a:latin typeface="黑体" panose="02010609060101010101" pitchFamily="49" charset="-122"/>
                <a:cs typeface="黑体" panose="02010609060101010101" pitchFamily="49" charset="-122"/>
                <a:sym typeface="+mn-ea"/>
              </a:rPr>
              <a:t>用于干燥纯化柱。</a:t>
            </a:r>
            <a:endParaRPr kumimoji="0" lang="en-US" altLang="zh-CN" sz="2400" b="1" i="0" u="none" strike="noStrike" kern="1200" cap="none" spc="0" normalizeH="0" baseline="0" noProof="0" dirty="0" smtClean="0">
              <a:ln>
                <a:noFill/>
              </a:ln>
              <a:solidFill>
                <a:schemeClr val="tx1"/>
              </a:solidFill>
              <a:effectLst/>
              <a:uLnTx/>
              <a:uFillTx/>
              <a:latin typeface="黑体" panose="02010609060101010101" pitchFamily="49" charset="-122"/>
              <a:cs typeface="黑体" panose="02010609060101010101" pitchFamily="49" charset="-122"/>
            </a:endParaRPr>
          </a:p>
          <a:p>
            <a:pPr marL="609600" marR="0" lvl="0" indent="-609600" algn="l" defTabSz="914400" rtl="0" eaLnBrk="1" fontAlgn="base" latinLnBrk="0" hangingPunct="1">
              <a:lnSpc>
                <a:spcPct val="120000"/>
              </a:lnSpc>
              <a:spcBef>
                <a:spcPct val="20000"/>
              </a:spcBef>
              <a:spcAft>
                <a:spcPct val="0"/>
              </a:spcAft>
              <a:buClr>
                <a:schemeClr val="tx2"/>
              </a:buClr>
              <a:buSzPct val="110000"/>
              <a:buFont typeface="+mj-ea"/>
              <a:buAutoNum type="circleNumDbPlain" startAt="6"/>
              <a:defRPr/>
            </a:pPr>
            <a:r>
              <a:rPr lang="zh-CN" altLang="en-US" sz="2400" noProof="0" dirty="0" smtClean="0">
                <a:ln>
                  <a:noFill/>
                </a:ln>
                <a:effectLst/>
                <a:uLnTx/>
                <a:latin typeface="黑体" panose="02010609060101010101" pitchFamily="49" charset="-122"/>
                <a:cs typeface="黑体" panose="02010609060101010101" pitchFamily="49" charset="-122"/>
                <a:sym typeface="+mn-ea"/>
              </a:rPr>
              <a:t>丢掉下层收集管，将纯化柱放入新的</a:t>
            </a:r>
            <a:r>
              <a:rPr lang="en-US" altLang="zh-CN" sz="2400" noProof="0" dirty="0" smtClean="0">
                <a:ln>
                  <a:noFill/>
                </a:ln>
                <a:effectLst/>
                <a:uLnTx/>
                <a:latin typeface="黑体" panose="02010609060101010101" pitchFamily="49" charset="-122"/>
                <a:cs typeface="黑体" panose="02010609060101010101" pitchFamily="49" charset="-122"/>
                <a:sym typeface="+mn-ea"/>
              </a:rPr>
              <a:t>1.5mL EP</a:t>
            </a:r>
            <a:r>
              <a:rPr lang="zh-CN" altLang="en-US" sz="2400" noProof="0" dirty="0" smtClean="0">
                <a:ln>
                  <a:noFill/>
                </a:ln>
                <a:effectLst/>
                <a:uLnTx/>
                <a:latin typeface="黑体" panose="02010609060101010101" pitchFamily="49" charset="-122"/>
                <a:cs typeface="黑体" panose="02010609060101010101" pitchFamily="49" charset="-122"/>
                <a:sym typeface="+mn-ea"/>
              </a:rPr>
              <a:t>管（</a:t>
            </a:r>
            <a:r>
              <a:rPr lang="zh-CN" altLang="en-US" sz="2400" noProof="0" dirty="0" smtClean="0">
                <a:ln>
                  <a:noFill/>
                </a:ln>
                <a:solidFill>
                  <a:srgbClr val="FF0000"/>
                </a:solidFill>
                <a:effectLst/>
                <a:uLnTx/>
                <a:latin typeface="黑体" panose="02010609060101010101" pitchFamily="49" charset="-122"/>
                <a:cs typeface="黑体" panose="02010609060101010101" pitchFamily="49" charset="-122"/>
                <a:sym typeface="+mn-ea"/>
              </a:rPr>
              <a:t>标记</a:t>
            </a:r>
            <a:r>
              <a:rPr lang="zh-CN" altLang="en-US" sz="2400" noProof="0" dirty="0" smtClean="0">
                <a:ln>
                  <a:noFill/>
                </a:ln>
                <a:effectLst/>
                <a:uLnTx/>
                <a:latin typeface="黑体" panose="02010609060101010101" pitchFamily="49" charset="-122"/>
                <a:cs typeface="黑体" panose="02010609060101010101" pitchFamily="49" charset="-122"/>
                <a:sym typeface="+mn-ea"/>
              </a:rPr>
              <a:t>）。</a:t>
            </a:r>
            <a:endPar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cs typeface="黑体" panose="02010609060101010101" pitchFamily="49" charset="-122"/>
            </a:endParaRPr>
          </a:p>
          <a:p>
            <a:pPr marL="630555" marR="0" lvl="0" indent="-630555" algn="l" defTabSz="914400" rtl="0" eaLnBrk="1" fontAlgn="base" latinLnBrk="0" hangingPunct="1">
              <a:lnSpc>
                <a:spcPct val="130000"/>
              </a:lnSpc>
              <a:spcBef>
                <a:spcPct val="20000"/>
              </a:spcBef>
              <a:spcAft>
                <a:spcPct val="0"/>
              </a:spcAft>
              <a:buClr>
                <a:schemeClr val="tx2"/>
              </a:buClr>
              <a:buSzPct val="110000"/>
              <a:buFont typeface="+mj-ea"/>
              <a:buAutoNum type="circleNumDbPlain" startAt="6"/>
              <a:defRPr/>
            </a:pPr>
            <a:r>
              <a:rPr lang="zh-CN" altLang="en-US" sz="2400" noProof="0" dirty="0" smtClean="0">
                <a:ln>
                  <a:noFill/>
                </a:ln>
                <a:effectLst/>
                <a:uLnTx/>
                <a:latin typeface="黑体" panose="02010609060101010101" pitchFamily="49" charset="-122"/>
                <a:cs typeface="黑体" panose="02010609060101010101" pitchFamily="49" charset="-122"/>
                <a:sym typeface="+mn-ea"/>
              </a:rPr>
              <a:t>小心向吸附柱中加入</a:t>
            </a:r>
            <a:r>
              <a:rPr lang="en-US" altLang="zh-CN" sz="2400" noProof="0" dirty="0" smtClean="0">
                <a:ln>
                  <a:noFill/>
                </a:ln>
                <a:solidFill>
                  <a:srgbClr val="FF0000"/>
                </a:solidFill>
                <a:effectLst/>
                <a:uLnTx/>
                <a:latin typeface="黑体" panose="02010609060101010101" pitchFamily="49" charset="-122"/>
                <a:cs typeface="黑体" panose="02010609060101010101" pitchFamily="49" charset="-122"/>
                <a:sym typeface="+mn-ea"/>
              </a:rPr>
              <a:t>5</a:t>
            </a:r>
            <a:r>
              <a:rPr lang="en-US" altLang="zh-CN" sz="2400" noProof="0" dirty="0" smtClean="0">
                <a:ln>
                  <a:noFill/>
                </a:ln>
                <a:solidFill>
                  <a:srgbClr val="FF0000"/>
                </a:solidFill>
                <a:effectLst/>
                <a:uLnTx/>
                <a:latin typeface="黑体" panose="02010609060101010101" pitchFamily="49" charset="-122"/>
                <a:cs typeface="黑体" panose="02010609060101010101" pitchFamily="49" charset="-122"/>
                <a:sym typeface="+mn-ea"/>
              </a:rPr>
              <a:t>0µL</a:t>
            </a:r>
            <a:r>
              <a:rPr lang="en-US" altLang="zh-CN" sz="2400" noProof="0" dirty="0" smtClean="0">
                <a:ln>
                  <a:noFill/>
                </a:ln>
                <a:effectLst/>
                <a:uLnTx/>
                <a:latin typeface="黑体" panose="02010609060101010101" pitchFamily="49" charset="-122"/>
                <a:cs typeface="黑体" panose="02010609060101010101" pitchFamily="49" charset="-122"/>
                <a:sym typeface="+mn-ea"/>
              </a:rPr>
              <a:t> 50-60</a:t>
            </a:r>
            <a:r>
              <a:rPr lang="zh-CN" altLang="en-US" sz="2400" noProof="0" dirty="0" smtClean="0">
                <a:ln>
                  <a:noFill/>
                </a:ln>
                <a:effectLst/>
                <a:uLnTx/>
                <a:latin typeface="宋体" panose="02010600030101010101" pitchFamily="2" charset="-122"/>
                <a:ea typeface="宋体" panose="02010600030101010101" pitchFamily="2" charset="-122"/>
                <a:cs typeface="黑体" panose="02010609060101010101" pitchFamily="49" charset="-122"/>
                <a:sym typeface="+mn-ea"/>
              </a:rPr>
              <a:t>℃</a:t>
            </a:r>
            <a:r>
              <a:rPr lang="zh-CN" altLang="en-US" sz="2400" noProof="0" dirty="0" smtClean="0">
                <a:ln>
                  <a:noFill/>
                </a:ln>
                <a:effectLst/>
                <a:uLnTx/>
                <a:latin typeface="黑体" panose="02010609060101010101" pitchFamily="49" charset="-122"/>
                <a:cs typeface="黑体" panose="02010609060101010101" pitchFamily="49" charset="-122"/>
                <a:sym typeface="+mn-ea"/>
              </a:rPr>
              <a:t>预热的</a:t>
            </a:r>
            <a:r>
              <a:rPr lang="en-US" altLang="zh-CN" sz="2400" noProof="0" dirty="0" smtClean="0">
                <a:ln>
                  <a:noFill/>
                </a:ln>
                <a:effectLst/>
                <a:uLnTx/>
                <a:latin typeface="Calibri" panose="020F0502020204030204" charset="0"/>
                <a:cs typeface="Calibri" panose="020F0502020204030204" charset="0"/>
                <a:sym typeface="+mn-ea"/>
              </a:rPr>
              <a:t>Elution Buffer</a:t>
            </a:r>
            <a:r>
              <a:rPr lang="zh-CN" altLang="en-US" sz="2400" noProof="0" dirty="0" smtClean="0">
                <a:ln>
                  <a:noFill/>
                </a:ln>
                <a:effectLst/>
                <a:uLnTx/>
                <a:latin typeface="Calibri" panose="020F0502020204030204" charset="0"/>
                <a:cs typeface="Calibri" panose="020F0502020204030204" charset="0"/>
                <a:sym typeface="+mn-ea"/>
              </a:rPr>
              <a:t>（</a:t>
            </a:r>
            <a:r>
              <a:rPr lang="en-US" altLang="zh-CN" sz="2400" noProof="0" dirty="0" smtClean="0">
                <a:ln>
                  <a:noFill/>
                </a:ln>
                <a:solidFill>
                  <a:srgbClr val="FF0000"/>
                </a:solidFill>
                <a:effectLst/>
                <a:uLnTx/>
                <a:latin typeface="Calibri" panose="020F0502020204030204" charset="0"/>
                <a:cs typeface="Calibri" panose="020F0502020204030204" charset="0"/>
                <a:sym typeface="+mn-ea"/>
              </a:rPr>
              <a:t>EB</a:t>
            </a:r>
            <a:r>
              <a:rPr lang="zh-CN" altLang="en-US" sz="2400" noProof="0" dirty="0" smtClean="0">
                <a:ln>
                  <a:noFill/>
                </a:ln>
                <a:effectLst/>
                <a:uLnTx/>
                <a:latin typeface="Calibri" panose="020F0502020204030204" charset="0"/>
                <a:cs typeface="Calibri" panose="020F0502020204030204" charset="0"/>
                <a:sym typeface="+mn-ea"/>
              </a:rPr>
              <a:t>）</a:t>
            </a:r>
            <a:r>
              <a:rPr lang="zh-CN" altLang="en-US" sz="2400" noProof="0" dirty="0" smtClean="0">
                <a:ln>
                  <a:noFill/>
                </a:ln>
                <a:effectLst/>
                <a:uLnTx/>
                <a:latin typeface="黑体" panose="02010609060101010101" pitchFamily="49" charset="-122"/>
                <a:cs typeface="黑体" panose="02010609060101010101" pitchFamily="49" charset="-122"/>
                <a:sym typeface="+mn-ea"/>
              </a:rPr>
              <a:t>，室温放置</a:t>
            </a:r>
            <a:r>
              <a:rPr lang="en-US" altLang="zh-CN" sz="2400" noProof="0" dirty="0" smtClean="0">
                <a:ln>
                  <a:noFill/>
                </a:ln>
                <a:effectLst/>
                <a:uLnTx/>
                <a:latin typeface="黑体" panose="02010609060101010101" pitchFamily="49" charset="-122"/>
                <a:cs typeface="黑体" panose="02010609060101010101" pitchFamily="49" charset="-122"/>
                <a:sym typeface="+mn-ea"/>
              </a:rPr>
              <a:t>2min</a:t>
            </a:r>
            <a:r>
              <a:rPr lang="zh-CN" altLang="en-US" sz="2400" noProof="0" dirty="0" smtClean="0">
                <a:ln>
                  <a:noFill/>
                </a:ln>
                <a:effectLst/>
                <a:uLnTx/>
                <a:latin typeface="黑体" panose="02010609060101010101" pitchFamily="49" charset="-122"/>
                <a:cs typeface="黑体" panose="02010609060101010101" pitchFamily="49" charset="-122"/>
                <a:sym typeface="+mn-ea"/>
              </a:rPr>
              <a:t>，</a:t>
            </a:r>
            <a:r>
              <a:rPr lang="en-US" altLang="zh-CN" sz="2400" noProof="0" dirty="0" smtClean="0">
                <a:ln>
                  <a:noFill/>
                </a:ln>
                <a:effectLst/>
                <a:uLnTx/>
                <a:latin typeface="黑体" panose="02010609060101010101" pitchFamily="49" charset="-122"/>
                <a:cs typeface="黑体" panose="02010609060101010101" pitchFamily="49" charset="-122"/>
                <a:sym typeface="+mn-ea"/>
              </a:rPr>
              <a:t>12000rpm</a:t>
            </a:r>
            <a:r>
              <a:rPr lang="zh-CN" altLang="en-US" sz="2400" noProof="0" dirty="0" smtClean="0">
                <a:ln>
                  <a:noFill/>
                </a:ln>
                <a:effectLst/>
                <a:uLnTx/>
                <a:latin typeface="黑体" panose="02010609060101010101" pitchFamily="49" charset="-122"/>
                <a:cs typeface="黑体" panose="02010609060101010101" pitchFamily="49" charset="-122"/>
                <a:sym typeface="+mn-ea"/>
              </a:rPr>
              <a:t>离心</a:t>
            </a:r>
            <a:r>
              <a:rPr lang="en-US" altLang="zh-CN" sz="2400" noProof="0" dirty="0" smtClean="0">
                <a:ln>
                  <a:noFill/>
                </a:ln>
                <a:effectLst/>
                <a:uLnTx/>
                <a:latin typeface="黑体" panose="02010609060101010101" pitchFamily="49" charset="-122"/>
                <a:cs typeface="黑体" panose="02010609060101010101" pitchFamily="49" charset="-122"/>
                <a:sym typeface="+mn-ea"/>
              </a:rPr>
              <a:t>1min</a:t>
            </a:r>
            <a:r>
              <a:rPr lang="zh-CN" altLang="en-US" sz="2400" noProof="0" dirty="0" smtClean="0">
                <a:ln>
                  <a:noFill/>
                </a:ln>
                <a:effectLst/>
                <a:uLnTx/>
                <a:latin typeface="黑体" panose="02010609060101010101" pitchFamily="49" charset="-122"/>
                <a:cs typeface="黑体" panose="02010609060101010101" pitchFamily="49" charset="-122"/>
                <a:sym typeface="+mn-ea"/>
              </a:rPr>
              <a:t>，下层新</a:t>
            </a:r>
            <a:r>
              <a:rPr lang="en-US" altLang="zh-CN" sz="2400" noProof="0" dirty="0" smtClean="0">
                <a:ln>
                  <a:noFill/>
                </a:ln>
                <a:effectLst/>
                <a:uLnTx/>
                <a:latin typeface="黑体" panose="02010609060101010101" pitchFamily="49" charset="-122"/>
                <a:cs typeface="黑体" panose="02010609060101010101" pitchFamily="49" charset="-122"/>
                <a:sym typeface="+mn-ea"/>
              </a:rPr>
              <a:t>EP</a:t>
            </a:r>
            <a:r>
              <a:rPr lang="zh-CN" altLang="en-US" sz="2400" noProof="0" dirty="0" smtClean="0">
                <a:ln>
                  <a:noFill/>
                </a:ln>
                <a:effectLst/>
                <a:uLnTx/>
                <a:latin typeface="黑体" panose="02010609060101010101" pitchFamily="49" charset="-122"/>
                <a:cs typeface="黑体" panose="02010609060101010101" pitchFamily="49" charset="-122"/>
                <a:sym typeface="+mn-ea"/>
              </a:rPr>
              <a:t>管中液体为所纯化的质粒</a:t>
            </a:r>
            <a:r>
              <a:rPr lang="en-US" altLang="zh-CN" sz="2400" noProof="0" dirty="0" smtClean="0">
                <a:ln>
                  <a:noFill/>
                </a:ln>
                <a:effectLst/>
                <a:uLnTx/>
                <a:latin typeface="黑体" panose="02010609060101010101" pitchFamily="49" charset="-122"/>
                <a:cs typeface="黑体" panose="02010609060101010101" pitchFamily="49" charset="-122"/>
                <a:sym typeface="+mn-ea"/>
              </a:rPr>
              <a:t>DNA</a:t>
            </a:r>
            <a:r>
              <a:rPr lang="zh-CN" altLang="en-US" sz="2400" noProof="0" dirty="0" smtClean="0">
                <a:ln>
                  <a:noFill/>
                </a:ln>
                <a:effectLst/>
                <a:uLnTx/>
                <a:latin typeface="黑体" panose="02010609060101010101" pitchFamily="49" charset="-122"/>
                <a:cs typeface="黑体" panose="02010609060101010101" pitchFamily="49" charset="-122"/>
                <a:sym typeface="+mn-ea"/>
              </a:rPr>
              <a:t>。</a:t>
            </a:r>
            <a:endParaRPr kumimoji="0" lang="zh-CN" altLang="en-US" sz="2400" b="1" i="0" u="none" strike="noStrike" kern="1200" cap="none" spc="0" normalizeH="0" baseline="0" noProof="0" dirty="0" smtClean="0">
              <a:ln>
                <a:noFill/>
              </a:ln>
              <a:solidFill>
                <a:schemeClr val="tx1"/>
              </a:solidFill>
              <a:effectLst/>
              <a:uLnTx/>
              <a:uFillTx/>
              <a:latin typeface="黑体" panose="02010609060101010101" pitchFamily="49" charset="-122"/>
              <a:cs typeface="黑体" panose="02010609060101010101" pitchFamily="49" charset="-122"/>
            </a:endParaRPr>
          </a:p>
          <a:p>
            <a:pPr marL="609600" marR="0" lvl="0" indent="-609600" algn="l" defTabSz="914400" rtl="0" eaLnBrk="1" fontAlgn="base" latinLnBrk="0" hangingPunct="1">
              <a:lnSpc>
                <a:spcPct val="130000"/>
              </a:lnSpc>
              <a:spcBef>
                <a:spcPct val="20000"/>
              </a:spcBef>
              <a:spcAft>
                <a:spcPct val="0"/>
              </a:spcAft>
              <a:buClr>
                <a:schemeClr val="tx2"/>
              </a:buClr>
              <a:buSzPct val="110000"/>
              <a:buFontTx/>
              <a:buNone/>
              <a:defRPr/>
            </a:pP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3555" name="Rectangle 5"/>
          <p:cNvSpPr>
            <a:spLocks noChangeArrowheads="1"/>
          </p:cNvSpPr>
          <p:nvPr/>
        </p:nvSpPr>
        <p:spPr bwMode="auto">
          <a:xfrm>
            <a:off x="-314325" y="1994535"/>
            <a:ext cx="8077200" cy="4724400"/>
          </a:xfrm>
          <a:prstGeom prst="rect">
            <a:avLst/>
          </a:prstGeom>
          <a:noFill/>
          <a:ln w="9525">
            <a:noFill/>
            <a:miter lim="800000"/>
          </a:ln>
        </p:spPr>
        <p:txBody>
          <a:bodyPr/>
          <a:lstStyle/>
          <a:p>
            <a:pPr marL="609600" marR="0" lvl="0" indent="-609600" algn="l" defTabSz="914400" rtl="0" eaLnBrk="1" fontAlgn="base" latinLnBrk="0" hangingPunct="1">
              <a:lnSpc>
                <a:spcPct val="130000"/>
              </a:lnSpc>
              <a:spcBef>
                <a:spcPct val="20000"/>
              </a:spcBef>
              <a:spcAft>
                <a:spcPct val="0"/>
              </a:spcAft>
              <a:buClr>
                <a:schemeClr val="tx2"/>
              </a:buClr>
              <a:buSzPct val="110000"/>
              <a:buFontTx/>
              <a:buAutoNum type="circleNumDbPlain" startAt="6"/>
              <a:defRPr/>
            </a:pPr>
            <a:endParaRPr kumimoji="0" lang="zh-CN" altLang="en-US" sz="26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09600" marR="0" lvl="0" indent="-609600" algn="l" defTabSz="914400" rtl="0" eaLnBrk="1" fontAlgn="base" latinLnBrk="0" hangingPunct="1">
              <a:lnSpc>
                <a:spcPct val="130000"/>
              </a:lnSpc>
              <a:spcBef>
                <a:spcPct val="20000"/>
              </a:spcBef>
              <a:spcAft>
                <a:spcPct val="0"/>
              </a:spcAft>
              <a:buClr>
                <a:schemeClr val="tx2"/>
              </a:buClr>
              <a:buSzPct val="110000"/>
              <a:buFontTx/>
              <a:buAutoNum type="circleNumDbPlain" startAt="6"/>
              <a:defRPr/>
            </a:pPr>
            <a:endParaRPr kumimoji="0" lang="en-US" altLang="zh-CN" sz="26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35" y="83503"/>
            <a:ext cx="8229600" cy="1143000"/>
          </a:xfrm>
        </p:spPr>
        <p:txBody>
          <a:bodyPr/>
          <a:lstStyle/>
          <a:p>
            <a:r>
              <a:rPr lang="en-US" altLang="zh-CN" dirty="0">
                <a:cs typeface="黑体" panose="02010609060101010101" pitchFamily="49" charset="-122"/>
                <a:sym typeface="+mn-ea"/>
              </a:rPr>
              <a:t>2</a:t>
            </a:r>
            <a:r>
              <a:rPr lang="zh-CN" altLang="en-US" dirty="0">
                <a:cs typeface="黑体" panose="02010609060101010101" pitchFamily="49" charset="-122"/>
                <a:sym typeface="+mn-ea"/>
              </a:rPr>
              <a:t>、酶切分析</a:t>
            </a:r>
            <a:endParaRPr lang="zh-CN" altLang="en-US">
              <a:cs typeface="黑体" panose="02010609060101010101" pitchFamily="49" charset="-122"/>
            </a:endParaRPr>
          </a:p>
        </p:txBody>
      </p:sp>
      <p:graphicFrame>
        <p:nvGraphicFramePr>
          <p:cNvPr id="4" name="内容占位符 3"/>
          <p:cNvGraphicFramePr>
            <a:graphicFrameLocks noGrp="1"/>
          </p:cNvGraphicFramePr>
          <p:nvPr>
            <p:ph idx="1"/>
            <p:custDataLst>
              <p:tags r:id="rId1"/>
            </p:custDataLst>
          </p:nvPr>
        </p:nvGraphicFramePr>
        <p:xfrm>
          <a:off x="1059180" y="3400425"/>
          <a:ext cx="6511290" cy="2805430"/>
        </p:xfrm>
        <a:graphic>
          <a:graphicData uri="http://schemas.openxmlformats.org/drawingml/2006/table">
            <a:tbl>
              <a:tblPr firstRow="1" bandRow="1">
                <a:tableStyleId>{5C22544A-7EE6-4342-B048-85BDC9FD1C3A}</a:tableStyleId>
              </a:tblPr>
              <a:tblGrid>
                <a:gridCol w="3255645"/>
                <a:gridCol w="3255645"/>
              </a:tblGrid>
              <a:tr h="457835">
                <a:tc>
                  <a:txBody>
                    <a:bodyPr/>
                    <a:lstStyle/>
                    <a:p>
                      <a:pPr algn="ctr" eaLnBrk="1" hangingPunct="1">
                        <a:lnSpc>
                          <a:spcPct val="90000"/>
                        </a:lnSpc>
                        <a:buNone/>
                      </a:pPr>
                      <a:r>
                        <a:rPr lang="zh-CN" altLang="en-US" sz="24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试 剂</a:t>
                      </a:r>
                      <a:endParaRPr lang="zh-CN" altLang="en-US" sz="24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txBody>
                  <a:tcPr/>
                </a:tc>
                <a:tc>
                  <a:txBody>
                    <a:bodyPr/>
                    <a:lstStyle/>
                    <a:p>
                      <a:pPr algn="ctr">
                        <a:buNone/>
                      </a:pPr>
                      <a:r>
                        <a:rPr lang="zh-CN" altLang="en-US" sz="2400">
                          <a:solidFill>
                            <a:srgbClr val="FF0000"/>
                          </a:solidFill>
                          <a:latin typeface="黑体" panose="02010609060101010101" pitchFamily="49" charset="-122"/>
                          <a:ea typeface="黑体" panose="02010609060101010101" pitchFamily="49" charset="-122"/>
                          <a:cs typeface="黑体" panose="02010609060101010101" pitchFamily="49" charset="-122"/>
                        </a:rPr>
                        <a:t>加入体积</a:t>
                      </a:r>
                      <a:r>
                        <a:rPr lang="en-US" altLang="zh-CN" sz="2400">
                          <a:solidFill>
                            <a:srgbClr val="FF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µL</a:t>
                      </a:r>
                      <a:endParaRPr lang="en-US" altLang="zh-CN" sz="24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txBody>
                  <a:tcPr/>
                </a:tc>
              </a:tr>
              <a:tr h="438785">
                <a:tc>
                  <a:txBody>
                    <a:bodyPr/>
                    <a:lstStyle/>
                    <a:p>
                      <a:pPr marL="720090" algn="l" fontAlgn="auto">
                        <a:buNone/>
                      </a:pPr>
                      <a:r>
                        <a:rPr lang="zh-CN" altLang="en-US"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无菌</a:t>
                      </a:r>
                      <a:r>
                        <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ddH2O    </a:t>
                      </a:r>
                      <a:endPar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endParaRPr>
                    </a:p>
                  </a:txBody>
                  <a:tcPr/>
                </a:tc>
                <a:tc>
                  <a:txBody>
                    <a:bodyPr/>
                    <a:lstStyle/>
                    <a:p>
                      <a:pPr algn="ctr">
                        <a:buNone/>
                      </a:pPr>
                      <a:r>
                        <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2 </a:t>
                      </a:r>
                      <a:endPar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mn-cs"/>
                        <a:sym typeface="+mn-ea"/>
                      </a:endParaRPr>
                    </a:p>
                  </a:txBody>
                  <a:tcPr/>
                </a:tc>
              </a:tr>
              <a:tr h="500380">
                <a:tc>
                  <a:txBody>
                    <a:bodyPr/>
                    <a:lstStyle/>
                    <a:p>
                      <a:pPr marL="720090" algn="l" fontAlgn="auto">
                        <a:buNone/>
                      </a:pPr>
                      <a:r>
                        <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10xbuffer                              </a:t>
                      </a:r>
                      <a:endPar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mn-cs"/>
                        <a:sym typeface="+mn-ea"/>
                      </a:endParaRPr>
                    </a:p>
                  </a:txBody>
                  <a:tcPr/>
                </a:tc>
                <a:tc>
                  <a:txBody>
                    <a:bodyPr/>
                    <a:lstStyle/>
                    <a:p>
                      <a:pPr algn="ctr">
                        <a:buNone/>
                      </a:pPr>
                      <a:r>
                        <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1 </a:t>
                      </a:r>
                      <a:endPar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mn-cs"/>
                        <a:sym typeface="+mn-ea"/>
                      </a:endParaRPr>
                    </a:p>
                  </a:txBody>
                  <a:tcPr/>
                </a:tc>
              </a:tr>
              <a:tr h="561340">
                <a:tc>
                  <a:txBody>
                    <a:bodyPr/>
                    <a:lstStyle/>
                    <a:p>
                      <a:pPr marL="720090" algn="l" fontAlgn="auto">
                        <a:buNone/>
                      </a:pPr>
                      <a:r>
                        <a:rPr lang="zh-CN" altLang="en-US"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质粒</a:t>
                      </a:r>
                      <a:r>
                        <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rPr>
                        <a:t>DNA </a:t>
                      </a:r>
                      <a:endPar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黑体" panose="02010609060101010101" pitchFamily="49" charset="-122"/>
                        <a:sym typeface="+mn-ea"/>
                      </a:endParaRPr>
                    </a:p>
                  </a:txBody>
                  <a:tcPr/>
                </a:tc>
                <a:tc>
                  <a:txBody>
                    <a:bodyPr/>
                    <a:lstStyle/>
                    <a:p>
                      <a:pPr algn="ctr">
                        <a:buNone/>
                      </a:pPr>
                      <a:r>
                        <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5 </a:t>
                      </a:r>
                      <a:endPar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mn-cs"/>
                        <a:sym typeface="+mn-ea"/>
                      </a:endParaRPr>
                    </a:p>
                  </a:txBody>
                  <a:tcPr/>
                </a:tc>
              </a:tr>
              <a:tr h="450850">
                <a:tc>
                  <a:txBody>
                    <a:bodyPr/>
                    <a:lstStyle/>
                    <a:p>
                      <a:pPr marL="720090" algn="l" fontAlgn="auto">
                        <a:buNone/>
                      </a:pPr>
                      <a:r>
                        <a:rPr lang="en-US" altLang="zh-CN" sz="2000" b="1" i="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Bam </a:t>
                      </a:r>
                      <a:r>
                        <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H I  </a:t>
                      </a:r>
                      <a:endPar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mn-cs"/>
                        <a:sym typeface="+mn-ea"/>
                      </a:endParaRPr>
                    </a:p>
                  </a:txBody>
                  <a:tcPr/>
                </a:tc>
                <a:tc>
                  <a:txBody>
                    <a:bodyPr/>
                    <a:lstStyle/>
                    <a:p>
                      <a:pPr algn="ctr">
                        <a:buNone/>
                      </a:pPr>
                      <a:r>
                        <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1</a:t>
                      </a:r>
                      <a:endParaRPr lang="en-US" altLang="zh-CN"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mn-cs"/>
                        <a:sym typeface="+mn-ea"/>
                      </a:endParaRPr>
                    </a:p>
                  </a:txBody>
                  <a:tcPr/>
                </a:tc>
              </a:tr>
              <a:tr h="396240">
                <a:tc>
                  <a:txBody>
                    <a:bodyPr/>
                    <a:lstStyle/>
                    <a:p>
                      <a:pPr marL="720090" algn="l" fontAlgn="auto">
                        <a:lnSpc>
                          <a:spcPct val="100000"/>
                        </a:lnSpc>
                        <a:buNone/>
                      </a:pPr>
                      <a:r>
                        <a:rPr lang="zh-CN" altLang="en-US" sz="2000" b="1" i="1" dirty="0">
                          <a:gradFill>
                            <a:gsLst>
                              <a:gs pos="0">
                                <a:srgbClr val="012D86"/>
                              </a:gs>
                              <a:gs pos="100000">
                                <a:srgbClr val="0E2557"/>
                              </a:gs>
                            </a:gsLst>
                            <a:lin scaled="0"/>
                          </a:gradFill>
                          <a:latin typeface="黑体" panose="02010609060101010101" pitchFamily="49" charset="-122"/>
                          <a:ea typeface="黑体" panose="02010609060101010101" pitchFamily="49" charset="-122"/>
                        </a:rPr>
                        <a:t>Not </a:t>
                      </a:r>
                      <a:r>
                        <a:rPr lang="zh-CN" altLang="en-US"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rPr>
                        <a:t>I  </a:t>
                      </a:r>
                      <a:endParaRPr lang="zh-CN" altLang="en-US"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mn-cs"/>
                      </a:endParaRPr>
                    </a:p>
                  </a:txBody>
                  <a:tcPr/>
                </a:tc>
                <a:tc>
                  <a:txBody>
                    <a:bodyPr/>
                    <a:lstStyle/>
                    <a:p>
                      <a:pPr algn="ctr" fontAlgn="auto">
                        <a:lnSpc>
                          <a:spcPct val="100000"/>
                        </a:lnSpc>
                        <a:buNone/>
                      </a:pPr>
                      <a:r>
                        <a:rPr lang="zh-CN" altLang="en-US"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rPr>
                        <a:t>1 </a:t>
                      </a:r>
                      <a:endParaRPr lang="zh-CN" altLang="en-US" sz="2000" b="1" dirty="0">
                        <a:gradFill>
                          <a:gsLst>
                            <a:gs pos="0">
                              <a:srgbClr val="012D86"/>
                            </a:gs>
                            <a:gs pos="100000">
                              <a:srgbClr val="0E2557"/>
                            </a:gs>
                          </a:gsLst>
                          <a:lin scaled="0"/>
                        </a:gradFill>
                        <a:latin typeface="黑体" panose="02010609060101010101" pitchFamily="49" charset="-122"/>
                        <a:ea typeface="黑体" panose="02010609060101010101" pitchFamily="49" charset="-122"/>
                        <a:cs typeface="+mn-cs"/>
                      </a:endParaRPr>
                    </a:p>
                  </a:txBody>
                  <a:tcPr/>
                </a:tc>
              </a:tr>
            </a:tbl>
          </a:graphicData>
        </a:graphic>
      </p:graphicFrame>
      <p:sp>
        <p:nvSpPr>
          <p:cNvPr id="7" name="文本框 6"/>
          <p:cNvSpPr txBox="1"/>
          <p:nvPr/>
        </p:nvSpPr>
        <p:spPr>
          <a:xfrm>
            <a:off x="704214" y="1089660"/>
            <a:ext cx="7677685" cy="2195473"/>
          </a:xfrm>
          <a:prstGeom prst="rect">
            <a:avLst/>
          </a:prstGeom>
          <a:noFill/>
        </p:spPr>
        <p:txBody>
          <a:bodyPr wrap="square" rtlCol="0">
            <a:spAutoFit/>
          </a:bodyPr>
          <a:lstStyle/>
          <a:p>
            <a:pPr marL="514350" indent="-514350" algn="l">
              <a:lnSpc>
                <a:spcPts val="4060"/>
              </a:lnSpc>
              <a:buSzPct val="90000"/>
              <a:buFont typeface="+mj-ea"/>
              <a:buAutoNum type="circleNumDbPlain"/>
            </a:pPr>
            <a:r>
              <a:rPr lang="zh-CN" altLang="en-US" sz="24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取上述提取的质粒</a:t>
            </a:r>
            <a:r>
              <a:rPr lang="en-US" altLang="zh-CN" sz="24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DNA</a:t>
            </a:r>
            <a:r>
              <a:rPr lang="zh-CN" altLang="en-US" sz="24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，按下表建立酶切反应</a:t>
            </a:r>
            <a:r>
              <a:rPr lang="zh-CN" altLang="en-US" sz="2400" b="1" dirty="0" smtClean="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体系</a:t>
            </a:r>
            <a:r>
              <a:rPr lang="zh-CN" altLang="en-US" sz="24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a:t>
            </a:r>
            <a:r>
              <a:rPr lang="zh-CN" altLang="en-US" sz="2400" b="1" dirty="0">
                <a:solidFill>
                  <a:srgbClr val="FF0000"/>
                </a:solidFill>
                <a:latin typeface="黑体" panose="02010609060101010101" pitchFamily="49" charset="-122"/>
                <a:ea typeface="黑体" panose="02010609060101010101" pitchFamily="49" charset="-122"/>
                <a:sym typeface="+mn-ea"/>
              </a:rPr>
              <a:t>每人2个样品。</a:t>
            </a:r>
            <a:endParaRPr lang="zh-CN" altLang="en-US" sz="2400" b="1" dirty="0">
              <a:solidFill>
                <a:srgbClr val="FF0000"/>
              </a:solidFill>
              <a:latin typeface="黑体" panose="02010609060101010101" pitchFamily="49" charset="-122"/>
              <a:ea typeface="黑体" panose="02010609060101010101" pitchFamily="49" charset="-122"/>
              <a:sym typeface="+mn-ea"/>
            </a:endParaRPr>
          </a:p>
          <a:p>
            <a:pPr marL="514350" indent="-514350" algn="l">
              <a:lnSpc>
                <a:spcPts val="4060"/>
              </a:lnSpc>
              <a:buSzPct val="90000"/>
              <a:buFont typeface="+mj-ea"/>
              <a:buAutoNum type="circleNumDbPlain"/>
            </a:pPr>
            <a:r>
              <a:rPr lang="zh-CN" altLang="en-US" sz="24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混匀后, 离心(Short)后放入水浴锅中。</a:t>
            </a:r>
            <a:endParaRPr lang="zh-CN" altLang="en-US" sz="24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endParaRPr>
          </a:p>
          <a:p>
            <a:pPr marL="514350" indent="-514350" algn="l">
              <a:lnSpc>
                <a:spcPts val="4060"/>
              </a:lnSpc>
              <a:buSzPct val="90000"/>
              <a:buFont typeface="+mj-ea"/>
              <a:buAutoNum type="circleNumDbPlain"/>
            </a:pPr>
            <a:r>
              <a:rPr lang="zh-CN" altLang="en-US" sz="24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rPr>
              <a:t>37℃酶切30分钟。</a:t>
            </a:r>
            <a:endParaRPr lang="zh-CN" altLang="en-US" sz="2400" b="1" dirty="0">
              <a:gradFill>
                <a:gsLst>
                  <a:gs pos="0">
                    <a:srgbClr val="012D86"/>
                  </a:gs>
                  <a:gs pos="100000">
                    <a:srgbClr val="0E2557"/>
                  </a:gs>
                </a:gsLst>
                <a:lin scaled="0"/>
              </a:gra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p:nvPr/>
        </p:nvSpPr>
        <p:spPr>
          <a:xfrm>
            <a:off x="533400" y="609600"/>
            <a:ext cx="3097213" cy="685800"/>
          </a:xfrm>
          <a:prstGeom prst="rect">
            <a:avLst/>
          </a:prstGeom>
          <a:noFill/>
          <a:ln w="9525">
            <a:noFill/>
          </a:ln>
        </p:spPr>
        <p:txBody>
          <a:bodyPr/>
          <a:lstStyle/>
          <a:p>
            <a:pPr marL="609600" indent="-609600" eaLnBrk="1" hangingPunct="1">
              <a:lnSpc>
                <a:spcPct val="120000"/>
              </a:lnSpc>
              <a:spcBef>
                <a:spcPct val="20000"/>
              </a:spcBef>
            </a:pPr>
            <a:endParaRPr lang="zh-CN" altLang="en-US" sz="3200" b="1" dirty="0">
              <a:latin typeface="黑体" panose="02010609060101010101" pitchFamily="49" charset="-122"/>
              <a:ea typeface="黑体" panose="02010609060101010101" pitchFamily="49" charset="-122"/>
            </a:endParaRPr>
          </a:p>
        </p:txBody>
      </p:sp>
      <p:sp>
        <p:nvSpPr>
          <p:cNvPr id="11267" name="Rectangle 5"/>
          <p:cNvSpPr/>
          <p:nvPr/>
        </p:nvSpPr>
        <p:spPr>
          <a:xfrm>
            <a:off x="69850" y="1371600"/>
            <a:ext cx="8616950" cy="3048000"/>
          </a:xfrm>
          <a:prstGeom prst="rect">
            <a:avLst/>
          </a:prstGeom>
          <a:noFill/>
          <a:ln w="9525">
            <a:noFill/>
          </a:ln>
        </p:spPr>
        <p:txBody>
          <a:bodyPr/>
          <a:lstStyle/>
          <a:p>
            <a:pPr marL="609600" indent="-609600" eaLnBrk="1" hangingPunct="1">
              <a:lnSpc>
                <a:spcPct val="150000"/>
              </a:lnSpc>
              <a:spcBef>
                <a:spcPct val="20000"/>
              </a:spcBef>
              <a:buClr>
                <a:schemeClr val="tx1"/>
              </a:buClr>
              <a:buSzPct val="110000"/>
            </a:pPr>
            <a:endParaRPr lang="zh-CN" altLang="en-US" sz="2800" b="1" dirty="0">
              <a:latin typeface="黑体" panose="02010609060101010101" pitchFamily="49" charset="-122"/>
              <a:ea typeface="黑体" panose="02010609060101010101" pitchFamily="49" charset="-122"/>
            </a:endParaRPr>
          </a:p>
        </p:txBody>
      </p:sp>
      <p:sp>
        <p:nvSpPr>
          <p:cNvPr id="5" name="TextBox 4"/>
          <p:cNvSpPr txBox="1"/>
          <p:nvPr/>
        </p:nvSpPr>
        <p:spPr>
          <a:xfrm>
            <a:off x="1066800" y="5243195"/>
            <a:ext cx="6157595" cy="52197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rPr>
              <a:t>阳性克隆的质粒</a:t>
            </a:r>
            <a:r>
              <a:rPr kumimoji="0" lang="en-US" altLang="zh-CN"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rPr>
              <a:t>DNA</a:t>
            </a:r>
            <a:r>
              <a:rPr kumimoji="0"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rPr>
              <a:t>样</a:t>
            </a:r>
            <a:r>
              <a:rPr kumimoji="0" lang="zh-CN" altLang="en-US" sz="28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rPr>
              <a:t>品上</a:t>
            </a:r>
            <a:r>
              <a:rPr kumimoji="0"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rPr>
              <a:t>交保</a:t>
            </a:r>
            <a:r>
              <a:rPr kumimoji="0" lang="zh-CN" altLang="en-US" sz="28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rPr>
              <a:t>存！</a:t>
            </a:r>
            <a:endParaRPr kumimoji="0" lang="zh-CN" altLang="en-US" sz="28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11269" name="标题 5"/>
          <p:cNvSpPr>
            <a:spLocks noGrp="1"/>
          </p:cNvSpPr>
          <p:nvPr>
            <p:ph type="title"/>
          </p:nvPr>
        </p:nvSpPr>
        <p:spPr/>
        <p:txBody>
          <a:bodyPr vert="horz" wrap="square" lIns="91440" tIns="45720" rIns="91440" bIns="45720" anchor="ctr"/>
          <a:lstStyle/>
          <a:p>
            <a:pPr>
              <a:buNone/>
            </a:pPr>
            <a:r>
              <a:rPr lang="en-US" altLang="zh-CN" dirty="0">
                <a:cs typeface="黑体" panose="02010609060101010101" pitchFamily="49" charset="-122"/>
              </a:rPr>
              <a:t>3</a:t>
            </a:r>
            <a:r>
              <a:rPr lang="zh-CN" altLang="en-US" dirty="0">
                <a:cs typeface="黑体" panose="02010609060101010101" pitchFamily="49" charset="-122"/>
              </a:rPr>
              <a:t>、电泳鉴定</a:t>
            </a:r>
            <a:br>
              <a:rPr lang="zh-CN" altLang="en-US" dirty="0">
                <a:cs typeface="黑体" panose="02010609060101010101" pitchFamily="49" charset="-122"/>
              </a:rPr>
            </a:br>
            <a:endParaRPr lang="zh-CN" altLang="en-US" dirty="0">
              <a:cs typeface="黑体" panose="02010609060101010101" pitchFamily="49" charset="-122"/>
            </a:endParaRPr>
          </a:p>
        </p:txBody>
      </p:sp>
      <p:sp>
        <p:nvSpPr>
          <p:cNvPr id="7" name="内容占位符 6"/>
          <p:cNvSpPr>
            <a:spLocks noGrp="1"/>
          </p:cNvSpPr>
          <p:nvPr>
            <p:ph idx="1"/>
          </p:nvPr>
        </p:nvSpPr>
        <p:spPr>
          <a:xfrm>
            <a:off x="263525" y="1371600"/>
            <a:ext cx="8229600" cy="4525963"/>
          </a:xfrm>
        </p:spPr>
        <p:txBody>
          <a:bodyPr vert="horz" wrap="square" lIns="91440" tIns="45720" rIns="91440" bIns="45720" numCol="1" anchor="t" anchorCtr="0" compatLnSpc="1"/>
          <a:lstStyle/>
          <a:p>
            <a:pPr marL="720090" marR="0" lvl="0" indent="0" algn="l" defTabSz="914400" rtl="0" eaLnBrk="1" latinLnBrk="0" hangingPunct="1">
              <a:lnSpc>
                <a:spcPct val="150000"/>
              </a:lnSpc>
              <a:spcBef>
                <a:spcPts val="0"/>
              </a:spcBef>
              <a:spcAft>
                <a:spcPct val="0"/>
              </a:spcAft>
              <a:buClr>
                <a:srgbClr val="000000"/>
              </a:buClr>
              <a:buSzPct val="80000"/>
              <a:buFont typeface="+mj-ea"/>
              <a:buAutoNum type="circleNumDbPlain"/>
              <a:defRPr/>
            </a:pPr>
            <a:r>
              <a:rPr kumimoji="0" lang="en-US" altLang="zh-CN"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 </a:t>
            </a:r>
            <a:r>
              <a:rPr kumimoji="0" lang="zh-CN" altLang="en-US"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配胶</a:t>
            </a:r>
            <a:r>
              <a:rPr kumimoji="0" lang="en-US" altLang="zh-CN"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 1%</a:t>
            </a:r>
            <a:r>
              <a:rPr kumimoji="0" lang="zh-CN" altLang="en-US"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琼脂糖凝胶</a:t>
            </a:r>
            <a:r>
              <a:rPr kumimoji="0" lang="en-US" altLang="zh-CN"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25mL </a:t>
            </a:r>
            <a:r>
              <a:rPr kumimoji="0" lang="en-US" altLang="zh-CN"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rPr>
              <a:t>(2</a:t>
            </a:r>
            <a:r>
              <a:rPr kumimoji="0" lang="zh-CN" altLang="en-US"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rPr>
              <a:t>人配</a:t>
            </a:r>
            <a:r>
              <a:rPr kumimoji="0" lang="en-US" altLang="zh-CN"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rPr>
              <a:t>1</a:t>
            </a:r>
            <a:r>
              <a:rPr kumimoji="0" lang="zh-CN" altLang="en-US"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rPr>
              <a:t>块胶</a:t>
            </a:r>
            <a:r>
              <a:rPr kumimoji="0" lang="en-US" altLang="zh-CN"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rPr>
              <a:t>, 11</a:t>
            </a:r>
            <a:r>
              <a:rPr kumimoji="0" lang="zh-CN" altLang="en-US"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rPr>
              <a:t>孔梳子</a:t>
            </a:r>
            <a:r>
              <a:rPr kumimoji="0" lang="en-US" altLang="zh-CN"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rPr>
              <a:t>)</a:t>
            </a:r>
            <a:endParaRPr kumimoji="0" lang="en-US" altLang="zh-CN"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endParaRPr>
          </a:p>
          <a:p>
            <a:pPr marL="720090" marR="0" lvl="0" indent="0" algn="l" defTabSz="914400" rtl="0" eaLnBrk="1" latinLnBrk="0" hangingPunct="1">
              <a:lnSpc>
                <a:spcPct val="150000"/>
              </a:lnSpc>
              <a:spcBef>
                <a:spcPts val="0"/>
              </a:spcBef>
              <a:spcAft>
                <a:spcPct val="0"/>
              </a:spcAft>
              <a:buClr>
                <a:srgbClr val="000000"/>
              </a:buClr>
              <a:buSzPct val="80000"/>
              <a:buFont typeface="+mj-ea"/>
              <a:buAutoNum type="circleNumDbPlain"/>
              <a:defRPr/>
            </a:pPr>
            <a:r>
              <a:rPr kumimoji="0" lang="zh-CN" altLang="en-US"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 制样和点样</a:t>
            </a:r>
            <a:r>
              <a:rPr kumimoji="0" lang="en-US" altLang="zh-CN"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a:t>
            </a:r>
            <a:r>
              <a:rPr kumimoji="0" lang="en-US" altLang="zh-CN" sz="2400" i="0" u="none" strike="noStrike" kern="0" cap="none" spc="0" normalizeH="0" baseline="0" noProof="0" dirty="0" smtClean="0">
                <a:ln>
                  <a:noFill/>
                </a:ln>
                <a:solidFill>
                  <a:schemeClr val="tx1"/>
                </a:solidFill>
                <a:effectLst/>
                <a:uLnTx/>
                <a:uFillTx/>
                <a:latin typeface="黑体" panose="02010609060101010101" pitchFamily="49" charset="-122"/>
                <a:cs typeface="黑体" panose="02010609060101010101" pitchFamily="49" charset="-122"/>
              </a:rPr>
              <a:t> </a:t>
            </a:r>
            <a:r>
              <a:rPr kumimoji="0" lang="en-US" altLang="zh-CN"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rPr>
              <a:t>4</a:t>
            </a:r>
            <a:r>
              <a:rPr kumimoji="0" lang="zh-CN" altLang="en-US"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rPr>
              <a:t>个样品</a:t>
            </a:r>
            <a:r>
              <a:rPr kumimoji="0" lang="en-US" altLang="zh-CN"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rPr>
              <a:t>/</a:t>
            </a:r>
            <a:r>
              <a:rPr kumimoji="0" lang="zh-CN" altLang="en-US"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rPr>
              <a:t>人</a:t>
            </a:r>
            <a:endParaRPr kumimoji="0" lang="zh-CN" altLang="en-US" sz="2400" i="0" u="none" strike="noStrike" kern="0" cap="none" spc="0" normalizeH="0" baseline="0" noProof="0" dirty="0" smtClean="0">
              <a:ln>
                <a:noFill/>
              </a:ln>
              <a:solidFill>
                <a:srgbClr val="FF0000"/>
              </a:solidFill>
              <a:effectLst/>
              <a:uLnTx/>
              <a:uFillTx/>
              <a:latin typeface="黑体" panose="02010609060101010101" pitchFamily="49" charset="-122"/>
              <a:cs typeface="黑体" panose="02010609060101010101" pitchFamily="49" charset="-122"/>
            </a:endParaRPr>
          </a:p>
          <a:p>
            <a:pPr marL="720090" marR="0" lvl="0" indent="0" algn="l" defTabSz="914400" rtl="0" eaLnBrk="1" latinLnBrk="0" hangingPunct="1">
              <a:lnSpc>
                <a:spcPct val="150000"/>
              </a:lnSpc>
              <a:spcBef>
                <a:spcPts val="0"/>
              </a:spcBef>
              <a:spcAft>
                <a:spcPct val="0"/>
              </a:spcAft>
              <a:buClr>
                <a:srgbClr val="000000"/>
              </a:buClr>
              <a:buSzPct val="80000"/>
              <a:buFont typeface="+mj-ea"/>
              <a:buNone/>
              <a:defRPr/>
            </a:pPr>
            <a:r>
              <a:rPr kumimoji="0" lang="en-US" altLang="zh-CN"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   2</a:t>
            </a:r>
            <a:r>
              <a:rPr kumimoji="0" lang="zh-CN" altLang="en-US"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个酶切产物（</a:t>
            </a:r>
            <a:r>
              <a:rPr kumimoji="0" lang="en-US" altLang="zh-CN"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10u</a:t>
            </a:r>
            <a:r>
              <a:rPr lang="en-US" altLang="zh-CN" sz="2400" noProof="0" dirty="0" smtClean="0">
                <a:ln>
                  <a:noFill/>
                </a:ln>
                <a:gradFill>
                  <a:gsLst>
                    <a:gs pos="0">
                      <a:srgbClr val="012D86"/>
                    </a:gs>
                    <a:gs pos="100000">
                      <a:srgbClr val="0E2557"/>
                    </a:gs>
                  </a:gsLst>
                  <a:lin scaled="0"/>
                </a:gradFill>
                <a:effectLst/>
                <a:uLnTx/>
                <a:latin typeface="黑体" panose="02010609060101010101" pitchFamily="49" charset="-122"/>
                <a:cs typeface="黑体" panose="02010609060101010101" pitchFamily="49" charset="-122"/>
                <a:sym typeface="+mn-ea"/>
              </a:rPr>
              <a:t>L</a:t>
            </a:r>
            <a:r>
              <a:rPr kumimoji="0" lang="en-US" altLang="zh-CN"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 + 2u</a:t>
            </a:r>
            <a:r>
              <a:rPr lang="en-US" altLang="zh-CN" sz="2400" noProof="0" dirty="0" smtClean="0">
                <a:ln>
                  <a:noFill/>
                </a:ln>
                <a:gradFill>
                  <a:gsLst>
                    <a:gs pos="0">
                      <a:srgbClr val="012D86"/>
                    </a:gs>
                    <a:gs pos="100000">
                      <a:srgbClr val="0E2557"/>
                    </a:gs>
                  </a:gsLst>
                  <a:lin scaled="0"/>
                </a:gradFill>
                <a:effectLst/>
                <a:uLnTx/>
                <a:latin typeface="黑体" panose="02010609060101010101" pitchFamily="49" charset="-122"/>
                <a:cs typeface="黑体" panose="02010609060101010101" pitchFamily="49" charset="-122"/>
                <a:sym typeface="+mn-ea"/>
              </a:rPr>
              <a:t>L</a:t>
            </a:r>
            <a:r>
              <a:rPr kumimoji="0" lang="zh-CN" altLang="en-US"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上样缓冲液）</a:t>
            </a:r>
            <a:endParaRPr kumimoji="0" lang="en-US" altLang="zh-CN"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endParaRPr>
          </a:p>
          <a:p>
            <a:pPr marL="720090" marR="0" lvl="0" indent="0" algn="l" defTabSz="914400" rtl="0" eaLnBrk="1" latinLnBrk="0" hangingPunct="1">
              <a:lnSpc>
                <a:spcPct val="150000"/>
              </a:lnSpc>
              <a:spcBef>
                <a:spcPts val="0"/>
              </a:spcBef>
              <a:spcAft>
                <a:spcPct val="0"/>
              </a:spcAft>
              <a:buClr>
                <a:srgbClr val="000000"/>
              </a:buClr>
              <a:buSzPct val="80000"/>
              <a:buFont typeface="+mj-ea"/>
              <a:buNone/>
              <a:defRPr/>
            </a:pPr>
            <a:r>
              <a:rPr kumimoji="0" lang="en-US" altLang="zh-CN"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   2</a:t>
            </a:r>
            <a:r>
              <a:rPr kumimoji="0" lang="zh-CN" altLang="en-US"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个对应质粒（</a:t>
            </a:r>
            <a:r>
              <a:rPr kumimoji="0" lang="en-US" altLang="zh-CN"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5u</a:t>
            </a:r>
            <a:r>
              <a:rPr lang="en-US" altLang="zh-CN" sz="2400" noProof="0" dirty="0" smtClean="0">
                <a:ln>
                  <a:noFill/>
                </a:ln>
                <a:gradFill>
                  <a:gsLst>
                    <a:gs pos="0">
                      <a:srgbClr val="012D86"/>
                    </a:gs>
                    <a:gs pos="100000">
                      <a:srgbClr val="0E2557"/>
                    </a:gs>
                  </a:gsLst>
                  <a:lin scaled="0"/>
                </a:gradFill>
                <a:effectLst/>
                <a:uLnTx/>
                <a:latin typeface="黑体" panose="02010609060101010101" pitchFamily="49" charset="-122"/>
                <a:cs typeface="黑体" panose="02010609060101010101" pitchFamily="49" charset="-122"/>
                <a:sym typeface="+mn-ea"/>
              </a:rPr>
              <a:t>L</a:t>
            </a:r>
            <a:r>
              <a:rPr kumimoji="0" lang="en-US" altLang="zh-CN"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 + 1u</a:t>
            </a:r>
            <a:r>
              <a:rPr lang="en-US" altLang="zh-CN" sz="2400" noProof="0" dirty="0" smtClean="0">
                <a:ln>
                  <a:noFill/>
                </a:ln>
                <a:gradFill>
                  <a:gsLst>
                    <a:gs pos="0">
                      <a:srgbClr val="012D86"/>
                    </a:gs>
                    <a:gs pos="100000">
                      <a:srgbClr val="0E2557"/>
                    </a:gs>
                  </a:gsLst>
                  <a:lin scaled="0"/>
                </a:gradFill>
                <a:effectLst/>
                <a:uLnTx/>
                <a:latin typeface="黑体" panose="02010609060101010101" pitchFamily="49" charset="-122"/>
                <a:cs typeface="黑体" panose="02010609060101010101" pitchFamily="49" charset="-122"/>
                <a:sym typeface="+mn-ea"/>
              </a:rPr>
              <a:t>L</a:t>
            </a:r>
            <a:r>
              <a:rPr kumimoji="0" lang="en-US" altLang="zh-CN"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 </a:t>
            </a:r>
            <a:r>
              <a:rPr kumimoji="0" lang="zh-CN" altLang="en-US"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rPr>
              <a:t>上样缓冲液）</a:t>
            </a:r>
            <a:endParaRPr kumimoji="0" lang="zh-CN" altLang="en-US"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endParaRPr>
          </a:p>
          <a:p>
            <a:pPr marL="720090" marR="0" lvl="0" indent="0" algn="l" defTabSz="914400" rtl="0" eaLnBrk="1" latinLnBrk="0" hangingPunct="1">
              <a:lnSpc>
                <a:spcPct val="150000"/>
              </a:lnSpc>
              <a:spcBef>
                <a:spcPts val="0"/>
              </a:spcBef>
              <a:spcAft>
                <a:spcPct val="0"/>
              </a:spcAft>
              <a:buClr>
                <a:srgbClr val="000000"/>
              </a:buClr>
              <a:buSzPct val="80000"/>
              <a:buFont typeface="+mj-ea"/>
              <a:buAutoNum type="circleNumDbPlain" startAt="3"/>
              <a:defRPr/>
            </a:pPr>
            <a:r>
              <a:rPr lang="zh-CN" altLang="en-US" sz="2400" noProof="0" dirty="0" smtClean="0">
                <a:ln>
                  <a:noFill/>
                </a:ln>
                <a:gradFill>
                  <a:gsLst>
                    <a:gs pos="0">
                      <a:srgbClr val="012D86"/>
                    </a:gs>
                    <a:gs pos="100000">
                      <a:srgbClr val="0E2557"/>
                    </a:gs>
                  </a:gsLst>
                  <a:lin scaled="0"/>
                </a:gradFill>
                <a:effectLst/>
                <a:uLnTx/>
                <a:latin typeface="黑体" panose="02010609060101010101" pitchFamily="49" charset="-122"/>
                <a:cs typeface="黑体" panose="02010609060101010101" pitchFamily="49" charset="-122"/>
                <a:sym typeface="+mn-ea"/>
              </a:rPr>
              <a:t> 电泳</a:t>
            </a:r>
            <a:r>
              <a:rPr lang="en-US" altLang="zh-CN" sz="2400" noProof="0" dirty="0" smtClean="0">
                <a:ln>
                  <a:noFill/>
                </a:ln>
                <a:gradFill>
                  <a:gsLst>
                    <a:gs pos="0">
                      <a:srgbClr val="012D86"/>
                    </a:gs>
                    <a:gs pos="100000">
                      <a:srgbClr val="0E2557"/>
                    </a:gs>
                  </a:gsLst>
                  <a:lin scaled="0"/>
                </a:gradFill>
                <a:effectLst/>
                <a:uLnTx/>
                <a:latin typeface="黑体" panose="02010609060101010101" pitchFamily="49" charset="-122"/>
                <a:cs typeface="黑体" panose="02010609060101010101" pitchFamily="49" charset="-122"/>
                <a:sym typeface="+mn-ea"/>
              </a:rPr>
              <a:t>: 120 V</a:t>
            </a:r>
            <a:r>
              <a:rPr lang="zh-CN" altLang="en-US" sz="2400" noProof="0" dirty="0" smtClean="0">
                <a:ln>
                  <a:noFill/>
                </a:ln>
                <a:gradFill>
                  <a:gsLst>
                    <a:gs pos="0">
                      <a:srgbClr val="012D86"/>
                    </a:gs>
                    <a:gs pos="100000">
                      <a:srgbClr val="0E2557"/>
                    </a:gs>
                  </a:gsLst>
                  <a:lin scaled="0"/>
                </a:gradFill>
                <a:effectLst/>
                <a:uLnTx/>
                <a:latin typeface="黑体" panose="02010609060101010101" pitchFamily="49" charset="-122"/>
                <a:cs typeface="黑体" panose="02010609060101010101" pitchFamily="49" charset="-122"/>
                <a:sym typeface="+mn-ea"/>
              </a:rPr>
              <a:t>电泳</a:t>
            </a:r>
            <a:r>
              <a:rPr lang="en-US" altLang="zh-CN" sz="2400" noProof="0" dirty="0" smtClean="0">
                <a:ln>
                  <a:noFill/>
                </a:ln>
                <a:gradFill>
                  <a:gsLst>
                    <a:gs pos="0">
                      <a:srgbClr val="012D86"/>
                    </a:gs>
                    <a:gs pos="100000">
                      <a:srgbClr val="0E2557"/>
                    </a:gs>
                  </a:gsLst>
                  <a:lin scaled="0"/>
                </a:gradFill>
                <a:effectLst/>
                <a:uLnTx/>
                <a:latin typeface="黑体" panose="02010609060101010101" pitchFamily="49" charset="-122"/>
                <a:cs typeface="黑体" panose="02010609060101010101" pitchFamily="49" charset="-122"/>
                <a:sym typeface="+mn-ea"/>
              </a:rPr>
              <a:t>30 min, </a:t>
            </a:r>
            <a:r>
              <a:rPr lang="zh-CN" altLang="en-US" sz="2400" noProof="0" dirty="0" smtClean="0">
                <a:ln>
                  <a:noFill/>
                </a:ln>
                <a:gradFill>
                  <a:gsLst>
                    <a:gs pos="0">
                      <a:srgbClr val="012D86"/>
                    </a:gs>
                    <a:gs pos="100000">
                      <a:srgbClr val="0E2557"/>
                    </a:gs>
                  </a:gsLst>
                  <a:lin scaled="0"/>
                </a:gradFill>
                <a:effectLst/>
                <a:uLnTx/>
                <a:latin typeface="黑体" panose="02010609060101010101" pitchFamily="49" charset="-122"/>
                <a:cs typeface="黑体" panose="02010609060101010101" pitchFamily="49" charset="-122"/>
                <a:sym typeface="+mn-ea"/>
              </a:rPr>
              <a:t>并照相。</a:t>
            </a:r>
            <a:endParaRPr kumimoji="0" lang="zh-CN" altLang="en-US"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endParaRPr>
          </a:p>
          <a:p>
            <a:pPr marL="457200" marR="0" lvl="0" indent="-457200" algn="l" defTabSz="914400" rtl="0" eaLnBrk="1" fontAlgn="base" latinLnBrk="0" hangingPunct="1">
              <a:lnSpc>
                <a:spcPct val="150000"/>
              </a:lnSpc>
              <a:spcBef>
                <a:spcPct val="20000"/>
              </a:spcBef>
              <a:spcAft>
                <a:spcPct val="0"/>
              </a:spcAft>
              <a:buClr>
                <a:srgbClr val="000000"/>
              </a:buClr>
              <a:buSzPct val="80000"/>
              <a:buFont typeface="+mj-ea"/>
              <a:buAutoNum type="circleNumDbPlain" startAt="3"/>
              <a:defRPr/>
            </a:pPr>
            <a:endParaRPr kumimoji="0" lang="zh-CN" altLang="en-US"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endParaRPr>
          </a:p>
          <a:p>
            <a:pPr marL="457200" marR="0" lvl="0" indent="-457200" algn="l" defTabSz="914400" rtl="0" eaLnBrk="0" fontAlgn="base" latinLnBrk="0" hangingPunct="0">
              <a:lnSpc>
                <a:spcPct val="100000"/>
              </a:lnSpc>
              <a:spcBef>
                <a:spcPct val="20000"/>
              </a:spcBef>
              <a:spcAft>
                <a:spcPct val="0"/>
              </a:spcAft>
              <a:buClr>
                <a:srgbClr val="000000"/>
              </a:buClr>
              <a:buSzPct val="80000"/>
              <a:buFont typeface="+mj-ea"/>
              <a:buAutoNum type="circleNumDbPlain" startAt="3"/>
              <a:defRPr/>
            </a:pPr>
            <a:endParaRPr kumimoji="0" lang="zh-CN" altLang="en-US" sz="2400" i="0" u="none" strike="noStrike" kern="0" cap="none" spc="0" normalizeH="0" baseline="0" noProof="0" dirty="0" smtClean="0">
              <a:ln>
                <a:noFill/>
              </a:ln>
              <a:gradFill>
                <a:gsLst>
                  <a:gs pos="0">
                    <a:srgbClr val="012D86"/>
                  </a:gs>
                  <a:gs pos="100000">
                    <a:srgbClr val="0E2557"/>
                  </a:gs>
                </a:gsLst>
                <a:lin scaled="0"/>
              </a:gradFill>
              <a:effectLst/>
              <a:uLnTx/>
              <a:uFillTx/>
              <a:latin typeface="黑体" panose="02010609060101010101" pitchFamily="49" charset="-122"/>
              <a:cs typeface="黑体" panose="02010609060101010101" pitchFamily="49" charset="-122"/>
            </a:endParaRPr>
          </a:p>
        </p:txBody>
      </p:sp>
    </p:spTree>
  </p:cSld>
  <p:clrMapOvr>
    <a:masterClrMapping/>
  </p:clrMapOvr>
</p:sld>
</file>

<file path=ppt/tags/tag1.xml><?xml version="1.0" encoding="utf-8"?>
<p:tagLst xmlns:p="http://schemas.openxmlformats.org/presentationml/2006/main">
  <p:tag name="KSO_WM_UNIT_TABLE_BEAUTIFY" val="smartTable{e4961de7-36e0-4d1d-9885-a7e0652488c1}"/>
  <p:tag name="TABLE_ENDDRAG_ORIGIN_RECT" val="512*208"/>
  <p:tag name="TABLE_ENDDRAG_RECT" val="92*220*512*208"/>
</p:tagLst>
</file>

<file path=ppt/tags/tag2.xml><?xml version="1.0" encoding="utf-8"?>
<p:tagLst xmlns:p="http://schemas.openxmlformats.org/presentationml/2006/main">
  <p:tag name="COMMONDATA" val="eyJoZGlkIjoiYWMwNDRlZWZjYjZlOWEwM2E0NGE3Y2E3NDQ0Yjk2MmUifQ=="/>
</p:tagLst>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2367</Words>
  <Application>WPS 演示</Application>
  <PresentationFormat>全屏显示(4:3)</PresentationFormat>
  <Paragraphs>248</Paragraphs>
  <Slides>22</Slides>
  <Notes>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22</vt:i4>
      </vt:variant>
    </vt:vector>
  </HeadingPairs>
  <TitlesOfParts>
    <vt:vector size="39" baseType="lpstr">
      <vt:lpstr>Arial</vt:lpstr>
      <vt:lpstr>宋体</vt:lpstr>
      <vt:lpstr>Wingdings</vt:lpstr>
      <vt:lpstr>黑体</vt:lpstr>
      <vt:lpstr>微软雅黑</vt:lpstr>
      <vt:lpstr>Calibri</vt:lpstr>
      <vt:lpstr>Symbol</vt:lpstr>
      <vt:lpstr>Arial Unicode MS</vt:lpstr>
      <vt:lpstr>Times New Roman</vt:lpstr>
      <vt:lpstr>华文中宋</vt:lpstr>
      <vt:lpstr>Wingdings</vt:lpstr>
      <vt:lpstr>Tahoma</vt:lpstr>
      <vt:lpstr>华文仿宋</vt:lpstr>
      <vt:lpstr>Monotype Sorts</vt:lpstr>
      <vt:lpstr>Arial</vt:lpstr>
      <vt:lpstr>Courier New</vt:lpstr>
      <vt:lpstr>1_默认设计模板</vt:lpstr>
      <vt:lpstr>实 验 六 重组克隆子的鉴定（2） 质粒酶切鉴定</vt:lpstr>
      <vt:lpstr>实 验 目 的 </vt:lpstr>
      <vt:lpstr>实 验 原 理 </vt:lpstr>
      <vt:lpstr>实 验 操 作</vt:lpstr>
      <vt:lpstr>1、试剂盒法抽提质粒 </vt:lpstr>
      <vt:lpstr>PowerPoint 演示文稿</vt:lpstr>
      <vt:lpstr>PowerPoint 演示文稿</vt:lpstr>
      <vt:lpstr>2、酶切分析</vt:lpstr>
      <vt:lpstr>3、电泳鉴定 </vt:lpstr>
      <vt:lpstr>PowerPoint 演示文稿</vt:lpstr>
      <vt:lpstr>注意事项 </vt:lpstr>
      <vt:lpstr>PowerPoint 演示文稿</vt:lpstr>
      <vt:lpstr>重组转化子的筛选（2） </vt:lpstr>
      <vt:lpstr>重组转化子的筛选（2） </vt:lpstr>
      <vt:lpstr>lacZ基因和β-半乳糖苷酶</vt:lpstr>
      <vt:lpstr>PowerPoint 演示文稿</vt:lpstr>
      <vt:lpstr>α-互补</vt:lpstr>
      <vt:lpstr>蓝白斑筛选原理 </vt:lpstr>
      <vt:lpstr>PowerPoint 演示文稿</vt:lpstr>
      <vt:lpstr>思 考 题</vt:lpstr>
      <vt:lpstr>下 次 实 验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Lenovo</cp:lastModifiedBy>
  <cp:revision>105</cp:revision>
  <dcterms:created xsi:type="dcterms:W3CDTF">2014-04-09T01:46:00Z</dcterms:created>
  <dcterms:modified xsi:type="dcterms:W3CDTF">2023-04-03T00:58:39Z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2052-11.1.0.13703</vt:lpwstr>
  </property>
  <property fmtid="{D5CDD505-2E9C-101B-9397-08002B2CF9AE}" pid="4" name="ICV">
    <vt:lpwstr>B43D2D874DC746C7949A13971BA1558C</vt:lpwstr>
  </property>
</Properties>
</file>