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57" r:id="rId3"/>
    <p:sldId id="259" r:id="rId4"/>
    <p:sldId id="345" r:id="rId5"/>
    <p:sldId id="401" r:id="rId6"/>
    <p:sldId id="430" r:id="rId7"/>
    <p:sldId id="397" r:id="rId8"/>
    <p:sldId id="398" r:id="rId9"/>
    <p:sldId id="399" r:id="rId10"/>
    <p:sldId id="400" r:id="rId11"/>
    <p:sldId id="320" r:id="rId12"/>
    <p:sldId id="380" r:id="rId13"/>
    <p:sldId id="324" r:id="rId14"/>
    <p:sldId id="325" r:id="rId15"/>
    <p:sldId id="326" r:id="rId16"/>
    <p:sldId id="267" r:id="rId17"/>
    <p:sldId id="329" r:id="rId18"/>
    <p:sldId id="429" r:id="rId19"/>
    <p:sldId id="343" r:id="rId20"/>
    <p:sldId id="292" r:id="rId21"/>
    <p:sldId id="373" r:id="rId22"/>
    <p:sldId id="272" r:id="rId23"/>
    <p:sldId id="382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277" r:id="rId32"/>
    <p:sldId id="276" r:id="rId33"/>
    <p:sldId id="278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546" y="6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ctr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DH5a和BL21都可以作为表达宿主。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BL21 是蛋白酶缺陷株，表达出来的蛋白不会被降解，做蛋白表达是比较适合用的，。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BL21生长要比DH5a快，这是他们的又一区别，在高密度发酵BL21表达蛋白时，需要控制它的表达条件，使得高密度且高表达。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DH5a复制稳定的特点，所以它是核酸疫苗通常使用的宿主株。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DH5a中表达时外源基因的启动子必须被大肠杆菌的RNA POLYMERASE 识别，比较好用的载体有PLPR可诱导的启动子。而带有T7 启动子的载体则不能在其中表达，因为识别T7 启动子的T7 RNA POLYMERASE 在DH5a中没有。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对于BL21，已将T7 RNA POLYMERASE 的编码基因整合到了菌的基因组上，能识别T7 启动子，从而可容纳外源基因在此T7启动子的带动下表达。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DE3是整合在细菌基因组上的一种携带T7 RNA聚合酶基因和lacI基因的λ噬菌体，其基因型为：lacI lacUV5-T7 gene 1 ind1 sam7 nin5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大肠杆菌表达菌株可提高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mRNA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稳定性，从而进一步提高蛋白得率。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重组质粒: （Kan</a:t>
            </a:r>
            <a:r>
              <a:rPr kumimoji="0" lang="zh-CN" altLang="en-US" sz="1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pET28a-eGFP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>
              <a:lnSpc>
                <a:spcPct val="80000"/>
              </a:lnSpc>
            </a:pPr>
            <a:r>
              <a:rPr lang="zh-CN" altLang="en-US" sz="500" dirty="0"/>
              <a:t>⑴乳糖操纵子（</a:t>
            </a:r>
            <a:r>
              <a:rPr lang="en-US" altLang="zh-CN" sz="500" dirty="0"/>
              <a:t>lac</a:t>
            </a:r>
            <a:r>
              <a:rPr lang="zh-CN" altLang="en-US" sz="500" dirty="0"/>
              <a:t>）是由调节基因（</a:t>
            </a:r>
            <a:r>
              <a:rPr lang="en-US" altLang="zh-CN" sz="500" dirty="0"/>
              <a:t>lac I</a:t>
            </a:r>
            <a:r>
              <a:rPr lang="zh-CN" altLang="en-US" sz="500" dirty="0"/>
              <a:t>）、启动子（</a:t>
            </a:r>
            <a:r>
              <a:rPr lang="en-US" altLang="zh-CN" sz="500" dirty="0"/>
              <a:t>lac P</a:t>
            </a:r>
            <a:r>
              <a:rPr lang="zh-CN" altLang="en-US" sz="500" dirty="0"/>
              <a:t>）、操纵基因（</a:t>
            </a:r>
            <a:r>
              <a:rPr lang="en-US" altLang="zh-CN" sz="500" dirty="0"/>
              <a:t>lac O</a:t>
            </a:r>
            <a:r>
              <a:rPr lang="zh-CN" altLang="en-US" sz="500" dirty="0"/>
              <a:t>）和结构基因（</a:t>
            </a:r>
            <a:r>
              <a:rPr lang="en-US" altLang="zh-CN" sz="500" dirty="0"/>
              <a:t>lac Z</a:t>
            </a:r>
            <a:r>
              <a:rPr lang="zh-CN" altLang="en-US" sz="500" dirty="0"/>
              <a:t>、</a:t>
            </a:r>
            <a:r>
              <a:rPr lang="en-US" altLang="zh-CN" sz="500" dirty="0"/>
              <a:t>lac Y</a:t>
            </a:r>
            <a:r>
              <a:rPr lang="zh-CN" altLang="en-US" sz="500" dirty="0"/>
              <a:t>、</a:t>
            </a:r>
            <a:r>
              <a:rPr lang="en-US" altLang="zh-CN" sz="500" dirty="0"/>
              <a:t>lac A</a:t>
            </a:r>
            <a:r>
              <a:rPr lang="zh-CN" altLang="en-US" sz="500" dirty="0"/>
              <a:t>）组成的。</a:t>
            </a:r>
            <a:r>
              <a:rPr lang="en-US" altLang="zh-CN" sz="500" dirty="0"/>
              <a:t>lac I </a:t>
            </a:r>
            <a:r>
              <a:rPr lang="zh-CN" altLang="en-US" sz="500" dirty="0"/>
              <a:t>编码阻遏蛋白，</a:t>
            </a:r>
            <a:r>
              <a:rPr lang="en-US" altLang="zh-CN" sz="500" dirty="0"/>
              <a:t>lac Z</a:t>
            </a:r>
            <a:r>
              <a:rPr lang="zh-CN" altLang="en-US" sz="500" dirty="0"/>
              <a:t>、</a:t>
            </a:r>
            <a:r>
              <a:rPr lang="en-US" altLang="zh-CN" sz="500" dirty="0"/>
              <a:t>lac Y</a:t>
            </a:r>
            <a:r>
              <a:rPr lang="zh-CN" altLang="en-US" sz="500" dirty="0"/>
              <a:t>、</a:t>
            </a:r>
            <a:r>
              <a:rPr lang="en-US" altLang="zh-CN" sz="500" dirty="0"/>
              <a:t>lac A</a:t>
            </a:r>
            <a:r>
              <a:rPr lang="zh-CN" altLang="en-US" sz="500" dirty="0"/>
              <a:t>分别编码</a:t>
            </a:r>
            <a:r>
              <a:rPr lang="el-GR" altLang="zh-CN" sz="500" dirty="0"/>
              <a:t>β-</a:t>
            </a:r>
            <a:r>
              <a:rPr lang="zh-CN" altLang="en-US" sz="500" dirty="0"/>
              <a:t>半乳糖苷酶，</a:t>
            </a:r>
            <a:r>
              <a:rPr lang="el-GR" altLang="zh-CN" sz="500" dirty="0"/>
              <a:t>β-</a:t>
            </a:r>
            <a:r>
              <a:rPr lang="zh-CN" altLang="en-US" sz="500" dirty="0"/>
              <a:t>半乳糖苷透性酶和</a:t>
            </a:r>
          </a:p>
          <a:p>
            <a:pPr lvl="0">
              <a:lnSpc>
                <a:spcPct val="80000"/>
              </a:lnSpc>
            </a:pPr>
            <a:r>
              <a:rPr lang="el-GR" altLang="zh-CN" sz="500" dirty="0"/>
              <a:t>β-</a:t>
            </a:r>
            <a:r>
              <a:rPr lang="zh-CN" altLang="en-US" sz="500" dirty="0"/>
              <a:t>半乳糖苷转乙酰基酶。</a:t>
            </a:r>
          </a:p>
          <a:p>
            <a:pPr lvl="0">
              <a:lnSpc>
                <a:spcPct val="80000"/>
              </a:lnSpc>
            </a:pPr>
            <a:r>
              <a:rPr lang="zh-CN" altLang="en-US" sz="500" dirty="0"/>
              <a:t> </a:t>
            </a:r>
          </a:p>
          <a:p>
            <a:pPr lvl="0">
              <a:lnSpc>
                <a:spcPct val="80000"/>
              </a:lnSpc>
            </a:pPr>
            <a:r>
              <a:rPr lang="zh-CN" altLang="en-US" sz="500" dirty="0"/>
              <a:t>⑵阻遏蛋白的负性调控：当培养基中没有乳糖时，阻遏蛋白结合到操纵子中的操纵基因上，阻止了结构基因的表达；当培养基中有乳糖时，乳糖（真正是异乳糖）分子和阻</a:t>
            </a:r>
          </a:p>
          <a:p>
            <a:pPr lvl="0">
              <a:lnSpc>
                <a:spcPct val="80000"/>
              </a:lnSpc>
            </a:pPr>
            <a:r>
              <a:rPr lang="zh-CN" altLang="en-US" sz="500" dirty="0"/>
              <a:t>遏蛋白结合，引起阻遏蛋白构象改变，不能结合到操纵基因上，使</a:t>
            </a:r>
            <a:r>
              <a:rPr lang="en-US" altLang="zh-CN" sz="500" dirty="0"/>
              <a:t>RNA</a:t>
            </a:r>
            <a:r>
              <a:rPr lang="zh-CN" altLang="en-US" sz="500" dirty="0"/>
              <a:t>聚合酶能正常催化转录操纵子上的结构基因，即操纵子被诱导表达。</a:t>
            </a:r>
          </a:p>
          <a:p>
            <a:pPr lvl="0">
              <a:lnSpc>
                <a:spcPct val="80000"/>
              </a:lnSpc>
            </a:pPr>
            <a:endParaRPr lang="zh-CN" altLang="en-US" sz="500" dirty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en-US" altLang="zh-CN" dirty="0"/>
              <a:t>pET</a:t>
            </a:r>
            <a:r>
              <a:rPr lang="zh-CN" altLang="en-US" dirty="0"/>
              <a:t>在菌体内低拷贝，防止渗漏表达</a:t>
            </a: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Rot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r>
              <a:rPr lang="zh-CN" altLang="en-US" dirty="0"/>
              <a:t>目的基因克隆在不被大肠杆菌</a:t>
            </a:r>
            <a:r>
              <a:rPr lang="en-US" altLang="zh-CN" dirty="0"/>
              <a:t>RNA</a:t>
            </a:r>
            <a:r>
              <a:rPr lang="zh-CN" altLang="en-US" dirty="0"/>
              <a:t>聚合酶识别的</a:t>
            </a:r>
            <a:r>
              <a:rPr lang="en-US" altLang="zh-CN" dirty="0"/>
              <a:t>T7</a:t>
            </a:r>
            <a:r>
              <a:rPr lang="zh-CN" altLang="en-US" dirty="0"/>
              <a:t>启动子之下，无</a:t>
            </a:r>
            <a:r>
              <a:rPr lang="en-US" altLang="zh-CN" dirty="0"/>
              <a:t>T7RNA</a:t>
            </a:r>
            <a:r>
              <a:rPr lang="zh-CN" altLang="en-US" dirty="0"/>
              <a:t>聚合酶之前几乎没有表达。 基因关闭而不会由于产生的蛋白对细胞有毒性而引起质粒的不稳定</a:t>
            </a:r>
          </a:p>
          <a:p>
            <a:pPr lvl="0" eaLnBrk="1" hangingPunct="1"/>
            <a:r>
              <a:rPr lang="zh-CN" altLang="en-US" dirty="0"/>
              <a:t>重组质粒转入到染色体上含有</a:t>
            </a:r>
            <a:r>
              <a:rPr lang="en-US" altLang="zh-CN" dirty="0"/>
              <a:t>T7RNA</a:t>
            </a:r>
            <a:r>
              <a:rPr lang="zh-CN" altLang="en-US" dirty="0"/>
              <a:t>聚合酶的表达宿主中高效表达目的蛋白</a:t>
            </a:r>
          </a:p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Tx/>
            </a:pPr>
            <a:fld id="{9A0DB2DC-4C9A-4742-B13C-FB6460FD3503}" type="slidenum">
              <a:rPr lang="en-US" altLang="ko-KR" sz="1200" dirty="0"/>
              <a:t>5</a:t>
            </a:fld>
            <a:endParaRPr lang="en-US" altLang="ko-KR" sz="1200" dirty="0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补充：移液枪的用法</a:t>
            </a:r>
          </a:p>
        </p:txBody>
      </p:sp>
    </p:spTree>
    <p:extLst>
      <p:ext uri="{BB962C8B-B14F-4D97-AF65-F5344CB8AC3E}">
        <p14:creationId xmlns:p14="http://schemas.microsoft.com/office/powerpoint/2010/main" val="64391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1.将快速生长的大肠杆菌置于经低温(0℃)预处理的低渗氯化钙溶液中，便会造成细胞膨胀，同时Ca2+会使细胞膜磷脂双分子层形成液晶结构，促使细胞外膜与内膜间隙中的部分核酸酶解离开来，离开所在区域，诱导细胞成为感受态细胞</a:t>
            </a:r>
          </a:p>
          <a:p>
            <a:endParaRPr lang="zh-CN" altLang="en-US"/>
          </a:p>
          <a:p>
            <a:r>
              <a:rPr lang="zh-CN" altLang="en-US"/>
              <a:t>细胞壁通透性发生变化，极易与外源DNA相粘附并在细胞表面形成抗脱氧核糖核酸酶的羟基-磷酸钙复合物。</a:t>
            </a:r>
          </a:p>
          <a:p>
            <a:endParaRPr lang="zh-CN" altLang="en-US"/>
          </a:p>
          <a:p>
            <a:r>
              <a:rPr lang="zh-CN" altLang="en-US"/>
              <a:t>联合其它的二价金属离子(如Mn、Co)、DMSO或还原剂等物质处理细菌，则可使转化率提高100~1000倍。</a:t>
            </a:r>
          </a:p>
          <a:p>
            <a:endParaRPr lang="zh-CN" altLang="en-US"/>
          </a:p>
          <a:p>
            <a:r>
              <a:rPr lang="zh-CN" altLang="en-US"/>
              <a:t>2.此时，将该体系转移到42℃下做短暂的热刺激(90s)，细胞膜的液晶结构会发生剧烈扰动，并随机出现许多间隙，外源DNA就可能被细胞吸收。进入细胞的外源DNA分子通过复制、表达，实现遗传信息的转移，使受体细胞出现新的遗传性状。</a:t>
            </a:r>
          </a:p>
          <a:p>
            <a:endParaRPr lang="zh-CN" altLang="en-US"/>
          </a:p>
          <a:p>
            <a:r>
              <a:rPr lang="zh-CN" altLang="en-US"/>
              <a:t>3.将转化后的细胞在选择性培养基上培养，筛选出带有外源DNA分子的阳性克隆。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en-US" altLang="zh-CN" dirty="0"/>
              <a:t>DNA</a:t>
            </a:r>
            <a:r>
              <a:rPr lang="zh-CN" altLang="en-US" dirty="0"/>
              <a:t>分子转化受体菌获得转化子的效率。</a:t>
            </a:r>
            <a:r>
              <a:rPr lang="el-GR" altLang="zh-CN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CaCl2法是目前常用的感受态细胞制备方法， 重复性好，操作简便易行，适用于成批制备感受态细胞。每μg质粒DNA可以获得5×10</a:t>
            </a:r>
            <a:r>
              <a:rPr lang="el-GR" altLang="zh-CN" b="1" kern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l-GR" altLang="zh-CN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～2×l0</a:t>
            </a:r>
            <a:r>
              <a:rPr lang="el-GR" altLang="zh-CN" b="1" kern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el-GR" altLang="zh-CN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个菌落，完全可以满足一般实验的要求。</a:t>
            </a:r>
            <a:r>
              <a:rPr lang="zh-CN" altLang="en-US" b="1" dirty="0">
                <a:latin typeface="宋体" panose="02010600030101010101" pitchFamily="2" charset="-122"/>
              </a:rPr>
              <a:t>转化子总数＝菌落数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（转化反应原液总体积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涂板菌液体积）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转化子总数＝菌落数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（转化反应原液总体积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涂板菌液体积）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b="1" dirty="0">
              <a:latin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感受态细胞转化效率的高低与哪些因素有关：</a:t>
            </a:r>
          </a:p>
          <a:p>
            <a:endParaRPr lang="zh-CN" altLang="en-US"/>
          </a:p>
          <a:p>
            <a:r>
              <a:rPr lang="zh-CN" altLang="en-US"/>
              <a:t>1．细菌的生长状态：实验中应密切注视细菌的生长状态和密度,尽量使用对数生长期的细胞（一般通过检测OD600来控制.DH5α菌株 OD600为 0.5 时细胞密度是 5 × 107/ml ）；</a:t>
            </a:r>
          </a:p>
          <a:p>
            <a:r>
              <a:rPr lang="zh-CN" altLang="en-US"/>
              <a:t>2．所有操作均应在无菌条件和冰上进行；</a:t>
            </a:r>
          </a:p>
          <a:p>
            <a:r>
              <a:rPr lang="zh-CN" altLang="en-US"/>
              <a:t>3．经 CaCl2处理的细胞,在低温条件下,一定的时间内转化率随时间的推移而增加, 24小时达到最高,之后转化率再下降（这是由于总的活菌数随时间延长而减少造成的）；</a:t>
            </a:r>
          </a:p>
          <a:p>
            <a:r>
              <a:rPr lang="zh-CN" altLang="en-US"/>
              <a:t>4．化合物及无机离子的影响：在 Ca2+的基础上联合其他二价金属离子（如 Mn2+或 Co2+）、 DMSO 或还原剂等物质处理细菌,可使转化效率大大提高,一般来讲 CaCl2 /CoCl2法及二甲基亚砜(DMSO)等可以提高转化率很多倍(100-1000)；</a:t>
            </a:r>
          </a:p>
          <a:p>
            <a:r>
              <a:rPr lang="zh-CN" altLang="en-US"/>
              <a:t>5．所使用的器皿必须干净.迹量的去污剂或其它化学物质的存在可能大大降低细菌的转化效率；</a:t>
            </a:r>
          </a:p>
          <a:p>
            <a:r>
              <a:rPr lang="zh-CN" altLang="en-US"/>
              <a:t>6．质粒的大小及构型的影响：用于转化的应主要是超螺旋的 DNA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Tx/>
            </a:pPr>
            <a:fld id="{9A0DB2DC-4C9A-4742-B13C-FB6460FD3503}" type="slidenum">
              <a:rPr lang="en-US" altLang="ko-KR" sz="1200" dirty="0"/>
              <a:t>13</a:t>
            </a:fld>
            <a:endParaRPr lang="en-US" altLang="ko-KR" sz="1200" dirty="0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补充：移液枪的用法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ctr" anchorCtr="0" compatLnSpc="1">
            <a:normAutofit/>
          </a:bodyPr>
          <a:lstStyle/>
          <a:p>
            <a:pPr marL="533400" marR="0" lvl="0" indent="-5334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DbPlain" startAt="3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轻轻</a:t>
            </a:r>
            <a:r>
              <a:rPr kumimoji="0" lang="zh-CN" altLang="el-G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混匀，冰浴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l-GR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0min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DbPlain" startAt="3"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42℃</a:t>
            </a:r>
            <a:r>
              <a:rPr kumimoji="0" lang="zh-CN" altLang="el-G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水浴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热应激</a:t>
            </a:r>
            <a:r>
              <a:rPr kumimoji="0" lang="el-GR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90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（静置，勿摇动，精确计时）并迅速放回到冰上。</a:t>
            </a:r>
          </a:p>
          <a:p>
            <a:pPr marL="533400" marR="0" lvl="0" indent="-5334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DbPlain" startAt="3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冰浴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</a:p>
          <a:p>
            <a:pPr marL="533400" marR="0" lvl="0" indent="-5334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DbPlain" startAt="3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复苏：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为了使抗性基因得以表达，赋予受体菌抗性。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加入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950</a:t>
            </a: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µ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LB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液体培养基（无抗性，无菌），标明组号，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r>
              <a:rPr kumimoji="0" lang="zh-CN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℃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摇床培养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20min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Tx/>
            </a:pPr>
            <a:fld id="{9A0DB2DC-4C9A-4742-B13C-FB6460FD3503}" type="slidenum">
              <a:rPr lang="en-US" altLang="ko-KR" sz="1200" dirty="0"/>
              <a:t>22</a:t>
            </a:fld>
            <a:endParaRPr lang="en-US" altLang="ko-KR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异丙基硫代半乳糖苷</a:t>
            </a:r>
            <a:r>
              <a:rPr lang="en-US" altLang="zh-CN"/>
              <a:t>(IPTG)</a:t>
            </a:r>
            <a:r>
              <a:rPr lang="zh-CN" altLang="en-US" dirty="0"/>
              <a:t>，在这个操纵子（元）体系中，真正的诱导剂并非乳糖本身。乳糖进入细胞，经</a:t>
            </a:r>
            <a:r>
              <a:rPr lang="en-US" altLang="zh-CN"/>
              <a:t>b</a:t>
            </a:r>
            <a:r>
              <a:rPr lang="zh-CN" altLang="en-US" dirty="0"/>
              <a:t>－半乳糖苷酶催化，转变为半乳糖。后者作为一种诱导剂分子结合阻遏蛋白，使蛋白构象变化，导致阻遏蛋白与</a:t>
            </a:r>
            <a:r>
              <a:rPr lang="en-US" altLang="zh-CN"/>
              <a:t>O</a:t>
            </a:r>
            <a:r>
              <a:rPr lang="zh-CN" altLang="en-US" dirty="0"/>
              <a:t>序列解离、发生转录。异丙基硫代半乳糖苷（</a:t>
            </a:r>
            <a:r>
              <a:rPr lang="en-US" altLang="zh-CN"/>
              <a:t>IPTG</a:t>
            </a:r>
            <a:r>
              <a:rPr lang="zh-CN" altLang="en-US" dirty="0"/>
              <a:t>）是一种作用极强的诱导剂，不被细菌代谢而十分稳定，因此被实验室广泛应用。</a:t>
            </a:r>
          </a:p>
          <a:p>
            <a:pPr lvl="0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24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Picture 4" descr="武大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835" y="58420"/>
            <a:ext cx="3047365" cy="39878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2060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060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Picture 4" descr="武大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835" y="58420"/>
            <a:ext cx="3047365" cy="39878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2060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060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武汉大学校徽"/>
          <p:cNvPicPr>
            <a:picLocks noChangeAspect="1"/>
          </p:cNvPicPr>
          <p:nvPr/>
        </p:nvPicPr>
        <p:blipFill>
          <a:blip r:embed="rId2">
            <a:lum bright="82001" contrast="-70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85800"/>
            <a:ext cx="3048000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4800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 验 </a:t>
            </a:r>
            <a:r>
              <a:rPr kumimoji="0" lang="zh-CN" altLang="en-US" sz="4800" b="1" kern="1200" cap="none" spc="0" normalizeH="0" baseline="0" noProof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八</a:t>
            </a:r>
            <a:endParaRPr kumimoji="0" lang="zh-CN" altLang="en-US" sz="4800" b="1" kern="1200" cap="none" spc="0" normalizeH="0" baseline="0" noProof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7724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BL21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（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DE3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）感受态细胞</a:t>
            </a:r>
            <a:b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制备及重组质粒的转化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/>
            </a:r>
            <a:b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01" name="副标题 5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>
              <a:buClrTx/>
              <a:buSzTx/>
              <a:buFontTx/>
            </a:pPr>
            <a:endParaRPr lang="zh-CN" altLang="en-US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实验材料</a:t>
            </a:r>
          </a:p>
        </p:txBody>
      </p:sp>
      <p:sp>
        <p:nvSpPr>
          <p:cNvPr id="20483" name="内容占位符 8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/>
              <a:t>摇床</a:t>
            </a:r>
          </a:p>
          <a:p>
            <a:r>
              <a:rPr lang="zh-CN" altLang="en-US" sz="2400" dirty="0"/>
              <a:t>分光光度计</a:t>
            </a:r>
          </a:p>
          <a:p>
            <a:r>
              <a:rPr lang="zh-CN" altLang="en-US" sz="2400" dirty="0"/>
              <a:t>冷冻离心机</a:t>
            </a:r>
          </a:p>
          <a:p>
            <a:r>
              <a:rPr lang="zh-CN" altLang="en-US" sz="2400" dirty="0"/>
              <a:t>超净工作台</a:t>
            </a:r>
          </a:p>
          <a:p>
            <a:r>
              <a:rPr lang="zh-CN" altLang="en-US" sz="2400" dirty="0"/>
              <a:t>恒温水浴</a:t>
            </a:r>
          </a:p>
          <a:p>
            <a:r>
              <a:rPr lang="zh-CN" altLang="en-US" sz="2400" dirty="0"/>
              <a:t>涂布棒</a:t>
            </a:r>
          </a:p>
          <a:p>
            <a:r>
              <a:rPr lang="zh-CN" altLang="en-US" sz="2400" dirty="0"/>
              <a:t>恒温培养箱</a:t>
            </a:r>
          </a:p>
          <a:p>
            <a:endParaRPr lang="zh-CN" altLang="en-US" sz="2400" dirty="0"/>
          </a:p>
        </p:txBody>
      </p:sp>
      <p:sp>
        <p:nvSpPr>
          <p:cNvPr id="20484" name="文本占位符 7"/>
          <p:cNvSpPr>
            <a:spLocks noGrp="1"/>
          </p:cNvSpPr>
          <p:nvPr>
            <p:ph type="body"/>
          </p:nvPr>
        </p:nvSpPr>
        <p:spPr>
          <a:xfrm>
            <a:off x="685800" y="1371600"/>
            <a:ext cx="4040188" cy="639763"/>
          </a:xfrm>
        </p:spPr>
        <p:txBody>
          <a:bodyPr vert="horz" wrap="square" lIns="91440" tIns="45720" rIns="91440" bIns="45720" anchor="b"/>
          <a:lstStyle/>
          <a:p>
            <a:pPr marL="0" indent="0">
              <a:buNone/>
            </a:pPr>
            <a:r>
              <a:rPr lang="zh-CN" altLang="en-US" sz="2400" b="1" dirty="0"/>
              <a:t>实验器材</a:t>
            </a:r>
          </a:p>
        </p:txBody>
      </p:sp>
      <p:sp>
        <p:nvSpPr>
          <p:cNvPr id="20485" name="文本占位符 9"/>
          <p:cNvSpPr>
            <a:spLocks noGrp="1"/>
          </p:cNvSpPr>
          <p:nvPr>
            <p:ph type="body" sz="quarter"/>
          </p:nvPr>
        </p:nvSpPr>
        <p:spPr>
          <a:xfrm>
            <a:off x="4572000" y="1371600"/>
            <a:ext cx="4041775" cy="639763"/>
          </a:xfrm>
        </p:spPr>
        <p:txBody>
          <a:bodyPr vert="horz" wrap="square" lIns="91440" tIns="45720" rIns="91440" bIns="45720" anchor="b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0" lvl="0" indent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实验试剂</a:t>
            </a:r>
            <a:endParaRPr lang="zh-CN" altLang="en-US" b="1" dirty="0"/>
          </a:p>
        </p:txBody>
      </p:sp>
      <p:sp>
        <p:nvSpPr>
          <p:cNvPr id="20486" name="内容占位符 10"/>
          <p:cNvSpPr>
            <a:spLocks noGrp="1"/>
          </p:cNvSpPr>
          <p:nvPr>
            <p:ph sz="quarter" idx="1"/>
          </p:nvPr>
        </p:nvSpPr>
        <p:spPr>
          <a:xfrm>
            <a:off x="4648200" y="2286000"/>
            <a:ext cx="4041775" cy="3951288"/>
          </a:xfrm>
        </p:spPr>
        <p:txBody>
          <a:bodyPr vert="horz" wrap="square" lIns="91440" tIns="45720" rIns="91440" bIns="45720" anchor="t"/>
          <a:lstStyle/>
          <a:p>
            <a:pPr>
              <a:buClrTx/>
              <a:buSzTx/>
              <a:buFontTx/>
            </a:pPr>
            <a:r>
              <a:rPr lang="en-US" altLang="zh-CN" sz="2400" dirty="0"/>
              <a:t>0.1 M CaCl</a:t>
            </a:r>
            <a:r>
              <a:rPr lang="en-US" altLang="zh-CN" sz="2400" baseline="-25000" dirty="0"/>
              <a:t>2</a:t>
            </a:r>
          </a:p>
          <a:p>
            <a:pPr>
              <a:buClrTx/>
              <a:buSzTx/>
              <a:buFontTx/>
            </a:pPr>
            <a:r>
              <a:rPr lang="en-US" altLang="zh-CN" sz="2400" dirty="0"/>
              <a:t>LB</a:t>
            </a:r>
            <a:r>
              <a:rPr lang="zh-CN" altLang="en-US" sz="2400" dirty="0"/>
              <a:t>液体培养基</a:t>
            </a:r>
          </a:p>
          <a:p>
            <a:pPr>
              <a:buClrTx/>
              <a:buSzTx/>
              <a:buFontTx/>
            </a:pPr>
            <a:r>
              <a:rPr lang="en-US" altLang="zh-CN" sz="2400" dirty="0"/>
              <a:t>LB</a:t>
            </a:r>
            <a:r>
              <a:rPr lang="zh-CN" altLang="en-US" sz="2400" dirty="0"/>
              <a:t>固体培养基</a:t>
            </a:r>
          </a:p>
          <a:p>
            <a:pPr>
              <a:buClrTx/>
              <a:buSzTx/>
              <a:buFontTx/>
            </a:pPr>
            <a:r>
              <a:rPr lang="zh-CN" altLang="en-US" sz="2400" dirty="0"/>
              <a:t>卡那霉素（</a:t>
            </a:r>
            <a:r>
              <a:rPr lang="en-US" altLang="zh-CN" sz="2400" dirty="0"/>
              <a:t>Kan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ClrTx/>
              <a:buSzTx/>
              <a:buFontTx/>
            </a:pP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572000" y="4419600"/>
            <a:ext cx="4572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受体菌：大肠杆菌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BL21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外源质粒：重组质粒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pET-28a-eGFP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445" y="160909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1. </a:t>
            </a:r>
            <a:r>
              <a:rPr lang="zh-CN" altLang="en-US" b="1"/>
              <a:t>感受态细胞的制备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2. </a:t>
            </a:r>
            <a:r>
              <a:rPr lang="zh-CN" altLang="en-US" b="1"/>
              <a:t>重组质粒的转化和定量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3. </a:t>
            </a:r>
            <a:r>
              <a:rPr lang="zh-CN" altLang="en-US" b="1"/>
              <a:t>涂布平板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4. </a:t>
            </a:r>
            <a:r>
              <a:rPr lang="zh-CN" altLang="en-US" b="1"/>
              <a:t>计算转化率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05" y="4530090"/>
            <a:ext cx="2718435" cy="2170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5"/>
          <p:cNvSpPr>
            <a:spLocks noGrp="1"/>
          </p:cNvSpPr>
          <p:nvPr>
            <p:ph type="title"/>
          </p:nvPr>
        </p:nvSpPr>
        <p:spPr>
          <a:xfrm>
            <a:off x="2188210" y="228600"/>
            <a:ext cx="4647565" cy="79057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SzPct val="130000"/>
            </a:pPr>
            <a:r>
              <a:rPr lang="en-US" altLang="zh-CN" sz="3200" dirty="0">
                <a:latin typeface="微软雅黑" panose="020B0503020204020204" pitchFamily="34" charset="-122"/>
              </a:rPr>
              <a:t>   </a:t>
            </a:r>
            <a:r>
              <a:rPr lang="en-US" altLang="zh-CN" sz="3200" b="1" dirty="0">
                <a:latin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</a:rPr>
              <a:t>、感受态细胞的制备</a:t>
            </a:r>
          </a:p>
        </p:txBody>
      </p:sp>
      <p:sp>
        <p:nvSpPr>
          <p:cNvPr id="22532" name="Text Box 8"/>
          <p:cNvSpPr txBox="1"/>
          <p:nvPr/>
        </p:nvSpPr>
        <p:spPr>
          <a:xfrm>
            <a:off x="793115" y="1486535"/>
            <a:ext cx="7866380" cy="2786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1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从新活化的</a:t>
            </a:r>
            <a:r>
              <a:rPr lang="en-US" altLang="zh-CN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E.coli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BL21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DE3)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平板上挑取一单菌落，接种于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3ml LB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液体培养中，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37℃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振荡培养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12h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左右，直至对数生长期。</a:t>
            </a:r>
          </a:p>
          <a:p>
            <a:pPr marL="457200" indent="-457200" algn="just">
              <a:lnSpc>
                <a:spcPct val="120000"/>
              </a:lnSpc>
              <a:spcBef>
                <a:spcPct val="1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将该菌悬液以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1:50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转接于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50ml LB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液体培养基中，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37℃ 250rpm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振荡扩大培养约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1-2h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时，取出置冰浴。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（教师已完成）</a:t>
            </a:r>
          </a:p>
        </p:txBody>
      </p:sp>
      <p:pic>
        <p:nvPicPr>
          <p:cNvPr id="22533" name="Picture 9" descr="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65" y="4530090"/>
            <a:ext cx="2506980" cy="2190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76885" y="1019175"/>
            <a:ext cx="2504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）宿主菌的培养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/>
          </p:cNvSpPr>
          <p:nvPr>
            <p:ph type="title"/>
          </p:nvPr>
        </p:nvSpPr>
        <p:spPr>
          <a:xfrm>
            <a:off x="593725" y="181610"/>
            <a:ext cx="8305800" cy="790575"/>
          </a:xfrm>
        </p:spPr>
        <p:txBody>
          <a:bodyPr vert="horz" wrap="square" lIns="91440" tIns="45720" rIns="91440" bIns="45720" anchor="ctr"/>
          <a:lstStyle/>
          <a:p>
            <a:pPr algn="l" eaLnBrk="1" hangingPunct="1">
              <a:lnSpc>
                <a:spcPct val="150000"/>
              </a:lnSpc>
              <a:buSzPct val="130000"/>
            </a:pPr>
            <a:r>
              <a:rPr lang="en-US" sz="2800" b="1" dirty="0"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</a:rPr>
              <a:t>CaCl</a:t>
            </a:r>
            <a:r>
              <a:rPr lang="en-US" altLang="zh-CN" sz="2800" b="1" baseline="-25000" dirty="0">
                <a:solidFill>
                  <a:srgbClr val="FF0000"/>
                </a:solidFill>
                <a:uFillTx/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</a:rPr>
              <a:t>法制备感受态细胞</a:t>
            </a:r>
          </a:p>
        </p:txBody>
      </p:sp>
      <p:sp>
        <p:nvSpPr>
          <p:cNvPr id="1028" name="Rectangle 2"/>
          <p:cNvSpPr>
            <a:spLocks noGrp="1"/>
          </p:cNvSpPr>
          <p:nvPr>
            <p:ph idx="1"/>
          </p:nvPr>
        </p:nvSpPr>
        <p:spPr>
          <a:xfrm>
            <a:off x="466725" y="1752600"/>
            <a:ext cx="8677275" cy="273685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1900" b="1" dirty="0">
                <a:latin typeface="微软雅黑" panose="020B0503020204020204" pitchFamily="34" charset="-122"/>
              </a:rPr>
              <a:t>取</a:t>
            </a:r>
            <a:r>
              <a:rPr lang="en-US" altLang="zh-CN" sz="2000" b="1" dirty="0">
                <a:latin typeface="微软雅黑" panose="020B0503020204020204" pitchFamily="34" charset="-122"/>
              </a:rPr>
              <a:t>1.5mL</a:t>
            </a:r>
            <a:r>
              <a:rPr lang="zh-CN" altLang="en-US" sz="2000" b="1" dirty="0">
                <a:latin typeface="微软雅黑" panose="020B0503020204020204" pitchFamily="34" charset="-122"/>
              </a:rPr>
              <a:t>菌液转移到离心管中。</a:t>
            </a:r>
            <a:r>
              <a:rPr lang="en-US" altLang="zh-CN" sz="2000" b="1" dirty="0">
                <a:latin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</a:rPr>
              <a:t>操作均在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低温</a:t>
            </a:r>
            <a:r>
              <a:rPr lang="zh-CN" altLang="en-US" sz="2000" b="1" dirty="0">
                <a:latin typeface="微软雅黑" panose="020B0503020204020204" pitchFamily="34" charset="-122"/>
              </a:rPr>
              <a:t>进行，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速度尽量快。</a:t>
            </a:r>
            <a:r>
              <a:rPr lang="en-US" altLang="zh-CN" sz="2000" b="1" dirty="0">
                <a:latin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离心 </a:t>
            </a:r>
            <a:r>
              <a:rPr lang="en-US" altLang="zh-CN" sz="2000" b="1" dirty="0">
                <a:latin typeface="微软雅黑" panose="020B0503020204020204" pitchFamily="34" charset="-122"/>
              </a:rPr>
              <a:t>2000rpm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4℃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5 min</a:t>
            </a:r>
            <a:r>
              <a:rPr lang="zh-CN" altLang="en-US" sz="2000" b="1" dirty="0">
                <a:latin typeface="微软雅黑" panose="020B0503020204020204" pitchFamily="34" charset="-122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弃上清。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用冰预冷的</a:t>
            </a:r>
            <a:r>
              <a:rPr lang="en-US" altLang="zh-CN" sz="2000" b="1" dirty="0">
                <a:latin typeface="微软雅黑" panose="020B0503020204020204" pitchFamily="34" charset="-122"/>
              </a:rPr>
              <a:t>1ml 0.1mol/L</a:t>
            </a:r>
            <a:r>
              <a:rPr lang="zh-CN" altLang="en-US" sz="2000" b="1" dirty="0">
                <a:latin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</a:rPr>
              <a:t>CaCl</a:t>
            </a:r>
            <a:r>
              <a:rPr lang="en-US" altLang="zh-CN" sz="2000" b="1" baseline="-25000" dirty="0">
                <a:latin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</a:rPr>
              <a:t>处理、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轻轻充分</a:t>
            </a:r>
            <a:r>
              <a:rPr lang="zh-CN" altLang="en-US" sz="2000" b="1" dirty="0">
                <a:latin typeface="微软雅黑" panose="020B0503020204020204" pitchFamily="34" charset="-122"/>
              </a:rPr>
              <a:t>悬浮细胞。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冰上静置</a:t>
            </a:r>
            <a:r>
              <a:rPr lang="en-US" altLang="zh-CN" sz="2000" b="1" dirty="0">
                <a:latin typeface="微软雅黑" panose="020B0503020204020204" pitchFamily="34" charset="-122"/>
              </a:rPr>
              <a:t>20min</a:t>
            </a:r>
            <a:r>
              <a:rPr lang="zh-CN" altLang="en-US" sz="2000" b="1" dirty="0">
                <a:latin typeface="微软雅黑" panose="020B0503020204020204" pitchFamily="34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离心</a:t>
            </a:r>
            <a:r>
              <a:rPr lang="en-US" altLang="zh-CN" sz="2000" b="1" dirty="0">
                <a:latin typeface="微软雅黑" panose="020B0503020204020204" pitchFamily="34" charset="-122"/>
              </a:rPr>
              <a:t>2000rpm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4℃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5min</a:t>
            </a:r>
            <a:r>
              <a:rPr lang="zh-CN" altLang="en-US" sz="2000" b="1" dirty="0">
                <a:latin typeface="微软雅黑" panose="020B0503020204020204" pitchFamily="34" charset="-122"/>
              </a:rPr>
              <a:t>，弃上清。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加入</a:t>
            </a:r>
            <a:r>
              <a:rPr lang="en-US" altLang="zh-CN" sz="2000" b="1" dirty="0">
                <a:latin typeface="微软雅黑" panose="020B0503020204020204" pitchFamily="34" charset="-122"/>
              </a:rPr>
              <a:t>100µL</a:t>
            </a:r>
            <a:r>
              <a:rPr lang="zh-CN" altLang="el-GR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冰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预</a:t>
            </a:r>
            <a:r>
              <a:rPr lang="zh-CN" altLang="el-GR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冷</a:t>
            </a:r>
            <a:r>
              <a:rPr lang="en-US" altLang="zh-CN" sz="2000" b="1" dirty="0">
                <a:latin typeface="微软雅黑" panose="020B0503020204020204" pitchFamily="34" charset="-122"/>
              </a:rPr>
              <a:t>0.1mol/L CaCl</a:t>
            </a:r>
            <a:r>
              <a:rPr lang="en-US" altLang="zh-CN" sz="2000" b="1" baseline="-25000" dirty="0">
                <a:latin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</a:rPr>
              <a:t>轻轻悬浮细胞，即为感受态细胞。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        冰上放置待用。</a:t>
            </a:r>
          </a:p>
        </p:txBody>
      </p:sp>
      <p:pic>
        <p:nvPicPr>
          <p:cNvPr id="1029" name="Picture 10" descr="3-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6553200"/>
            <a:ext cx="190500" cy="76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6" name="Object 4"/>
          <p:cNvGraphicFramePr/>
          <p:nvPr/>
        </p:nvGraphicFramePr>
        <p:xfrm>
          <a:off x="8477250" y="6407785"/>
          <a:ext cx="209550" cy="29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7162800" imgH="4495800" progId="Photoshop.Image.6">
                  <p:embed/>
                </p:oleObj>
              </mc:Choice>
              <mc:Fallback>
                <p:oleObj r:id="rId5" imgW="7162800" imgH="44958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7250" y="6407785"/>
                        <a:ext cx="209550" cy="291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79145" y="972185"/>
            <a:ext cx="2698750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注意无菌操作！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4695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感受态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细胞分装：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µL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的感受态细胞分成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(50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，放冰上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按照下表加入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DNA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样品进行转化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2µL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重组质粒或灭菌水分别加入到50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µL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感受态细胞EP管中，用枪头轻轻混匀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(勿吹打）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 startAt="2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4400" y="4343400"/>
          <a:ext cx="7543601" cy="1981518"/>
        </p:xfrm>
        <a:graphic>
          <a:graphicData uri="http://schemas.openxmlformats.org/drawingml/2006/table">
            <a:tbl>
              <a:tblPr/>
              <a:tblGrid>
                <a:gridCol w="88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重组质粒（</a:t>
                      </a:r>
                      <a:r>
                        <a:rPr kumimoji="0" lang="el-GR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灭菌水（</a:t>
                      </a:r>
                      <a:r>
                        <a:rPr kumimoji="0" lang="el-GR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受体菌（</a:t>
                      </a:r>
                      <a:r>
                        <a:rPr kumimoji="0" lang="el-GR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阴性对照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85" name="矩形 9"/>
          <p:cNvSpPr/>
          <p:nvPr/>
        </p:nvSpPr>
        <p:spPr>
          <a:xfrm>
            <a:off x="2280603" y="304800"/>
            <a:ext cx="41224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</a:pP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、重组质粒的转化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/>
          <p:nvPr/>
        </p:nvSpPr>
        <p:spPr>
          <a:xfrm>
            <a:off x="2301875" y="76200"/>
            <a:ext cx="56229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、重组质粒的转化（续）</a:t>
            </a:r>
          </a:p>
        </p:txBody>
      </p:sp>
      <p:sp>
        <p:nvSpPr>
          <p:cNvPr id="24579" name="Rectangle 4"/>
          <p:cNvSpPr/>
          <p:nvPr/>
        </p:nvSpPr>
        <p:spPr>
          <a:xfrm>
            <a:off x="609600" y="1371600"/>
            <a:ext cx="8013700" cy="4578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Font typeface="宋体" panose="02010600030101010101" pitchFamily="2" charset="-122"/>
              <a:buAutoNum type="circleNumDbPlain" startAt="3"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冰浴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 typeface="宋体" panose="02010600030101010101" pitchFamily="2" charset="-122"/>
              <a:buAutoNum type="circleNumDbPlain" startAt="3"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热击：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42℃，90 sec，静置，勿摇动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 typeface="宋体" panose="02010600030101010101" pitchFamily="2" charset="-122"/>
              <a:buAutoNum type="circleNumDbPlain" startAt="3"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冰浴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迅速放到冰上, 2 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 typeface="宋体" panose="02010600030101010101" pitchFamily="2" charset="-122"/>
              <a:buAutoNum type="circleNumDbPlain" startAt="3"/>
            </a:pP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复苏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加入950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µL LB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液体培养基（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无抗性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），标明组号，37℃，150 rpm摇床培养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min。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457200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 dirty="0">
                <a:latin typeface="微软雅黑" panose="020B0503020204020204" pitchFamily="34" charset="-122"/>
              </a:rPr>
              <a:t>首先在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平板底部</a:t>
            </a:r>
            <a:r>
              <a:rPr lang="zh-CN" altLang="en-US" sz="2400" b="1" dirty="0">
                <a:latin typeface="微软雅黑" panose="020B0503020204020204" pitchFamily="34" charset="-122"/>
              </a:rPr>
              <a:t>标记好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组号、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、样品名称</a:t>
            </a:r>
            <a:r>
              <a:rPr lang="zh-CN" altLang="en-US" sz="2400" b="1" dirty="0">
                <a:latin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日期</a:t>
            </a:r>
            <a:r>
              <a:rPr lang="zh-CN" altLang="en-US" sz="2400" b="1" dirty="0">
                <a:latin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 dirty="0">
                <a:latin typeface="微软雅黑" panose="020B0503020204020204" pitchFamily="34" charset="-122"/>
              </a:rPr>
              <a:t>分别取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100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μ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菌液</a:t>
            </a:r>
            <a:r>
              <a:rPr lang="zh-CN" altLang="en-US" sz="2400" b="1" dirty="0">
                <a:latin typeface="微软雅黑" panose="020B0503020204020204" pitchFamily="34" charset="-122"/>
              </a:rPr>
              <a:t>涂布平板。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（注意编号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 dirty="0">
                <a:latin typeface="微软雅黑" panose="020B0503020204020204" pitchFamily="34" charset="-122"/>
              </a:rPr>
              <a:t>所有平板倒置放于教室前方指定筐中，</a:t>
            </a:r>
            <a:r>
              <a:rPr lang="en-US" altLang="zh-CN" sz="2400" b="1" dirty="0">
                <a:latin typeface="微软雅黑" panose="020B0503020204020204" pitchFamily="34" charset="-122"/>
              </a:rPr>
              <a:t>37 ℃</a:t>
            </a:r>
            <a:r>
              <a:rPr lang="zh-CN" altLang="en-US" sz="2400" b="1" dirty="0">
                <a:latin typeface="微软雅黑" panose="020B0503020204020204" pitchFamily="34" charset="-122"/>
              </a:rPr>
              <a:t>培养过夜。</a:t>
            </a:r>
          </a:p>
        </p:txBody>
      </p:sp>
      <p:sp>
        <p:nvSpPr>
          <p:cNvPr id="26627" name="矩形 3"/>
          <p:cNvSpPr/>
          <p:nvPr/>
        </p:nvSpPr>
        <p:spPr>
          <a:xfrm>
            <a:off x="2819400" y="228600"/>
            <a:ext cx="2971800" cy="672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0850" indent="-450850">
              <a:lnSpc>
                <a:spcPct val="105000"/>
              </a:lnSpc>
              <a:spcBef>
                <a:spcPct val="20000"/>
              </a:spcBef>
              <a:buSzPct val="70000"/>
              <a:buFontTx/>
            </a:pP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、涂布平板</a:t>
            </a:r>
          </a:p>
        </p:txBody>
      </p:sp>
      <p:sp>
        <p:nvSpPr>
          <p:cNvPr id="26628" name="矩形 4"/>
          <p:cNvSpPr/>
          <p:nvPr/>
        </p:nvSpPr>
        <p:spPr>
          <a:xfrm>
            <a:off x="838200" y="3352800"/>
            <a:ext cx="6019800" cy="129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注意：涂棒在酒精灯上烧后需冷却！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pic>
        <p:nvPicPr>
          <p:cNvPr id="2662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343400"/>
            <a:ext cx="2592388" cy="226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10" descr="T23_VM8]HD9WYFJRRV7_BX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343400"/>
            <a:ext cx="2592388" cy="220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"/>
          <p:cNvGrpSpPr/>
          <p:nvPr/>
        </p:nvGrpSpPr>
        <p:grpSpPr>
          <a:xfrm>
            <a:off x="4648200" y="1300163"/>
            <a:ext cx="4064000" cy="5405437"/>
            <a:chOff x="48" y="0"/>
            <a:chExt cx="2560" cy="3405"/>
          </a:xfrm>
        </p:grpSpPr>
        <p:sp>
          <p:nvSpPr>
            <p:cNvPr id="19461" name="AutoShape 5"/>
            <p:cNvSpPr/>
            <p:nvPr/>
          </p:nvSpPr>
          <p:spPr>
            <a:xfrm>
              <a:off x="144" y="0"/>
              <a:ext cx="512" cy="578"/>
            </a:xfrm>
            <a:prstGeom prst="flowChartManualOperation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99FF"/>
                </a:gs>
              </a:gsLst>
              <a:lin ang="5400000" scaled="1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2" name="Text Box 6"/>
            <p:cNvSpPr txBox="1"/>
            <p:nvPr/>
          </p:nvSpPr>
          <p:spPr>
            <a:xfrm>
              <a:off x="755" y="94"/>
              <a:ext cx="499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9463" name="AutoShape 7"/>
            <p:cNvSpPr/>
            <p:nvPr/>
          </p:nvSpPr>
          <p:spPr>
            <a:xfrm>
              <a:off x="1254" y="94"/>
              <a:ext cx="907" cy="363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9900"/>
                </a:gs>
              </a:gsLst>
              <a:lin ang="5400000" scaled="1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质粒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</a:t>
              </a:r>
            </a:p>
          </p:txBody>
        </p:sp>
        <p:sp>
          <p:nvSpPr>
            <p:cNvPr id="19464" name="AutoShape 8"/>
            <p:cNvSpPr/>
            <p:nvPr/>
          </p:nvSpPr>
          <p:spPr>
            <a:xfrm>
              <a:off x="982" y="548"/>
              <a:ext cx="181" cy="226"/>
            </a:xfrm>
            <a:prstGeom prst="downArrow">
              <a:avLst>
                <a:gd name="adj1" fmla="val 50000"/>
                <a:gd name="adj2" fmla="val 31215"/>
              </a:avLst>
            </a:prstGeom>
            <a:solidFill>
              <a:srgbClr val="FFCC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936" y="911"/>
              <a:ext cx="272" cy="363"/>
            </a:xfrm>
            <a:prstGeom prst="flowChartManualOperation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466" name="Line 10"/>
            <p:cNvSpPr/>
            <p:nvPr/>
          </p:nvSpPr>
          <p:spPr>
            <a:xfrm>
              <a:off x="1254" y="1092"/>
              <a:ext cx="45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stealth" w="med" len="med"/>
              <a:tailEnd type="none" w="med" len="med"/>
            </a:ln>
          </p:spPr>
        </p:sp>
        <p:sp>
          <p:nvSpPr>
            <p:cNvPr id="19467" name="Text Box 11"/>
            <p:cNvSpPr txBox="1"/>
            <p:nvPr/>
          </p:nvSpPr>
          <p:spPr>
            <a:xfrm>
              <a:off x="1798" y="956"/>
              <a:ext cx="81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42</a:t>
              </a:r>
              <a:r>
                <a:rPr lang="en-US" altLang="zh-CN" sz="16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热激</a:t>
              </a:r>
            </a:p>
          </p:txBody>
        </p:sp>
        <p:sp>
          <p:nvSpPr>
            <p:cNvPr id="19468" name="AutoShape 12"/>
            <p:cNvSpPr/>
            <p:nvPr/>
          </p:nvSpPr>
          <p:spPr>
            <a:xfrm>
              <a:off x="982" y="1364"/>
              <a:ext cx="181" cy="226"/>
            </a:xfrm>
            <a:prstGeom prst="downArrow">
              <a:avLst>
                <a:gd name="adj1" fmla="val 50000"/>
                <a:gd name="adj2" fmla="val 31215"/>
              </a:avLst>
            </a:prstGeom>
            <a:solidFill>
              <a:srgbClr val="FFCC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936" y="1727"/>
              <a:ext cx="272" cy="363"/>
            </a:xfrm>
            <a:prstGeom prst="flowChartManualOperation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470" name="AutoShape 14"/>
            <p:cNvSpPr/>
            <p:nvPr/>
          </p:nvSpPr>
          <p:spPr>
            <a:xfrm>
              <a:off x="891" y="1863"/>
              <a:ext cx="181" cy="272"/>
            </a:xfrm>
            <a:prstGeom prst="curvedRightArrow">
              <a:avLst>
                <a:gd name="adj1" fmla="val 30055"/>
                <a:gd name="adj2" fmla="val 60110"/>
                <a:gd name="adj3" fmla="val 33333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1" name="Line 15"/>
            <p:cNvSpPr/>
            <p:nvPr/>
          </p:nvSpPr>
          <p:spPr>
            <a:xfrm>
              <a:off x="1254" y="1908"/>
              <a:ext cx="45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stealth" w="med" len="med"/>
              <a:tailEnd type="none" w="med" len="med"/>
            </a:ln>
          </p:spPr>
        </p:sp>
        <p:sp>
          <p:nvSpPr>
            <p:cNvPr id="19472" name="Text Box 16"/>
            <p:cNvSpPr txBox="1"/>
            <p:nvPr/>
          </p:nvSpPr>
          <p:spPr>
            <a:xfrm>
              <a:off x="1753" y="1772"/>
              <a:ext cx="759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37</a:t>
              </a:r>
              <a:r>
                <a:rPr lang="en-US" altLang="zh-CN" sz="16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复苏</a:t>
              </a:r>
            </a:p>
          </p:txBody>
        </p:sp>
        <p:sp>
          <p:nvSpPr>
            <p:cNvPr id="19473" name="AutoShape 17"/>
            <p:cNvSpPr/>
            <p:nvPr/>
          </p:nvSpPr>
          <p:spPr>
            <a:xfrm>
              <a:off x="982" y="2271"/>
              <a:ext cx="181" cy="226"/>
            </a:xfrm>
            <a:prstGeom prst="downArrow">
              <a:avLst>
                <a:gd name="adj1" fmla="val 50000"/>
                <a:gd name="adj2" fmla="val 31215"/>
              </a:avLst>
            </a:prstGeom>
            <a:solidFill>
              <a:srgbClr val="FFCC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4" name="Oval 18"/>
            <p:cNvSpPr/>
            <p:nvPr/>
          </p:nvSpPr>
          <p:spPr>
            <a:xfrm>
              <a:off x="664" y="2680"/>
              <a:ext cx="816" cy="72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5" name="Oval 19"/>
            <p:cNvSpPr/>
            <p:nvPr/>
          </p:nvSpPr>
          <p:spPr>
            <a:xfrm>
              <a:off x="800" y="2861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6" name="Oval 20"/>
            <p:cNvSpPr/>
            <p:nvPr/>
          </p:nvSpPr>
          <p:spPr>
            <a:xfrm>
              <a:off x="936" y="2997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7" name="Oval 21"/>
            <p:cNvSpPr/>
            <p:nvPr/>
          </p:nvSpPr>
          <p:spPr>
            <a:xfrm>
              <a:off x="1072" y="3133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8" name="Oval 22"/>
            <p:cNvSpPr/>
            <p:nvPr/>
          </p:nvSpPr>
          <p:spPr>
            <a:xfrm>
              <a:off x="1208" y="3269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9" name="Oval 23"/>
            <p:cNvSpPr/>
            <p:nvPr/>
          </p:nvSpPr>
          <p:spPr>
            <a:xfrm>
              <a:off x="1209" y="3042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0" name="Oval 24"/>
            <p:cNvSpPr/>
            <p:nvPr/>
          </p:nvSpPr>
          <p:spPr>
            <a:xfrm>
              <a:off x="1118" y="2906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1" name="Oval 25"/>
            <p:cNvSpPr/>
            <p:nvPr/>
          </p:nvSpPr>
          <p:spPr>
            <a:xfrm>
              <a:off x="891" y="3179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2" name="Oval 26"/>
            <p:cNvSpPr/>
            <p:nvPr/>
          </p:nvSpPr>
          <p:spPr>
            <a:xfrm>
              <a:off x="1027" y="2816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3" name="Oval 27"/>
            <p:cNvSpPr/>
            <p:nvPr/>
          </p:nvSpPr>
          <p:spPr>
            <a:xfrm>
              <a:off x="1299" y="2861"/>
              <a:ext cx="46" cy="4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4" name="Text Box 28"/>
            <p:cNvSpPr txBox="1"/>
            <p:nvPr/>
          </p:nvSpPr>
          <p:spPr>
            <a:xfrm>
              <a:off x="1571" y="2906"/>
              <a:ext cx="98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Kan</a:t>
              </a:r>
              <a:r>
                <a:rPr lang="en-US" altLang="zh-CN" sz="16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</a:t>
              </a:r>
            </a:p>
          </p:txBody>
        </p:sp>
        <p:sp>
          <p:nvSpPr>
            <p:cNvPr id="19485" name="Text Box 29"/>
            <p:cNvSpPr txBox="1"/>
            <p:nvPr/>
          </p:nvSpPr>
          <p:spPr>
            <a:xfrm>
              <a:off x="48" y="48"/>
              <a:ext cx="76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感受态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细胞</a:t>
              </a:r>
            </a:p>
          </p:txBody>
        </p:sp>
      </p:grpSp>
      <p:sp>
        <p:nvSpPr>
          <p:cNvPr id="19459" name="标题 2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实验流程</a:t>
            </a:r>
            <a:br>
              <a:rPr lang="zh-CN" altLang="en-US" b="1" dirty="0">
                <a:latin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19460" name="内容占位符 30"/>
          <p:cNvSpPr>
            <a:spLocks noGrp="1"/>
          </p:cNvSpPr>
          <p:nvPr>
            <p:ph idx="1"/>
          </p:nvPr>
        </p:nvSpPr>
        <p:spPr>
          <a:xfrm>
            <a:off x="267970" y="1676400"/>
            <a:ext cx="4380230" cy="44196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</a:t>
            </a:r>
            <a:r>
              <a:rPr lang="en-US" altLang="zh-CN" sz="2000" b="1" baseline="30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2+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能与加入的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DNA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分子结合，黏附在细菌细胞膜的外表面上。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42℃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热刺激短暂处理细菌细胞时，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DNA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分子进入细胞。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复苏使抗性基因得以表达，赋予受体菌抗性。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37˚C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培养，转化子生长。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0" y="0"/>
            <a:ext cx="46482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转化率计算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539750" y="3390265"/>
            <a:ext cx="7605713" cy="3421063"/>
            <a:chOff x="472" y="2160"/>
            <a:chExt cx="4791" cy="2155"/>
          </a:xfrm>
        </p:grpSpPr>
        <p:sp>
          <p:nvSpPr>
            <p:cNvPr id="28678" name="Rectangle 5"/>
            <p:cNvSpPr/>
            <p:nvPr/>
          </p:nvSpPr>
          <p:spPr>
            <a:xfrm>
              <a:off x="472" y="2160"/>
              <a:ext cx="4791" cy="21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公式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：（如：加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2µL 10</a:t>
              </a:r>
              <a:r>
                <a:rPr lang="en-US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ng/µL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质粒，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1mL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菌液涂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100µL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的情况下）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转化子数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µg 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DNA =</a:t>
              </a:r>
              <a:endPara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单菌落数</a:t>
              </a:r>
              <a:endPara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质粒浓度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(10</a:t>
              </a:r>
              <a:r>
                <a:rPr lang="en-US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ng/µL) 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×</a:t>
              </a:r>
              <a:r>
                <a:rPr lang="zh-CN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2µL</a:t>
              </a:r>
              <a:endPara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79" name="Text Box 7"/>
            <p:cNvSpPr txBox="1"/>
            <p:nvPr/>
          </p:nvSpPr>
          <p:spPr>
            <a:xfrm>
              <a:off x="3060" y="3170"/>
              <a:ext cx="144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×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 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×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1000</a:t>
              </a:r>
            </a:p>
          </p:txBody>
        </p:sp>
      </p:grpSp>
      <p:sp>
        <p:nvSpPr>
          <p:cNvPr id="28676" name="Rectangle 10"/>
          <p:cNvSpPr/>
          <p:nvPr/>
        </p:nvSpPr>
        <p:spPr>
          <a:xfrm>
            <a:off x="685800" y="990600"/>
            <a:ext cx="7696200" cy="193802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marL="265430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分光光度计法定量重组质粒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浓度（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g/</a:t>
            </a:r>
            <a:r>
              <a:rPr lang="en-US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µL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65430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统计实验组平皿中的菌落数，并计算转化率。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转化率＝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转化子总数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质粒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DNA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的量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l-G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转化子总数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＝菌落数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（转化反应原液总体积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涂板菌液体积）</a:t>
            </a:r>
          </a:p>
        </p:txBody>
      </p:sp>
      <p:cxnSp>
        <p:nvCxnSpPr>
          <p:cNvPr id="28677" name="直接连接符 8"/>
          <p:cNvCxnSpPr/>
          <p:nvPr/>
        </p:nvCxnSpPr>
        <p:spPr>
          <a:xfrm>
            <a:off x="760095" y="5394325"/>
            <a:ext cx="3733800" cy="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</a:rPr>
              <a:t>观察结果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第二天</a:t>
            </a:r>
            <a:r>
              <a:rPr lang="zh-CN" altLang="en-US" sz="2800" b="1" dirty="0">
                <a:latin typeface="微软雅黑" panose="020B0503020204020204" pitchFamily="34" charset="-122"/>
              </a:rPr>
              <a:t>观察实验结果并照相。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</a:rPr>
              <a:t>  </a:t>
            </a:r>
            <a:r>
              <a:rPr lang="zh-CN" altLang="en-US" sz="2800" b="1" dirty="0">
                <a:latin typeface="微软雅黑" panose="020B0503020204020204" pitchFamily="34" charset="-122"/>
              </a:rPr>
              <a:t>计数实验组菌落并计算转化率。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</a:rPr>
              <a:t>  </a:t>
            </a:r>
            <a:r>
              <a:rPr lang="zh-CN" altLang="en-US" sz="2800" b="1" dirty="0">
                <a:latin typeface="微软雅黑" panose="020B0503020204020204" pitchFamily="34" charset="-122"/>
              </a:rPr>
              <a:t>并将实验组平板放到</a:t>
            </a:r>
            <a:r>
              <a:rPr lang="en-US" altLang="zh-CN" sz="2800" b="1" dirty="0">
                <a:latin typeface="微软雅黑" panose="020B0503020204020204" pitchFamily="34" charset="-122"/>
              </a:rPr>
              <a:t>4℃</a:t>
            </a:r>
            <a:r>
              <a:rPr lang="zh-CN" altLang="en-US" sz="2800" b="1" dirty="0">
                <a:latin typeface="微软雅黑" panose="020B0503020204020204" pitchFamily="34" charset="-122"/>
              </a:rPr>
              <a:t>保存。</a:t>
            </a:r>
          </a:p>
          <a:p>
            <a:pPr eaLnBrk="1" hangingPunct="1">
              <a:lnSpc>
                <a:spcPct val="105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   </a:t>
            </a:r>
          </a:p>
          <a:p>
            <a:pPr eaLnBrk="1" hangingPunct="1">
              <a:buChar char="•"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990600" y="4419600"/>
            <a:ext cx="7239000" cy="1311275"/>
          </a:xfrm>
          <a:prstGeom prst="rect">
            <a:avLst/>
          </a:prstGeom>
          <a:gradFill rotWithShape="1">
            <a:gsLst>
              <a:gs pos="0">
                <a:srgbClr val="A8A8EA"/>
              </a:gs>
              <a:gs pos="35001">
                <a:srgbClr val="C3C3EF"/>
              </a:gs>
              <a:gs pos="100000">
                <a:srgbClr val="E8E8FA"/>
              </a:gs>
            </a:gsLst>
            <a:lin ang="16200000" scaled="1"/>
          </a:gradFill>
          <a:ln w="9525" algn="ctr">
            <a:solidFill>
              <a:srgbClr val="2F2F98"/>
            </a:solidFill>
            <a:miter lim="800000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第二天中午观察实验结果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下周实验提前一天接菌！！！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09800" y="152400"/>
            <a:ext cx="46482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6172200" y="990600"/>
            <a:ext cx="7150100" cy="396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实 验 目 的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3400" y="1371600"/>
            <a:ext cx="8190865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学习制备感受态细胞的原理和方法。</a:t>
            </a:r>
          </a:p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重组质粒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pET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28-eGFP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的转化及转化率计算。</a:t>
            </a:r>
          </a:p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学习重组基因蛋白表达的实验设计思路。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3600" b="1" dirty="0">
                <a:latin typeface="微软雅黑" panose="020B0503020204020204" pitchFamily="34" charset="-122"/>
              </a:rPr>
              <a:t>LB</a:t>
            </a:r>
            <a:r>
              <a:rPr lang="zh-CN" altLang="en-US" sz="3600" b="1" dirty="0">
                <a:latin typeface="微软雅黑" panose="020B0503020204020204" pitchFamily="34" charset="-122"/>
              </a:rPr>
              <a:t>固体平板制备</a:t>
            </a:r>
          </a:p>
        </p:txBody>
      </p:sp>
      <p:sp>
        <p:nvSpPr>
          <p:cNvPr id="25603" name="内容占位符 3"/>
          <p:cNvSpPr>
            <a:spLocks noGrp="1"/>
          </p:cNvSpPr>
          <p:nvPr>
            <p:ph idx="1"/>
          </p:nvPr>
        </p:nvSpPr>
        <p:spPr>
          <a:xfrm>
            <a:off x="685800" y="1371600"/>
            <a:ext cx="8071485" cy="452628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LB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固体培养基，加热融化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冷却至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60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℃左右。</a:t>
            </a:r>
            <a:endParaRPr lang="en-US" altLang="zh-CN" sz="2800" b="1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加入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 Kan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1:2000, 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）混匀后迅速倒平板。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   卡拉霉素抗性平板（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Kan</a:t>
            </a:r>
            <a:r>
              <a:rPr lang="en-US" altLang="zh-CN" sz="2800" b="1" baseline="30000" dirty="0">
                <a:latin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），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个</a:t>
            </a:r>
            <a:r>
              <a:rPr lang="en-US" altLang="zh-CN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sym typeface="Symbol" panose="05050102010706020507" pitchFamily="18" charset="2"/>
              </a:rPr>
              <a:t>人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三角瓶刷洗干净后，统一放到实验室后面的灭菌筐中。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2000" b="1" dirty="0">
                <a:solidFill>
                  <a:schemeClr val="accent3">
                    <a:lumMod val="65000"/>
                  </a:schemeClr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100</a:t>
            </a:r>
            <a:r>
              <a:rPr lang="en-US" altLang="en-US" sz="2000" b="1" dirty="0">
                <a:solidFill>
                  <a:schemeClr val="accent3">
                    <a:lumMod val="65000"/>
                  </a:schemeClr>
                </a:solidFill>
                <a:latin typeface="微软雅黑" panose="020B0503020204020204" pitchFamily="34" charset="-122"/>
                <a:sym typeface="+mn-ea"/>
              </a:rPr>
              <a:t>µL Kan, 200mL LB, 12</a:t>
            </a:r>
            <a:r>
              <a:rPr lang="zh-CN" altLang="en-US" sz="2000" b="1" dirty="0">
                <a:solidFill>
                  <a:schemeClr val="accent3">
                    <a:lumMod val="65000"/>
                  </a:schemeClr>
                </a:solidFill>
                <a:latin typeface="微软雅黑" panose="020B0503020204020204" pitchFamily="34" charset="-122"/>
                <a:sym typeface="+mn-ea"/>
              </a:rPr>
              <a:t>块板</a:t>
            </a:r>
            <a:endParaRPr lang="en-US" altLang="zh-CN" sz="2000" b="1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Char char="•"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1600" y="5437505"/>
            <a:ext cx="6248400" cy="4603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可提前制备，注意无菌操作，并作好标记。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01900" y="228600"/>
            <a:ext cx="41148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4"/>
          <p:cNvSpPr/>
          <p:nvPr/>
        </p:nvSpPr>
        <p:spPr>
          <a:xfrm>
            <a:off x="609600" y="1676400"/>
            <a:ext cx="8382000" cy="30845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endParaRPr lang="zh-CN" altLang="en-US" sz="4800" b="1" dirty="0"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实验关键</a:t>
            </a:r>
            <a:b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43000" y="16764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严格无菌操作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轻柔操作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低温操作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 验 安 排  </a:t>
            </a:r>
          </a:p>
        </p:txBody>
      </p:sp>
      <p:sp>
        <p:nvSpPr>
          <p:cNvPr id="21507" name="内容占位符 3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  <p:pic>
        <p:nvPicPr>
          <p:cNvPr id="21508" name="Picture 4" descr="i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3" y="1590675"/>
            <a:ext cx="2273300" cy="451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5" name="Freeform 5"/>
          <p:cNvSpPr/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6" name="Freeform 6"/>
          <p:cNvSpPr/>
          <p:nvPr/>
        </p:nvSpPr>
        <p:spPr bwMode="gray">
          <a:xfrm>
            <a:off x="1682750" y="4637088"/>
            <a:ext cx="1598613" cy="1484313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3" cy="85407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>
              <a:buFontTx/>
            </a:pPr>
            <a:r>
              <a:rPr lang="en-US" altLang="zh-CN" sz="5000" dirty="0">
                <a:solidFill>
                  <a:srgbClr val="FEFEFE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black">
          <a:xfrm>
            <a:off x="3924300" y="1844675"/>
            <a:ext cx="4148138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感受态细胞的制备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和转化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black">
          <a:xfrm>
            <a:off x="4067175" y="3357563"/>
            <a:ext cx="4146550" cy="521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Day2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观察结果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4" name="Line 10"/>
          <p:cNvSpPr/>
          <p:nvPr/>
        </p:nvSpPr>
        <p:spPr>
          <a:xfrm>
            <a:off x="3635375" y="2636838"/>
            <a:ext cx="4008438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515" name="Line 11"/>
          <p:cNvSpPr/>
          <p:nvPr/>
        </p:nvSpPr>
        <p:spPr>
          <a:xfrm>
            <a:off x="3851275" y="4076700"/>
            <a:ext cx="4010025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7052" name="Freeform 12"/>
          <p:cNvSpPr/>
          <p:nvPr/>
        </p:nvSpPr>
        <p:spPr bwMode="gray">
          <a:xfrm rot="1446874">
            <a:off x="2552700" y="2917825"/>
            <a:ext cx="1587500" cy="1601788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gray">
          <a:xfrm>
            <a:off x="2987675" y="3429000"/>
            <a:ext cx="606425" cy="85407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>
              <a:buFontTx/>
            </a:pPr>
            <a:r>
              <a:rPr lang="en-US" altLang="zh-CN" sz="5000" dirty="0">
                <a:solidFill>
                  <a:srgbClr val="FEFEFE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gray">
          <a:xfrm>
            <a:off x="1908175" y="4868863"/>
            <a:ext cx="608013" cy="85407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>
              <a:buFontTx/>
            </a:pPr>
            <a:r>
              <a:rPr lang="en-US" altLang="zh-CN" sz="5000" dirty="0">
                <a:solidFill>
                  <a:srgbClr val="FEFEFE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1519" name="Line 15"/>
          <p:cNvSpPr/>
          <p:nvPr/>
        </p:nvSpPr>
        <p:spPr>
          <a:xfrm>
            <a:off x="2987675" y="5661025"/>
            <a:ext cx="4008438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7056" name="Rectangle 16"/>
          <p:cNvSpPr>
            <a:spLocks noChangeArrowheads="1"/>
          </p:cNvSpPr>
          <p:nvPr/>
        </p:nvSpPr>
        <p:spPr bwMode="black">
          <a:xfrm>
            <a:off x="4038600" y="4950460"/>
            <a:ext cx="4114800" cy="521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下周实验前一天接种。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521" name="Group 17"/>
          <p:cNvGrpSpPr/>
          <p:nvPr/>
        </p:nvGrpSpPr>
        <p:grpSpPr>
          <a:xfrm rot="-2221769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21533" name="AutoShape 18"/>
            <p:cNvSpPr/>
            <p:nvPr/>
          </p:nvSpPr>
          <p:spPr>
            <a:xfrm rot="5263130">
              <a:off x="1859" y="2273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4" name="AutoShape 19"/>
            <p:cNvSpPr/>
            <p:nvPr/>
          </p:nvSpPr>
          <p:spPr>
            <a:xfrm rot="6078281">
              <a:off x="1995" y="2273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5" name="AutoShape 20"/>
            <p:cNvSpPr/>
            <p:nvPr/>
          </p:nvSpPr>
          <p:spPr>
            <a:xfrm rot="6373927">
              <a:off x="2071" y="2295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6" name="AutoShape 21"/>
            <p:cNvSpPr/>
            <p:nvPr/>
          </p:nvSpPr>
          <p:spPr>
            <a:xfrm rot="6906312">
              <a:off x="2161" y="2325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7062" name="Oval 22"/>
          <p:cNvSpPr>
            <a:spLocks noChangeArrowheads="1"/>
          </p:cNvSpPr>
          <p:nvPr/>
        </p:nvSpPr>
        <p:spPr bwMode="gray">
          <a:xfrm>
            <a:off x="611188" y="2997200"/>
            <a:ext cx="1860550" cy="180022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gray">
          <a:xfrm>
            <a:off x="609600" y="3624263"/>
            <a:ext cx="1873250" cy="520700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4" name="Oval 24"/>
          <p:cNvSpPr>
            <a:spLocks noChangeArrowheads="1"/>
          </p:cNvSpPr>
          <p:nvPr/>
        </p:nvSpPr>
        <p:spPr bwMode="gray">
          <a:xfrm>
            <a:off x="728663" y="3095625"/>
            <a:ext cx="1614488" cy="15605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5" name="Oval 25"/>
          <p:cNvSpPr>
            <a:spLocks noChangeArrowheads="1"/>
          </p:cNvSpPr>
          <p:nvPr/>
        </p:nvSpPr>
        <p:spPr bwMode="gray">
          <a:xfrm>
            <a:off x="738188" y="3097213"/>
            <a:ext cx="1614488" cy="1563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26" name="Oval 26"/>
          <p:cNvSpPr/>
          <p:nvPr/>
        </p:nvSpPr>
        <p:spPr>
          <a:xfrm>
            <a:off x="831850" y="3181350"/>
            <a:ext cx="1454150" cy="1403350"/>
          </a:xfrm>
          <a:prstGeom prst="ellipse">
            <a:avLst/>
          </a:prstGeom>
          <a:solidFill>
            <a:srgbClr val="000000"/>
          </a:solidFill>
          <a:ln w="38100">
            <a:noFill/>
          </a:ln>
        </p:spPr>
        <p:txBody>
          <a:bodyPr anchor="ctr">
            <a:spAutoFit/>
          </a:bodyPr>
          <a:lstStyle/>
          <a:p>
            <a:pPr>
              <a:buFontTx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1527" name="Group 27"/>
          <p:cNvGrpSpPr/>
          <p:nvPr/>
        </p:nvGrpSpPr>
        <p:grpSpPr>
          <a:xfrm>
            <a:off x="827088" y="3213100"/>
            <a:ext cx="1408112" cy="1365250"/>
            <a:chOff x="4166" y="1706"/>
            <a:chExt cx="1252" cy="1252"/>
          </a:xfrm>
        </p:grpSpPr>
        <p:sp>
          <p:nvSpPr>
            <p:cNvPr id="21529" name="Oval 28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0" name="Oval 29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1" name="Oval 30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2" name="Oval 31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1528" name="Rectangle 32"/>
          <p:cNvSpPr/>
          <p:nvPr/>
        </p:nvSpPr>
        <p:spPr>
          <a:xfrm>
            <a:off x="1087438" y="3429000"/>
            <a:ext cx="1009650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</a:t>
            </a:r>
          </a:p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 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重组基因表达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</a:rPr>
              <a:t>在构建重组</a:t>
            </a:r>
            <a:r>
              <a:rPr lang="en-US" altLang="zh-CN" sz="2400" b="1" dirty="0">
                <a:latin typeface="微软雅黑" panose="020B0503020204020204" pitchFamily="34" charset="-122"/>
              </a:rPr>
              <a:t>DNA</a:t>
            </a:r>
            <a:r>
              <a:rPr lang="zh-CN" altLang="en-US" sz="2400" b="1" dirty="0">
                <a:latin typeface="微软雅黑" panose="020B0503020204020204" pitchFamily="34" charset="-122"/>
              </a:rPr>
              <a:t>分子和选择宿主细胞时需考虑的问题</a:t>
            </a: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</a:rPr>
              <a:t>外源基因在宿主细胞内能准确地转录和翻译</a:t>
            </a: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</a:rPr>
              <a:t>目的基因编码序列的</a:t>
            </a:r>
            <a:r>
              <a:rPr lang="en-US" altLang="zh-CN" sz="2400" b="1" dirty="0">
                <a:latin typeface="微软雅黑" panose="020B0503020204020204" pitchFamily="34" charset="-122"/>
              </a:rPr>
              <a:t>5‘ </a:t>
            </a:r>
            <a:r>
              <a:rPr lang="zh-CN" altLang="en-US" sz="2400" b="1" dirty="0">
                <a:latin typeface="微软雅黑" panose="020B0503020204020204" pitchFamily="34" charset="-122"/>
              </a:rPr>
              <a:t>端需要有能被宿主细胞识别的启动基因序列以及核糖体结合序列 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</a:rPr>
              <a:t>所产生的蛋白不被分解</a:t>
            </a:r>
            <a:r>
              <a:rPr lang="en-US" altLang="zh-CN" sz="2400" b="1" dirty="0">
                <a:latin typeface="微软雅黑" panose="020B0503020204020204" pitchFamily="34" charset="-122"/>
              </a:rPr>
              <a:t>（ 最好能分泌到细胞外</a:t>
            </a:r>
            <a:r>
              <a:rPr lang="zh-CN" altLang="en-US" sz="2400" b="1" dirty="0">
                <a:latin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</a:rPr>
              <a:t>易于纯化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 descr="10-4"/>
          <p:cNvPicPr>
            <a:picLocks noChangeAspect="1"/>
          </p:cNvPicPr>
          <p:nvPr/>
        </p:nvPicPr>
        <p:blipFill>
          <a:blip r:embed="rId3">
            <a:lum bright="-17999" contrast="54000"/>
          </a:blip>
          <a:srcRect r="4546"/>
          <a:stretch>
            <a:fillRect/>
          </a:stretch>
        </p:blipFill>
        <p:spPr>
          <a:xfrm>
            <a:off x="4648200" y="1447800"/>
            <a:ext cx="4278313" cy="499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1" name="标题 5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b="1" dirty="0">
                <a:latin typeface="宋体" panose="02010600030101010101" pitchFamily="2" charset="-122"/>
              </a:rPr>
              <a:t>乳糖操纵子</a:t>
            </a:r>
            <a:br>
              <a:rPr lang="zh-CN" altLang="en-US" b="1" dirty="0">
                <a:latin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63492" name="内容占位符 6"/>
          <p:cNvSpPr>
            <a:spLocks noGrp="1"/>
          </p:cNvSpPr>
          <p:nvPr>
            <p:ph idx="1"/>
          </p:nvPr>
        </p:nvSpPr>
        <p:spPr>
          <a:xfrm>
            <a:off x="228600" y="1600200"/>
            <a:ext cx="4114800" cy="4525963"/>
          </a:xfrm>
        </p:spPr>
        <p:txBody>
          <a:bodyPr vert="horz" wrap="square" lIns="91440" tIns="45720" rIns="91440" bIns="45720" anchor="t"/>
          <a:lstStyle/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结构基因：编码</a:t>
            </a:r>
            <a:r>
              <a:rPr lang="zh-CN" altLang="en-US" sz="2000" b="1" dirty="0">
                <a:sym typeface="Symbol" panose="05050102010706020507" pitchFamily="18" charset="2"/>
              </a:rPr>
              <a:t></a:t>
            </a:r>
            <a:r>
              <a:rPr lang="en-US" altLang="zh-CN" sz="2000" b="1"/>
              <a:t>-</a:t>
            </a:r>
            <a:r>
              <a:rPr lang="zh-CN" altLang="en-US" sz="2000" b="1" dirty="0"/>
              <a:t>半乳糖苷酶（</a:t>
            </a:r>
            <a:r>
              <a:rPr lang="en-US" altLang="zh-CN" sz="2000" b="1"/>
              <a:t>Z</a:t>
            </a:r>
            <a:r>
              <a:rPr lang="zh-CN" altLang="en-US" sz="2000" b="1" dirty="0"/>
              <a:t>）、透性酶（</a:t>
            </a:r>
            <a:r>
              <a:rPr lang="en-US" altLang="zh-CN" sz="2000" b="1"/>
              <a:t>Y</a:t>
            </a:r>
            <a:r>
              <a:rPr lang="zh-CN" altLang="en-US" sz="2000" b="1" dirty="0"/>
              <a:t>）和硫代半乳糖苷乙酰转移酶（</a:t>
            </a:r>
            <a:r>
              <a:rPr lang="en-US" altLang="zh-CN" sz="2000" b="1"/>
              <a:t>A</a:t>
            </a:r>
            <a:r>
              <a:rPr lang="zh-CN" altLang="en-US" sz="2000" b="1" dirty="0"/>
              <a:t>）的基因。</a:t>
            </a:r>
          </a:p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操纵子：包括启动子、操纵基因和结构基因</a:t>
            </a:r>
          </a:p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调节基因、阻遏蛋白</a:t>
            </a:r>
          </a:p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半乳糖</a:t>
            </a:r>
            <a:r>
              <a:rPr lang="en-US" altLang="zh-CN" sz="2000" b="1"/>
              <a:t>+</a:t>
            </a:r>
            <a:r>
              <a:rPr lang="zh-CN" altLang="en-US" sz="2000" b="1" dirty="0"/>
              <a:t>阻遏蛋白，改变阻遏蛋白的形状。</a:t>
            </a:r>
          </a:p>
          <a:p>
            <a:pPr marL="381000" indent="-381000">
              <a:buChar char="•"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pET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原核表达系统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5259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pET </a:t>
            </a:r>
            <a:r>
              <a:rPr lang="zh-CN" altLang="en-US" sz="2400" dirty="0"/>
              <a:t>系统（</a:t>
            </a:r>
            <a:r>
              <a:rPr lang="en-US" altLang="zh-CN" sz="2400" dirty="0"/>
              <a:t>Novgen</a:t>
            </a:r>
            <a:r>
              <a:rPr lang="zh-CN" altLang="en-US" sz="2400" dirty="0"/>
              <a:t>）是在大肠杆菌中蛋白质表达的首选</a:t>
            </a:r>
            <a:r>
              <a:rPr lang="en-US" altLang="zh-CN" sz="2400" dirty="0"/>
              <a:t>，是</a:t>
            </a:r>
            <a:r>
              <a:rPr lang="zh-CN" altLang="en-US" sz="2400" dirty="0"/>
              <a:t>目前</a:t>
            </a:r>
            <a:r>
              <a:rPr lang="en-US" altLang="zh-CN" sz="2400" dirty="0"/>
              <a:t>在</a:t>
            </a:r>
            <a:r>
              <a:rPr lang="en-US" altLang="zh-CN" sz="2400" i="1" dirty="0"/>
              <a:t>E.coli </a:t>
            </a:r>
            <a:r>
              <a:rPr lang="zh-CN" altLang="en-US" sz="2400" dirty="0"/>
              <a:t>中克隆表达重组蛋白的功能最强大的系统。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表达载体</a:t>
            </a:r>
            <a:r>
              <a:rPr lang="en-US" altLang="zh-CN" sz="2400" dirty="0">
                <a:latin typeface="微软雅黑" panose="020B0503020204020204" pitchFamily="34" charset="-122"/>
              </a:rPr>
              <a:t>(Expression vectors)</a:t>
            </a:r>
            <a:r>
              <a:rPr lang="zh-CN" altLang="en-US" sz="2400" dirty="0">
                <a:latin typeface="微软雅黑" panose="020B0503020204020204" pitchFamily="34" charset="-122"/>
              </a:rPr>
              <a:t>就是在克隆载体基本骨架的基础上增加表达元件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</a:rPr>
              <a:t>如启动子、</a:t>
            </a:r>
            <a:r>
              <a:rPr lang="en-US" altLang="zh-CN" sz="2400" dirty="0">
                <a:latin typeface="微软雅黑" panose="020B0503020204020204" pitchFamily="34" charset="-122"/>
              </a:rPr>
              <a:t>RBS</a:t>
            </a:r>
            <a:r>
              <a:rPr lang="zh-CN" altLang="en-US" sz="2400" dirty="0">
                <a:latin typeface="微软雅黑" panose="020B0503020204020204" pitchFamily="34" charset="-122"/>
              </a:rPr>
              <a:t>、终止子等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14400" y="5105400"/>
            <a:ext cx="7219950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利用高效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启动子进行目的基因的原核表达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 descr="pET 系统.jpg"/>
          <p:cNvPicPr>
            <a:picLocks noChangeAspect="1"/>
          </p:cNvPicPr>
          <p:nvPr/>
        </p:nvPicPr>
        <p:blipFill>
          <a:blip r:embed="rId3"/>
          <a:srcRect r="40646"/>
          <a:stretch>
            <a:fillRect/>
          </a:stretch>
        </p:blipFill>
        <p:spPr>
          <a:xfrm>
            <a:off x="4519613" y="1447800"/>
            <a:ext cx="4624387" cy="510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矩形 5"/>
          <p:cNvSpPr/>
          <p:nvPr/>
        </p:nvSpPr>
        <p:spPr>
          <a:xfrm>
            <a:off x="7864475" y="5029200"/>
            <a:ext cx="1279525" cy="1371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BL21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DE3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）宿主系统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342" name="内容占位符 7"/>
          <p:cNvSpPr>
            <a:spLocks noGrp="1"/>
          </p:cNvSpPr>
          <p:nvPr>
            <p:ph idx="1"/>
          </p:nvPr>
        </p:nvSpPr>
        <p:spPr>
          <a:xfrm>
            <a:off x="533400" y="1931670"/>
            <a:ext cx="3505200" cy="3787775"/>
          </a:xfrm>
          <a:solidFill>
            <a:schemeClr val="accent1">
              <a:alpha val="41000"/>
            </a:schemeClr>
          </a:solidFill>
        </p:spPr>
        <p:txBody>
          <a:bodyPr vert="horz" wrap="square" lIns="91440" tIns="45720" rIns="91440" bIns="45720" anchor="t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Arial" panose="020B0604020202020204" pitchFamily="34" charset="0"/>
              <a:buNone/>
              <a:defRPr/>
            </a:pPr>
            <a:r>
              <a:rPr lang="zh-CN" altLang="en-US" sz="2400" b="1" kern="12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DE3是整合在细菌基因组上的一种携带T7 RNA聚合酶基因和lacI基因的λ噬菌体。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Arial" panose="020B0604020202020204" pitchFamily="34" charset="0"/>
              <a:buNone/>
              <a:defRPr/>
            </a:pPr>
            <a:r>
              <a:rPr lang="zh-CN" altLang="en-US" sz="2400" b="1" kern="12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T7 RNA聚合酶基因必须有</a:t>
            </a:r>
            <a:r>
              <a:rPr lang="en-US" altLang="zh-CN" sz="2400" b="1" kern="12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IPTG</a:t>
            </a:r>
            <a:r>
              <a:rPr lang="zh-CN" altLang="en-US" sz="2400" b="1" kern="12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诱导才能表达。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/>
          </p:cNvPicPr>
          <p:nvPr/>
        </p:nvPicPr>
        <p:blipFill>
          <a:blip r:embed="rId2">
            <a:lum bright="-17999" contrast="42000"/>
          </a:blip>
          <a:stretch>
            <a:fillRect/>
          </a:stretch>
        </p:blipFill>
        <p:spPr>
          <a:xfrm>
            <a:off x="457200" y="1244600"/>
            <a:ext cx="7986713" cy="439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19200" y="5715000"/>
            <a:ext cx="7086600" cy="1016000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表达载体除具有克隆载体基本元件外，还增加了表达元件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如启动子、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RBS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、终止子等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十字星 6"/>
          <p:cNvSpPr/>
          <p:nvPr/>
        </p:nvSpPr>
        <p:spPr>
          <a:xfrm>
            <a:off x="2286000" y="1473200"/>
            <a:ext cx="228600" cy="3048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十字星 7"/>
          <p:cNvSpPr/>
          <p:nvPr/>
        </p:nvSpPr>
        <p:spPr>
          <a:xfrm>
            <a:off x="1447800" y="2844800"/>
            <a:ext cx="228600" cy="3048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十字星 8"/>
          <p:cNvSpPr/>
          <p:nvPr/>
        </p:nvSpPr>
        <p:spPr>
          <a:xfrm>
            <a:off x="5791200" y="4445000"/>
            <a:ext cx="228600" cy="3048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十字星 9"/>
          <p:cNvSpPr/>
          <p:nvPr/>
        </p:nvSpPr>
        <p:spPr>
          <a:xfrm>
            <a:off x="2133600" y="2082800"/>
            <a:ext cx="228600" cy="304800"/>
          </a:xfrm>
          <a:prstGeom prst="star4">
            <a:avLst>
              <a:gd name="adj" fmla="val 12500"/>
            </a:avLst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十字星 10"/>
          <p:cNvSpPr/>
          <p:nvPr/>
        </p:nvSpPr>
        <p:spPr>
          <a:xfrm>
            <a:off x="8458200" y="3683000"/>
            <a:ext cx="228600" cy="304800"/>
          </a:xfrm>
          <a:prstGeom prst="star4">
            <a:avLst>
              <a:gd name="adj" fmla="val 12500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十字星 11"/>
          <p:cNvSpPr/>
          <p:nvPr/>
        </p:nvSpPr>
        <p:spPr>
          <a:xfrm>
            <a:off x="4419600" y="2616200"/>
            <a:ext cx="228600" cy="304800"/>
          </a:xfrm>
          <a:prstGeom prst="star4">
            <a:avLst>
              <a:gd name="adj" fmla="val 12500"/>
            </a:avLst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3">
            <a:lum bright="-12000" contrast="36000"/>
          </a:blip>
          <a:srcRect l="3036" t="6895" r="11926" b="3816"/>
          <a:stretch>
            <a:fillRect/>
          </a:stretch>
        </p:blipFill>
        <p:spPr>
          <a:xfrm>
            <a:off x="2819400" y="1397000"/>
            <a:ext cx="3806825" cy="394335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pET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质粒载体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372" name="内容占位符 14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525963"/>
          </a:xfrm>
        </p:spPr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C:\Users\Administrator.2LTGDVB7KBKK2QF\AppData\Roaming\Tencent\Users\443429793\QQ\WinTemp\RichOle\O{{2YKEUQYE3IY@6$TUV3L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572000"/>
            <a:ext cx="1219200" cy="865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pET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系统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T7 RNA 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聚合酶机制十分有效并具选择性：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800" dirty="0"/>
          </a:p>
        </p:txBody>
      </p:sp>
      <p:pic>
        <p:nvPicPr>
          <p:cNvPr id="16389" name="图片 1" descr="pET 系统.jpg"/>
          <p:cNvPicPr>
            <a:picLocks noChangeAspect="1"/>
          </p:cNvPicPr>
          <p:nvPr/>
        </p:nvPicPr>
        <p:blipFill>
          <a:blip r:embed="rId4"/>
          <a:srcRect l="65833" b="25781"/>
          <a:stretch>
            <a:fillRect/>
          </a:stretch>
        </p:blipFill>
        <p:spPr>
          <a:xfrm>
            <a:off x="5867400" y="1905000"/>
            <a:ext cx="3048000" cy="455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57200" y="2286000"/>
            <a:ext cx="51054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充分诱导时，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几乎所有的细胞资源都用于表达目的蛋白；诱导表达后仅几个小时，目的蛋白通常可以占到细胞总蛋白的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在非诱导条件下，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可以使目的基因完全处于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状态而不转录。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 descr="pET 系统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5800"/>
            <a:ext cx="7391400" cy="508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943600" y="152400"/>
            <a:ext cx="1416050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载体系统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52400"/>
            <a:ext cx="1416050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宿主系统</a:t>
            </a:r>
          </a:p>
        </p:txBody>
      </p:sp>
      <p:sp>
        <p:nvSpPr>
          <p:cNvPr id="17413" name="矩形 5"/>
          <p:cNvSpPr/>
          <p:nvPr/>
        </p:nvSpPr>
        <p:spPr>
          <a:xfrm>
            <a:off x="4572000" y="4419600"/>
            <a:ext cx="3581400" cy="1371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1400" y="4724400"/>
            <a:ext cx="5410200" cy="1938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目的基因克隆在不被大肠杆菌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RNA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聚合酶识别的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启动子之下，无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T7RNA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聚合酶之前几乎没有表达， 基因关闭而不会由于产生的蛋白对细胞有毒性而引起质粒的不稳定。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重组质粒转入到染色体上含有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T7RNA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聚合酶的表达宿主中高效表达目的蛋白。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R="0" algn="ctr" defTabSz="914400" eaLnBrk="0" hangingPunct="0">
              <a:buClrTx/>
              <a:buSzTx/>
              <a:buFontTx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  <a:cs typeface="+mj-cs"/>
              </a:rPr>
            </a:br>
            <a:endParaRPr kumimoji="0" lang="zh-CN" altLang="en-US" sz="4000" kern="0" cap="none" spc="0" normalizeH="0" baseline="0" noProof="0" dirty="0">
              <a:solidFill>
                <a:srgbClr val="FF0000"/>
              </a:solidFill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0980" y="18859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实验原理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本实验以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E.coli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BL21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）菌株为受体细胞，利用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系统重组质粒的转化以进行后续表达实验。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CaCl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法制备感受态细胞，与重组质粒共保温，实现转化。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由于重组质粒带有卡那霉素抗性基因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(Kan</a:t>
            </a:r>
            <a:r>
              <a:rPr kumimoji="0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抗性来筛选转化子。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若转入了重组质粒的受体细胞，可在含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的培养基上生长。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思 考 题</a:t>
            </a:r>
            <a:b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>
          <a:xfrm>
            <a:off x="885825" y="1809750"/>
            <a:ext cx="7636510" cy="452628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</a:rPr>
              <a:t>作为宿主菌大肠杆菌 </a:t>
            </a:r>
            <a:r>
              <a:rPr lang="en-US" altLang="zh-CN" b="1" dirty="0">
                <a:latin typeface="微软雅黑" panose="020B0503020204020204" pitchFamily="34" charset="-122"/>
              </a:rPr>
              <a:t>DH5</a:t>
            </a:r>
            <a:r>
              <a:rPr lang="el-GR" altLang="zh-CN" b="1" dirty="0">
                <a:latin typeface="微软雅黑" panose="020B0503020204020204" pitchFamily="34" charset="-122"/>
              </a:rPr>
              <a:t>α</a:t>
            </a:r>
            <a:r>
              <a:rPr lang="en-US" altLang="zh-CN" b="1" dirty="0">
                <a:latin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</a:rPr>
              <a:t>BL21</a:t>
            </a:r>
            <a:r>
              <a:rPr lang="zh-CN" altLang="en-US" b="1" dirty="0">
                <a:latin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</a:rPr>
              <a:t>DE3)</a:t>
            </a:r>
            <a:r>
              <a:rPr lang="zh-CN" altLang="en-US" b="1" dirty="0">
                <a:latin typeface="微软雅黑" panose="020B0503020204020204" pitchFamily="34" charset="-122"/>
              </a:rPr>
              <a:t>有何异同点，观察两者在生长形 态上的差别。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武汉大学校徽"/>
          <p:cNvPicPr>
            <a:picLocks noChangeAspect="1"/>
          </p:cNvPicPr>
          <p:nvPr/>
        </p:nvPicPr>
        <p:blipFill>
          <a:blip r:embed="rId2">
            <a:lum bright="82001" contrast="-70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Text Box 3"/>
          <p:cNvSpPr txBox="1"/>
          <p:nvPr/>
        </p:nvSpPr>
        <p:spPr>
          <a:xfrm>
            <a:off x="3369310" y="1581150"/>
            <a:ext cx="3031442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6000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 次 实 验</a:t>
            </a:r>
          </a:p>
        </p:txBody>
      </p:sp>
      <p:sp>
        <p:nvSpPr>
          <p:cNvPr id="31748" name="Rectangle 4"/>
          <p:cNvSpPr/>
          <p:nvPr/>
        </p:nvSpPr>
        <p:spPr>
          <a:xfrm>
            <a:off x="673100" y="2514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Tx/>
            </a:pPr>
            <a:r>
              <a:rPr lang="zh-CN" altLang="en-US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蛋白质的诱导表达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武汉大学校徽"/>
          <p:cNvPicPr>
            <a:picLocks noChangeAspect="1"/>
          </p:cNvPicPr>
          <p:nvPr/>
        </p:nvPicPr>
        <p:blipFill>
          <a:blip r:embed="rId2">
            <a:lum bright="82001" contrast="-70000"/>
          </a:blip>
          <a:srcRect l="12000" t="12000" r="12000" b="12000"/>
          <a:stretch>
            <a:fillRect/>
          </a:stretch>
        </p:blipFill>
        <p:spPr>
          <a:xfrm>
            <a:off x="2286000" y="839788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Rectangle 3"/>
          <p:cNvSpPr/>
          <p:nvPr/>
        </p:nvSpPr>
        <p:spPr>
          <a:xfrm>
            <a:off x="457200" y="0"/>
            <a:ext cx="8223250" cy="30495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160000"/>
              </a:lnSpc>
              <a:buFontTx/>
            </a:pPr>
            <a:r>
              <a:rPr lang="zh-CN" altLang="en-US" sz="6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开始工作吧！</a:t>
            </a:r>
            <a: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i="1" dirty="0">
                <a:solidFill>
                  <a:srgbClr val="E626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LET’S BEGIN NOW</a:t>
            </a:r>
            <a:r>
              <a:rPr lang="zh-CN" altLang="en-US" sz="4800" b="1" i="1" dirty="0">
                <a:solidFill>
                  <a:srgbClr val="E626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32772" name="Picture 4" descr="PE01616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0" y="3506788"/>
            <a:ext cx="297180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8600" y="41656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常用受体菌</a:t>
            </a:r>
            <a:b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429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E. Coli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DH-5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α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 菌株，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质粒增殖宿主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5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常用于质粒克隆和保存，蓝白斑筛选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E. Coli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BL21（DE3）菌株，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表达宿主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5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用于高效表达克隆了含有T7 启动子的表达载体（如pET 系列）的基因；</a:t>
            </a:r>
            <a:r>
              <a:rPr lang="zh-CN" altLang="en-US" sz="2800" b="1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蛋白酶缺陷株，生长更快</a:t>
            </a:r>
            <a:r>
              <a:rPr lang="zh-CN" altLang="en-US" sz="2800" b="1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sym typeface="+mn-ea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/>
          </p:cNvSpPr>
          <p:nvPr>
            <p:ph type="title" idx="4294967295"/>
          </p:nvPr>
        </p:nvSpPr>
        <p:spPr>
          <a:xfrm>
            <a:off x="593725" y="181610"/>
            <a:ext cx="8305800" cy="790575"/>
          </a:xfrm>
        </p:spPr>
        <p:txBody>
          <a:bodyPr vert="horz" wrap="square" lIns="91440" tIns="45720" rIns="91440" bIns="45720" anchor="ctr"/>
          <a:lstStyle/>
          <a:p>
            <a:pPr algn="l" eaLnBrk="1" hangingPunct="1">
              <a:lnSpc>
                <a:spcPct val="150000"/>
              </a:lnSpc>
              <a:buSzPct val="130000"/>
            </a:pPr>
            <a:r>
              <a:rPr lang="en-US" sz="2800" b="1" dirty="0"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</a:rPr>
              <a:t>CaCl</a:t>
            </a:r>
            <a:r>
              <a:rPr lang="en-US" altLang="zh-CN" sz="2800" b="1" baseline="-25000" dirty="0">
                <a:solidFill>
                  <a:srgbClr val="FF0000"/>
                </a:solidFill>
                <a:uFillTx/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</a:rPr>
              <a:t>法制备感受态细胞</a:t>
            </a:r>
          </a:p>
        </p:txBody>
      </p:sp>
      <p:sp>
        <p:nvSpPr>
          <p:cNvPr id="1028" name="Rectangle 2"/>
          <p:cNvSpPr>
            <a:spLocks noGrp="1"/>
          </p:cNvSpPr>
          <p:nvPr>
            <p:ph idx="4294967295"/>
          </p:nvPr>
        </p:nvSpPr>
        <p:spPr>
          <a:xfrm>
            <a:off x="466725" y="1752600"/>
            <a:ext cx="8677275" cy="273685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1900" b="1" dirty="0">
                <a:latin typeface="微软雅黑" panose="020B0503020204020204" pitchFamily="34" charset="-122"/>
              </a:rPr>
              <a:t>取</a:t>
            </a:r>
            <a:r>
              <a:rPr lang="en-US" altLang="zh-CN" sz="2000" b="1" dirty="0">
                <a:latin typeface="微软雅黑" panose="020B0503020204020204" pitchFamily="34" charset="-122"/>
              </a:rPr>
              <a:t>1.5mL</a:t>
            </a:r>
            <a:r>
              <a:rPr lang="zh-CN" altLang="en-US" sz="2000" b="1" dirty="0">
                <a:latin typeface="微软雅黑" panose="020B0503020204020204" pitchFamily="34" charset="-122"/>
              </a:rPr>
              <a:t>菌液转移到离心管中。</a:t>
            </a:r>
            <a:r>
              <a:rPr lang="en-US" altLang="zh-CN" sz="2000" b="1" dirty="0">
                <a:latin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</a:rPr>
              <a:t>操作均在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低温</a:t>
            </a:r>
            <a:r>
              <a:rPr lang="zh-CN" altLang="en-US" sz="2000" b="1" dirty="0">
                <a:latin typeface="微软雅黑" panose="020B0503020204020204" pitchFamily="34" charset="-122"/>
              </a:rPr>
              <a:t>进行，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速度尽量快。</a:t>
            </a:r>
            <a:r>
              <a:rPr lang="en-US" altLang="zh-CN" sz="2000" b="1" dirty="0">
                <a:latin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离心 </a:t>
            </a:r>
            <a:r>
              <a:rPr lang="en-US" altLang="zh-CN" sz="2000" b="1" dirty="0">
                <a:latin typeface="微软雅黑" panose="020B0503020204020204" pitchFamily="34" charset="-122"/>
              </a:rPr>
              <a:t>2000rpm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4℃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5 min</a:t>
            </a:r>
            <a:r>
              <a:rPr lang="zh-CN" altLang="en-US" sz="2000" b="1" dirty="0">
                <a:latin typeface="微软雅黑" panose="020B0503020204020204" pitchFamily="34" charset="-122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弃上清。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用冰预冷的</a:t>
            </a:r>
            <a:r>
              <a:rPr lang="en-US" altLang="zh-CN" sz="2000" b="1" dirty="0">
                <a:latin typeface="微软雅黑" panose="020B0503020204020204" pitchFamily="34" charset="-122"/>
              </a:rPr>
              <a:t>1ml 0.1mol/L</a:t>
            </a:r>
            <a:r>
              <a:rPr lang="zh-CN" altLang="en-US" sz="2000" b="1" dirty="0">
                <a:latin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</a:rPr>
              <a:t>CaCl</a:t>
            </a:r>
            <a:r>
              <a:rPr lang="en-US" altLang="zh-CN" sz="2000" b="1" baseline="-25000" dirty="0">
                <a:latin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</a:rPr>
              <a:t>处理、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轻轻充分</a:t>
            </a:r>
            <a:r>
              <a:rPr lang="zh-CN" altLang="en-US" sz="2000" b="1" dirty="0">
                <a:latin typeface="微软雅黑" panose="020B0503020204020204" pitchFamily="34" charset="-122"/>
              </a:rPr>
              <a:t>悬浮细胞。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冰上静置</a:t>
            </a:r>
            <a:r>
              <a:rPr lang="en-US" altLang="zh-CN" sz="2000" b="1" dirty="0">
                <a:latin typeface="微软雅黑" panose="020B0503020204020204" pitchFamily="34" charset="-122"/>
              </a:rPr>
              <a:t>20min</a:t>
            </a:r>
            <a:r>
              <a:rPr lang="zh-CN" altLang="en-US" sz="2000" b="1" dirty="0">
                <a:latin typeface="微软雅黑" panose="020B0503020204020204" pitchFamily="34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离心</a:t>
            </a:r>
            <a:r>
              <a:rPr lang="en-US" altLang="zh-CN" sz="2000" b="1" dirty="0">
                <a:latin typeface="微软雅黑" panose="020B0503020204020204" pitchFamily="34" charset="-122"/>
              </a:rPr>
              <a:t>2000rpm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4℃</a:t>
            </a:r>
            <a:r>
              <a:rPr lang="zh-CN" altLang="en-US" sz="2000" b="1" dirty="0">
                <a:latin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</a:rPr>
              <a:t>5min</a:t>
            </a:r>
            <a:r>
              <a:rPr lang="zh-CN" altLang="en-US" sz="2000" b="1" dirty="0">
                <a:latin typeface="微软雅黑" panose="020B0503020204020204" pitchFamily="34" charset="-122"/>
              </a:rPr>
              <a:t>，弃上清。</a:t>
            </a:r>
          </a:p>
          <a:p>
            <a:pPr marL="609600" indent="-609600" eaLnBrk="1" hangingPunct="1">
              <a:lnSpc>
                <a:spcPct val="15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微软雅黑" panose="020B0503020204020204" pitchFamily="34" charset="-122"/>
              </a:rPr>
              <a:t>加入</a:t>
            </a:r>
            <a:r>
              <a:rPr lang="en-US" altLang="zh-CN" sz="2000" b="1" dirty="0">
                <a:latin typeface="微软雅黑" panose="020B0503020204020204" pitchFamily="34" charset="-122"/>
              </a:rPr>
              <a:t>100µL</a:t>
            </a:r>
            <a:r>
              <a:rPr lang="zh-CN" altLang="el-GR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冰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预</a:t>
            </a:r>
            <a:r>
              <a:rPr lang="zh-CN" altLang="el-GR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冷</a:t>
            </a:r>
            <a:r>
              <a:rPr lang="en-US" altLang="zh-CN" sz="2000" b="1" dirty="0">
                <a:latin typeface="微软雅黑" panose="020B0503020204020204" pitchFamily="34" charset="-122"/>
              </a:rPr>
              <a:t>0.1mol/L CaCl</a:t>
            </a:r>
            <a:r>
              <a:rPr lang="en-US" altLang="zh-CN" sz="2000" b="1" baseline="-25000" dirty="0">
                <a:latin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</a:rPr>
              <a:t>轻轻悬浮细胞，即为感受态细胞。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        冰上放置待用。</a:t>
            </a:r>
          </a:p>
        </p:txBody>
      </p:sp>
      <p:pic>
        <p:nvPicPr>
          <p:cNvPr id="1029" name="Picture 10" descr="3-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6553200"/>
            <a:ext cx="190500" cy="76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6" name="Object 4"/>
          <p:cNvGraphicFramePr/>
          <p:nvPr/>
        </p:nvGraphicFramePr>
        <p:xfrm>
          <a:off x="8477250" y="6407785"/>
          <a:ext cx="209550" cy="29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5" imgW="7162800" imgH="4495800" progId="Photoshop.Image.6">
                  <p:embed/>
                </p:oleObj>
              </mc:Choice>
              <mc:Fallback>
                <p:oleObj r:id="rId5" imgW="7162800" imgH="4495800" progId="Photoshop.Image.6">
                  <p:embed/>
                  <p:pic>
                    <p:nvPicPr>
                      <p:cNvPr id="1026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7250" y="6407785"/>
                        <a:ext cx="209550" cy="291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79145" y="972185"/>
            <a:ext cx="2698750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注意无菌操作！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6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/>
          <p:nvPr/>
        </p:nvSpPr>
        <p:spPr>
          <a:xfrm>
            <a:off x="4483100" y="1905000"/>
            <a:ext cx="4432300" cy="168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r">
              <a:buFontTx/>
            </a:pPr>
            <a:endParaRPr lang="zh-CN" altLang="en-US" sz="5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3400" y="48450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CaCl</a:t>
            </a:r>
            <a:r>
              <a:rPr lang="en-US" altLang="zh-CN" sz="3600" b="1" baseline="-250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制备感受态细胞的原理</a:t>
            </a:r>
            <a:r>
              <a:rPr lang="en-US" altLang="zh-CN" sz="3600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/>
            </a:r>
            <a:br>
              <a:rPr lang="en-US" altLang="zh-CN" sz="3600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</a:br>
            <a:endParaRPr kumimoji="0" lang="en-US" altLang="zh-CN" sz="36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172" name="内容占位符 6"/>
          <p:cNvSpPr>
            <a:spLocks noGrp="1"/>
          </p:cNvSpPr>
          <p:nvPr>
            <p:ph idx="1"/>
          </p:nvPr>
        </p:nvSpPr>
        <p:spPr>
          <a:xfrm>
            <a:off x="457200" y="1359535"/>
            <a:ext cx="8229600" cy="45259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微软雅黑" panose="020B0503020204020204" pitchFamily="34" charset="-122"/>
              </a:rPr>
              <a:t>将处于对数生长期的细菌置入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0℃</a:t>
            </a:r>
            <a:r>
              <a:rPr lang="zh-CN" altLang="en-US" sz="2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CaCl</a:t>
            </a:r>
            <a:r>
              <a:rPr lang="zh-CN" altLang="zh-CN" sz="2400" b="1" baseline="-25000" dirty="0">
                <a:solidFill>
                  <a:srgbClr val="FF0000"/>
                </a:solidFill>
                <a:uFillTx/>
                <a:latin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低渗溶液</a:t>
            </a:r>
            <a:r>
              <a:rPr lang="zh-CN" altLang="en-US" sz="2400" b="1" dirty="0">
                <a:latin typeface="微软雅黑" panose="020B0503020204020204" pitchFamily="34" charset="-122"/>
              </a:rPr>
              <a:t>中，使细胞膨胀，同时</a:t>
            </a:r>
            <a:r>
              <a:rPr lang="zh-CN" altLang="zh-CN" sz="2400" b="1" dirty="0">
                <a:latin typeface="微软雅黑" panose="020B0503020204020204" pitchFamily="34" charset="-122"/>
              </a:rPr>
              <a:t>Ca</a:t>
            </a:r>
            <a:r>
              <a:rPr lang="zh-CN" altLang="zh-CN" sz="2400" b="1" baseline="300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2+</a:t>
            </a:r>
            <a:r>
              <a:rPr lang="zh-CN" altLang="en-US" sz="2400" b="1" dirty="0">
                <a:latin typeface="微软雅黑" panose="020B0503020204020204" pitchFamily="34" charset="-122"/>
              </a:rPr>
              <a:t>使细胞膜磷脂层形成液晶结构；</a:t>
            </a:r>
            <a:r>
              <a:rPr lang="zh-CN" altLang="en-US" sz="2400" b="1">
                <a:sym typeface="+mn-ea"/>
              </a:rPr>
              <a:t>促使细胞外膜与内膜间隙中的部分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核酸酶</a:t>
            </a:r>
            <a:r>
              <a:rPr lang="zh-CN" altLang="en-US" sz="2400" b="1">
                <a:sym typeface="+mn-ea"/>
              </a:rPr>
              <a:t>解离开来，离开所在区域，诱导细胞成为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感受态细胞。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微软雅黑" panose="020B0503020204020204" pitchFamily="34" charset="-122"/>
              </a:rPr>
              <a:t>此时加入</a:t>
            </a:r>
            <a:r>
              <a:rPr lang="zh-CN" altLang="zh-CN" sz="2400" b="1" dirty="0">
                <a:latin typeface="微软雅黑" panose="020B0503020204020204" pitchFamily="34" charset="-122"/>
              </a:rPr>
              <a:t>DNA</a:t>
            </a:r>
            <a:r>
              <a:rPr lang="zh-CN" altLang="en-US" sz="2400" b="1" dirty="0">
                <a:latin typeface="微软雅黑" panose="020B0503020204020204" pitchFamily="34" charset="-122"/>
              </a:rPr>
              <a:t>，与</a:t>
            </a:r>
            <a:r>
              <a:rPr lang="zh-CN" altLang="zh-CN" sz="2400" b="1" dirty="0">
                <a:latin typeface="微软雅黑" panose="020B0503020204020204" pitchFamily="34" charset="-122"/>
              </a:rPr>
              <a:t>Ca</a:t>
            </a:r>
            <a:r>
              <a:rPr lang="zh-CN" altLang="zh-CN" sz="2400" b="1" baseline="300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2+</a:t>
            </a:r>
            <a:r>
              <a:rPr lang="zh-CN" altLang="en-US" sz="2400" b="1" dirty="0">
                <a:latin typeface="微软雅黑" panose="020B0503020204020204" pitchFamily="34" charset="-122"/>
              </a:rPr>
              <a:t>结合形成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抗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DNase</a:t>
            </a:r>
            <a:r>
              <a:rPr lang="zh-CN" altLang="en-US" sz="2400" b="1" dirty="0">
                <a:latin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羟基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磷酸钙复合物</a:t>
            </a:r>
            <a:r>
              <a:rPr lang="zh-CN" altLang="en-US" sz="2400" b="1" dirty="0">
                <a:latin typeface="微软雅黑" panose="020B0503020204020204" pitchFamily="34" charset="-122"/>
              </a:rPr>
              <a:t>，并粘附在细菌细胞膜的外表面上；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微软雅黑" panose="020B0503020204020204" pitchFamily="34" charset="-122"/>
              </a:rPr>
              <a:t>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短暂</a:t>
            </a:r>
            <a:r>
              <a:rPr lang="zh-CN" altLang="en-US" sz="2400" b="1" dirty="0">
                <a:latin typeface="微软雅黑" panose="020B0503020204020204" pitchFamily="34" charset="-122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42℃</a:t>
            </a:r>
            <a:r>
              <a:rPr lang="zh-CN" altLang="en-US" sz="2400" b="1" dirty="0">
                <a:latin typeface="微软雅黑" panose="020B0503020204020204" pitchFamily="34" charset="-122"/>
              </a:rPr>
              <a:t>热刺激处理后，细菌细胞膜的液晶结构发生剧烈扰动，致使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通透性</a:t>
            </a:r>
            <a:r>
              <a:rPr lang="zh-CN" altLang="en-US" sz="2400" b="1" dirty="0">
                <a:latin typeface="微软雅黑" panose="020B0503020204020204" pitchFamily="34" charset="-122"/>
              </a:rPr>
              <a:t>增加，并随之出现许多间隙，为</a:t>
            </a:r>
            <a:r>
              <a:rPr lang="en-US" altLang="zh-CN" sz="2400" b="1" dirty="0">
                <a:latin typeface="微软雅黑" panose="020B0503020204020204" pitchFamily="34" charset="-122"/>
              </a:rPr>
              <a:t>DNA</a:t>
            </a:r>
            <a:r>
              <a:rPr lang="zh-CN" altLang="en-US" sz="2400" b="1" dirty="0">
                <a:latin typeface="微软雅黑" panose="020B0503020204020204" pitchFamily="34" charset="-122"/>
              </a:rPr>
              <a:t>分子提供了进入细胞的通道。</a:t>
            </a:r>
          </a:p>
          <a:p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362200" y="0"/>
            <a:ext cx="46482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420688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转化率定义及计算</a:t>
            </a:r>
            <a:b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04800" y="1417955"/>
            <a:ext cx="8471535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charset="0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感受态细胞转化效率的检测方法。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Pct val="80000"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转化率：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en-US" altLang="zh-CN" sz="2400" b="1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sym typeface="+mn-ea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                                            </a:t>
            </a:r>
          </a:p>
          <a:p>
            <a:pPr marL="265430" marR="0" lvl="0" indent="-26543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4738370"/>
            <a:ext cx="7677150" cy="1753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sz="2400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CaCl2法是目前常用的感受态细胞制备方法， 重复性好，操作简便易行。每μg质粒DNA可以获得5×10</a:t>
            </a:r>
            <a:r>
              <a:rPr lang="el-GR" altLang="zh-CN" sz="2400" kern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l-GR" altLang="zh-CN" sz="2400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～2×l0</a:t>
            </a:r>
            <a:r>
              <a:rPr lang="el-GR" altLang="zh-CN" sz="2400" kern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el-GR" altLang="zh-CN" sz="2400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个菌落，完全可以满足一般实验的要求。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42340" y="3166745"/>
            <a:ext cx="7019925" cy="1055370"/>
            <a:chOff x="1008" y="4987"/>
            <a:chExt cx="11055" cy="1662"/>
          </a:xfrm>
        </p:grpSpPr>
        <p:sp>
          <p:nvSpPr>
            <p:cNvPr id="4" name="文本框 3"/>
            <p:cNvSpPr txBox="1"/>
            <p:nvPr/>
          </p:nvSpPr>
          <p:spPr>
            <a:xfrm>
              <a:off x="7776" y="4987"/>
              <a:ext cx="41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转化子总数（个） 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38" y="5633"/>
              <a:ext cx="4514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65430" indent="-265430" algn="l" eaLnBrk="0" hangingPunct="0">
                <a:lnSpc>
                  <a:spcPct val="150000"/>
                </a:lnSpc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zh-CN" altLang="en-US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质粒</a:t>
              </a:r>
              <a:r>
                <a:rPr lang="en-US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DNA</a:t>
              </a:r>
              <a:r>
                <a:rPr lang="zh-CN" altLang="en-US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的量 </a:t>
              </a:r>
              <a:r>
                <a:rPr lang="en-US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l-GR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μ</a:t>
              </a:r>
              <a:r>
                <a:rPr lang="en-US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g)</a:t>
              </a:r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405" y="5812"/>
              <a:ext cx="465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1008" y="5449"/>
              <a:ext cx="6397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每</a:t>
              </a:r>
              <a:r>
                <a:rPr lang="el-GR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μ</a:t>
              </a:r>
              <a:r>
                <a:rPr lang="en-US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</a:t>
              </a:r>
              <a:r>
                <a:rPr lang="zh-CN" altLang="en-US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质粒</a:t>
              </a:r>
              <a:r>
                <a:rPr lang="en-US" altLang="zh-CN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DNA</a:t>
              </a:r>
              <a:r>
                <a:rPr lang="zh-CN" altLang="en-US" sz="2400" b="1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的转化子数＝</a:t>
              </a:r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62000" y="3048000"/>
            <a:ext cx="7543165" cy="1371600"/>
          </a:xfrm>
          <a:prstGeom prst="rect">
            <a:avLst/>
          </a:prstGeom>
          <a:solidFill>
            <a:schemeClr val="accent1">
              <a:alpha val="41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/>
          <p:nvPr/>
        </p:nvSpPr>
        <p:spPr>
          <a:xfrm>
            <a:off x="382588" y="1577975"/>
            <a:ext cx="8351837" cy="45815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600" y="51117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影响转化效率的因素</a:t>
            </a:r>
            <a:b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220" name="内容占位符 5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细菌的生长状态：</a:t>
            </a:r>
            <a:r>
              <a:rPr lang="zh-CN" altLang="en-US" sz="2400" dirty="0">
                <a:latin typeface="微软雅黑" panose="020B0503020204020204" pitchFamily="34" charset="-122"/>
              </a:rPr>
              <a:t>大肠杆菌在对数中期易产生感受态，</a:t>
            </a:r>
            <a:r>
              <a:rPr lang="en-US" altLang="en-US" sz="2400" dirty="0">
                <a:latin typeface="微软雅黑" panose="020B0503020204020204" pitchFamily="34" charset="-122"/>
              </a:rPr>
              <a:t>OD</a:t>
            </a:r>
            <a:r>
              <a:rPr lang="zh-CN" altLang="en-US" sz="2400" dirty="0">
                <a:latin typeface="微软雅黑" panose="020B0503020204020204" pitchFamily="34" charset="-122"/>
              </a:rPr>
              <a:t>值：</a:t>
            </a:r>
            <a:r>
              <a:rPr lang="en-US" altLang="zh-CN" sz="2400" dirty="0">
                <a:latin typeface="微软雅黑" panose="020B0503020204020204" pitchFamily="34" charset="-122"/>
              </a:rPr>
              <a:t>0.3</a:t>
            </a:r>
            <a:r>
              <a:rPr lang="zh-CN" altLang="en-US" sz="2400" dirty="0">
                <a:latin typeface="微软雅黑" panose="020B0503020204020204" pitchFamily="34" charset="-122"/>
              </a:rPr>
              <a:t>－</a:t>
            </a:r>
            <a:r>
              <a:rPr lang="en-US" altLang="zh-CN" sz="2400" dirty="0">
                <a:latin typeface="微软雅黑" panose="020B0503020204020204" pitchFamily="34" charset="-122"/>
              </a:rPr>
              <a:t>0.5 (5×10</a:t>
            </a:r>
            <a:r>
              <a:rPr lang="en-US" altLang="zh-CN" sz="2400" baseline="300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</a:rPr>
              <a:t>/ml)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试剂的质量：</a:t>
            </a:r>
            <a:r>
              <a:rPr lang="zh-CN" altLang="en-US" sz="2400" dirty="0">
                <a:latin typeface="微软雅黑" panose="020B0503020204020204" pitchFamily="34" charset="-122"/>
                <a:sym typeface="+mn-ea"/>
              </a:rPr>
              <a:t>化合物及无机离子的影响。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Ca</a:t>
            </a:r>
            <a:r>
              <a:rPr lang="en-US" altLang="zh-CN" sz="2400" baseline="300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2+</a:t>
            </a:r>
            <a:r>
              <a:rPr lang="zh-CN" altLang="en-US" sz="24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与</a:t>
            </a:r>
            <a:r>
              <a:rPr lang="en-US" altLang="en-US" sz="2400" dirty="0">
                <a:latin typeface="微软雅黑" panose="020B0503020204020204" pitchFamily="34" charset="-122"/>
              </a:rPr>
              <a:t>Rb</a:t>
            </a:r>
            <a:r>
              <a:rPr lang="en-US" altLang="en-US" sz="2400" baseline="300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Mn</a:t>
            </a:r>
            <a:r>
              <a:rPr lang="en-US" altLang="zh-CN" sz="2400" baseline="30000" dirty="0">
                <a:solidFill>
                  <a:srgbClr val="002060"/>
                </a:solidFill>
                <a:uFillTx/>
                <a:latin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</a:rPr>
              <a:t>、二甲亚砜等联合使用提高转化率。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质粒的大小和构型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外源</a:t>
            </a:r>
            <a:r>
              <a:rPr lang="en-US" altLang="zh-CN" sz="2400" b="1" dirty="0">
                <a:latin typeface="微软雅黑" panose="020B0503020204020204" pitchFamily="34" charset="-122"/>
              </a:rPr>
              <a:t>DNA</a:t>
            </a:r>
            <a:r>
              <a:rPr lang="zh-CN" altLang="en-US" sz="2400" b="1" dirty="0">
                <a:latin typeface="微软雅黑" panose="020B0503020204020204" pitchFamily="34" charset="-122"/>
              </a:rPr>
              <a:t>（质粒）与细胞的比例：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器皿的洁净度：</a:t>
            </a:r>
            <a:r>
              <a:rPr lang="zh-CN" altLang="en-US" sz="2400" dirty="0">
                <a:latin typeface="微软雅黑" panose="020B0503020204020204" pitchFamily="34" charset="-122"/>
              </a:rPr>
              <a:t>去除痕量的去污剂或其他化学物质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无菌条件和低温操作：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56134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感受态细胞的保存</a:t>
            </a:r>
            <a:b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</a:b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43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制备好的感受态细胞每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en-US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uL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分装一支</a:t>
            </a:r>
            <a:r>
              <a:rPr lang="en-US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EP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管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轻轻混匀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可以用</a:t>
            </a:r>
            <a:r>
              <a:rPr lang="en-US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tip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头轻轻搅匀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4℃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保存（不加甘油），可保存一周；</a:t>
            </a:r>
          </a:p>
          <a:p>
            <a:pPr>
              <a:lnSpc>
                <a:spcPct val="150000"/>
              </a:lnSpc>
              <a:buSzPct val="7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加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甘油，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-20 ℃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保存，可保存一月；</a:t>
            </a:r>
          </a:p>
          <a:p>
            <a:pPr>
              <a:lnSpc>
                <a:spcPct val="150000"/>
              </a:lnSpc>
              <a:buSzPct val="70000"/>
              <a:buNone/>
            </a:pP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加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甘油， </a:t>
            </a:r>
            <a:r>
              <a:rPr lang="en-US" alt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-80 ℃</a:t>
            </a:r>
            <a:r>
              <a:rPr lang="zh-CN" altLang="en-US" sz="2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保存，可保存六月；</a:t>
            </a:r>
            <a:endParaRPr lang="zh-CN" altLang="en-US" sz="24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har char="•"/>
            </a:pPr>
            <a:endParaRPr lang="zh-CN" altLang="en-US" sz="28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697ed9-516d-40fa-8a5a-48ae328f83c7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2890</Words>
  <Application>Microsoft Office PowerPoint</Application>
  <PresentationFormat>全屏显示(4:3)</PresentationFormat>
  <Paragraphs>260</Paragraphs>
  <Slides>32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宋体</vt:lpstr>
      <vt:lpstr>微软雅黑</vt:lpstr>
      <vt:lpstr>Arial</vt:lpstr>
      <vt:lpstr>Arial Black</vt:lpstr>
      <vt:lpstr>Comic Sans MS</vt:lpstr>
      <vt:lpstr>Symbol</vt:lpstr>
      <vt:lpstr>Times New Roman</vt:lpstr>
      <vt:lpstr>Wingdings</vt:lpstr>
      <vt:lpstr>默认设计模板</vt:lpstr>
      <vt:lpstr>1_默认设计模板</vt:lpstr>
      <vt:lpstr>Photoshop.Image.6</vt:lpstr>
      <vt:lpstr>BL21（DE3）感受态细胞 制备及重组质粒的转化 </vt:lpstr>
      <vt:lpstr>实 验 目 的</vt:lpstr>
      <vt:lpstr>实验原理</vt:lpstr>
      <vt:lpstr>常用受体菌 </vt:lpstr>
      <vt:lpstr>2）CaCl2法制备感受态细胞</vt:lpstr>
      <vt:lpstr>CaCl2制备感受态细胞的原理 </vt:lpstr>
      <vt:lpstr>转化率定义及计算 </vt:lpstr>
      <vt:lpstr>影响转化效率的因素 </vt:lpstr>
      <vt:lpstr>感受态细胞的保存 </vt:lpstr>
      <vt:lpstr>实验材料</vt:lpstr>
      <vt:lpstr>实验步骤</vt:lpstr>
      <vt:lpstr>   1、感受态细胞的制备</vt:lpstr>
      <vt:lpstr>2）CaCl2法制备感受态细胞</vt:lpstr>
      <vt:lpstr>PowerPoint 演示文稿</vt:lpstr>
      <vt:lpstr>PowerPoint 演示文稿</vt:lpstr>
      <vt:lpstr>PowerPoint 演示文稿</vt:lpstr>
      <vt:lpstr>实验流程 </vt:lpstr>
      <vt:lpstr>PowerPoint 演示文稿</vt:lpstr>
      <vt:lpstr>观察结果</vt:lpstr>
      <vt:lpstr>LB固体平板制备</vt:lpstr>
      <vt:lpstr>实验关键 </vt:lpstr>
      <vt:lpstr>实 验 安 排  </vt:lpstr>
      <vt:lpstr>重组基因表达</vt:lpstr>
      <vt:lpstr>乳糖操纵子 </vt:lpstr>
      <vt:lpstr>pET原核表达系统 </vt:lpstr>
      <vt:lpstr>BL21 （DE3）宿主系统</vt:lpstr>
      <vt:lpstr>pET质粒载体</vt:lpstr>
      <vt:lpstr>pET系统</vt:lpstr>
      <vt:lpstr>PowerPoint 演示文稿</vt:lpstr>
      <vt:lpstr>思 考 题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new</cp:lastModifiedBy>
  <cp:revision>84</cp:revision>
  <dcterms:created xsi:type="dcterms:W3CDTF">2014-04-22T01:38:00Z</dcterms:created>
  <dcterms:modified xsi:type="dcterms:W3CDTF">2022-04-11T02:44:56Z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2052-11.1.0.10132</vt:lpwstr>
  </property>
</Properties>
</file>