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8" r:id="rId6"/>
    <p:sldId id="260" r:id="rId7"/>
    <p:sldId id="266" r:id="rId8"/>
    <p:sldId id="262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586" autoAdjust="0"/>
  </p:normalViewPr>
  <p:slideViewPr>
    <p:cSldViewPr>
      <p:cViewPr varScale="1">
        <p:scale>
          <a:sx n="102" d="100"/>
          <a:sy n="102" d="100"/>
        </p:scale>
        <p:origin x="1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5" d="100"/>
          <a:sy n="155" d="100"/>
        </p:scale>
        <p:origin x="-672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2018-03-21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126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63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551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en-GB" noProof="0" smtClean="0"/>
              <a:t>21/03/2018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en-GB" noProof="0" smtClean="0"/>
              <a:t>21/03/2018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en-GB" noProof="0" smtClean="0"/>
              <a:t>21/03/2018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en-GB" noProof="0" smtClean="0"/>
              <a:t>21/03/2018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rgbClr val="0094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en-GB" noProof="0" smtClean="0"/>
              <a:t>21/03/2018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err="1"/>
              <a:t>OpenXAL</a:t>
            </a:r>
            <a:r>
              <a:rPr lang="en-GB" sz="4000" dirty="0"/>
              <a:t> status at 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Emanuele, Juan, Natalia and </a:t>
            </a:r>
            <a:r>
              <a:rPr lang="en-GB" sz="2000" dirty="0" err="1">
                <a:solidFill>
                  <a:schemeClr val="bg1"/>
                </a:solidFill>
              </a:rPr>
              <a:t>Yngve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9280"/>
            <a:ext cx="4572000" cy="603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>
                <a:solidFill>
                  <a:srgbClr val="FFFFFF"/>
                </a:solidFill>
              </a:rPr>
              <a:t>www.europeanspallationsource.se</a:t>
            </a:r>
          </a:p>
          <a:p>
            <a:pPr algn="ctr"/>
            <a:fld id="{656E358F-28A8-D04A-99E6-206C49444CD4}" type="datetime3">
              <a:rPr lang="en-GB" sz="1400" smtClean="0">
                <a:solidFill>
                  <a:srgbClr val="FFFFFF"/>
                </a:solidFill>
              </a:rPr>
              <a:t>21 March, 2018</a:t>
            </a:fld>
            <a:endParaRPr lang="en-GB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99715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ESS </a:t>
            </a:r>
            <a:r>
              <a:rPr lang="en-GB" dirty="0" err="1"/>
              <a:t>OpenXAL</a:t>
            </a:r>
            <a:r>
              <a:rPr lang="en-GB" dirty="0"/>
              <a:t> version now 1.2.2 (and 1.2.3-SNAPSHOT)</a:t>
            </a:r>
          </a:p>
          <a:p>
            <a:r>
              <a:rPr lang="en-GB" dirty="0"/>
              <a:t>Started looking at an internal JavaFX plotting package from CERN (license or usability not yet known)</a:t>
            </a:r>
          </a:p>
          <a:p>
            <a:r>
              <a:rPr lang="en-GB" dirty="0"/>
              <a:t>New abstract class </a:t>
            </a:r>
            <a:r>
              <a:rPr lang="en-GB" dirty="0" err="1"/>
              <a:t>FxApplication</a:t>
            </a:r>
            <a:r>
              <a:rPr lang="en-GB" dirty="0"/>
              <a:t>, strongly inspired by Application class. </a:t>
            </a:r>
          </a:p>
          <a:p>
            <a:pPr lvl="1"/>
            <a:r>
              <a:rPr lang="en-GB" dirty="0"/>
              <a:t>Each application has a document, with certain functions that needs to be defined.</a:t>
            </a:r>
          </a:p>
          <a:p>
            <a:pPr lvl="1"/>
            <a:r>
              <a:rPr lang="en-GB" dirty="0"/>
              <a:t>JavaFX tree-like organization works well here.</a:t>
            </a:r>
          </a:p>
          <a:p>
            <a:pPr lvl="1"/>
            <a:r>
              <a:rPr lang="en-GB" dirty="0"/>
              <a:t>Groups of menu items can be (de-)activated depending on application, e.g. if an application has an Accelerator menu or not.</a:t>
            </a:r>
          </a:p>
          <a:p>
            <a:pPr lvl="1"/>
            <a:r>
              <a:rPr lang="en-GB" dirty="0"/>
              <a:t>Link to the applications manual (internal wiki) and the capability to post from the application directly to electronic logbook with screenshot.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51037-CEB2-5249-BB81-7182A25B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28" y="3509628"/>
            <a:ext cx="2701015" cy="11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on ESS Model (JELS)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elements:</a:t>
            </a:r>
          </a:p>
          <a:p>
            <a:pPr lvl="1"/>
            <a:r>
              <a:rPr lang="en-US" dirty="0"/>
              <a:t>3D magnetic </a:t>
            </a:r>
            <a:r>
              <a:rPr lang="en-US" dirty="0" err="1"/>
              <a:t>fieldmap</a:t>
            </a:r>
            <a:endParaRPr lang="en-US" dirty="0"/>
          </a:p>
          <a:p>
            <a:pPr lvl="1"/>
            <a:r>
              <a:rPr lang="en-US" dirty="0"/>
              <a:t>Ion Source elements</a:t>
            </a:r>
          </a:p>
          <a:p>
            <a:pPr lvl="1"/>
            <a:r>
              <a:rPr lang="en-US" dirty="0"/>
              <a:t>NPM (non-invasive profile monitor) extending BPMs</a:t>
            </a:r>
          </a:p>
          <a:p>
            <a:pPr lvl="1"/>
            <a:r>
              <a:rPr lang="en-US" dirty="0"/>
              <a:t>EMU (emittance measurement unit)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51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Applications for upcoming commissioning:</a:t>
            </a:r>
          </a:p>
          <a:p>
            <a:pPr lvl="1"/>
            <a:r>
              <a:rPr lang="en-GB" dirty="0"/>
              <a:t>LEBT viewer</a:t>
            </a:r>
          </a:p>
          <a:p>
            <a:pPr lvl="1"/>
            <a:r>
              <a:rPr lang="en-GB" dirty="0"/>
              <a:t>Scanner Application (joins functionalities of scan1D and scan 2D)</a:t>
            </a:r>
          </a:p>
          <a:p>
            <a:pPr lvl="1"/>
            <a:r>
              <a:rPr lang="en-GB" dirty="0"/>
              <a:t>Configurator (replacing some logic in MM, optics switcher, </a:t>
            </a:r>
            <a:r>
              <a:rPr lang="en-GB" dirty="0" err="1"/>
              <a:t>tracewin</a:t>
            </a:r>
            <a:r>
              <a:rPr lang="en-GB" dirty="0"/>
              <a:t> importer and more)</a:t>
            </a:r>
          </a:p>
          <a:p>
            <a:r>
              <a:rPr lang="en-GB" dirty="0"/>
              <a:t>Changes in the Virtual Accelerator:</a:t>
            </a:r>
          </a:p>
          <a:p>
            <a:pPr lvl="1"/>
            <a:r>
              <a:rPr lang="en-GB" dirty="0"/>
              <a:t>Creates most of the PVS (for the LEBT/Ion Source)</a:t>
            </a:r>
          </a:p>
          <a:p>
            <a:pPr lvl="1"/>
            <a:r>
              <a:rPr lang="en-GB" dirty="0"/>
              <a:t>Includes NPMs, Current monitors and EMUs (return with simulated values) -&gt; mainly for running tests of applications before commissioning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1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LEBT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</a:t>
            </a:r>
          </a:p>
          <a:p>
            <a:r>
              <a:rPr lang="en-US" dirty="0"/>
              <a:t>Solenoid field as maps</a:t>
            </a:r>
          </a:p>
          <a:p>
            <a:r>
              <a:rPr lang="en-US" dirty="0"/>
              <a:t>Corrector superimposed to solenoids</a:t>
            </a:r>
          </a:p>
          <a:p>
            <a:r>
              <a:rPr lang="en-US" dirty="0"/>
              <a:t>Center of mass and envelope calculations</a:t>
            </a:r>
          </a:p>
          <a:p>
            <a:r>
              <a:rPr lang="en-US" dirty="0"/>
              <a:t>Some PVs from the ion source implemented</a:t>
            </a:r>
          </a:p>
          <a:p>
            <a:r>
              <a:rPr lang="en-US" dirty="0"/>
              <a:t>Idea: quick modeling and display of the LEBT trajectory, envelope and diagnostics.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71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JavaFX</a:t>
            </a:r>
          </a:p>
          <a:p>
            <a:r>
              <a:rPr lang="en-US" dirty="0"/>
              <a:t>Scan N variables, read M variables (plus the scan ones)</a:t>
            </a:r>
          </a:p>
          <a:p>
            <a:r>
              <a:rPr lang="en-US" dirty="0"/>
              <a:t>Can limit scan by functions</a:t>
            </a:r>
          </a:p>
          <a:p>
            <a:r>
              <a:rPr lang="en-US" dirty="0"/>
              <a:t>Select a PV from multiple elements at once (e.g. </a:t>
            </a:r>
            <a:r>
              <a:rPr lang="en-US" dirty="0" err="1"/>
              <a:t>xAvg</a:t>
            </a:r>
            <a:r>
              <a:rPr lang="en-US" dirty="0"/>
              <a:t> from all BPM)</a:t>
            </a:r>
          </a:p>
          <a:p>
            <a:r>
              <a:rPr lang="en-US" dirty="0"/>
              <a:t>Borrowed code from Model Browser</a:t>
            </a:r>
          </a:p>
          <a:p>
            <a:r>
              <a:rPr lang="en-US" dirty="0"/>
              <a:t>Basic plotting, no analysis </a:t>
            </a:r>
            <a:r>
              <a:rPr lang="en-US"/>
              <a:t>(yet)</a:t>
            </a:r>
            <a:endParaRPr lang="en-US" dirty="0"/>
          </a:p>
          <a:p>
            <a:r>
              <a:rPr lang="en-US" dirty="0"/>
              <a:t>Working on improving the plotting and fixing outstanding issues needed for </a:t>
            </a:r>
            <a:r>
              <a:rPr lang="en-US" dirty="0" err="1"/>
              <a:t>source+LEBT</a:t>
            </a:r>
            <a:r>
              <a:rPr lang="en-US" dirty="0"/>
              <a:t> commissioning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6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</a:t>
            </a:r>
          </a:p>
          <a:p>
            <a:r>
              <a:rPr lang="en-US" dirty="0"/>
              <a:t>Import from </a:t>
            </a:r>
            <a:r>
              <a:rPr lang="en-US" dirty="0" err="1"/>
              <a:t>TraceWin</a:t>
            </a:r>
            <a:r>
              <a:rPr lang="en-US" dirty="0"/>
              <a:t> (formerly in model manager), both from files or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Replace Optics Switcher</a:t>
            </a:r>
          </a:p>
          <a:p>
            <a:r>
              <a:rPr lang="en-US" dirty="0"/>
              <a:t>RBAC enable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43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include vacuum chamber details in </a:t>
            </a:r>
            <a:r>
              <a:rPr lang="en-US" dirty="0" err="1"/>
              <a:t>OpenXAL</a:t>
            </a:r>
            <a:r>
              <a:rPr lang="en-US" dirty="0"/>
              <a:t>? Maybe an extra input .xml input file?</a:t>
            </a:r>
          </a:p>
          <a:p>
            <a:r>
              <a:rPr lang="en-US" dirty="0"/>
              <a:t>IPAC and other conferences next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39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B44B2280-2390-4D03-8D38-6C24B0BAA245}" vid="{0B7C071A-F5F7-47CF-A93A-F42DBF607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Chess Core Powerpoint</Template>
  <TotalTime>1017</TotalTime>
  <Words>402</Words>
  <Application>Microsoft Macintosh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OpenXAL status at ESS</vt:lpstr>
      <vt:lpstr>Framework</vt:lpstr>
      <vt:lpstr>Update on ESS Model (JELS)</vt:lpstr>
      <vt:lpstr>Applications update</vt:lpstr>
      <vt:lpstr>LEBT Application</vt:lpstr>
      <vt:lpstr>Scanner</vt:lpstr>
      <vt:lpstr>Configurator</vt:lpstr>
      <vt:lpstr>Discussion Topics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OpenXAL status at ESS</dc:title>
  <dc:creator>Yngve Levinsen</dc:creator>
  <cp:lastModifiedBy>Yngve Levinsen</cp:lastModifiedBy>
  <cp:revision>31</cp:revision>
  <dcterms:created xsi:type="dcterms:W3CDTF">2017-11-21T09:00:36Z</dcterms:created>
  <dcterms:modified xsi:type="dcterms:W3CDTF">2018-03-21T14:56:08Z</dcterms:modified>
</cp:coreProperties>
</file>