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58" r:id="rId5"/>
    <p:sldId id="267" r:id="rId6"/>
    <p:sldId id="268" r:id="rId7"/>
    <p:sldId id="260" r:id="rId8"/>
    <p:sldId id="266" r:id="rId9"/>
    <p:sldId id="262" r:id="rId10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4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74" autoAdjust="0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5" d="100"/>
          <a:sy n="155" d="100"/>
        </p:scale>
        <p:origin x="-672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F57FC-B3FF-4DF2-9417-962901C07B3B}" type="datetimeFigureOut">
              <a:rPr lang="sv-SE" smtClean="0"/>
              <a:t>2017-11-21</a:t>
            </a:fld>
            <a:endParaRPr lang="sv-S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A53A7-64CD-4D0E-AAE8-1AC9C79D7085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84655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53A7-64CD-4D0E-AAE8-1AC9C79D7085}" type="slidenum">
              <a:rPr lang="sv-SE" smtClean="0"/>
              <a:t>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1263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53A7-64CD-4D0E-AAE8-1AC9C79D7085}" type="slidenum">
              <a:rPr lang="sv-SE" smtClean="0"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2630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53A7-64CD-4D0E-AAE8-1AC9C79D7085}" type="slidenum">
              <a:rPr lang="sv-SE" smtClean="0"/>
              <a:t>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25516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94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AC81-318B-4D49-A602-9E30227C87EC}" type="datetime1">
              <a:rPr lang="en-GB" noProof="0" smtClean="0"/>
              <a:t>21/11/2017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7" name="Bildobjekt 7" descr="ESS-vit-logg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60648"/>
            <a:ext cx="1656184" cy="8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8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0" y="0"/>
            <a:ext cx="9144000" cy="1434354"/>
          </a:xfrm>
          <a:prstGeom prst="rect">
            <a:avLst/>
          </a:prstGeom>
          <a:solidFill>
            <a:srgbClr val="0094C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>
              <a:solidFill>
                <a:srgbClr val="0094C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9CB0-346B-43FA-9EE6-F90C3F3BC0BA}" type="datetime1">
              <a:rPr lang="en-GB" noProof="0" smtClean="0"/>
              <a:t>21/11/2017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8" name="Bildobjekt 5" descr="ESS-vit-logg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008" y="319530"/>
            <a:ext cx="1370480" cy="73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9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6"/>
          <p:cNvSpPr/>
          <p:nvPr userDrawn="1"/>
        </p:nvSpPr>
        <p:spPr>
          <a:xfrm>
            <a:off x="0" y="0"/>
            <a:ext cx="9144000" cy="1434354"/>
          </a:xfrm>
          <a:prstGeom prst="rect">
            <a:avLst/>
          </a:prstGeom>
          <a:solidFill>
            <a:srgbClr val="0094C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>
              <a:solidFill>
                <a:srgbClr val="0094C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6B7F-8271-49DA-A25A-F4BB9F476347}" type="datetime1">
              <a:rPr lang="en-GB" noProof="0" smtClean="0"/>
              <a:t>21/11/2017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9" name="Bildobjekt 7" descr="ESS-vit-logg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662" y="260648"/>
            <a:ext cx="1359826" cy="72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23FA-05C4-4CC1-B281-2F815585BC1C}" type="datetime1">
              <a:rPr lang="en-GB" noProof="0" smtClean="0"/>
              <a:t>21/11/2017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0" name="Rektangel 6"/>
          <p:cNvSpPr/>
          <p:nvPr userDrawn="1"/>
        </p:nvSpPr>
        <p:spPr>
          <a:xfrm>
            <a:off x="0" y="0"/>
            <a:ext cx="9144000" cy="1434354"/>
          </a:xfrm>
          <a:prstGeom prst="rect">
            <a:avLst/>
          </a:prstGeom>
          <a:solidFill>
            <a:srgbClr val="0094C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>
              <a:solidFill>
                <a:srgbClr val="0094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74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391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3233B-D569-4A6E-878F-CDE152514C47}" type="datetime1">
              <a:rPr lang="en-GB" noProof="0" smtClean="0"/>
              <a:t>21/11/2017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115BC-487E-4422-894C-CB7CD3E79223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0640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4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 err="1" smtClean="0"/>
              <a:t>OpenXAL</a:t>
            </a:r>
            <a:r>
              <a:rPr lang="en-GB" sz="4000" dirty="0" smtClean="0"/>
              <a:t> status at ESS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Juan, Emanuele, Natalia, Yngve, </a:t>
            </a:r>
            <a:r>
              <a:rPr lang="en-US" sz="2000" dirty="0" smtClean="0">
                <a:solidFill>
                  <a:schemeClr val="bg1"/>
                </a:solidFill>
              </a:rPr>
              <a:t>Sofia</a:t>
            </a:r>
            <a:endParaRPr lang="en-GB" sz="2000" dirty="0" smtClean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5949280"/>
            <a:ext cx="4572000" cy="6032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GB" sz="1600" smtClean="0">
                <a:solidFill>
                  <a:srgbClr val="FFFFFF"/>
                </a:solidFill>
              </a:rPr>
              <a:t>www.europeanspallationsource.se</a:t>
            </a:r>
          </a:p>
          <a:p>
            <a:pPr algn="ctr"/>
            <a:fld id="{656E358F-28A8-D04A-99E6-206C49444CD4}" type="datetime3">
              <a:rPr lang="en-GB" sz="1400" smtClean="0">
                <a:solidFill>
                  <a:srgbClr val="FFFFFF"/>
                </a:solidFill>
              </a:rPr>
              <a:t>21 November, 2017</a:t>
            </a:fld>
            <a:endParaRPr lang="en-GB" sz="140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ESS </a:t>
            </a:r>
            <a:r>
              <a:rPr lang="en-GB" dirty="0" err="1" smtClean="0"/>
              <a:t>OpenXAL</a:t>
            </a:r>
            <a:r>
              <a:rPr lang="en-GB" dirty="0" smtClean="0"/>
              <a:t> version now 1.1.0 (and 1.1.1-SNAPSHOT)</a:t>
            </a:r>
          </a:p>
          <a:p>
            <a:r>
              <a:rPr lang="en-GB" dirty="0"/>
              <a:t>Build &amp; test system has been upgraded, using Jenkins pipelines now.</a:t>
            </a:r>
          </a:p>
          <a:p>
            <a:r>
              <a:rPr lang="en-GB" dirty="0"/>
              <a:t>Deployment strategy changed, will make one big </a:t>
            </a:r>
            <a:r>
              <a:rPr lang="en-GB" dirty="0" err="1"/>
              <a:t>tarball</a:t>
            </a:r>
            <a:r>
              <a:rPr lang="en-GB" dirty="0"/>
              <a:t> for deployment (rather than a shell script which runs many commands</a:t>
            </a:r>
            <a:r>
              <a:rPr lang="en-GB" dirty="0" smtClean="0"/>
              <a:t>)</a:t>
            </a:r>
          </a:p>
          <a:p>
            <a:r>
              <a:rPr lang="en-GB" dirty="0" smtClean="0"/>
              <a:t>LEBT section added to the </a:t>
            </a:r>
            <a:r>
              <a:rPr lang="en-GB" smtClean="0"/>
              <a:t>ESS model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02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on ESS Model (JELS)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JELS was doing calculations in the beam frame of reference instead of the lab frame (Open XAL default)</a:t>
            </a:r>
          </a:p>
          <a:p>
            <a:pPr>
              <a:buFont typeface="Wingdings" charset="2"/>
              <a:buChar char="à"/>
            </a:pPr>
            <a:r>
              <a:rPr lang="en-US" dirty="0" smtClean="0"/>
              <a:t>All transfer </a:t>
            </a:r>
            <a:r>
              <a:rPr lang="en-US" dirty="0"/>
              <a:t>maps </a:t>
            </a:r>
            <a:r>
              <a:rPr lang="en-US" dirty="0" smtClean="0"/>
              <a:t>were updated to </a:t>
            </a:r>
            <a:r>
              <a:rPr lang="en-US" dirty="0"/>
              <a:t>use the </a:t>
            </a:r>
            <a:r>
              <a:rPr lang="en-US" dirty="0" smtClean="0"/>
              <a:t>lab frame and be consistent with Open XAL convention (including space-charge)</a:t>
            </a:r>
            <a:endParaRPr lang="en-US" dirty="0"/>
          </a:p>
          <a:p>
            <a:r>
              <a:rPr lang="en-US" dirty="0" smtClean="0"/>
              <a:t>RF </a:t>
            </a:r>
            <a:r>
              <a:rPr lang="en-US" dirty="0" err="1" smtClean="0"/>
              <a:t>Fieldmap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integrator optimized </a:t>
            </a:r>
            <a:r>
              <a:rPr lang="en-US" dirty="0"/>
              <a:t>and corrected for LIVE simulations (broken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New elements:</a:t>
            </a:r>
          </a:p>
          <a:p>
            <a:pPr lvl="1"/>
            <a:r>
              <a:rPr lang="en-US" dirty="0" smtClean="0"/>
              <a:t>ESS </a:t>
            </a:r>
            <a:r>
              <a:rPr lang="en-US" dirty="0" err="1" smtClean="0"/>
              <a:t>DTLTank</a:t>
            </a:r>
            <a:r>
              <a:rPr lang="en-US" dirty="0" smtClean="0"/>
              <a:t> class, using our </a:t>
            </a:r>
            <a:r>
              <a:rPr lang="en-US" dirty="0" err="1" smtClean="0"/>
              <a:t>RFGap</a:t>
            </a:r>
            <a:r>
              <a:rPr lang="en-US" dirty="0" smtClean="0"/>
              <a:t> implementation</a:t>
            </a:r>
          </a:p>
          <a:p>
            <a:pPr lvl="1"/>
            <a:r>
              <a:rPr lang="en-US" dirty="0" smtClean="0"/>
              <a:t>Solenoid </a:t>
            </a:r>
            <a:r>
              <a:rPr lang="en-US" dirty="0" err="1"/>
              <a:t>fieldmap</a:t>
            </a:r>
            <a:r>
              <a:rPr lang="en-US" dirty="0"/>
              <a:t> </a:t>
            </a:r>
            <a:r>
              <a:rPr lang="en-US" dirty="0" smtClean="0"/>
              <a:t>for the LEBT</a:t>
            </a:r>
            <a:endParaRPr lang="en-US" dirty="0"/>
          </a:p>
          <a:p>
            <a:r>
              <a:rPr lang="en-US" dirty="0" smtClean="0"/>
              <a:t>All </a:t>
            </a:r>
            <a:r>
              <a:rPr lang="en-US" dirty="0"/>
              <a:t>unit tests redone </a:t>
            </a:r>
            <a:r>
              <a:rPr lang="en-US" dirty="0" smtClean="0"/>
              <a:t>and benchmarked against </a:t>
            </a:r>
            <a:r>
              <a:rPr lang="en-US" dirty="0" err="1" smtClean="0"/>
              <a:t>TraceWin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en-GB" noProof="0" smtClean="0"/>
              <a:t>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3513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update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Removed </a:t>
            </a:r>
            <a:r>
              <a:rPr lang="en-GB" dirty="0" err="1" smtClean="0"/>
              <a:t>Modelmanager</a:t>
            </a:r>
            <a:r>
              <a:rPr lang="en-GB" dirty="0" smtClean="0"/>
              <a:t>, will reuse parts of the logic in other applications</a:t>
            </a:r>
          </a:p>
          <a:p>
            <a:r>
              <a:rPr lang="en-GB" dirty="0" smtClean="0"/>
              <a:t>Application in beta, Trajectory Correction (replacing Orbit Correction)</a:t>
            </a:r>
          </a:p>
          <a:p>
            <a:r>
              <a:rPr lang="en-GB" dirty="0" smtClean="0"/>
              <a:t> Application </a:t>
            </a:r>
            <a:r>
              <a:rPr lang="en-GB" dirty="0"/>
              <a:t>in </a:t>
            </a:r>
            <a:r>
              <a:rPr lang="en-GB" dirty="0" smtClean="0"/>
              <a:t>alpha, LEBT </a:t>
            </a:r>
            <a:r>
              <a:rPr lang="en-GB" dirty="0" smtClean="0"/>
              <a:t>Application</a:t>
            </a:r>
          </a:p>
          <a:p>
            <a:r>
              <a:rPr lang="en-GB" dirty="0" smtClean="0"/>
              <a:t>Application </a:t>
            </a:r>
            <a:r>
              <a:rPr lang="en-GB" dirty="0"/>
              <a:t>in alpha version, Scanner (replacing Scan1D, Scan2D</a:t>
            </a:r>
            <a:r>
              <a:rPr lang="en-GB" dirty="0" smtClean="0"/>
              <a:t>)</a:t>
            </a:r>
          </a:p>
          <a:p>
            <a:r>
              <a:rPr lang="en-GB" dirty="0" smtClean="0"/>
              <a:t>Application in development, Configurator (replacing some logic in MM, optics switcher, </a:t>
            </a:r>
            <a:r>
              <a:rPr lang="en-GB" dirty="0" err="1" smtClean="0"/>
              <a:t>tracewin</a:t>
            </a:r>
            <a:r>
              <a:rPr lang="en-GB" dirty="0" smtClean="0"/>
              <a:t> importer and more)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81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Trajectory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JavaFX</a:t>
            </a:r>
          </a:p>
          <a:p>
            <a:r>
              <a:rPr lang="en-US" dirty="0" smtClean="0"/>
              <a:t>One-to-one works</a:t>
            </a:r>
          </a:p>
          <a:p>
            <a:r>
              <a:rPr lang="en-US" dirty="0" smtClean="0"/>
              <a:t>SVD correction also working</a:t>
            </a:r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bility to define any set of </a:t>
            </a:r>
            <a:r>
              <a:rPr lang="en-US" dirty="0" err="1" smtClean="0"/>
              <a:t>BPM+steerers</a:t>
            </a:r>
            <a:r>
              <a:rPr lang="en-US" dirty="0" smtClean="0"/>
              <a:t> for correction (no sequence boundaries)</a:t>
            </a:r>
          </a:p>
          <a:p>
            <a:r>
              <a:rPr lang="en-US" dirty="0" smtClean="0"/>
              <a:t>Support Applications: Trajectory Display (displays the bare trajectory and/or trajectory difference to a reference)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en-GB" noProof="0" smtClean="0"/>
              <a:t>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5633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LEBT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JavaFX</a:t>
            </a:r>
          </a:p>
          <a:p>
            <a:r>
              <a:rPr lang="en-US" dirty="0" smtClean="0"/>
              <a:t>Solenoid field as maps</a:t>
            </a:r>
          </a:p>
          <a:p>
            <a:r>
              <a:rPr lang="en-US" dirty="0" smtClean="0"/>
              <a:t>Corrector superimposed to solenoids</a:t>
            </a:r>
          </a:p>
          <a:p>
            <a:r>
              <a:rPr lang="en-US" dirty="0" smtClean="0"/>
              <a:t>Center of mass and envelope calculations</a:t>
            </a:r>
          </a:p>
          <a:p>
            <a:r>
              <a:rPr lang="en-US" dirty="0" smtClean="0"/>
              <a:t>Some PVs from the ion source implemented</a:t>
            </a:r>
          </a:p>
          <a:p>
            <a:r>
              <a:rPr lang="en-US" dirty="0" smtClean="0"/>
              <a:t>Idea: quick modeling and display of the LEBT main features and diagnostics. Supposed to aid during commissioning.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en-GB" noProof="0" smtClean="0"/>
              <a:t>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4719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JavaFX</a:t>
            </a:r>
          </a:p>
          <a:p>
            <a:r>
              <a:rPr lang="en-US" dirty="0" smtClean="0"/>
              <a:t>Scan N variables, read M variables (plus the scan ones)</a:t>
            </a:r>
            <a:endParaRPr lang="en-US" dirty="0" smtClean="0"/>
          </a:p>
          <a:p>
            <a:r>
              <a:rPr lang="en-US" dirty="0" smtClean="0"/>
              <a:t>Can limit scan by functions</a:t>
            </a:r>
          </a:p>
          <a:p>
            <a:r>
              <a:rPr lang="en-US" dirty="0" smtClean="0"/>
              <a:t>Select a PV from multiple elements at once (e.g. </a:t>
            </a:r>
            <a:r>
              <a:rPr lang="en-US" dirty="0" err="1" smtClean="0"/>
              <a:t>xAvg</a:t>
            </a:r>
            <a:r>
              <a:rPr lang="en-US" dirty="0" smtClean="0"/>
              <a:t> from all BPM)</a:t>
            </a:r>
            <a:endParaRPr lang="en-US" dirty="0" smtClean="0"/>
          </a:p>
          <a:p>
            <a:r>
              <a:rPr lang="en-US" dirty="0" smtClean="0"/>
              <a:t>Borrowed code from Model Browser</a:t>
            </a:r>
          </a:p>
          <a:p>
            <a:r>
              <a:rPr lang="en-US" dirty="0" smtClean="0"/>
              <a:t>Basic plotting, no analysis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en-GB" noProof="0" smtClean="0"/>
              <a:t>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2266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JavaFX</a:t>
            </a:r>
          </a:p>
          <a:p>
            <a:r>
              <a:rPr lang="en-US" dirty="0" smtClean="0"/>
              <a:t>Import from </a:t>
            </a:r>
            <a:r>
              <a:rPr lang="en-US" dirty="0" err="1" smtClean="0"/>
              <a:t>TraceWin</a:t>
            </a:r>
            <a:r>
              <a:rPr lang="en-US" dirty="0" smtClean="0"/>
              <a:t> (formerly in model manager), both from files or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r>
              <a:rPr lang="en-US" dirty="0" smtClean="0"/>
              <a:t>Replace Optics Switcher</a:t>
            </a:r>
          </a:p>
          <a:p>
            <a:r>
              <a:rPr lang="en-US" dirty="0" smtClean="0"/>
              <a:t>RBAC enable switch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en-GB" noProof="0" smtClean="0"/>
              <a:t>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94394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Java9?</a:t>
            </a:r>
          </a:p>
          <a:p>
            <a:r>
              <a:rPr lang="en-US" dirty="0" smtClean="0"/>
              <a:t>IPAC and </a:t>
            </a:r>
            <a:r>
              <a:rPr lang="en-US" smtClean="0"/>
              <a:t>other conferences next year?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en-GB" noProof="0" smtClean="0"/>
              <a:t>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6394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B44B2280-2390-4D03-8D38-6C24B0BAA245}" vid="{0B7C071A-F5F7-47CF-A93A-F42DBF6073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Chess Core Powerpoint</Template>
  <TotalTime>21</TotalTime>
  <Words>391</Words>
  <Application>Microsoft Macintosh PowerPoint</Application>
  <PresentationFormat>On-screen Show (4:3)</PresentationFormat>
  <Paragraphs>62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Mangal</vt:lpstr>
      <vt:lpstr>Wingdings</vt:lpstr>
      <vt:lpstr>Arial</vt:lpstr>
      <vt:lpstr>Office Theme</vt:lpstr>
      <vt:lpstr>OpenXAL status at ESS</vt:lpstr>
      <vt:lpstr>Framework</vt:lpstr>
      <vt:lpstr>Update on ESS Model (JELS)</vt:lpstr>
      <vt:lpstr>Applications update</vt:lpstr>
      <vt:lpstr>Trajectory Correction</vt:lpstr>
      <vt:lpstr>LEBT Application</vt:lpstr>
      <vt:lpstr>Scanner</vt:lpstr>
      <vt:lpstr>Configurator</vt:lpstr>
      <vt:lpstr>Discussion Topics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OpenXAL status at ESS</dc:title>
  <dc:creator>Yngve Levinsen</dc:creator>
  <cp:lastModifiedBy>Yngve Levinsen</cp:lastModifiedBy>
  <cp:revision>10</cp:revision>
  <dcterms:created xsi:type="dcterms:W3CDTF">2017-11-21T09:00:36Z</dcterms:created>
  <dcterms:modified xsi:type="dcterms:W3CDTF">2017-11-21T12:44:43Z</dcterms:modified>
</cp:coreProperties>
</file>