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62" r:id="rId4"/>
    <p:sldId id="258" r:id="rId5"/>
    <p:sldId id="287" r:id="rId6"/>
    <p:sldId id="260" r:id="rId7"/>
    <p:sldId id="286" r:id="rId8"/>
    <p:sldId id="263" r:id="rId9"/>
    <p:sldId id="265" r:id="rId10"/>
    <p:sldId id="266" r:id="rId11"/>
    <p:sldId id="281" r:id="rId12"/>
    <p:sldId id="269" r:id="rId13"/>
    <p:sldId id="267" r:id="rId14"/>
    <p:sldId id="270" r:id="rId15"/>
    <p:sldId id="271" r:id="rId16"/>
    <p:sldId id="272" r:id="rId17"/>
    <p:sldId id="273" r:id="rId18"/>
    <p:sldId id="274" r:id="rId19"/>
    <p:sldId id="275" r:id="rId20"/>
    <p:sldId id="284" r:id="rId21"/>
    <p:sldId id="276" r:id="rId22"/>
    <p:sldId id="264" r:id="rId23"/>
    <p:sldId id="277" r:id="rId24"/>
    <p:sldId id="278" r:id="rId25"/>
    <p:sldId id="285"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Georgia" panose="02040502050405020303" pitchFamily="18"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28"/>
    <p:restoredTop sz="94645"/>
  </p:normalViewPr>
  <p:slideViewPr>
    <p:cSldViewPr snapToGrid="0">
      <p:cViewPr varScale="1">
        <p:scale>
          <a:sx n="202" d="100"/>
          <a:sy n="202" d="100"/>
        </p:scale>
        <p:origin x="54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74df4a4a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74df4a4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478d14cb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478d14cb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073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74df4a4a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74df4a4a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74df4a4a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74df4a4a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74df4a4a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74df4a4a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74df4a4ac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74df4a4a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74df4a4a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74df4a4a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74df4a4a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74df4a4a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74df4a4a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e74df4a4a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74df4a4a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74df4a4a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45d5e0c5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45d5e0c5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478d14cb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478d14cb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979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565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45d5e0c5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45d5e0c5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45d5e0c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45d5e0c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45d5e0c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45d5e0c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1401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45d5e0c5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45d5e0c5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45d5e0c5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45d5e0c5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177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478d14cb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478d14cb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74df4a4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74df4a4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ublic.tableau.com/app/profile/opy.shoffy/viz/Final_Project_10_16277782240420/QuarterlyGainLos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varpit94/apple-stock-data-updated-till-22jun2021"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2474284" cy="838800"/>
          </a:xfrm>
          <a:prstGeom prst="rect">
            <a:avLst/>
          </a:prstGeom>
          <a:solidFill>
            <a:schemeClr val="bg2">
              <a:lumMod val="75000"/>
              <a:alpha val="80836"/>
            </a:schemeClr>
          </a:solidFill>
        </p:spPr>
        <p:txBody>
          <a:bodyPr spcFirstLastPara="1" wrap="square" lIns="91425" tIns="91425" rIns="91425" bIns="91425" anchor="b" anchorCtr="0">
            <a:normAutofit/>
          </a:bodyPr>
          <a:lstStyle/>
          <a:p>
            <a:pPr marL="0" lvl="0" indent="0" algn="l" rtl="0">
              <a:spcBef>
                <a:spcPts val="0"/>
              </a:spcBef>
              <a:spcAft>
                <a:spcPts val="0"/>
              </a:spcAft>
              <a:buNone/>
            </a:pPr>
            <a:r>
              <a:rPr lang="en" dirty="0"/>
              <a:t>Group 10</a:t>
            </a:r>
            <a:endParaRPr dirty="0"/>
          </a:p>
        </p:txBody>
      </p:sp>
      <p:sp>
        <p:nvSpPr>
          <p:cNvPr id="86" name="Google Shape;86;p13"/>
          <p:cNvSpPr txBox="1">
            <a:spLocks noGrp="1"/>
          </p:cNvSpPr>
          <p:nvPr>
            <p:ph type="subTitle" idx="1"/>
          </p:nvPr>
        </p:nvSpPr>
        <p:spPr>
          <a:xfrm>
            <a:off x="598088" y="2715913"/>
            <a:ext cx="8222100" cy="432900"/>
          </a:xfrm>
          <a:prstGeom prst="rect">
            <a:avLst/>
          </a:prstGeom>
          <a:solidFill>
            <a:schemeClr val="bg2">
              <a:lumMod val="75000"/>
              <a:alpha val="81129"/>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40 years of Apple, Inc (APPL) stock market trends in Gains &amp; Losses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2979225" y="416306"/>
            <a:ext cx="2696361"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Methodologies</a:t>
            </a:r>
            <a:endParaRPr dirty="0">
              <a:solidFill>
                <a:schemeClr val="bg1"/>
              </a:solidFill>
            </a:endParaRPr>
          </a:p>
        </p:txBody>
      </p:sp>
      <p:sp>
        <p:nvSpPr>
          <p:cNvPr id="147" name="Google Shape;147;p23"/>
          <p:cNvSpPr txBox="1">
            <a:spLocks noGrp="1"/>
          </p:cNvSpPr>
          <p:nvPr>
            <p:ph type="body" idx="1"/>
          </p:nvPr>
        </p:nvSpPr>
        <p:spPr>
          <a:xfrm>
            <a:off x="311700" y="1213263"/>
            <a:ext cx="8520600" cy="1479487"/>
          </a:xfrm>
          <a:prstGeom prst="rect">
            <a:avLst/>
          </a:prstGeom>
          <a:solidFill>
            <a:schemeClr val="bg2">
              <a:lumMod val="50000"/>
              <a:alpha val="81059"/>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bg1"/>
              </a:buClr>
              <a:buNone/>
            </a:pPr>
            <a:r>
              <a:rPr lang="en" sz="1400" dirty="0">
                <a:solidFill>
                  <a:schemeClr val="bg1"/>
                </a:solidFill>
              </a:rPr>
              <a:t>Three models were tested, two Logistic Regressors with different architectures and a Random Forest Model. </a:t>
            </a:r>
          </a:p>
          <a:p>
            <a:pPr marL="0" lvl="0" indent="0" algn="l" rtl="0">
              <a:spcBef>
                <a:spcPts val="1200"/>
              </a:spcBef>
              <a:spcAft>
                <a:spcPts val="0"/>
              </a:spcAft>
              <a:buClr>
                <a:schemeClr val="bg1"/>
              </a:buClr>
              <a:buNone/>
            </a:pPr>
            <a:endParaRPr lang="en" sz="1400" dirty="0">
              <a:solidFill>
                <a:schemeClr val="bg1"/>
              </a:solidFill>
            </a:endParaRPr>
          </a:p>
          <a:p>
            <a:pPr marL="0" lvl="0" indent="0" algn="l" rtl="0">
              <a:spcBef>
                <a:spcPts val="1200"/>
              </a:spcBef>
              <a:spcAft>
                <a:spcPts val="0"/>
              </a:spcAft>
              <a:buClr>
                <a:schemeClr val="bg1"/>
              </a:buClr>
              <a:buNone/>
            </a:pPr>
            <a:r>
              <a:rPr lang="en" sz="1400" dirty="0">
                <a:solidFill>
                  <a:schemeClr val="bg1"/>
                </a:solidFill>
              </a:rPr>
              <a:t>In the Logistic Regression</a:t>
            </a:r>
            <a:endParaRPr sz="1400" dirty="0">
              <a:solidFill>
                <a:schemeClr val="bg1"/>
              </a:solidFill>
            </a:endParaRPr>
          </a:p>
          <a:p>
            <a:pPr marL="457200" lvl="0" indent="-342900" algn="l" rtl="0">
              <a:spcBef>
                <a:spcPts val="1200"/>
              </a:spcBef>
              <a:spcAft>
                <a:spcPts val="0"/>
              </a:spcAft>
              <a:buClr>
                <a:schemeClr val="bg1"/>
              </a:buClr>
              <a:buSzPts val="1800"/>
              <a:buChar char="●"/>
            </a:pPr>
            <a:r>
              <a:rPr lang="en" sz="1400" dirty="0">
                <a:solidFill>
                  <a:schemeClr val="bg1"/>
                </a:solidFill>
              </a:rPr>
              <a:t>Random state = 1, stratify = y, and the sample consisted of 7669 rows and 17 columns of our full database set, or 7669 rows, 18 columns with our stock volume considerations, and lastly 7669 rows and 21 columns in model that has all change columns considered at once</a:t>
            </a:r>
            <a:endParaRPr sz="1400" dirty="0">
              <a:solidFill>
                <a:schemeClr val="bg1"/>
              </a:solidFill>
            </a:endParaRPr>
          </a:p>
        </p:txBody>
      </p:sp>
      <p:sp>
        <p:nvSpPr>
          <p:cNvPr id="4" name="Google Shape;147;p23">
            <a:extLst>
              <a:ext uri="{FF2B5EF4-FFF2-40B4-BE49-F238E27FC236}">
                <a16:creationId xmlns:a16="http://schemas.microsoft.com/office/drawing/2014/main" id="{278E609C-DAE4-3C4C-B127-5939A6686C37}"/>
              </a:ext>
            </a:extLst>
          </p:cNvPr>
          <p:cNvSpPr txBox="1">
            <a:spLocks/>
          </p:cNvSpPr>
          <p:nvPr/>
        </p:nvSpPr>
        <p:spPr>
          <a:xfrm>
            <a:off x="368456" y="2881907"/>
            <a:ext cx="8520600" cy="1273853"/>
          </a:xfrm>
          <a:prstGeom prst="rect">
            <a:avLst/>
          </a:prstGeom>
          <a:solidFill>
            <a:schemeClr val="bg2">
              <a:lumMod val="50000"/>
              <a:alpha val="81059"/>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spcBef>
                <a:spcPts val="1200"/>
              </a:spcBef>
              <a:buClr>
                <a:schemeClr val="bg1"/>
              </a:buClr>
              <a:buFont typeface="Roboto"/>
              <a:buNone/>
            </a:pPr>
            <a:r>
              <a:rPr lang="en-US" sz="1400" dirty="0">
                <a:solidFill>
                  <a:schemeClr val="bg1"/>
                </a:solidFill>
              </a:rPr>
              <a:t>In the Random Forest Model</a:t>
            </a:r>
          </a:p>
          <a:p>
            <a:pPr>
              <a:spcBef>
                <a:spcPts val="1200"/>
              </a:spcBef>
              <a:buClr>
                <a:schemeClr val="bg1"/>
              </a:buClr>
            </a:pPr>
            <a:r>
              <a:rPr lang="en-US" sz="1400" dirty="0">
                <a:solidFill>
                  <a:schemeClr val="bg1"/>
                </a:solidFill>
              </a:rPr>
              <a:t>Received a higher accuracy by 3-5% upon changing Random state from 78 to 1 in this model for all price variables, but received the best accuracy when left at 78 for the volume variable models as well as train with 80% of the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175356"/>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chemeClr val="bg1"/>
                </a:solidFill>
              </a:rPr>
              <a:t>Three Models  Tested</a:t>
            </a:r>
            <a:endParaRPr dirty="0">
              <a:solidFill>
                <a:schemeClr val="bg1"/>
              </a:solidFill>
            </a:endParaRPr>
          </a:p>
        </p:txBody>
      </p:sp>
      <p:sp>
        <p:nvSpPr>
          <p:cNvPr id="134" name="Google Shape;134;p21"/>
          <p:cNvSpPr txBox="1">
            <a:spLocks noGrp="1"/>
          </p:cNvSpPr>
          <p:nvPr>
            <p:ph type="body" idx="1"/>
          </p:nvPr>
        </p:nvSpPr>
        <p:spPr>
          <a:xfrm>
            <a:off x="375311" y="761562"/>
            <a:ext cx="3004816" cy="607800"/>
          </a:xfrm>
          <a:prstGeom prst="rect">
            <a:avLst/>
          </a:prstGeom>
          <a:solidFill>
            <a:schemeClr val="bg2">
              <a:lumMod val="50000"/>
              <a:alpha val="81133"/>
            </a:schemeClr>
          </a:solidFill>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Clr>
                <a:schemeClr val="bg1"/>
              </a:buClr>
              <a:buSzPts val="1800"/>
              <a:buChar char="●"/>
            </a:pPr>
            <a:r>
              <a:rPr lang="en" sz="1200" dirty="0">
                <a:solidFill>
                  <a:schemeClr val="bg1"/>
                </a:solidFill>
              </a:rPr>
              <a:t>Model 1: Logistic Regression (LR)</a:t>
            </a:r>
          </a:p>
          <a:p>
            <a:pPr lvl="1" indent="-342900">
              <a:buClr>
                <a:schemeClr val="bg1"/>
              </a:buClr>
              <a:buSzPts val="1800"/>
              <a:buFont typeface="Wingdings" pitchFamily="2" charset="2"/>
              <a:buChar char="Ø"/>
            </a:pPr>
            <a:r>
              <a:rPr lang="en-US" sz="800" dirty="0">
                <a:solidFill>
                  <a:schemeClr val="bg1"/>
                </a:solidFill>
              </a:rPr>
              <a:t>Price Variable</a:t>
            </a:r>
            <a:endParaRPr sz="800" dirty="0">
              <a:solidFill>
                <a:schemeClr val="bg1"/>
              </a:solidFill>
            </a:endParaRPr>
          </a:p>
        </p:txBody>
      </p:sp>
      <p:sp>
        <p:nvSpPr>
          <p:cNvPr id="25" name="Google Shape;134;p21">
            <a:extLst>
              <a:ext uri="{FF2B5EF4-FFF2-40B4-BE49-F238E27FC236}">
                <a16:creationId xmlns:a16="http://schemas.microsoft.com/office/drawing/2014/main" id="{AACA487D-B3B9-4249-BA50-105C09420B11}"/>
              </a:ext>
            </a:extLst>
          </p:cNvPr>
          <p:cNvSpPr txBox="1">
            <a:spLocks/>
          </p:cNvSpPr>
          <p:nvPr/>
        </p:nvSpPr>
        <p:spPr>
          <a:xfrm>
            <a:off x="375311" y="1369362"/>
            <a:ext cx="3004816" cy="350324"/>
          </a:xfrm>
          <a:prstGeom prst="rect">
            <a:avLst/>
          </a:prstGeom>
          <a:solidFill>
            <a:schemeClr val="bg2">
              <a:lumMod val="50000"/>
              <a:alpha val="81133"/>
            </a:schemeClr>
          </a:solid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a:buClr>
                <a:schemeClr val="bg1"/>
              </a:buClr>
            </a:pPr>
            <a:r>
              <a:rPr lang="en-US" sz="1200" dirty="0">
                <a:solidFill>
                  <a:schemeClr val="bg1"/>
                </a:solidFill>
              </a:rPr>
              <a:t>Model 2: Logistic Regression (LR)</a:t>
            </a:r>
          </a:p>
        </p:txBody>
      </p:sp>
      <p:sp>
        <p:nvSpPr>
          <p:cNvPr id="26" name="Google Shape;134;p21">
            <a:extLst>
              <a:ext uri="{FF2B5EF4-FFF2-40B4-BE49-F238E27FC236}">
                <a16:creationId xmlns:a16="http://schemas.microsoft.com/office/drawing/2014/main" id="{DF9D436D-751A-A84D-A425-6A392D9D12E2}"/>
              </a:ext>
            </a:extLst>
          </p:cNvPr>
          <p:cNvSpPr txBox="1">
            <a:spLocks/>
          </p:cNvSpPr>
          <p:nvPr/>
        </p:nvSpPr>
        <p:spPr>
          <a:xfrm>
            <a:off x="426812" y="2105835"/>
            <a:ext cx="3004816" cy="350324"/>
          </a:xfrm>
          <a:prstGeom prst="rect">
            <a:avLst/>
          </a:prstGeom>
          <a:solidFill>
            <a:schemeClr val="bg2">
              <a:lumMod val="50000"/>
              <a:alpha val="81133"/>
            </a:schemeClr>
          </a:solid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a:buClr>
                <a:schemeClr val="bg1"/>
              </a:buClr>
            </a:pPr>
            <a:r>
              <a:rPr lang="en-US" sz="1200" dirty="0">
                <a:solidFill>
                  <a:schemeClr val="bg1"/>
                </a:solidFill>
              </a:rPr>
              <a:t>Model 3: Random Forest Model (RFM)</a:t>
            </a:r>
          </a:p>
        </p:txBody>
      </p:sp>
    </p:spTree>
    <p:extLst>
      <p:ext uri="{BB962C8B-B14F-4D97-AF65-F5344CB8AC3E}">
        <p14:creationId xmlns:p14="http://schemas.microsoft.com/office/powerpoint/2010/main" val="219089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410000"/>
            <a:ext cx="5229564" cy="607800"/>
          </a:xfrm>
          <a:prstGeom prst="rect">
            <a:avLst/>
          </a:prstGeom>
          <a:solidFill>
            <a:schemeClr val="bg2">
              <a:lumMod val="50000"/>
              <a:alpha val="80563"/>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Accuracy</a:t>
            </a:r>
            <a:endParaRPr dirty="0">
              <a:solidFill>
                <a:schemeClr val="bg1"/>
              </a:solidFill>
            </a:endParaRPr>
          </a:p>
        </p:txBody>
      </p:sp>
      <p:sp>
        <p:nvSpPr>
          <p:cNvPr id="165" name="Google Shape;165;p26"/>
          <p:cNvSpPr txBox="1">
            <a:spLocks noGrp="1"/>
          </p:cNvSpPr>
          <p:nvPr>
            <p:ph type="body" idx="1"/>
          </p:nvPr>
        </p:nvSpPr>
        <p:spPr>
          <a:xfrm>
            <a:off x="4328753" y="1886384"/>
            <a:ext cx="4562998" cy="2837628"/>
          </a:xfrm>
          <a:prstGeom prst="rect">
            <a:avLst/>
          </a:prstGeom>
          <a:solidFill>
            <a:schemeClr val="bg2">
              <a:lumMod val="50000"/>
              <a:alpha val="81000"/>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bg1"/>
              </a:buClr>
              <a:buNone/>
            </a:pPr>
            <a:r>
              <a:rPr lang="en" sz="1300" dirty="0">
                <a:solidFill>
                  <a:schemeClr val="bg1"/>
                </a:solidFill>
              </a:rPr>
              <a:t>Price Variables: </a:t>
            </a:r>
            <a:endParaRPr sz="1300" dirty="0">
              <a:solidFill>
                <a:schemeClr val="bg1"/>
              </a:solidFill>
            </a:endParaRPr>
          </a:p>
          <a:p>
            <a:pPr marL="457200" lvl="0" indent="-317182" algn="l" rtl="0">
              <a:spcBef>
                <a:spcPts val="1200"/>
              </a:spcBef>
              <a:spcAft>
                <a:spcPts val="0"/>
              </a:spcAft>
              <a:buClr>
                <a:schemeClr val="bg1"/>
              </a:buClr>
              <a:buSzPct val="100000"/>
              <a:buChar char="●"/>
            </a:pPr>
            <a:r>
              <a:rPr lang="en" sz="1300" dirty="0">
                <a:solidFill>
                  <a:schemeClr val="bg1"/>
                </a:solidFill>
              </a:rPr>
              <a:t>Low = 61%</a:t>
            </a:r>
            <a:endParaRPr sz="1300" dirty="0">
              <a:solidFill>
                <a:schemeClr val="bg1"/>
              </a:solidFill>
            </a:endParaRPr>
          </a:p>
          <a:p>
            <a:pPr marL="457200" lvl="0" indent="-317182" algn="l" rtl="0">
              <a:spcBef>
                <a:spcPts val="0"/>
              </a:spcBef>
              <a:spcAft>
                <a:spcPts val="0"/>
              </a:spcAft>
              <a:buClr>
                <a:schemeClr val="bg1"/>
              </a:buClr>
              <a:buSzPct val="100000"/>
              <a:buChar char="●"/>
            </a:pPr>
            <a:r>
              <a:rPr lang="en" sz="1300" dirty="0">
                <a:solidFill>
                  <a:schemeClr val="bg1"/>
                </a:solidFill>
              </a:rPr>
              <a:t>Close = 63%</a:t>
            </a:r>
            <a:endParaRPr sz="1300" dirty="0">
              <a:solidFill>
                <a:schemeClr val="bg1"/>
              </a:solidFill>
            </a:endParaRPr>
          </a:p>
          <a:p>
            <a:pPr marL="457200" lvl="0" indent="-317182" algn="l" rtl="0">
              <a:spcBef>
                <a:spcPts val="0"/>
              </a:spcBef>
              <a:spcAft>
                <a:spcPts val="0"/>
              </a:spcAft>
              <a:buClr>
                <a:schemeClr val="bg1"/>
              </a:buClr>
              <a:buSzPct val="100000"/>
              <a:buChar char="●"/>
            </a:pPr>
            <a:r>
              <a:rPr lang="en" sz="1300" dirty="0">
                <a:solidFill>
                  <a:schemeClr val="bg1"/>
                </a:solidFill>
              </a:rPr>
              <a:t>High = 60%</a:t>
            </a:r>
            <a:endParaRPr sz="1300" dirty="0">
              <a:solidFill>
                <a:schemeClr val="bg1"/>
              </a:solidFill>
            </a:endParaRPr>
          </a:p>
          <a:p>
            <a:pPr marL="457200" lvl="0" indent="-317182" algn="l" rtl="0">
              <a:spcBef>
                <a:spcPts val="0"/>
              </a:spcBef>
              <a:spcAft>
                <a:spcPts val="0"/>
              </a:spcAft>
              <a:buClr>
                <a:schemeClr val="bg1"/>
              </a:buClr>
              <a:buSzPct val="100000"/>
              <a:buChar char="●"/>
            </a:pPr>
            <a:r>
              <a:rPr lang="en" sz="1300" dirty="0">
                <a:solidFill>
                  <a:schemeClr val="bg1"/>
                </a:solidFill>
              </a:rPr>
              <a:t>Open = 58%</a:t>
            </a:r>
            <a:endParaRPr sz="1300" dirty="0">
              <a:solidFill>
                <a:schemeClr val="bg1"/>
              </a:solidFill>
            </a:endParaRPr>
          </a:p>
          <a:p>
            <a:pPr marL="0" lvl="0" indent="0" algn="l" rtl="0">
              <a:spcBef>
                <a:spcPts val="1200"/>
              </a:spcBef>
              <a:spcAft>
                <a:spcPts val="0"/>
              </a:spcAft>
              <a:buClr>
                <a:schemeClr val="bg1"/>
              </a:buClr>
              <a:buNone/>
            </a:pPr>
            <a:r>
              <a:rPr lang="en" sz="1300" dirty="0">
                <a:solidFill>
                  <a:schemeClr val="bg1"/>
                </a:solidFill>
              </a:rPr>
              <a:t>Volume Variables:</a:t>
            </a:r>
            <a:endParaRPr sz="1300" dirty="0">
              <a:solidFill>
                <a:schemeClr val="bg1"/>
              </a:solidFill>
            </a:endParaRPr>
          </a:p>
          <a:p>
            <a:pPr marL="457200" lvl="0" indent="-317182" algn="l" rtl="0">
              <a:spcBef>
                <a:spcPts val="1200"/>
              </a:spcBef>
              <a:spcAft>
                <a:spcPts val="0"/>
              </a:spcAft>
              <a:buClr>
                <a:schemeClr val="bg1"/>
              </a:buClr>
              <a:buSzPct val="100000"/>
              <a:buChar char="●"/>
            </a:pPr>
            <a:r>
              <a:rPr lang="en" sz="1300" dirty="0">
                <a:solidFill>
                  <a:schemeClr val="bg1"/>
                </a:solidFill>
              </a:rPr>
              <a:t>With Volume 24hr Change Column </a:t>
            </a:r>
            <a:endParaRPr sz="1300" dirty="0">
              <a:solidFill>
                <a:schemeClr val="bg1"/>
              </a:solidFill>
            </a:endParaRPr>
          </a:p>
          <a:p>
            <a:pPr marL="914400" lvl="1" indent="-297497" algn="l" rtl="0">
              <a:spcBef>
                <a:spcPts val="0"/>
              </a:spcBef>
              <a:spcAft>
                <a:spcPts val="0"/>
              </a:spcAft>
              <a:buClr>
                <a:schemeClr val="bg1"/>
              </a:buClr>
              <a:buSzPct val="100000"/>
              <a:buChar char="○"/>
            </a:pPr>
            <a:r>
              <a:rPr lang="en" sz="1300" dirty="0">
                <a:solidFill>
                  <a:schemeClr val="bg1"/>
                </a:solidFill>
              </a:rPr>
              <a:t>66%</a:t>
            </a:r>
            <a:endParaRPr sz="1300" dirty="0">
              <a:solidFill>
                <a:schemeClr val="bg1"/>
              </a:solidFill>
            </a:endParaRPr>
          </a:p>
          <a:p>
            <a:pPr marL="457200" lvl="0" indent="-317182" algn="l" rtl="0">
              <a:spcBef>
                <a:spcPts val="0"/>
              </a:spcBef>
              <a:spcAft>
                <a:spcPts val="0"/>
              </a:spcAft>
              <a:buClr>
                <a:schemeClr val="bg1"/>
              </a:buClr>
              <a:buSzPct val="100000"/>
              <a:buChar char="●"/>
            </a:pPr>
            <a:r>
              <a:rPr lang="en" sz="1300" dirty="0">
                <a:solidFill>
                  <a:schemeClr val="bg1"/>
                </a:solidFill>
              </a:rPr>
              <a:t>With All Price Variable 24hr Change Columns present, but no Volume Change column</a:t>
            </a:r>
            <a:endParaRPr sz="1300" dirty="0">
              <a:solidFill>
                <a:schemeClr val="bg1"/>
              </a:solidFill>
            </a:endParaRPr>
          </a:p>
          <a:p>
            <a:pPr marL="914400" lvl="1" indent="-297497" algn="l" rtl="0">
              <a:spcBef>
                <a:spcPts val="0"/>
              </a:spcBef>
              <a:spcAft>
                <a:spcPts val="0"/>
              </a:spcAft>
              <a:buClr>
                <a:schemeClr val="bg1"/>
              </a:buClr>
              <a:buSzPct val="100000"/>
              <a:buChar char="○"/>
            </a:pPr>
            <a:r>
              <a:rPr lang="en" sz="1300" dirty="0">
                <a:solidFill>
                  <a:schemeClr val="bg1"/>
                </a:solidFill>
              </a:rPr>
              <a:t>72%</a:t>
            </a:r>
            <a:endParaRPr sz="1300" dirty="0">
              <a:solidFill>
                <a:schemeClr val="bg1"/>
              </a:solidFill>
            </a:endParaRPr>
          </a:p>
          <a:p>
            <a:pPr marL="0" lvl="0" indent="0" algn="l" rtl="0">
              <a:spcBef>
                <a:spcPts val="1200"/>
              </a:spcBef>
              <a:spcAft>
                <a:spcPts val="1200"/>
              </a:spcAft>
              <a:buNone/>
            </a:pPr>
            <a:endParaRPr dirty="0"/>
          </a:p>
        </p:txBody>
      </p:sp>
      <p:sp>
        <p:nvSpPr>
          <p:cNvPr id="4" name="Google Shape;159;p25">
            <a:extLst>
              <a:ext uri="{FF2B5EF4-FFF2-40B4-BE49-F238E27FC236}">
                <a16:creationId xmlns:a16="http://schemas.microsoft.com/office/drawing/2014/main" id="{CE14C366-E4D9-004D-AB37-A311BDAF5A0E}"/>
              </a:ext>
            </a:extLst>
          </p:cNvPr>
          <p:cNvSpPr txBox="1">
            <a:spLocks/>
          </p:cNvSpPr>
          <p:nvPr/>
        </p:nvSpPr>
        <p:spPr>
          <a:xfrm>
            <a:off x="311700" y="1886384"/>
            <a:ext cx="3806253" cy="2628860"/>
          </a:xfrm>
          <a:prstGeom prst="rect">
            <a:avLst/>
          </a:prstGeom>
          <a:solidFill>
            <a:schemeClr val="bg2">
              <a:lumMod val="50000"/>
              <a:alpha val="81000"/>
            </a:schemeClr>
          </a:solid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Clr>
                <a:schemeClr val="bg1"/>
              </a:buClr>
              <a:buFont typeface="Roboto"/>
              <a:buNone/>
            </a:pPr>
            <a:r>
              <a:rPr lang="en-US" sz="1300" dirty="0">
                <a:solidFill>
                  <a:schemeClr val="bg1"/>
                </a:solidFill>
              </a:rPr>
              <a:t>Price Variables: </a:t>
            </a:r>
          </a:p>
          <a:p>
            <a:pPr indent="-317182">
              <a:spcBef>
                <a:spcPts val="1200"/>
              </a:spcBef>
              <a:buClr>
                <a:schemeClr val="bg1"/>
              </a:buClr>
              <a:buSzPct val="100000"/>
            </a:pPr>
            <a:r>
              <a:rPr lang="en-US" sz="1300" dirty="0">
                <a:solidFill>
                  <a:schemeClr val="bg1"/>
                </a:solidFill>
              </a:rPr>
              <a:t>Low = 56%</a:t>
            </a:r>
          </a:p>
          <a:p>
            <a:pPr indent="-317182">
              <a:buClr>
                <a:schemeClr val="bg1"/>
              </a:buClr>
              <a:buSzPct val="100000"/>
            </a:pPr>
            <a:r>
              <a:rPr lang="en-US" sz="1300" dirty="0">
                <a:solidFill>
                  <a:schemeClr val="bg1"/>
                </a:solidFill>
              </a:rPr>
              <a:t>Close = 54%</a:t>
            </a:r>
          </a:p>
          <a:p>
            <a:pPr indent="-317182">
              <a:buClr>
                <a:schemeClr val="bg1"/>
              </a:buClr>
              <a:buSzPct val="100000"/>
            </a:pPr>
            <a:r>
              <a:rPr lang="en-US" sz="1300" dirty="0">
                <a:solidFill>
                  <a:schemeClr val="bg1"/>
                </a:solidFill>
              </a:rPr>
              <a:t>High = 55%</a:t>
            </a:r>
          </a:p>
          <a:p>
            <a:pPr indent="-317182">
              <a:buClr>
                <a:schemeClr val="bg1"/>
              </a:buClr>
              <a:buSzPct val="100000"/>
            </a:pPr>
            <a:r>
              <a:rPr lang="en-US" sz="1300" dirty="0">
                <a:solidFill>
                  <a:schemeClr val="bg1"/>
                </a:solidFill>
              </a:rPr>
              <a:t>Open = 54%</a:t>
            </a:r>
          </a:p>
          <a:p>
            <a:pPr marL="0" indent="0">
              <a:spcBef>
                <a:spcPts val="1200"/>
              </a:spcBef>
              <a:buClr>
                <a:schemeClr val="bg1"/>
              </a:buClr>
              <a:buFont typeface="Roboto"/>
              <a:buNone/>
            </a:pPr>
            <a:r>
              <a:rPr lang="en-US" sz="1300" dirty="0">
                <a:solidFill>
                  <a:schemeClr val="bg1"/>
                </a:solidFill>
              </a:rPr>
              <a:t>Volume Variables:</a:t>
            </a:r>
          </a:p>
          <a:p>
            <a:pPr indent="-317182">
              <a:spcBef>
                <a:spcPts val="1200"/>
              </a:spcBef>
              <a:buClr>
                <a:schemeClr val="bg1"/>
              </a:buClr>
              <a:buSzPct val="100000"/>
            </a:pPr>
            <a:r>
              <a:rPr lang="en-US" sz="1300" dirty="0">
                <a:solidFill>
                  <a:schemeClr val="bg1"/>
                </a:solidFill>
              </a:rPr>
              <a:t>With Volume 24hr Change Column </a:t>
            </a:r>
          </a:p>
          <a:p>
            <a:pPr lvl="1" indent="-297497">
              <a:buClr>
                <a:schemeClr val="bg1"/>
              </a:buClr>
              <a:buSzPct val="100000"/>
            </a:pPr>
            <a:r>
              <a:rPr lang="en-US" sz="1300" dirty="0">
                <a:solidFill>
                  <a:schemeClr val="bg1"/>
                </a:solidFill>
              </a:rPr>
              <a:t>58%</a:t>
            </a:r>
          </a:p>
          <a:p>
            <a:pPr indent="-317182">
              <a:buClr>
                <a:schemeClr val="bg1"/>
              </a:buClr>
              <a:buSzPct val="100000"/>
            </a:pPr>
            <a:r>
              <a:rPr lang="en-US" sz="1300" dirty="0">
                <a:solidFill>
                  <a:schemeClr val="bg1"/>
                </a:solidFill>
              </a:rPr>
              <a:t>With All Price Variable 24hr Change Columns present, but no Volume Change column</a:t>
            </a:r>
          </a:p>
          <a:p>
            <a:pPr lvl="1" indent="-297497">
              <a:buClr>
                <a:schemeClr val="bg1"/>
              </a:buClr>
              <a:buSzPct val="100000"/>
            </a:pPr>
            <a:r>
              <a:rPr lang="en-US" sz="1300" dirty="0">
                <a:solidFill>
                  <a:schemeClr val="bg1"/>
                </a:solidFill>
              </a:rPr>
              <a:t>58%</a:t>
            </a:r>
          </a:p>
          <a:p>
            <a:pPr marL="0" indent="0">
              <a:spcBef>
                <a:spcPts val="1200"/>
              </a:spcBef>
              <a:buFont typeface="Roboto"/>
              <a:buNone/>
            </a:pPr>
            <a:endParaRPr lang="en-US" dirty="0">
              <a:solidFill>
                <a:schemeClr val="bg1"/>
              </a:solidFill>
            </a:endParaRPr>
          </a:p>
          <a:p>
            <a:pPr marL="0" indent="0">
              <a:spcBef>
                <a:spcPts val="1200"/>
              </a:spcBef>
              <a:spcAft>
                <a:spcPts val="1200"/>
              </a:spcAft>
              <a:buFont typeface="Roboto"/>
              <a:buNone/>
            </a:pPr>
            <a:endParaRPr lang="en-US" dirty="0"/>
          </a:p>
        </p:txBody>
      </p:sp>
      <p:sp>
        <p:nvSpPr>
          <p:cNvPr id="6" name="Google Shape;164;p26">
            <a:extLst>
              <a:ext uri="{FF2B5EF4-FFF2-40B4-BE49-F238E27FC236}">
                <a16:creationId xmlns:a16="http://schemas.microsoft.com/office/drawing/2014/main" id="{2D690446-317C-1143-B2FD-45993D555574}"/>
              </a:ext>
            </a:extLst>
          </p:cNvPr>
          <p:cNvSpPr txBox="1">
            <a:spLocks/>
          </p:cNvSpPr>
          <p:nvPr/>
        </p:nvSpPr>
        <p:spPr>
          <a:xfrm>
            <a:off x="311700" y="1384388"/>
            <a:ext cx="1744123" cy="371604"/>
          </a:xfrm>
          <a:prstGeom prst="rect">
            <a:avLst/>
          </a:prstGeom>
          <a:solidFill>
            <a:schemeClr val="bg2">
              <a:lumMod val="50000"/>
              <a:alpha val="80563"/>
            </a:schemeClr>
          </a:solidFill>
          <a:ln>
            <a:noFill/>
          </a:ln>
        </p:spPr>
        <p:txBody>
          <a:bodyPr spcFirstLastPara="1" wrap="square" lIns="91425" tIns="91425" rIns="91425" bIns="91425"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1400" dirty="0">
                <a:solidFill>
                  <a:schemeClr val="bg1"/>
                </a:solidFill>
              </a:rPr>
              <a:t>Logistic Regression</a:t>
            </a:r>
          </a:p>
        </p:txBody>
      </p:sp>
      <p:sp>
        <p:nvSpPr>
          <p:cNvPr id="7" name="Google Shape;164;p26">
            <a:extLst>
              <a:ext uri="{FF2B5EF4-FFF2-40B4-BE49-F238E27FC236}">
                <a16:creationId xmlns:a16="http://schemas.microsoft.com/office/drawing/2014/main" id="{04A31A9D-EA9A-3C4A-A3B0-0155ECFF0B0A}"/>
              </a:ext>
            </a:extLst>
          </p:cNvPr>
          <p:cNvSpPr txBox="1">
            <a:spLocks/>
          </p:cNvSpPr>
          <p:nvPr/>
        </p:nvSpPr>
        <p:spPr>
          <a:xfrm>
            <a:off x="4117953" y="1384388"/>
            <a:ext cx="1980149" cy="371604"/>
          </a:xfrm>
          <a:prstGeom prst="rect">
            <a:avLst/>
          </a:prstGeom>
          <a:solidFill>
            <a:schemeClr val="bg2">
              <a:lumMod val="50000"/>
              <a:alpha val="80563"/>
            </a:schemeClr>
          </a:solidFill>
          <a:ln>
            <a:noFill/>
          </a:ln>
        </p:spPr>
        <p:txBody>
          <a:bodyPr spcFirstLastPara="1" wrap="square" lIns="91425" tIns="91425" rIns="91425" bIns="91425"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1400" dirty="0">
                <a:solidFill>
                  <a:schemeClr val="bg1"/>
                </a:solidFill>
              </a:rPr>
              <a:t>Random Forest 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10000"/>
            <a:ext cx="6930348" cy="607800"/>
          </a:xfrm>
          <a:prstGeom prst="rect">
            <a:avLst/>
          </a:prstGeom>
          <a:solidFill>
            <a:schemeClr val="bg2">
              <a:lumMod val="50000"/>
              <a:alpha val="8141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Model Choice, Model Limitations &amp; Benefits</a:t>
            </a:r>
            <a:endParaRPr dirty="0">
              <a:solidFill>
                <a:schemeClr val="bg1"/>
              </a:solidFill>
            </a:endParaRPr>
          </a:p>
        </p:txBody>
      </p:sp>
      <p:sp>
        <p:nvSpPr>
          <p:cNvPr id="153" name="Google Shape;153;p24"/>
          <p:cNvSpPr txBox="1">
            <a:spLocks noGrp="1"/>
          </p:cNvSpPr>
          <p:nvPr>
            <p:ph type="body" idx="1"/>
          </p:nvPr>
        </p:nvSpPr>
        <p:spPr>
          <a:xfrm>
            <a:off x="311700" y="1229875"/>
            <a:ext cx="8520600" cy="3339000"/>
          </a:xfrm>
          <a:prstGeom prst="rect">
            <a:avLst/>
          </a:prstGeom>
          <a:solidFill>
            <a:schemeClr val="bg2">
              <a:lumMod val="50000"/>
              <a:alpha val="81246"/>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solidFill>
                  <a:schemeClr val="bg1"/>
                </a:solidFill>
              </a:rPr>
              <a:t>Two Machine Learning models were tested for this data. Both Logistic Regression and Random Forest Model were great choices because everything is measured through time and time runs linear.</a:t>
            </a:r>
            <a:endParaRPr dirty="0">
              <a:solidFill>
                <a:schemeClr val="bg1"/>
              </a:solidFill>
            </a:endParaRPr>
          </a:p>
          <a:p>
            <a:pPr marL="457200" lvl="0" indent="-342900" algn="l" rtl="0">
              <a:spcBef>
                <a:spcPts val="1200"/>
              </a:spcBef>
              <a:spcAft>
                <a:spcPts val="0"/>
              </a:spcAft>
              <a:buClr>
                <a:schemeClr val="bg1"/>
              </a:buClr>
              <a:buSzPts val="1800"/>
              <a:buChar char="●"/>
            </a:pPr>
            <a:r>
              <a:rPr lang="en" dirty="0">
                <a:solidFill>
                  <a:schemeClr val="bg1"/>
                </a:solidFill>
              </a:rPr>
              <a:t>Officially settled on the Random Forest Model because, not only is it a regression that works well in time, but it is beneficial in weighing the importance of each feature, and ultimately this weight solves our questions. </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Model limitations include the fact that for time, date format was not enough for the model to read. We had to convert dates to “</a:t>
            </a:r>
            <a:r>
              <a:rPr lang="en" dirty="0" err="1">
                <a:solidFill>
                  <a:schemeClr val="bg1"/>
                </a:solidFill>
              </a:rPr>
              <a:t>toordinal</a:t>
            </a:r>
            <a:r>
              <a:rPr lang="en" dirty="0">
                <a:solidFill>
                  <a:schemeClr val="bg1"/>
                </a:solidFill>
              </a:rPr>
              <a:t>” time in order for the machine model to interpret dates as a form of time in a language that was it’s most favorable. That turned out to be the “</a:t>
            </a:r>
            <a:r>
              <a:rPr lang="en" dirty="0" err="1">
                <a:solidFill>
                  <a:schemeClr val="bg1"/>
                </a:solidFill>
              </a:rPr>
              <a:t>toordinal</a:t>
            </a:r>
            <a:r>
              <a:rPr lang="en" dirty="0">
                <a:solidFill>
                  <a:schemeClr val="bg1"/>
                </a:solidFill>
              </a:rPr>
              <a:t>” language</a:t>
            </a:r>
            <a:endParaRPr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311700" y="410000"/>
            <a:ext cx="8055060" cy="607800"/>
          </a:xfrm>
          <a:prstGeom prst="rect">
            <a:avLst/>
          </a:prstGeom>
          <a:solidFill>
            <a:schemeClr val="bg2">
              <a:lumMod val="50000"/>
              <a:alpha val="8077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Open</a:t>
            </a:r>
            <a:endParaRPr dirty="0">
              <a:solidFill>
                <a:schemeClr val="bg1"/>
              </a:solidFill>
            </a:endParaRPr>
          </a:p>
          <a:p>
            <a:pPr marL="0" lvl="0" indent="0" algn="l" rtl="0">
              <a:spcBef>
                <a:spcPts val="0"/>
              </a:spcBef>
              <a:spcAft>
                <a:spcPts val="0"/>
              </a:spcAft>
              <a:buNone/>
            </a:pPr>
            <a:endParaRPr dirty="0"/>
          </a:p>
        </p:txBody>
      </p:sp>
      <p:sp>
        <p:nvSpPr>
          <p:cNvPr id="171" name="Google Shape;171;p27"/>
          <p:cNvSpPr txBox="1"/>
          <p:nvPr/>
        </p:nvSpPr>
        <p:spPr>
          <a:xfrm>
            <a:off x="290100" y="1068325"/>
            <a:ext cx="6225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Open</a:t>
            </a:r>
            <a:endParaRPr dirty="0">
              <a:solidFill>
                <a:schemeClr val="bg1"/>
              </a:solidFill>
              <a:latin typeface="Roboto"/>
              <a:ea typeface="Roboto"/>
              <a:cs typeface="Roboto"/>
              <a:sym typeface="Roboto"/>
            </a:endParaRPr>
          </a:p>
        </p:txBody>
      </p:sp>
      <p:pic>
        <p:nvPicPr>
          <p:cNvPr id="172" name="Google Shape;172;p27"/>
          <p:cNvPicPr preferRelativeResize="0"/>
          <p:nvPr/>
        </p:nvPicPr>
        <p:blipFill>
          <a:blip r:embed="rId3">
            <a:alphaModFix/>
          </a:blip>
          <a:stretch>
            <a:fillRect/>
          </a:stretch>
        </p:blipFill>
        <p:spPr>
          <a:xfrm>
            <a:off x="311700" y="1448637"/>
            <a:ext cx="3515850" cy="2443000"/>
          </a:xfrm>
          <a:prstGeom prst="rect">
            <a:avLst/>
          </a:prstGeom>
          <a:noFill/>
          <a:ln>
            <a:noFill/>
          </a:ln>
        </p:spPr>
      </p:pic>
      <p:sp>
        <p:nvSpPr>
          <p:cNvPr id="173" name="Google Shape;173;p27"/>
          <p:cNvSpPr txBox="1"/>
          <p:nvPr/>
        </p:nvSpPr>
        <p:spPr>
          <a:xfrm>
            <a:off x="4457225" y="1052300"/>
            <a:ext cx="6864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Open</a:t>
            </a:r>
            <a:endParaRPr dirty="0">
              <a:solidFill>
                <a:schemeClr val="bg1"/>
              </a:solidFill>
              <a:latin typeface="Roboto"/>
              <a:ea typeface="Roboto"/>
              <a:cs typeface="Roboto"/>
              <a:sym typeface="Roboto"/>
            </a:endParaRPr>
          </a:p>
        </p:txBody>
      </p:sp>
      <p:pic>
        <p:nvPicPr>
          <p:cNvPr id="174" name="Google Shape;174;p27"/>
          <p:cNvPicPr preferRelativeResize="0"/>
          <p:nvPr/>
        </p:nvPicPr>
        <p:blipFill>
          <a:blip r:embed="rId4">
            <a:alphaModFix/>
          </a:blip>
          <a:stretch>
            <a:fillRect/>
          </a:stretch>
        </p:blipFill>
        <p:spPr>
          <a:xfrm>
            <a:off x="4457225" y="1452488"/>
            <a:ext cx="2974725" cy="263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410025"/>
            <a:ext cx="8128212" cy="607800"/>
          </a:xfrm>
          <a:prstGeom prst="rect">
            <a:avLst/>
          </a:prstGeom>
          <a:solidFill>
            <a:schemeClr val="bg2">
              <a:lumMod val="50000"/>
              <a:alpha val="81105"/>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Close</a:t>
            </a:r>
            <a:endParaRPr dirty="0">
              <a:solidFill>
                <a:schemeClr val="bg1"/>
              </a:solidFill>
            </a:endParaRPr>
          </a:p>
        </p:txBody>
      </p:sp>
      <p:sp>
        <p:nvSpPr>
          <p:cNvPr id="180" name="Google Shape;180;p28"/>
          <p:cNvSpPr txBox="1"/>
          <p:nvPr/>
        </p:nvSpPr>
        <p:spPr>
          <a:xfrm>
            <a:off x="311700" y="1017813"/>
            <a:ext cx="7713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Close</a:t>
            </a:r>
            <a:endParaRPr dirty="0">
              <a:solidFill>
                <a:schemeClr val="bg1"/>
              </a:solidFill>
              <a:latin typeface="Roboto"/>
              <a:ea typeface="Roboto"/>
              <a:cs typeface="Roboto"/>
              <a:sym typeface="Roboto"/>
            </a:endParaRPr>
          </a:p>
        </p:txBody>
      </p:sp>
      <p:pic>
        <p:nvPicPr>
          <p:cNvPr id="181" name="Google Shape;181;p28"/>
          <p:cNvPicPr preferRelativeResize="0"/>
          <p:nvPr/>
        </p:nvPicPr>
        <p:blipFill>
          <a:blip r:embed="rId3">
            <a:alphaModFix/>
          </a:blip>
          <a:stretch>
            <a:fillRect/>
          </a:stretch>
        </p:blipFill>
        <p:spPr>
          <a:xfrm>
            <a:off x="370550" y="1443275"/>
            <a:ext cx="3515850" cy="2403229"/>
          </a:xfrm>
          <a:prstGeom prst="rect">
            <a:avLst/>
          </a:prstGeom>
          <a:noFill/>
          <a:ln>
            <a:noFill/>
          </a:ln>
        </p:spPr>
      </p:pic>
      <p:sp>
        <p:nvSpPr>
          <p:cNvPr id="182" name="Google Shape;182;p28"/>
          <p:cNvSpPr txBox="1"/>
          <p:nvPr/>
        </p:nvSpPr>
        <p:spPr>
          <a:xfrm>
            <a:off x="4715750" y="1017813"/>
            <a:ext cx="686400" cy="400200"/>
          </a:xfrm>
          <a:prstGeom prst="rect">
            <a:avLst/>
          </a:prstGeom>
          <a:solidFill>
            <a:schemeClr val="bg2">
              <a:lumMod val="50000"/>
              <a:alpha val="81348"/>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Close</a:t>
            </a:r>
            <a:endParaRPr dirty="0">
              <a:solidFill>
                <a:schemeClr val="bg1"/>
              </a:solidFill>
              <a:latin typeface="Roboto"/>
              <a:ea typeface="Roboto"/>
              <a:cs typeface="Roboto"/>
              <a:sym typeface="Roboto"/>
            </a:endParaRPr>
          </a:p>
        </p:txBody>
      </p:sp>
      <p:pic>
        <p:nvPicPr>
          <p:cNvPr id="183" name="Google Shape;183;p28"/>
          <p:cNvPicPr preferRelativeResize="0"/>
          <p:nvPr/>
        </p:nvPicPr>
        <p:blipFill>
          <a:blip r:embed="rId4">
            <a:alphaModFix/>
          </a:blip>
          <a:stretch>
            <a:fillRect/>
          </a:stretch>
        </p:blipFill>
        <p:spPr>
          <a:xfrm>
            <a:off x="4791325" y="1418013"/>
            <a:ext cx="3043388" cy="274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00" y="410000"/>
            <a:ext cx="7981908" cy="607800"/>
          </a:xfrm>
          <a:prstGeom prst="rect">
            <a:avLst/>
          </a:prstGeom>
          <a:solidFill>
            <a:schemeClr val="bg2">
              <a:lumMod val="50000"/>
              <a:alpha val="81289"/>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High</a:t>
            </a:r>
            <a:endParaRPr dirty="0">
              <a:solidFill>
                <a:schemeClr val="bg1"/>
              </a:solidFill>
            </a:endParaRPr>
          </a:p>
        </p:txBody>
      </p:sp>
      <p:sp>
        <p:nvSpPr>
          <p:cNvPr id="189" name="Google Shape;189;p29"/>
          <p:cNvSpPr txBox="1"/>
          <p:nvPr/>
        </p:nvSpPr>
        <p:spPr>
          <a:xfrm>
            <a:off x="4535050" y="1054175"/>
            <a:ext cx="8490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High</a:t>
            </a:r>
            <a:endParaRPr dirty="0">
              <a:solidFill>
                <a:schemeClr val="bg1"/>
              </a:solidFill>
              <a:latin typeface="Roboto"/>
              <a:ea typeface="Roboto"/>
              <a:cs typeface="Roboto"/>
              <a:sym typeface="Roboto"/>
            </a:endParaRPr>
          </a:p>
        </p:txBody>
      </p:sp>
      <p:pic>
        <p:nvPicPr>
          <p:cNvPr id="190" name="Google Shape;190;p29"/>
          <p:cNvPicPr preferRelativeResize="0"/>
          <p:nvPr/>
        </p:nvPicPr>
        <p:blipFill>
          <a:blip r:embed="rId3">
            <a:alphaModFix/>
          </a:blip>
          <a:stretch>
            <a:fillRect/>
          </a:stretch>
        </p:blipFill>
        <p:spPr>
          <a:xfrm>
            <a:off x="424500" y="1498075"/>
            <a:ext cx="3410125" cy="2299200"/>
          </a:xfrm>
          <a:prstGeom prst="rect">
            <a:avLst/>
          </a:prstGeom>
          <a:noFill/>
          <a:ln>
            <a:noFill/>
          </a:ln>
        </p:spPr>
      </p:pic>
      <p:sp>
        <p:nvSpPr>
          <p:cNvPr id="191" name="Google Shape;191;p29"/>
          <p:cNvSpPr txBox="1"/>
          <p:nvPr/>
        </p:nvSpPr>
        <p:spPr>
          <a:xfrm>
            <a:off x="424500" y="1054175"/>
            <a:ext cx="7074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High</a:t>
            </a:r>
            <a:endParaRPr dirty="0">
              <a:solidFill>
                <a:schemeClr val="bg1"/>
              </a:solidFill>
              <a:latin typeface="Roboto"/>
              <a:ea typeface="Roboto"/>
              <a:cs typeface="Roboto"/>
              <a:sym typeface="Roboto"/>
            </a:endParaRPr>
          </a:p>
        </p:txBody>
      </p:sp>
      <p:pic>
        <p:nvPicPr>
          <p:cNvPr id="192" name="Google Shape;192;p29"/>
          <p:cNvPicPr preferRelativeResize="0"/>
          <p:nvPr/>
        </p:nvPicPr>
        <p:blipFill>
          <a:blip r:embed="rId4">
            <a:alphaModFix/>
          </a:blip>
          <a:stretch>
            <a:fillRect/>
          </a:stretch>
        </p:blipFill>
        <p:spPr>
          <a:xfrm>
            <a:off x="4560100" y="1518050"/>
            <a:ext cx="3017175" cy="2722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311700" y="410000"/>
            <a:ext cx="7853892"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Low</a:t>
            </a:r>
            <a:endParaRPr dirty="0">
              <a:solidFill>
                <a:schemeClr val="bg1"/>
              </a:solidFill>
            </a:endParaRPr>
          </a:p>
        </p:txBody>
      </p:sp>
      <p:sp>
        <p:nvSpPr>
          <p:cNvPr id="198" name="Google Shape;198;p30"/>
          <p:cNvSpPr txBox="1"/>
          <p:nvPr/>
        </p:nvSpPr>
        <p:spPr>
          <a:xfrm>
            <a:off x="311700" y="1161988"/>
            <a:ext cx="849000" cy="400200"/>
          </a:xfrm>
          <a:prstGeom prst="rect">
            <a:avLst/>
          </a:prstGeom>
          <a:solidFill>
            <a:schemeClr val="bg2">
              <a:lumMod val="50000"/>
              <a:alpha val="80609"/>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Low</a:t>
            </a:r>
            <a:endParaRPr dirty="0">
              <a:solidFill>
                <a:schemeClr val="bg1"/>
              </a:solidFill>
              <a:latin typeface="Roboto"/>
              <a:ea typeface="Roboto"/>
              <a:cs typeface="Roboto"/>
              <a:sym typeface="Roboto"/>
            </a:endParaRPr>
          </a:p>
        </p:txBody>
      </p:sp>
      <p:pic>
        <p:nvPicPr>
          <p:cNvPr id="199" name="Google Shape;199;p30"/>
          <p:cNvPicPr preferRelativeResize="0"/>
          <p:nvPr/>
        </p:nvPicPr>
        <p:blipFill>
          <a:blip r:embed="rId3">
            <a:alphaModFix/>
          </a:blip>
          <a:stretch>
            <a:fillRect/>
          </a:stretch>
        </p:blipFill>
        <p:spPr>
          <a:xfrm>
            <a:off x="311700" y="1602225"/>
            <a:ext cx="3561700" cy="2379275"/>
          </a:xfrm>
          <a:prstGeom prst="rect">
            <a:avLst/>
          </a:prstGeom>
          <a:noFill/>
          <a:ln>
            <a:noFill/>
          </a:ln>
        </p:spPr>
      </p:pic>
      <p:sp>
        <p:nvSpPr>
          <p:cNvPr id="200" name="Google Shape;200;p30"/>
          <p:cNvSpPr txBox="1"/>
          <p:nvPr/>
        </p:nvSpPr>
        <p:spPr>
          <a:xfrm>
            <a:off x="4544568" y="1067825"/>
            <a:ext cx="707400" cy="400200"/>
          </a:xfrm>
          <a:prstGeom prst="rect">
            <a:avLst/>
          </a:prstGeom>
          <a:solidFill>
            <a:schemeClr val="bg2">
              <a:lumMod val="50000"/>
              <a:alpha val="80508"/>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Low</a:t>
            </a:r>
            <a:endParaRPr dirty="0">
              <a:solidFill>
                <a:schemeClr val="bg1"/>
              </a:solidFill>
              <a:latin typeface="Roboto"/>
              <a:ea typeface="Roboto"/>
              <a:cs typeface="Roboto"/>
              <a:sym typeface="Roboto"/>
            </a:endParaRPr>
          </a:p>
        </p:txBody>
      </p:sp>
      <p:pic>
        <p:nvPicPr>
          <p:cNvPr id="201" name="Google Shape;201;p30"/>
          <p:cNvPicPr preferRelativeResize="0"/>
          <p:nvPr/>
        </p:nvPicPr>
        <p:blipFill>
          <a:blip r:embed="rId4">
            <a:alphaModFix/>
          </a:blip>
          <a:stretch>
            <a:fillRect/>
          </a:stretch>
        </p:blipFill>
        <p:spPr>
          <a:xfrm>
            <a:off x="4517650" y="1518050"/>
            <a:ext cx="2988592" cy="2722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311700" y="487825"/>
            <a:ext cx="8520600" cy="537900"/>
          </a:xfrm>
          <a:prstGeom prst="rect">
            <a:avLst/>
          </a:prstGeom>
          <a:solidFill>
            <a:schemeClr val="bg2">
              <a:lumMod val="50000"/>
              <a:alpha val="80758"/>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Volume</a:t>
            </a:r>
            <a:endParaRPr dirty="0">
              <a:solidFill>
                <a:schemeClr val="bg1"/>
              </a:solidFill>
            </a:endParaRPr>
          </a:p>
        </p:txBody>
      </p:sp>
      <p:sp>
        <p:nvSpPr>
          <p:cNvPr id="207" name="Google Shape;207;p31"/>
          <p:cNvSpPr txBox="1"/>
          <p:nvPr/>
        </p:nvSpPr>
        <p:spPr>
          <a:xfrm>
            <a:off x="374975" y="1135038"/>
            <a:ext cx="997500" cy="400200"/>
          </a:xfrm>
          <a:prstGeom prst="rect">
            <a:avLst/>
          </a:prstGeom>
          <a:solidFill>
            <a:schemeClr val="bg2">
              <a:lumMod val="50000"/>
              <a:alpha val="80906"/>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a:t>
            </a:r>
            <a:endParaRPr dirty="0">
              <a:solidFill>
                <a:schemeClr val="bg1"/>
              </a:solidFill>
              <a:latin typeface="Roboto"/>
              <a:ea typeface="Roboto"/>
              <a:cs typeface="Roboto"/>
              <a:sym typeface="Roboto"/>
            </a:endParaRPr>
          </a:p>
        </p:txBody>
      </p:sp>
      <p:pic>
        <p:nvPicPr>
          <p:cNvPr id="208" name="Google Shape;208;p31"/>
          <p:cNvPicPr preferRelativeResize="0"/>
          <p:nvPr/>
        </p:nvPicPr>
        <p:blipFill>
          <a:blip r:embed="rId3">
            <a:alphaModFix/>
          </a:blip>
          <a:stretch>
            <a:fillRect/>
          </a:stretch>
        </p:blipFill>
        <p:spPr>
          <a:xfrm>
            <a:off x="374975" y="1566372"/>
            <a:ext cx="3533650" cy="2442090"/>
          </a:xfrm>
          <a:prstGeom prst="rect">
            <a:avLst/>
          </a:prstGeom>
          <a:noFill/>
          <a:ln>
            <a:noFill/>
          </a:ln>
        </p:spPr>
      </p:pic>
      <p:sp>
        <p:nvSpPr>
          <p:cNvPr id="209" name="Google Shape;209;p31"/>
          <p:cNvSpPr txBox="1"/>
          <p:nvPr/>
        </p:nvSpPr>
        <p:spPr>
          <a:xfrm>
            <a:off x="4945400" y="1126025"/>
            <a:ext cx="941100" cy="400200"/>
          </a:xfrm>
          <a:prstGeom prst="rect">
            <a:avLst/>
          </a:prstGeom>
          <a:solidFill>
            <a:schemeClr val="bg2">
              <a:lumMod val="50000"/>
              <a:alpha val="80754"/>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a:t>
            </a:r>
            <a:endParaRPr dirty="0">
              <a:solidFill>
                <a:schemeClr val="bg1"/>
              </a:solidFill>
              <a:latin typeface="Roboto"/>
              <a:ea typeface="Roboto"/>
              <a:cs typeface="Roboto"/>
              <a:sym typeface="Roboto"/>
            </a:endParaRPr>
          </a:p>
        </p:txBody>
      </p:sp>
      <p:pic>
        <p:nvPicPr>
          <p:cNvPr id="210" name="Google Shape;210;p31"/>
          <p:cNvPicPr preferRelativeResize="0"/>
          <p:nvPr/>
        </p:nvPicPr>
        <p:blipFill>
          <a:blip r:embed="rId4">
            <a:alphaModFix/>
          </a:blip>
          <a:stretch>
            <a:fillRect/>
          </a:stretch>
        </p:blipFill>
        <p:spPr>
          <a:xfrm>
            <a:off x="4945400" y="1526225"/>
            <a:ext cx="2907800" cy="2491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311700" y="410000"/>
            <a:ext cx="8520600" cy="891900"/>
          </a:xfrm>
          <a:prstGeom prst="rect">
            <a:avLst/>
          </a:prstGeom>
          <a:solidFill>
            <a:schemeClr val="bg2">
              <a:lumMod val="50000"/>
              <a:alpha val="81000"/>
            </a:schemeClr>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00" dirty="0">
                <a:solidFill>
                  <a:schemeClr val="bg1"/>
                </a:solidFill>
              </a:rPr>
              <a:t>RFM Confusion Matrix &amp; Feature Importance: Volume with 24hr Price Variable Changes</a:t>
            </a:r>
            <a:endParaRPr sz="2600" dirty="0">
              <a:solidFill>
                <a:schemeClr val="bg1"/>
              </a:solidFill>
            </a:endParaRPr>
          </a:p>
        </p:txBody>
      </p:sp>
      <p:sp>
        <p:nvSpPr>
          <p:cNvPr id="216" name="Google Shape;216;p32"/>
          <p:cNvSpPr txBox="1"/>
          <p:nvPr/>
        </p:nvSpPr>
        <p:spPr>
          <a:xfrm>
            <a:off x="311700" y="1428150"/>
            <a:ext cx="3590400" cy="400200"/>
          </a:xfrm>
          <a:prstGeom prst="rect">
            <a:avLst/>
          </a:prstGeom>
          <a:solidFill>
            <a:schemeClr val="bg2">
              <a:lumMod val="50000"/>
              <a:alpha val="81004"/>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 with 24hr Price Variable Changes</a:t>
            </a:r>
            <a:endParaRPr dirty="0">
              <a:solidFill>
                <a:schemeClr val="bg1"/>
              </a:solidFill>
              <a:latin typeface="Roboto"/>
              <a:ea typeface="Roboto"/>
              <a:cs typeface="Roboto"/>
              <a:sym typeface="Roboto"/>
            </a:endParaRPr>
          </a:p>
        </p:txBody>
      </p:sp>
      <p:pic>
        <p:nvPicPr>
          <p:cNvPr id="217" name="Google Shape;217;p32"/>
          <p:cNvPicPr preferRelativeResize="0"/>
          <p:nvPr/>
        </p:nvPicPr>
        <p:blipFill>
          <a:blip r:embed="rId3">
            <a:alphaModFix/>
          </a:blip>
          <a:stretch>
            <a:fillRect/>
          </a:stretch>
        </p:blipFill>
        <p:spPr>
          <a:xfrm>
            <a:off x="340075" y="1829009"/>
            <a:ext cx="3533650" cy="2417983"/>
          </a:xfrm>
          <a:prstGeom prst="rect">
            <a:avLst/>
          </a:prstGeom>
          <a:noFill/>
          <a:ln>
            <a:noFill/>
          </a:ln>
        </p:spPr>
      </p:pic>
      <p:sp>
        <p:nvSpPr>
          <p:cNvPr id="218" name="Google Shape;218;p32"/>
          <p:cNvSpPr txBox="1"/>
          <p:nvPr/>
        </p:nvSpPr>
        <p:spPr>
          <a:xfrm>
            <a:off x="4572000" y="1399063"/>
            <a:ext cx="34983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 with 24hr Price Variable Changes</a:t>
            </a:r>
            <a:endParaRPr dirty="0">
              <a:solidFill>
                <a:schemeClr val="bg1"/>
              </a:solidFill>
              <a:latin typeface="Roboto"/>
              <a:ea typeface="Roboto"/>
              <a:cs typeface="Roboto"/>
              <a:sym typeface="Roboto"/>
            </a:endParaRPr>
          </a:p>
        </p:txBody>
      </p:sp>
      <p:pic>
        <p:nvPicPr>
          <p:cNvPr id="219" name="Google Shape;219;p32"/>
          <p:cNvPicPr preferRelativeResize="0"/>
          <p:nvPr/>
        </p:nvPicPr>
        <p:blipFill>
          <a:blip r:embed="rId4">
            <a:alphaModFix/>
          </a:blip>
          <a:stretch>
            <a:fillRect/>
          </a:stretch>
        </p:blipFill>
        <p:spPr>
          <a:xfrm>
            <a:off x="4628600" y="1746488"/>
            <a:ext cx="2907800" cy="29870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chemeClr val="bg1"/>
                </a:solidFill>
              </a:rPr>
              <a:t>Content</a:t>
            </a:r>
            <a:endParaRPr dirty="0">
              <a:solidFill>
                <a:schemeClr val="bg1"/>
              </a:solidFill>
            </a:endParaRPr>
          </a:p>
        </p:txBody>
      </p:sp>
      <p:sp>
        <p:nvSpPr>
          <p:cNvPr id="92" name="Google Shape;92;p14"/>
          <p:cNvSpPr txBox="1">
            <a:spLocks noGrp="1"/>
          </p:cNvSpPr>
          <p:nvPr>
            <p:ph type="body" idx="1"/>
          </p:nvPr>
        </p:nvSpPr>
        <p:spPr>
          <a:xfrm>
            <a:off x="311700" y="1229875"/>
            <a:ext cx="8520600" cy="1787645"/>
          </a:xfrm>
          <a:prstGeom prst="rect">
            <a:avLst/>
          </a:prstGeom>
          <a:solidFill>
            <a:schemeClr val="bg2">
              <a:lumMod val="75000"/>
              <a:alpha val="80652"/>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Selected Topic</a:t>
            </a:r>
            <a:endParaRPr dirty="0">
              <a:solidFill>
                <a:schemeClr val="bg1"/>
              </a:solidFill>
              <a:latin typeface="Georgia"/>
              <a:ea typeface="Georgia"/>
              <a:cs typeface="Georgia"/>
              <a:sym typeface="Georgia"/>
            </a:endParaRPr>
          </a:p>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Reason they selected the topic</a:t>
            </a:r>
            <a:endParaRPr dirty="0">
              <a:solidFill>
                <a:schemeClr val="bg1"/>
              </a:solidFill>
              <a:latin typeface="Georgia"/>
              <a:ea typeface="Georgia"/>
              <a:cs typeface="Georgia"/>
              <a:sym typeface="Georgia"/>
            </a:endParaRPr>
          </a:p>
          <a:p>
            <a:pPr marL="457200" lvl="0" indent="-342900" algn="l" rtl="0">
              <a:lnSpc>
                <a:spcPct val="150000"/>
              </a:lnSpc>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Description of the source of data</a:t>
            </a:r>
            <a:endParaRPr dirty="0">
              <a:solidFill>
                <a:schemeClr val="bg1"/>
              </a:solidFill>
              <a:latin typeface="Georgia"/>
              <a:ea typeface="Georgia"/>
              <a:cs typeface="Georgia"/>
              <a:sym typeface="Georgia"/>
            </a:endParaRPr>
          </a:p>
          <a:p>
            <a:pPr marL="457200" lvl="0" indent="-342900" algn="l" rtl="0">
              <a:lnSpc>
                <a:spcPct val="150000"/>
              </a:lnSpc>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Questions they hope to answer with the data</a:t>
            </a:r>
            <a:endParaRPr dirty="0">
              <a:solidFill>
                <a:schemeClr val="bg1"/>
              </a:solidFill>
              <a:latin typeface="Georgia"/>
              <a:ea typeface="Georgia"/>
              <a:cs typeface="Georgia"/>
              <a:sym typeface="Georgia"/>
            </a:endParaRPr>
          </a:p>
          <a:p>
            <a:pPr marL="457200" lvl="0" indent="0" algn="l" rtl="0">
              <a:lnSpc>
                <a:spcPct val="150000"/>
              </a:lnSpc>
              <a:spcBef>
                <a:spcPts val="3800"/>
              </a:spcBef>
              <a:spcAft>
                <a:spcPts val="3800"/>
              </a:spcAft>
              <a:buNone/>
            </a:pPr>
            <a:endParaRPr sz="1200" b="1"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E8361D-DC41-EC4B-9243-B9942B892A53}"/>
              </a:ext>
            </a:extLst>
          </p:cNvPr>
          <p:cNvSpPr>
            <a:spLocks noGrp="1"/>
          </p:cNvSpPr>
          <p:nvPr>
            <p:ph type="body" idx="1"/>
          </p:nvPr>
        </p:nvSpPr>
        <p:spPr>
          <a:solidFill>
            <a:schemeClr val="bg2">
              <a:lumMod val="50000"/>
              <a:alpha val="81000"/>
            </a:schemeClr>
          </a:solidFill>
        </p:spPr>
        <p:txBody>
          <a:bodyPr>
            <a:normAutofit lnSpcReduction="10000"/>
          </a:bodyPr>
          <a:lstStyle/>
          <a:p>
            <a:pPr lvl="1" indent="-342900">
              <a:lnSpc>
                <a:spcPct val="100000"/>
              </a:lnSpc>
              <a:buClr>
                <a:schemeClr val="bg1"/>
              </a:buClr>
              <a:buSzPts val="1800"/>
              <a:buFont typeface="Arial" panose="020B0604020202020204" pitchFamily="34" charset="0"/>
              <a:buChar char="•"/>
            </a:pPr>
            <a:endParaRPr lang="en-US" sz="1800" dirty="0">
              <a:solidFill>
                <a:schemeClr val="bg1"/>
              </a:solidFill>
              <a:latin typeface="Georgia"/>
              <a:ea typeface="Georgia"/>
              <a:cs typeface="Georgia"/>
              <a:sym typeface="Georgia"/>
            </a:endParaRP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Volume was significant to accuracy of Gain/Loss predictions</a:t>
            </a: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When combined with volume, the “Open” price variable weighed the most of all price variables</a:t>
            </a:r>
          </a:p>
          <a:p>
            <a:pPr lvl="1" indent="-342900">
              <a:lnSpc>
                <a:spcPct val="100000"/>
              </a:lnSpc>
              <a:buClr>
                <a:schemeClr val="bg1"/>
              </a:buClr>
              <a:buSzPts val="1800"/>
              <a:buFont typeface="Arial" panose="020B0604020202020204" pitchFamily="34" charset="0"/>
              <a:buChar char="•"/>
            </a:pPr>
            <a:endParaRPr lang="en-US" sz="1800" dirty="0">
              <a:solidFill>
                <a:schemeClr val="bg1"/>
              </a:solidFill>
              <a:latin typeface="Georgia"/>
              <a:ea typeface="Georgia"/>
              <a:cs typeface="Georgia"/>
              <a:sym typeface="Georgia"/>
            </a:endParaRP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Opportunity for gains were most significant:</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In the summer</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During the 3</a:t>
            </a:r>
            <a:r>
              <a:rPr lang="en-US" sz="1800" baseline="30000" dirty="0">
                <a:solidFill>
                  <a:schemeClr val="bg1"/>
                </a:solidFill>
                <a:latin typeface="Georgia"/>
                <a:ea typeface="Georgia"/>
                <a:cs typeface="Georgia"/>
                <a:sym typeface="Georgia"/>
              </a:rPr>
              <a:t>rd</a:t>
            </a:r>
            <a:r>
              <a:rPr lang="en-US" sz="1800" dirty="0">
                <a:solidFill>
                  <a:schemeClr val="bg1"/>
                </a:solidFill>
                <a:latin typeface="Georgia"/>
                <a:ea typeface="Georgia"/>
                <a:cs typeface="Georgia"/>
                <a:sym typeface="Georgia"/>
              </a:rPr>
              <a:t> Fiscal Quarter</a:t>
            </a:r>
          </a:p>
          <a:p>
            <a:pPr marL="1028700" lvl="2" indent="0">
              <a:lnSpc>
                <a:spcPct val="100000"/>
              </a:lnSpc>
              <a:buClr>
                <a:schemeClr val="bg1"/>
              </a:buClr>
              <a:buSzPts val="1800"/>
              <a:buNone/>
            </a:pPr>
            <a:endParaRPr lang="en-US" sz="1800" dirty="0">
              <a:solidFill>
                <a:schemeClr val="bg1"/>
              </a:solidFill>
              <a:latin typeface="Georgia"/>
              <a:ea typeface="Georgia"/>
              <a:cs typeface="Georgia"/>
              <a:sym typeface="Georgia"/>
            </a:endParaRP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Moments of the greatest losses occurred:</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In the winter season</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Tie between the 1</a:t>
            </a:r>
            <a:r>
              <a:rPr lang="en-US" sz="1800" baseline="30000" dirty="0">
                <a:solidFill>
                  <a:schemeClr val="bg1"/>
                </a:solidFill>
                <a:latin typeface="Georgia"/>
                <a:ea typeface="Georgia"/>
                <a:cs typeface="Georgia"/>
                <a:sym typeface="Georgia"/>
              </a:rPr>
              <a:t>st</a:t>
            </a:r>
            <a:r>
              <a:rPr lang="en-US" sz="1800" dirty="0">
                <a:solidFill>
                  <a:schemeClr val="bg1"/>
                </a:solidFill>
                <a:latin typeface="Georgia"/>
                <a:ea typeface="Georgia"/>
                <a:cs typeface="Georgia"/>
                <a:sym typeface="Georgia"/>
              </a:rPr>
              <a:t> and 4</a:t>
            </a:r>
            <a:r>
              <a:rPr lang="en-US" sz="1800" baseline="30000" dirty="0">
                <a:solidFill>
                  <a:schemeClr val="bg1"/>
                </a:solidFill>
                <a:latin typeface="Georgia"/>
                <a:ea typeface="Georgia"/>
                <a:cs typeface="Georgia"/>
                <a:sym typeface="Georgia"/>
              </a:rPr>
              <a:t>th</a:t>
            </a:r>
            <a:r>
              <a:rPr lang="en-US" sz="1800" dirty="0">
                <a:solidFill>
                  <a:schemeClr val="bg1"/>
                </a:solidFill>
                <a:latin typeface="Georgia"/>
                <a:ea typeface="Georgia"/>
                <a:cs typeface="Georgia"/>
                <a:sym typeface="Georgia"/>
              </a:rPr>
              <a:t> Fiscal Quarter</a:t>
            </a:r>
          </a:p>
          <a:p>
            <a:pPr marL="1028700" lvl="2" indent="0">
              <a:lnSpc>
                <a:spcPct val="100000"/>
              </a:lnSpc>
              <a:buClr>
                <a:schemeClr val="bg1"/>
              </a:buClr>
              <a:buSzPts val="1800"/>
              <a:buNone/>
            </a:pPr>
            <a:endParaRPr lang="en-US" sz="1800" dirty="0">
              <a:solidFill>
                <a:schemeClr val="bg1"/>
              </a:solidFill>
              <a:latin typeface="Georgia"/>
              <a:ea typeface="Georgia"/>
              <a:cs typeface="Georgia"/>
              <a:sym typeface="Georgia"/>
            </a:endParaRPr>
          </a:p>
          <a:p>
            <a:endParaRPr lang="en-US" dirty="0"/>
          </a:p>
        </p:txBody>
      </p:sp>
      <p:sp>
        <p:nvSpPr>
          <p:cNvPr id="4" name="Google Shape;188;p29">
            <a:extLst>
              <a:ext uri="{FF2B5EF4-FFF2-40B4-BE49-F238E27FC236}">
                <a16:creationId xmlns:a16="http://schemas.microsoft.com/office/drawing/2014/main" id="{0A05FFE6-2681-A446-A467-39C443697703}"/>
              </a:ext>
            </a:extLst>
          </p:cNvPr>
          <p:cNvSpPr txBox="1">
            <a:spLocks/>
          </p:cNvSpPr>
          <p:nvPr/>
        </p:nvSpPr>
        <p:spPr>
          <a:xfrm>
            <a:off x="311700" y="431453"/>
            <a:ext cx="8225810" cy="607800"/>
          </a:xfrm>
          <a:prstGeom prst="rect">
            <a:avLst/>
          </a:prstGeom>
          <a:solidFill>
            <a:schemeClr val="bg2">
              <a:lumMod val="50000"/>
              <a:alpha val="81289"/>
            </a:schemeClr>
          </a:solidFill>
          <a:ln>
            <a:noFill/>
          </a:ln>
        </p:spPr>
        <p:txBody>
          <a:bodyPr spcFirstLastPara="1" wrap="square" lIns="91425" tIns="91425" rIns="91425" bIns="91425"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a:solidFill>
                  <a:schemeClr val="bg1"/>
                </a:solidFill>
              </a:rPr>
              <a:t>Concluding Observations Made in Machine Learning:</a:t>
            </a:r>
          </a:p>
        </p:txBody>
      </p:sp>
    </p:spTree>
    <p:extLst>
      <p:ext uri="{BB962C8B-B14F-4D97-AF65-F5344CB8AC3E}">
        <p14:creationId xmlns:p14="http://schemas.microsoft.com/office/powerpoint/2010/main" val="3864937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311700" y="410000"/>
            <a:ext cx="1965156" cy="607800"/>
          </a:xfrm>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Dashboard</a:t>
            </a:r>
            <a:endParaRPr dirty="0">
              <a:solidFill>
                <a:schemeClr val="bg1"/>
              </a:solidFill>
            </a:endParaRPr>
          </a:p>
        </p:txBody>
      </p:sp>
      <p:sp>
        <p:nvSpPr>
          <p:cNvPr id="225" name="Google Shape;225;p33"/>
          <p:cNvSpPr txBox="1">
            <a:spLocks noGrp="1"/>
          </p:cNvSpPr>
          <p:nvPr>
            <p:ph type="body" idx="1"/>
          </p:nvPr>
        </p:nvSpPr>
        <p:spPr>
          <a:xfrm>
            <a:off x="311700" y="1229875"/>
            <a:ext cx="4260300" cy="3339000"/>
          </a:xfrm>
          <a:prstGeom prst="rect">
            <a:avLst/>
          </a:prstGeom>
          <a:solidFill>
            <a:schemeClr val="bg2">
              <a:lumMod val="50000"/>
              <a:alpha val="80813"/>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sz="1200" dirty="0">
              <a:solidFill>
                <a:schemeClr val="hlink"/>
              </a:solidFill>
              <a:highlight>
                <a:srgbClr val="0D1117"/>
              </a:highlight>
              <a:latin typeface="Arial"/>
              <a:ea typeface="Arial"/>
              <a:cs typeface="Arial"/>
              <a:sym typeface="Arial"/>
            </a:endParaRPr>
          </a:p>
          <a:p>
            <a:pPr marL="0" lvl="0" indent="0" algn="l" rtl="0">
              <a:spcBef>
                <a:spcPts val="1200"/>
              </a:spcBef>
              <a:spcAft>
                <a:spcPts val="0"/>
              </a:spcAft>
              <a:buNone/>
            </a:pPr>
            <a:r>
              <a:rPr lang="en" dirty="0">
                <a:solidFill>
                  <a:schemeClr val="bg1"/>
                </a:solidFill>
              </a:rPr>
              <a:t>The dashboard contains worksheets, dashboard and stories that explains the connection between Seasonal, Quarterly and Monthly Gain/Loss. Attached is the link to the dashboard:</a:t>
            </a:r>
            <a:endParaRPr dirty="0">
              <a:solidFill>
                <a:schemeClr val="bg1"/>
              </a:solidFill>
            </a:endParaRPr>
          </a:p>
          <a:p>
            <a:pPr marL="0" lvl="0" indent="0" algn="l" rtl="0">
              <a:spcBef>
                <a:spcPts val="1200"/>
              </a:spcBef>
              <a:spcAft>
                <a:spcPts val="1200"/>
              </a:spcAft>
              <a:buNone/>
            </a:pPr>
            <a:r>
              <a:rPr lang="en" u="sng" dirty="0">
                <a:solidFill>
                  <a:schemeClr val="hlink"/>
                </a:solidFill>
                <a:hlinkClick r:id="rId3"/>
              </a:rPr>
              <a:t>https://public.tableau.com/app/profile/opy.shoffy/viz/Final_Project_10_16277782240420/QuarterlyGainLoss</a:t>
            </a:r>
            <a:endParaRPr dirty="0"/>
          </a:p>
        </p:txBody>
      </p:sp>
      <p:pic>
        <p:nvPicPr>
          <p:cNvPr id="226" name="Google Shape;226;p33"/>
          <p:cNvPicPr preferRelativeResize="0"/>
          <p:nvPr/>
        </p:nvPicPr>
        <p:blipFill>
          <a:blip r:embed="rId4">
            <a:alphaModFix/>
          </a:blip>
          <a:stretch>
            <a:fillRect/>
          </a:stretch>
        </p:blipFill>
        <p:spPr>
          <a:xfrm>
            <a:off x="4673388" y="1229874"/>
            <a:ext cx="4260301" cy="333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 dirty="0">
                <a:solidFill>
                  <a:schemeClr val="bg1"/>
                </a:solidFill>
              </a:rPr>
              <a:t>Database Integration: Data Pre-Processing</a:t>
            </a:r>
            <a:endParaRPr dirty="0">
              <a:solidFill>
                <a:schemeClr val="bg1"/>
              </a:solidFill>
            </a:endParaRPr>
          </a:p>
        </p:txBody>
      </p:sp>
      <p:sp>
        <p:nvSpPr>
          <p:cNvPr id="134" name="Google Shape;134;p21"/>
          <p:cNvSpPr txBox="1">
            <a:spLocks noGrp="1"/>
          </p:cNvSpPr>
          <p:nvPr>
            <p:ph type="body" idx="1"/>
          </p:nvPr>
        </p:nvSpPr>
        <p:spPr>
          <a:xfrm>
            <a:off x="375311" y="1049267"/>
            <a:ext cx="8520600" cy="855813"/>
          </a:xfrm>
          <a:prstGeom prst="rect">
            <a:avLst/>
          </a:prstGeom>
          <a:solidFill>
            <a:schemeClr val="bg2">
              <a:lumMod val="50000"/>
              <a:alpha val="81133"/>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Char char="●"/>
            </a:pPr>
            <a:r>
              <a:rPr lang="en" sz="1200" dirty="0">
                <a:solidFill>
                  <a:schemeClr val="bg1"/>
                </a:solidFill>
              </a:rPr>
              <a:t>The Data Pre-Processing was based on figuring what story we were trying to tell. </a:t>
            </a:r>
            <a:endParaRPr sz="1200" dirty="0">
              <a:solidFill>
                <a:schemeClr val="bg1"/>
              </a:solidFill>
            </a:endParaRPr>
          </a:p>
          <a:p>
            <a:pPr marL="457200" lvl="0" indent="-342900" algn="l" rtl="0">
              <a:spcBef>
                <a:spcPts val="0"/>
              </a:spcBef>
              <a:spcAft>
                <a:spcPts val="0"/>
              </a:spcAft>
              <a:buClr>
                <a:schemeClr val="bg1"/>
              </a:buClr>
              <a:buSzPts val="1800"/>
              <a:buChar char="●"/>
            </a:pPr>
            <a:r>
              <a:rPr lang="en" sz="1200" dirty="0">
                <a:solidFill>
                  <a:schemeClr val="bg1"/>
                </a:solidFill>
              </a:rPr>
              <a:t>Base dataset had the following features:</a:t>
            </a:r>
            <a:endParaRPr sz="1200" dirty="0">
              <a:solidFill>
                <a:schemeClr val="bg1"/>
              </a:solidFill>
            </a:endParaRPr>
          </a:p>
          <a:p>
            <a:pPr marL="914400" lvl="1" indent="-317500" algn="l" rtl="0">
              <a:spcBef>
                <a:spcPts val="0"/>
              </a:spcBef>
              <a:spcAft>
                <a:spcPts val="0"/>
              </a:spcAft>
              <a:buClr>
                <a:schemeClr val="bg1"/>
              </a:buClr>
              <a:buSzPts val="1400"/>
              <a:buChar char="○"/>
            </a:pPr>
            <a:r>
              <a:rPr lang="en" sz="1200" dirty="0">
                <a:solidFill>
                  <a:schemeClr val="bg1"/>
                </a:solidFill>
              </a:rPr>
              <a:t>Date, Open, High, Low, Close, Adj Close, and Volume</a:t>
            </a:r>
            <a:endParaRPr sz="1200" dirty="0">
              <a:solidFill>
                <a:schemeClr val="bg1"/>
              </a:solidFill>
            </a:endParaRPr>
          </a:p>
        </p:txBody>
      </p:sp>
      <p:pic>
        <p:nvPicPr>
          <p:cNvPr id="5" name="Picture 4" descr="Table&#10;&#10;Description automatically generated">
            <a:extLst>
              <a:ext uri="{FF2B5EF4-FFF2-40B4-BE49-F238E27FC236}">
                <a16:creationId xmlns:a16="http://schemas.microsoft.com/office/drawing/2014/main" id="{B9D52D6A-D42B-9440-A302-4FCEC0D93FC8}"/>
              </a:ext>
            </a:extLst>
          </p:cNvPr>
          <p:cNvPicPr>
            <a:picLocks noChangeAspect="1"/>
          </p:cNvPicPr>
          <p:nvPr/>
        </p:nvPicPr>
        <p:blipFill>
          <a:blip r:embed="rId3"/>
          <a:stretch>
            <a:fillRect/>
          </a:stretch>
        </p:blipFill>
        <p:spPr>
          <a:xfrm>
            <a:off x="0" y="3934864"/>
            <a:ext cx="4420133" cy="1095799"/>
          </a:xfrm>
          <a:prstGeom prst="rect">
            <a:avLst/>
          </a:prstGeom>
        </p:spPr>
      </p:pic>
      <p:pic>
        <p:nvPicPr>
          <p:cNvPr id="7" name="Picture 6" descr="Table&#10;&#10;Description automatically generated">
            <a:extLst>
              <a:ext uri="{FF2B5EF4-FFF2-40B4-BE49-F238E27FC236}">
                <a16:creationId xmlns:a16="http://schemas.microsoft.com/office/drawing/2014/main" id="{236AD6EB-11FE-0147-96C0-A4D9FCE4D529}"/>
              </a:ext>
            </a:extLst>
          </p:cNvPr>
          <p:cNvPicPr>
            <a:picLocks noChangeAspect="1"/>
          </p:cNvPicPr>
          <p:nvPr/>
        </p:nvPicPr>
        <p:blipFill>
          <a:blip r:embed="rId4"/>
          <a:stretch>
            <a:fillRect/>
          </a:stretch>
        </p:blipFill>
        <p:spPr>
          <a:xfrm>
            <a:off x="4563160" y="3934864"/>
            <a:ext cx="4479885" cy="1095799"/>
          </a:xfrm>
          <a:prstGeom prst="rect">
            <a:avLst/>
          </a:prstGeom>
        </p:spPr>
      </p:pic>
      <p:sp>
        <p:nvSpPr>
          <p:cNvPr id="14" name="Google Shape;134;p21">
            <a:extLst>
              <a:ext uri="{FF2B5EF4-FFF2-40B4-BE49-F238E27FC236}">
                <a16:creationId xmlns:a16="http://schemas.microsoft.com/office/drawing/2014/main" id="{A9F8D665-A207-F145-978F-B7F2337F513E}"/>
              </a:ext>
            </a:extLst>
          </p:cNvPr>
          <p:cNvSpPr txBox="1">
            <a:spLocks/>
          </p:cNvSpPr>
          <p:nvPr/>
        </p:nvSpPr>
        <p:spPr>
          <a:xfrm>
            <a:off x="172378" y="3180071"/>
            <a:ext cx="8520600" cy="723097"/>
          </a:xfrm>
          <a:prstGeom prst="rect">
            <a:avLst/>
          </a:prstGeom>
          <a:solidFill>
            <a:schemeClr val="bg2">
              <a:lumMod val="50000"/>
              <a:alpha val="81133"/>
            </a:schemeClr>
          </a:solid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a:buClr>
                <a:schemeClr val="bg1"/>
              </a:buClr>
            </a:pPr>
            <a:r>
              <a:rPr lang="en-US" sz="1200" dirty="0">
                <a:solidFill>
                  <a:schemeClr val="bg1"/>
                </a:solidFill>
              </a:rPr>
              <a:t>The following features were later added via formulas and through a SQL join:</a:t>
            </a:r>
          </a:p>
          <a:p>
            <a:pPr lvl="1">
              <a:buClr>
                <a:schemeClr val="bg1"/>
              </a:buClr>
            </a:pPr>
            <a:r>
              <a:rPr lang="en-US" sz="1200" dirty="0">
                <a:solidFill>
                  <a:schemeClr val="bg1"/>
                </a:solidFill>
              </a:rPr>
              <a:t>Season, Quarter, a 24hr change column for each price variable, and </a:t>
            </a:r>
            <a:r>
              <a:rPr lang="en-US" sz="1200" dirty="0" err="1">
                <a:solidFill>
                  <a:schemeClr val="bg1"/>
                </a:solidFill>
              </a:rPr>
              <a:t>Gain_Loss</a:t>
            </a:r>
            <a:r>
              <a:rPr lang="en-US" sz="1200" dirty="0">
                <a:solidFill>
                  <a:schemeClr val="bg1"/>
                </a:solidFill>
              </a:rPr>
              <a:t> column based on 24hr change is created</a:t>
            </a:r>
          </a:p>
        </p:txBody>
      </p:sp>
      <p:pic>
        <p:nvPicPr>
          <p:cNvPr id="13" name="Picture 12" descr="Table&#10;&#10;Description automatically generated">
            <a:extLst>
              <a:ext uri="{FF2B5EF4-FFF2-40B4-BE49-F238E27FC236}">
                <a16:creationId xmlns:a16="http://schemas.microsoft.com/office/drawing/2014/main" id="{377C8135-76F0-0046-BBD7-510AE0B4468D}"/>
              </a:ext>
            </a:extLst>
          </p:cNvPr>
          <p:cNvPicPr>
            <a:picLocks noChangeAspect="1"/>
          </p:cNvPicPr>
          <p:nvPr/>
        </p:nvPicPr>
        <p:blipFill>
          <a:blip r:embed="rId5"/>
          <a:stretch>
            <a:fillRect/>
          </a:stretch>
        </p:blipFill>
        <p:spPr>
          <a:xfrm>
            <a:off x="1924050" y="1984190"/>
            <a:ext cx="5295900" cy="1016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113595" y="158085"/>
            <a:ext cx="6249002" cy="607800"/>
          </a:xfrm>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Database Integration: SQL</a:t>
            </a:r>
            <a:endParaRPr dirty="0">
              <a:solidFill>
                <a:schemeClr val="bg1"/>
              </a:solidFill>
            </a:endParaRPr>
          </a:p>
        </p:txBody>
      </p:sp>
      <p:pic>
        <p:nvPicPr>
          <p:cNvPr id="3" name="Picture 2" descr="A picture containing window&#10;&#10;Description automatically generated">
            <a:extLst>
              <a:ext uri="{FF2B5EF4-FFF2-40B4-BE49-F238E27FC236}">
                <a16:creationId xmlns:a16="http://schemas.microsoft.com/office/drawing/2014/main" id="{3E515371-339D-7B4D-9DA0-9768BCD01BF9}"/>
              </a:ext>
            </a:extLst>
          </p:cNvPr>
          <p:cNvPicPr>
            <a:picLocks noChangeAspect="1"/>
          </p:cNvPicPr>
          <p:nvPr/>
        </p:nvPicPr>
        <p:blipFill>
          <a:blip r:embed="rId3"/>
          <a:stretch>
            <a:fillRect/>
          </a:stretch>
        </p:blipFill>
        <p:spPr>
          <a:xfrm>
            <a:off x="3892990" y="1416093"/>
            <a:ext cx="5137415" cy="3496108"/>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975DE215-8286-4C41-BEAB-06F1B9ECA96B}"/>
              </a:ext>
            </a:extLst>
          </p:cNvPr>
          <p:cNvPicPr>
            <a:picLocks noChangeAspect="1"/>
          </p:cNvPicPr>
          <p:nvPr/>
        </p:nvPicPr>
        <p:blipFill>
          <a:blip r:embed="rId4"/>
          <a:stretch>
            <a:fillRect/>
          </a:stretch>
        </p:blipFill>
        <p:spPr>
          <a:xfrm>
            <a:off x="113595" y="1416093"/>
            <a:ext cx="3692507" cy="2350149"/>
          </a:xfrm>
          <a:prstGeom prst="rect">
            <a:avLst/>
          </a:prstGeom>
        </p:spPr>
      </p:pic>
      <p:sp>
        <p:nvSpPr>
          <p:cNvPr id="8" name="TextBox 7">
            <a:extLst>
              <a:ext uri="{FF2B5EF4-FFF2-40B4-BE49-F238E27FC236}">
                <a16:creationId xmlns:a16="http://schemas.microsoft.com/office/drawing/2014/main" id="{6CF13483-484C-5449-8D8C-6882D11E9C88}"/>
              </a:ext>
            </a:extLst>
          </p:cNvPr>
          <p:cNvSpPr txBox="1"/>
          <p:nvPr/>
        </p:nvSpPr>
        <p:spPr>
          <a:xfrm>
            <a:off x="113595" y="677429"/>
            <a:ext cx="7907775" cy="523220"/>
          </a:xfrm>
          <a:prstGeom prst="rect">
            <a:avLst/>
          </a:prstGeom>
          <a:noFill/>
        </p:spPr>
        <p:txBody>
          <a:bodyPr wrap="square" rtlCol="0">
            <a:spAutoFit/>
          </a:bodyPr>
          <a:lstStyle/>
          <a:p>
            <a:r>
              <a:rPr lang="en-US" dirty="0">
                <a:solidFill>
                  <a:schemeClr val="bg1"/>
                </a:solidFill>
              </a:rPr>
              <a:t>The database was joined by using the query below using the Kaggle dataset and season and quarter dataset. </a:t>
            </a:r>
          </a:p>
        </p:txBody>
      </p:sp>
    </p:spTree>
    <p:extLst>
      <p:ext uri="{BB962C8B-B14F-4D97-AF65-F5344CB8AC3E}">
        <p14:creationId xmlns:p14="http://schemas.microsoft.com/office/powerpoint/2010/main" val="1958712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311700" y="410000"/>
            <a:ext cx="1965156" cy="607800"/>
          </a:xfrm>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R-Analysis</a:t>
            </a:r>
            <a:endParaRPr dirty="0">
              <a:solidFill>
                <a:schemeClr val="bg1"/>
              </a:solidFill>
            </a:endParaRPr>
          </a:p>
        </p:txBody>
      </p:sp>
      <p:sp>
        <p:nvSpPr>
          <p:cNvPr id="8" name="TextBox 7">
            <a:extLst>
              <a:ext uri="{FF2B5EF4-FFF2-40B4-BE49-F238E27FC236}">
                <a16:creationId xmlns:a16="http://schemas.microsoft.com/office/drawing/2014/main" id="{6CF13483-484C-5449-8D8C-6882D11E9C88}"/>
              </a:ext>
            </a:extLst>
          </p:cNvPr>
          <p:cNvSpPr txBox="1"/>
          <p:nvPr/>
        </p:nvSpPr>
        <p:spPr>
          <a:xfrm>
            <a:off x="113595" y="936301"/>
            <a:ext cx="6726725" cy="307777"/>
          </a:xfrm>
          <a:prstGeom prst="rect">
            <a:avLst/>
          </a:prstGeom>
          <a:noFill/>
        </p:spPr>
        <p:txBody>
          <a:bodyPr wrap="square" rtlCol="0">
            <a:spAutoFit/>
          </a:bodyPr>
          <a:lstStyle/>
          <a:p>
            <a:r>
              <a:rPr lang="en-US" dirty="0">
                <a:solidFill>
                  <a:schemeClr val="bg1"/>
                </a:solidFill>
              </a:rPr>
              <a:t>Total Volume by months</a:t>
            </a:r>
          </a:p>
        </p:txBody>
      </p:sp>
      <p:pic>
        <p:nvPicPr>
          <p:cNvPr id="6" name="Picture 5" descr="Chart, line chart&#10;&#10;Description automatically generated">
            <a:extLst>
              <a:ext uri="{FF2B5EF4-FFF2-40B4-BE49-F238E27FC236}">
                <a16:creationId xmlns:a16="http://schemas.microsoft.com/office/drawing/2014/main" id="{1A78CCF4-9838-1440-A1D2-2DE5898A0CDB}"/>
              </a:ext>
            </a:extLst>
          </p:cNvPr>
          <p:cNvPicPr>
            <a:picLocks noChangeAspect="1"/>
          </p:cNvPicPr>
          <p:nvPr/>
        </p:nvPicPr>
        <p:blipFill>
          <a:blip r:embed="rId3"/>
          <a:stretch>
            <a:fillRect/>
          </a:stretch>
        </p:blipFill>
        <p:spPr>
          <a:xfrm>
            <a:off x="1995474" y="1386445"/>
            <a:ext cx="5153052" cy="3260473"/>
          </a:xfrm>
          <a:prstGeom prst="rect">
            <a:avLst/>
          </a:prstGeom>
        </p:spPr>
      </p:pic>
    </p:spTree>
    <p:extLst>
      <p:ext uri="{BB962C8B-B14F-4D97-AF65-F5344CB8AC3E}">
        <p14:creationId xmlns:p14="http://schemas.microsoft.com/office/powerpoint/2010/main" val="3708873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E8361D-DC41-EC4B-9243-B9942B892A53}"/>
              </a:ext>
            </a:extLst>
          </p:cNvPr>
          <p:cNvSpPr>
            <a:spLocks noGrp="1"/>
          </p:cNvSpPr>
          <p:nvPr>
            <p:ph type="body" idx="1"/>
          </p:nvPr>
        </p:nvSpPr>
        <p:spPr>
          <a:xfrm>
            <a:off x="311700" y="1229874"/>
            <a:ext cx="8520600" cy="3651130"/>
          </a:xfrm>
          <a:solidFill>
            <a:schemeClr val="bg2">
              <a:lumMod val="50000"/>
              <a:alpha val="81000"/>
            </a:schemeClr>
          </a:solidFill>
        </p:spPr>
        <p:txBody>
          <a:bodyPr>
            <a:normAutofit lnSpcReduction="10000"/>
          </a:bodyPr>
          <a:lstStyle/>
          <a:p>
            <a:pPr>
              <a:lnSpc>
                <a:spcPct val="100000"/>
              </a:lnSpc>
              <a:buClr>
                <a:schemeClr val="bg1"/>
              </a:buClr>
              <a:buFont typeface="Arial" panose="020B0604020202020204" pitchFamily="34" charset="0"/>
              <a:buChar char="•"/>
            </a:pPr>
            <a:r>
              <a:rPr lang="en-US" dirty="0">
                <a:solidFill>
                  <a:schemeClr val="bg1"/>
                </a:solidFill>
                <a:latin typeface="Georgia"/>
                <a:ea typeface="Georgia"/>
                <a:cs typeface="Georgia"/>
                <a:sym typeface="Georgia"/>
              </a:rPr>
              <a:t>In conclusion, our analysis of Machine Learning, R-analysis, and Dashboard Demonstrations support the following:</a:t>
            </a:r>
          </a:p>
          <a:p>
            <a:pPr marL="114300" indent="0">
              <a:lnSpc>
                <a:spcPct val="100000"/>
              </a:lnSpc>
              <a:buClr>
                <a:schemeClr val="bg1"/>
              </a:buClr>
              <a:buNone/>
            </a:pPr>
            <a:endParaRPr lang="en-US" dirty="0">
              <a:solidFill>
                <a:schemeClr val="bg1"/>
              </a:solidFill>
              <a:latin typeface="Georgia"/>
              <a:ea typeface="Georgia"/>
              <a:cs typeface="Georgia"/>
              <a:sym typeface="Georgia"/>
            </a:endParaRP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Volume was significant to accuracy of Gain/Loss predictions</a:t>
            </a: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When combined with volume, the “Open” price variable weighed the most of all price variables</a:t>
            </a:r>
          </a:p>
          <a:p>
            <a:pPr lvl="1" indent="-342900">
              <a:lnSpc>
                <a:spcPct val="100000"/>
              </a:lnSpc>
              <a:buClr>
                <a:schemeClr val="bg1"/>
              </a:buClr>
              <a:buSzPts val="1800"/>
              <a:buFont typeface="Arial" panose="020B0604020202020204" pitchFamily="34" charset="0"/>
              <a:buChar char="•"/>
            </a:pPr>
            <a:endParaRPr lang="en-US" sz="1800" dirty="0">
              <a:solidFill>
                <a:schemeClr val="bg1"/>
              </a:solidFill>
              <a:latin typeface="Georgia"/>
              <a:ea typeface="Georgia"/>
              <a:cs typeface="Georgia"/>
              <a:sym typeface="Georgia"/>
            </a:endParaRP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Opportunity for gains were most significant:</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In the summer</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During the 3</a:t>
            </a:r>
            <a:r>
              <a:rPr lang="en-US" sz="1800" baseline="30000" dirty="0">
                <a:solidFill>
                  <a:schemeClr val="bg1"/>
                </a:solidFill>
                <a:latin typeface="Georgia"/>
                <a:ea typeface="Georgia"/>
                <a:cs typeface="Georgia"/>
                <a:sym typeface="Georgia"/>
              </a:rPr>
              <a:t>rd</a:t>
            </a:r>
            <a:r>
              <a:rPr lang="en-US" sz="1800" dirty="0">
                <a:solidFill>
                  <a:schemeClr val="bg1"/>
                </a:solidFill>
                <a:latin typeface="Georgia"/>
                <a:ea typeface="Georgia"/>
                <a:cs typeface="Georgia"/>
                <a:sym typeface="Georgia"/>
              </a:rPr>
              <a:t> Fiscal Quarter</a:t>
            </a:r>
          </a:p>
          <a:p>
            <a:pPr marL="1028700" lvl="2" indent="0">
              <a:lnSpc>
                <a:spcPct val="100000"/>
              </a:lnSpc>
              <a:buClr>
                <a:schemeClr val="bg1"/>
              </a:buClr>
              <a:buSzPts val="1800"/>
              <a:buNone/>
            </a:pPr>
            <a:endParaRPr lang="en-US" sz="1800" dirty="0">
              <a:solidFill>
                <a:schemeClr val="bg1"/>
              </a:solidFill>
              <a:latin typeface="Georgia"/>
              <a:ea typeface="Georgia"/>
              <a:cs typeface="Georgia"/>
              <a:sym typeface="Georgia"/>
            </a:endParaRP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Moments of the greatest losses occurred:</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In the winter season</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Tie between the 1</a:t>
            </a:r>
            <a:r>
              <a:rPr lang="en-US" sz="1800" baseline="30000" dirty="0">
                <a:solidFill>
                  <a:schemeClr val="bg1"/>
                </a:solidFill>
                <a:latin typeface="Georgia"/>
                <a:ea typeface="Georgia"/>
                <a:cs typeface="Georgia"/>
                <a:sym typeface="Georgia"/>
              </a:rPr>
              <a:t>st</a:t>
            </a:r>
            <a:r>
              <a:rPr lang="en-US" sz="1800" dirty="0">
                <a:solidFill>
                  <a:schemeClr val="bg1"/>
                </a:solidFill>
                <a:latin typeface="Georgia"/>
                <a:ea typeface="Georgia"/>
                <a:cs typeface="Georgia"/>
                <a:sym typeface="Georgia"/>
              </a:rPr>
              <a:t> and 4</a:t>
            </a:r>
            <a:r>
              <a:rPr lang="en-US" sz="1800" baseline="30000" dirty="0">
                <a:solidFill>
                  <a:schemeClr val="bg1"/>
                </a:solidFill>
                <a:latin typeface="Georgia"/>
                <a:ea typeface="Georgia"/>
                <a:cs typeface="Georgia"/>
                <a:sym typeface="Georgia"/>
              </a:rPr>
              <a:t>th</a:t>
            </a:r>
            <a:r>
              <a:rPr lang="en-US" sz="1800" dirty="0">
                <a:solidFill>
                  <a:schemeClr val="bg1"/>
                </a:solidFill>
                <a:latin typeface="Georgia"/>
                <a:ea typeface="Georgia"/>
                <a:cs typeface="Georgia"/>
                <a:sym typeface="Georgia"/>
              </a:rPr>
              <a:t> Fiscal Quarter</a:t>
            </a:r>
          </a:p>
          <a:p>
            <a:pPr marL="1028700" lvl="2" indent="0">
              <a:lnSpc>
                <a:spcPct val="100000"/>
              </a:lnSpc>
              <a:buClr>
                <a:schemeClr val="bg1"/>
              </a:buClr>
              <a:buSzPts val="1800"/>
              <a:buNone/>
            </a:pPr>
            <a:endParaRPr lang="en-US" sz="1800" dirty="0">
              <a:solidFill>
                <a:schemeClr val="bg1"/>
              </a:solidFill>
              <a:latin typeface="Georgia"/>
              <a:ea typeface="Georgia"/>
              <a:cs typeface="Georgia"/>
              <a:sym typeface="Georgia"/>
            </a:endParaRPr>
          </a:p>
          <a:p>
            <a:endParaRPr lang="en-US" dirty="0"/>
          </a:p>
        </p:txBody>
      </p:sp>
      <p:sp>
        <p:nvSpPr>
          <p:cNvPr id="4" name="Google Shape;188;p29">
            <a:extLst>
              <a:ext uri="{FF2B5EF4-FFF2-40B4-BE49-F238E27FC236}">
                <a16:creationId xmlns:a16="http://schemas.microsoft.com/office/drawing/2014/main" id="{0A05FFE6-2681-A446-A467-39C443697703}"/>
              </a:ext>
            </a:extLst>
          </p:cNvPr>
          <p:cNvSpPr txBox="1">
            <a:spLocks/>
          </p:cNvSpPr>
          <p:nvPr/>
        </p:nvSpPr>
        <p:spPr>
          <a:xfrm>
            <a:off x="311700" y="431453"/>
            <a:ext cx="8225810" cy="607800"/>
          </a:xfrm>
          <a:prstGeom prst="rect">
            <a:avLst/>
          </a:prstGeom>
          <a:solidFill>
            <a:schemeClr val="bg2">
              <a:lumMod val="50000"/>
              <a:alpha val="81289"/>
            </a:schemeClr>
          </a:solid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a:solidFill>
                  <a:schemeClr val="bg1"/>
                </a:solidFill>
              </a:rPr>
              <a:t>Conclusion of Analysis:</a:t>
            </a:r>
          </a:p>
        </p:txBody>
      </p:sp>
    </p:spTree>
    <p:extLst>
      <p:ext uri="{BB962C8B-B14F-4D97-AF65-F5344CB8AC3E}">
        <p14:creationId xmlns:p14="http://schemas.microsoft.com/office/powerpoint/2010/main" val="116329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347668"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Description of the communication protocols</a:t>
            </a:r>
            <a:endParaRPr dirty="0">
              <a:solidFill>
                <a:schemeClr val="bg1"/>
              </a:solidFill>
              <a:latin typeface="Georgia"/>
              <a:ea typeface="Georgia"/>
              <a:cs typeface="Georgia"/>
              <a:sym typeface="Georgia"/>
            </a:endParaRPr>
          </a:p>
        </p:txBody>
      </p:sp>
      <p:sp>
        <p:nvSpPr>
          <p:cNvPr id="122" name="Google Shape;122;p19"/>
          <p:cNvSpPr txBox="1">
            <a:spLocks noGrp="1"/>
          </p:cNvSpPr>
          <p:nvPr>
            <p:ph type="body" idx="1"/>
          </p:nvPr>
        </p:nvSpPr>
        <p:spPr>
          <a:xfrm>
            <a:off x="311700" y="1229875"/>
            <a:ext cx="8520600" cy="2775197"/>
          </a:xfrm>
          <a:prstGeom prst="rect">
            <a:avLst/>
          </a:prstGeom>
          <a:solidFill>
            <a:schemeClr val="bg2">
              <a:lumMod val="50000"/>
              <a:alpha val="81000"/>
            </a:schemeClr>
          </a:solidFill>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X:</a:t>
            </a:r>
            <a:r>
              <a:rPr lang="en" dirty="0">
                <a:solidFill>
                  <a:schemeClr val="bg1"/>
                </a:solidFill>
                <a:latin typeface="Georgia"/>
                <a:ea typeface="Georgia"/>
                <a:cs typeface="Georgia"/>
                <a:sym typeface="Georgia"/>
              </a:rPr>
              <a:t> Gabriel </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Decide the technologies to be used for each step of the project &amp; Create Dashboard</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Circle:</a:t>
            </a:r>
            <a:r>
              <a:rPr lang="en" dirty="0">
                <a:solidFill>
                  <a:schemeClr val="bg1"/>
                </a:solidFill>
                <a:latin typeface="Georgia"/>
                <a:ea typeface="Georgia"/>
                <a:cs typeface="Georgia"/>
                <a:sym typeface="Georgia"/>
              </a:rPr>
              <a:t> Remi </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Database Integration</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Square:</a:t>
            </a:r>
            <a:r>
              <a:rPr lang="en" dirty="0">
                <a:solidFill>
                  <a:schemeClr val="bg1"/>
                </a:solidFill>
                <a:latin typeface="Georgia"/>
                <a:ea typeface="Georgia"/>
                <a:cs typeface="Georgia"/>
                <a:sym typeface="Georgia"/>
              </a:rPr>
              <a:t> </a:t>
            </a:r>
            <a:r>
              <a:rPr lang="en" dirty="0" err="1">
                <a:solidFill>
                  <a:schemeClr val="bg1"/>
                </a:solidFill>
                <a:latin typeface="Georgia"/>
                <a:ea typeface="Georgia"/>
                <a:cs typeface="Georgia"/>
                <a:sym typeface="Georgia"/>
              </a:rPr>
              <a:t>Ope</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 GitHub Repository &amp; Presentation</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Triangle:</a:t>
            </a:r>
            <a:r>
              <a:rPr lang="en" dirty="0">
                <a:solidFill>
                  <a:schemeClr val="bg1"/>
                </a:solidFill>
                <a:latin typeface="Georgia"/>
                <a:ea typeface="Georgia"/>
                <a:cs typeface="Georgia"/>
                <a:sym typeface="Georgia"/>
              </a:rPr>
              <a:t> </a:t>
            </a:r>
            <a:r>
              <a:rPr lang="en" dirty="0" err="1">
                <a:solidFill>
                  <a:schemeClr val="bg1"/>
                </a:solidFill>
                <a:latin typeface="Georgia"/>
                <a:ea typeface="Georgia"/>
                <a:cs typeface="Georgia"/>
                <a:sym typeface="Georgia"/>
              </a:rPr>
              <a:t>Iry</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 Machine Learning Model</a:t>
            </a:r>
            <a:endParaRPr dirty="0">
              <a:solidFill>
                <a:schemeClr val="bg1"/>
              </a:solidFill>
              <a:latin typeface="Georgia"/>
              <a:ea typeface="Georgia"/>
              <a:cs typeface="Georgia"/>
              <a:sym typeface="Georgia"/>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Selected Topic</a:t>
            </a:r>
            <a:endParaRPr dirty="0">
              <a:solidFill>
                <a:schemeClr val="bg1"/>
              </a:solidFill>
              <a:latin typeface="Georgia"/>
              <a:ea typeface="Georgia"/>
              <a:cs typeface="Georgia"/>
              <a:sym typeface="Georgia"/>
            </a:endParaRPr>
          </a:p>
        </p:txBody>
      </p:sp>
      <p:sp>
        <p:nvSpPr>
          <p:cNvPr id="98" name="Google Shape;98;p15"/>
          <p:cNvSpPr txBox="1">
            <a:spLocks noGrp="1"/>
          </p:cNvSpPr>
          <p:nvPr>
            <p:ph type="body" idx="1"/>
          </p:nvPr>
        </p:nvSpPr>
        <p:spPr>
          <a:xfrm>
            <a:off x="311700" y="1229875"/>
            <a:ext cx="8520600" cy="946397"/>
          </a:xfrm>
          <a:prstGeom prst="rect">
            <a:avLst/>
          </a:prstGeom>
          <a:solidFill>
            <a:schemeClr val="bg2">
              <a:lumMod val="75000"/>
              <a:alpha val="80988"/>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As it relates to human behavior, how do seasons, fiscal quarters, months, and even years compare in gains and losses, for Apple, Inc (APPL) stock?</a:t>
            </a:r>
            <a:endParaRPr dirty="0">
              <a:solidFill>
                <a:schemeClr val="bg1"/>
              </a:solidFill>
              <a:latin typeface="Georgia"/>
              <a:ea typeface="Georgia"/>
              <a:cs typeface="Georgia"/>
              <a:sym typeface="Georgia"/>
            </a:endParaRPr>
          </a:p>
          <a:p>
            <a:pPr marL="0" lvl="0" indent="0" algn="l" rtl="0">
              <a:spcBef>
                <a:spcPts val="1200"/>
              </a:spcBef>
              <a:spcAft>
                <a:spcPts val="1200"/>
              </a:spcAft>
              <a:buNone/>
            </a:pPr>
            <a:endParaRPr dirty="0">
              <a:solidFill>
                <a:srgbClr val="2B2B2B"/>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Why this Topic?</a:t>
            </a:r>
            <a:endParaRPr dirty="0">
              <a:solidFill>
                <a:schemeClr val="bg1"/>
              </a:solidFill>
              <a:latin typeface="Georgia"/>
              <a:ea typeface="Georgia"/>
              <a:cs typeface="Georgia"/>
              <a:sym typeface="Georgia"/>
            </a:endParaRPr>
          </a:p>
        </p:txBody>
      </p:sp>
      <p:sp>
        <p:nvSpPr>
          <p:cNvPr id="5" name="Google Shape;104;p16">
            <a:extLst>
              <a:ext uri="{FF2B5EF4-FFF2-40B4-BE49-F238E27FC236}">
                <a16:creationId xmlns:a16="http://schemas.microsoft.com/office/drawing/2014/main" id="{821B01BC-74B8-8B47-9AC2-E5630E2FA43F}"/>
              </a:ext>
            </a:extLst>
          </p:cNvPr>
          <p:cNvSpPr txBox="1">
            <a:spLocks/>
          </p:cNvSpPr>
          <p:nvPr/>
        </p:nvSpPr>
        <p:spPr>
          <a:xfrm>
            <a:off x="217108" y="1286631"/>
            <a:ext cx="8520600" cy="940831"/>
          </a:xfrm>
          <a:prstGeom prst="rect">
            <a:avLst/>
          </a:prstGeom>
          <a:solidFill>
            <a:schemeClr val="bg2">
              <a:lumMod val="75000"/>
              <a:alpha val="81477"/>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a:buClr>
                <a:schemeClr val="bg1"/>
              </a:buClr>
              <a:buFont typeface="Georgia"/>
              <a:buChar char="●"/>
            </a:pPr>
            <a:r>
              <a:rPr lang="en-US" dirty="0">
                <a:solidFill>
                  <a:schemeClr val="bg1"/>
                </a:solidFill>
                <a:latin typeface="Georgia"/>
                <a:ea typeface="Georgia"/>
                <a:cs typeface="Georgia"/>
                <a:sym typeface="Georgia"/>
              </a:rPr>
              <a:t>We wish to predict the greatest opportunity for gains and avoid the greatest pitfalls for losses as one considers investing in Apple’s stock</a:t>
            </a:r>
          </a:p>
          <a:p>
            <a:pPr marL="0" indent="0">
              <a:spcBef>
                <a:spcPts val="1200"/>
              </a:spcBef>
              <a:buClr>
                <a:schemeClr val="bg1"/>
              </a:buClr>
              <a:buFont typeface="Roboto"/>
              <a:buNone/>
            </a:pPr>
            <a:endParaRPr lang="en-US" dirty="0">
              <a:solidFill>
                <a:schemeClr val="bg1"/>
              </a:solidFill>
              <a:latin typeface="Georgia"/>
              <a:ea typeface="Georgia"/>
              <a:cs typeface="Georgia"/>
              <a:sym typeface="Georgia"/>
            </a:endParaRPr>
          </a:p>
          <a:p>
            <a:pPr marL="0" indent="0">
              <a:lnSpc>
                <a:spcPct val="150000"/>
              </a:lnSpc>
              <a:spcBef>
                <a:spcPts val="1600"/>
              </a:spcBef>
              <a:buFont typeface="Roboto"/>
              <a:buNone/>
            </a:pPr>
            <a:endParaRPr lang="en-US" sz="1500" dirty="0">
              <a:solidFill>
                <a:srgbClr val="2B2B2B"/>
              </a:solidFill>
            </a:endParaRPr>
          </a:p>
          <a:p>
            <a:pPr marL="0" indent="0">
              <a:spcBef>
                <a:spcPts val="4600"/>
              </a:spcBef>
              <a:spcAft>
                <a:spcPts val="1200"/>
              </a:spcAft>
              <a:buFont typeface="Roboto"/>
              <a:buNone/>
            </a:pPr>
            <a:endParaRPr lang="en-US" dirty="0"/>
          </a:p>
        </p:txBody>
      </p:sp>
    </p:spTree>
    <p:extLst>
      <p:ext uri="{BB962C8B-B14F-4D97-AF65-F5344CB8AC3E}">
        <p14:creationId xmlns:p14="http://schemas.microsoft.com/office/powerpoint/2010/main" val="2555143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2056596" cy="607800"/>
          </a:xfrm>
          <a:prstGeom prst="rect">
            <a:avLst/>
          </a:prstGeom>
          <a:solidFill>
            <a:schemeClr val="bg2">
              <a:lumMod val="75000"/>
              <a:alpha val="80902"/>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Data Source</a:t>
            </a:r>
            <a:endParaRPr dirty="0">
              <a:solidFill>
                <a:schemeClr val="bg1"/>
              </a:solidFill>
              <a:latin typeface="Georgia"/>
              <a:ea typeface="Georgia"/>
              <a:cs typeface="Georgia"/>
              <a:sym typeface="Georgia"/>
            </a:endParaRPr>
          </a:p>
        </p:txBody>
      </p:sp>
      <p:sp>
        <p:nvSpPr>
          <p:cNvPr id="110" name="Google Shape;110;p17"/>
          <p:cNvSpPr txBox="1">
            <a:spLocks noGrp="1"/>
          </p:cNvSpPr>
          <p:nvPr>
            <p:ph type="body" idx="1"/>
          </p:nvPr>
        </p:nvSpPr>
        <p:spPr>
          <a:xfrm>
            <a:off x="311700" y="1229875"/>
            <a:ext cx="8520600" cy="1341875"/>
          </a:xfrm>
          <a:prstGeom prst="rect">
            <a:avLst/>
          </a:prstGeom>
          <a:solidFill>
            <a:schemeClr val="bg2">
              <a:lumMod val="75000"/>
              <a:alpha val="80887"/>
            </a:schemeClr>
          </a:solidFill>
        </p:spPr>
        <p:txBody>
          <a:bodyPr spcFirstLastPara="1" wrap="square" lIns="91425" tIns="91425" rIns="91425" bIns="91425" anchor="t" anchorCtr="0">
            <a:normAutofit/>
          </a:bodyPr>
          <a:lstStyle/>
          <a:p>
            <a:pPr marL="285750" lvl="0" indent="-285750" algn="l" rtl="0">
              <a:lnSpc>
                <a:spcPct val="100000"/>
              </a:lnSpc>
              <a:spcBef>
                <a:spcPts val="0"/>
              </a:spcBef>
              <a:spcAft>
                <a:spcPts val="0"/>
              </a:spcAft>
              <a:buClr>
                <a:schemeClr val="bg1"/>
              </a:buClr>
              <a:buFont typeface="Arial" panose="020B0604020202020204" pitchFamily="34" charset="0"/>
              <a:buChar char="•"/>
            </a:pPr>
            <a:r>
              <a:rPr lang="en" dirty="0">
                <a:solidFill>
                  <a:schemeClr val="bg1"/>
                </a:solidFill>
                <a:latin typeface="Georgia"/>
                <a:ea typeface="Georgia"/>
                <a:cs typeface="Georgia"/>
                <a:sym typeface="Georgia"/>
              </a:rPr>
              <a:t>The dataset utilized is from </a:t>
            </a:r>
            <a:r>
              <a:rPr lang="en" dirty="0" err="1">
                <a:solidFill>
                  <a:schemeClr val="bg1"/>
                </a:solidFill>
                <a:latin typeface="Georgia"/>
                <a:ea typeface="Georgia"/>
                <a:cs typeface="Georgia"/>
                <a:sym typeface="Georgia"/>
              </a:rPr>
              <a:t>Kaggle.com</a:t>
            </a:r>
            <a:r>
              <a:rPr lang="en" dirty="0">
                <a:solidFill>
                  <a:schemeClr val="bg1"/>
                </a:solidFill>
                <a:latin typeface="Georgia"/>
                <a:ea typeface="Georgia"/>
                <a:cs typeface="Georgia"/>
                <a:sym typeface="Georgia"/>
              </a:rPr>
              <a:t>, titled the “NYSE”.</a:t>
            </a:r>
            <a:endParaRPr dirty="0">
              <a:solidFill>
                <a:schemeClr val="bg1"/>
              </a:solidFill>
              <a:latin typeface="Georgia"/>
              <a:ea typeface="Georgia"/>
              <a:cs typeface="Georgia"/>
              <a:sym typeface="Georgia"/>
            </a:endParaRPr>
          </a:p>
          <a:p>
            <a:pPr marL="1200150" lvl="0" indent="-285750" algn="l" rtl="0">
              <a:lnSpc>
                <a:spcPct val="100000"/>
              </a:lnSpc>
              <a:spcBef>
                <a:spcPts val="0"/>
              </a:spcBef>
              <a:spcAft>
                <a:spcPts val="0"/>
              </a:spcAft>
              <a:buClr>
                <a:schemeClr val="bg1"/>
              </a:buClr>
              <a:buFont typeface="Arial" panose="020B0604020202020204" pitchFamily="34" charset="0"/>
              <a:buChar char="•"/>
            </a:pPr>
            <a:endParaRPr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Link: </a:t>
            </a:r>
            <a:r>
              <a:rPr lang="en" sz="1800" u="sng" dirty="0">
                <a:solidFill>
                  <a:schemeClr val="bg1"/>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https://www.kaggle.com/varpit94/apple-stock-data-updated-till-22jun2021</a:t>
            </a:r>
            <a:endParaRPr sz="1800" dirty="0">
              <a:solidFill>
                <a:schemeClr val="bg1"/>
              </a:solidFill>
              <a:latin typeface="Georgia"/>
              <a:ea typeface="Georgia"/>
              <a:cs typeface="Georgia"/>
              <a:sym typeface="Georgia"/>
            </a:endParaRPr>
          </a:p>
          <a:p>
            <a:pPr marL="0" lvl="0" indent="0" algn="l" rtl="0">
              <a:spcBef>
                <a:spcPts val="0"/>
              </a:spcBef>
              <a:spcAft>
                <a:spcPts val="1200"/>
              </a:spcAft>
              <a:buNone/>
            </a:pPr>
            <a:endParaRPr dirty="0">
              <a:latin typeface="Georgia"/>
              <a:ea typeface="Georgia"/>
              <a:cs typeface="Georgia"/>
              <a:sym typeface="Georgia"/>
            </a:endParaRPr>
          </a:p>
        </p:txBody>
      </p:sp>
      <p:sp>
        <p:nvSpPr>
          <p:cNvPr id="4" name="Google Shape;110;p17">
            <a:extLst>
              <a:ext uri="{FF2B5EF4-FFF2-40B4-BE49-F238E27FC236}">
                <a16:creationId xmlns:a16="http://schemas.microsoft.com/office/drawing/2014/main" id="{6C245EB6-70D3-3A47-8819-42B56442D153}"/>
              </a:ext>
            </a:extLst>
          </p:cNvPr>
          <p:cNvSpPr txBox="1">
            <a:spLocks/>
          </p:cNvSpPr>
          <p:nvPr/>
        </p:nvSpPr>
        <p:spPr>
          <a:xfrm>
            <a:off x="311700" y="3135402"/>
            <a:ext cx="8520600" cy="730304"/>
          </a:xfrm>
          <a:prstGeom prst="rect">
            <a:avLst/>
          </a:prstGeom>
          <a:solidFill>
            <a:schemeClr val="bg2">
              <a:lumMod val="75000"/>
              <a:alpha val="80887"/>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r>
              <a:rPr lang="en-US" dirty="0">
                <a:solidFill>
                  <a:schemeClr val="bg1"/>
                </a:solidFill>
              </a:rPr>
              <a:t>This dataset begins on Apple’s IPO, 12/12/1980, and ends on 12/5/2020</a:t>
            </a:r>
          </a:p>
          <a:p>
            <a:pPr marL="0" indent="0">
              <a:spcAft>
                <a:spcPts val="1200"/>
              </a:spcAft>
              <a:buFont typeface="Roboto"/>
              <a:buNone/>
            </a:pPr>
            <a:endParaRPr lang="en-US" dirty="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a:solidFill>
            <a:schemeClr val="bg2">
              <a:lumMod val="75000"/>
              <a:alpha val="80824"/>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Seasons &amp; Quarters</a:t>
            </a:r>
            <a:endParaRPr dirty="0">
              <a:solidFill>
                <a:schemeClr val="bg1"/>
              </a:solidFill>
              <a:latin typeface="Georgia"/>
              <a:ea typeface="Georgia"/>
              <a:cs typeface="Georgia"/>
              <a:sym typeface="Georgia"/>
            </a:endParaRPr>
          </a:p>
        </p:txBody>
      </p:sp>
      <p:pic>
        <p:nvPicPr>
          <p:cNvPr id="7" name="Picture 6" descr="Table&#10;&#10;Description automatically generated">
            <a:extLst>
              <a:ext uri="{FF2B5EF4-FFF2-40B4-BE49-F238E27FC236}">
                <a16:creationId xmlns:a16="http://schemas.microsoft.com/office/drawing/2014/main" id="{50A60C5D-F50A-0440-B726-B6B871EDF9F5}"/>
              </a:ext>
            </a:extLst>
          </p:cNvPr>
          <p:cNvPicPr>
            <a:picLocks noChangeAspect="1"/>
          </p:cNvPicPr>
          <p:nvPr/>
        </p:nvPicPr>
        <p:blipFill>
          <a:blip r:embed="rId3"/>
          <a:stretch>
            <a:fillRect/>
          </a:stretch>
        </p:blipFill>
        <p:spPr>
          <a:xfrm>
            <a:off x="4898572" y="2012768"/>
            <a:ext cx="3471465" cy="1501940"/>
          </a:xfrm>
          <a:prstGeom prst="rect">
            <a:avLst/>
          </a:prstGeom>
        </p:spPr>
      </p:pic>
      <p:pic>
        <p:nvPicPr>
          <p:cNvPr id="9" name="Picture 8" descr="Table&#10;&#10;Description automatically generated with medium confidence">
            <a:extLst>
              <a:ext uri="{FF2B5EF4-FFF2-40B4-BE49-F238E27FC236}">
                <a16:creationId xmlns:a16="http://schemas.microsoft.com/office/drawing/2014/main" id="{F5C0A349-188D-4345-8753-3EB2BA59D774}"/>
              </a:ext>
            </a:extLst>
          </p:cNvPr>
          <p:cNvPicPr>
            <a:picLocks noChangeAspect="1"/>
          </p:cNvPicPr>
          <p:nvPr/>
        </p:nvPicPr>
        <p:blipFill>
          <a:blip r:embed="rId4"/>
          <a:stretch>
            <a:fillRect/>
          </a:stretch>
        </p:blipFill>
        <p:spPr>
          <a:xfrm>
            <a:off x="470320" y="2012768"/>
            <a:ext cx="3471464" cy="1530724"/>
          </a:xfrm>
          <a:prstGeom prst="rect">
            <a:avLst/>
          </a:prstGeom>
        </p:spPr>
      </p:pic>
    </p:spTree>
    <p:extLst>
      <p:ext uri="{BB962C8B-B14F-4D97-AF65-F5344CB8AC3E}">
        <p14:creationId xmlns:p14="http://schemas.microsoft.com/office/powerpoint/2010/main" val="132485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10000"/>
            <a:ext cx="4836372"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Machine Learning Introduction</a:t>
            </a:r>
            <a:endParaRPr dirty="0">
              <a:solidFill>
                <a:schemeClr val="bg1"/>
              </a:solidFill>
            </a:endParaRPr>
          </a:p>
        </p:txBody>
      </p:sp>
      <p:sp>
        <p:nvSpPr>
          <p:cNvPr id="128" name="Google Shape;128;p20"/>
          <p:cNvSpPr txBox="1">
            <a:spLocks noGrp="1"/>
          </p:cNvSpPr>
          <p:nvPr>
            <p:ph type="body" idx="1"/>
          </p:nvPr>
        </p:nvSpPr>
        <p:spPr>
          <a:xfrm>
            <a:off x="311700" y="1229875"/>
            <a:ext cx="8520600" cy="1732781"/>
          </a:xfrm>
          <a:prstGeom prst="rect">
            <a:avLst/>
          </a:prstGeom>
          <a:solidFill>
            <a:schemeClr val="bg2">
              <a:lumMod val="50000"/>
              <a:alpha val="80984"/>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Char char="●"/>
            </a:pPr>
            <a:r>
              <a:rPr lang="en" dirty="0">
                <a:solidFill>
                  <a:schemeClr val="bg1"/>
                </a:solidFill>
              </a:rPr>
              <a:t>Preliminary data pre-processing</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Preliminary feature engineering and preliminary feature selection</a:t>
            </a:r>
            <a:endParaRPr dirty="0">
              <a:solidFill>
                <a:schemeClr val="bg1"/>
              </a:solidFill>
            </a:endParaRPr>
          </a:p>
          <a:p>
            <a:pPr marL="914400" lvl="1" indent="-317500" algn="l" rtl="0">
              <a:spcBef>
                <a:spcPts val="0"/>
              </a:spcBef>
              <a:spcAft>
                <a:spcPts val="0"/>
              </a:spcAft>
              <a:buClr>
                <a:schemeClr val="bg1"/>
              </a:buClr>
              <a:buSzPts val="1400"/>
              <a:buChar char="○"/>
            </a:pPr>
            <a:r>
              <a:rPr lang="en" dirty="0">
                <a:solidFill>
                  <a:schemeClr val="bg1"/>
                </a:solidFill>
              </a:rPr>
              <a:t>How was the official model decided?</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How the data is split into training and testing sets</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Model choice, its’ limitations, and its’ benefits</a:t>
            </a:r>
            <a:endParaRPr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Preliminary Feature Engineering &amp; Feature Selection</a:t>
            </a:r>
            <a:endParaRPr dirty="0">
              <a:solidFill>
                <a:schemeClr val="bg1"/>
              </a:solidFill>
            </a:endParaRPr>
          </a:p>
        </p:txBody>
      </p:sp>
      <p:sp>
        <p:nvSpPr>
          <p:cNvPr id="140" name="Google Shape;140;p22"/>
          <p:cNvSpPr txBox="1">
            <a:spLocks noGrp="1"/>
          </p:cNvSpPr>
          <p:nvPr>
            <p:ph type="body" idx="1"/>
          </p:nvPr>
        </p:nvSpPr>
        <p:spPr>
          <a:xfrm>
            <a:off x="311700" y="1229975"/>
            <a:ext cx="3999900" cy="3339000"/>
          </a:xfrm>
          <a:prstGeom prst="rect">
            <a:avLst/>
          </a:prstGeom>
          <a:solidFill>
            <a:schemeClr val="bg2">
              <a:lumMod val="50000"/>
              <a:alpha val="80664"/>
            </a:schemeClr>
          </a:solidFill>
        </p:spPr>
        <p:txBody>
          <a:bodyPr spcFirstLastPara="1" wrap="square" lIns="91425" tIns="91425" rIns="91425" bIns="91425" anchor="t" anchorCtr="0">
            <a:normAutofit/>
          </a:bodyPr>
          <a:lstStyle/>
          <a:p>
            <a:pPr marL="0" lvl="0" indent="0" algn="l" rtl="0">
              <a:spcBef>
                <a:spcPts val="0"/>
              </a:spcBef>
              <a:spcAft>
                <a:spcPts val="0"/>
              </a:spcAft>
              <a:buClr>
                <a:schemeClr val="bg1"/>
              </a:buClr>
              <a:buNone/>
            </a:pPr>
            <a:r>
              <a:rPr lang="en" dirty="0">
                <a:solidFill>
                  <a:schemeClr val="bg1"/>
                </a:solidFill>
              </a:rPr>
              <a:t>Preliminary Feature Engineering</a:t>
            </a:r>
            <a:endParaRPr dirty="0">
              <a:solidFill>
                <a:schemeClr val="bg1"/>
              </a:solidFill>
            </a:endParaRPr>
          </a:p>
          <a:p>
            <a:pPr marL="457200" lvl="0" indent="-317500" algn="l" rtl="0">
              <a:spcBef>
                <a:spcPts val="1200"/>
              </a:spcBef>
              <a:spcAft>
                <a:spcPts val="0"/>
              </a:spcAft>
              <a:buClr>
                <a:schemeClr val="bg1"/>
              </a:buClr>
              <a:buSzPts val="1400"/>
              <a:buChar char="●"/>
            </a:pPr>
            <a:r>
              <a:rPr lang="en" dirty="0">
                <a:solidFill>
                  <a:schemeClr val="bg1"/>
                </a:solidFill>
              </a:rPr>
              <a:t>Target: “</a:t>
            </a:r>
            <a:r>
              <a:rPr lang="en" dirty="0" err="1">
                <a:solidFill>
                  <a:schemeClr val="bg1"/>
                </a:solidFill>
              </a:rPr>
              <a:t>Gain_Loss</a:t>
            </a:r>
            <a:r>
              <a:rPr lang="en" dirty="0">
                <a:solidFill>
                  <a:schemeClr val="bg1"/>
                </a:solidFill>
              </a:rPr>
              <a:t>_&lt;</a:t>
            </a:r>
            <a:r>
              <a:rPr lang="en" dirty="0" err="1">
                <a:solidFill>
                  <a:schemeClr val="bg1"/>
                </a:solidFill>
              </a:rPr>
              <a:t>Price_Variable</a:t>
            </a:r>
            <a:r>
              <a:rPr lang="en" dirty="0">
                <a:solidFill>
                  <a:schemeClr val="bg1"/>
                </a:solidFill>
              </a:rPr>
              <a:t>&gt;” column.</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This column is based off of the numbers in “&lt;</a:t>
            </a:r>
            <a:r>
              <a:rPr lang="en" dirty="0" err="1">
                <a:solidFill>
                  <a:schemeClr val="bg1"/>
                </a:solidFill>
              </a:rPr>
              <a:t>Price_Variable</a:t>
            </a:r>
            <a:r>
              <a:rPr lang="en" dirty="0">
                <a:solidFill>
                  <a:schemeClr val="bg1"/>
                </a:solidFill>
              </a:rPr>
              <a:t>&gt;_Change” column (based on 24hrs).</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“&lt; 0 = ‘Loss’” </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“&gt;= 0 = ‘Gain’”</a:t>
            </a:r>
            <a:endParaRPr dirty="0">
              <a:solidFill>
                <a:schemeClr val="bg1"/>
              </a:solidFill>
            </a:endParaRPr>
          </a:p>
          <a:p>
            <a:pPr>
              <a:buClr>
                <a:schemeClr val="bg1"/>
              </a:buClr>
            </a:pPr>
            <a:r>
              <a:rPr lang="en" dirty="0">
                <a:solidFill>
                  <a:schemeClr val="bg1"/>
                </a:solidFill>
              </a:rPr>
              <a:t>The “&lt;</a:t>
            </a:r>
            <a:r>
              <a:rPr lang="en" dirty="0" err="1">
                <a:solidFill>
                  <a:schemeClr val="bg1"/>
                </a:solidFill>
              </a:rPr>
              <a:t>Price_Variable</a:t>
            </a:r>
            <a:r>
              <a:rPr lang="en" dirty="0">
                <a:solidFill>
                  <a:schemeClr val="bg1"/>
                </a:solidFill>
              </a:rPr>
              <a:t>&gt;_24hr_Change” or “&lt;</a:t>
            </a:r>
            <a:r>
              <a:rPr lang="en" dirty="0" err="1">
                <a:solidFill>
                  <a:schemeClr val="bg1"/>
                </a:solidFill>
              </a:rPr>
              <a:t>Price_Variable</a:t>
            </a:r>
            <a:r>
              <a:rPr lang="en" dirty="0">
                <a:solidFill>
                  <a:schemeClr val="bg1"/>
                </a:solidFill>
              </a:rPr>
              <a:t>&gt;_Change” column </a:t>
            </a:r>
          </a:p>
          <a:p>
            <a:pPr lvl="1">
              <a:buClr>
                <a:schemeClr val="bg1"/>
              </a:buClr>
            </a:pPr>
            <a:r>
              <a:rPr lang="en" dirty="0">
                <a:solidFill>
                  <a:schemeClr val="bg1"/>
                </a:solidFill>
              </a:rPr>
              <a:t>(current price - previous day’s price) </a:t>
            </a:r>
          </a:p>
          <a:p>
            <a:pPr lvl="1">
              <a:buClr>
                <a:schemeClr val="bg1"/>
              </a:buClr>
            </a:pPr>
            <a:r>
              <a:rPr lang="en" dirty="0">
                <a:solidFill>
                  <a:schemeClr val="bg1"/>
                </a:solidFill>
              </a:rPr>
              <a:t>in chronological order by “Date”</a:t>
            </a:r>
            <a:endParaRPr dirty="0">
              <a:solidFill>
                <a:schemeClr val="bg1"/>
              </a:solidFill>
            </a:endParaRPr>
          </a:p>
        </p:txBody>
      </p:sp>
      <p:sp>
        <p:nvSpPr>
          <p:cNvPr id="141" name="Google Shape;141;p22"/>
          <p:cNvSpPr txBox="1">
            <a:spLocks noGrp="1"/>
          </p:cNvSpPr>
          <p:nvPr>
            <p:ph type="body" idx="2"/>
          </p:nvPr>
        </p:nvSpPr>
        <p:spPr>
          <a:xfrm>
            <a:off x="4832400" y="1229975"/>
            <a:ext cx="3999900" cy="3339000"/>
          </a:xfrm>
          <a:prstGeom prst="rect">
            <a:avLst/>
          </a:prstGeom>
          <a:solidFill>
            <a:schemeClr val="bg2">
              <a:lumMod val="50000"/>
              <a:alpha val="81230"/>
            </a:schemeClr>
          </a:solidFill>
        </p:spPr>
        <p:txBody>
          <a:bodyPr spcFirstLastPara="1" wrap="square" lIns="91425" tIns="91425" rIns="91425" bIns="91425" anchor="t" anchorCtr="0">
            <a:normAutofit/>
          </a:bodyPr>
          <a:lstStyle/>
          <a:p>
            <a:pPr marL="0" lvl="0" indent="0" algn="l" rtl="0">
              <a:spcBef>
                <a:spcPts val="0"/>
              </a:spcBef>
              <a:spcAft>
                <a:spcPts val="0"/>
              </a:spcAft>
              <a:buClr>
                <a:schemeClr val="bg1"/>
              </a:buClr>
              <a:buNone/>
            </a:pPr>
            <a:r>
              <a:rPr lang="en" dirty="0">
                <a:solidFill>
                  <a:schemeClr val="bg1"/>
                </a:solidFill>
              </a:rPr>
              <a:t>Preliminary Feature Selection</a:t>
            </a:r>
            <a:endParaRPr dirty="0">
              <a:solidFill>
                <a:schemeClr val="bg1"/>
              </a:solidFill>
            </a:endParaRPr>
          </a:p>
          <a:p>
            <a:pPr marL="457200" lvl="0" indent="-317500" algn="l" rtl="0">
              <a:spcBef>
                <a:spcPts val="1200"/>
              </a:spcBef>
              <a:spcAft>
                <a:spcPts val="0"/>
              </a:spcAft>
              <a:buClr>
                <a:schemeClr val="bg1"/>
              </a:buClr>
              <a:buSzPts val="1400"/>
              <a:buChar char="●"/>
            </a:pPr>
            <a:r>
              <a:rPr lang="en" dirty="0">
                <a:solidFill>
                  <a:schemeClr val="bg1"/>
                </a:solidFill>
              </a:rPr>
              <a:t>Based on Machine Learning studies, the target is based on two options only.</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Examples:</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0 or a 1</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Yes or No</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Approve or Deny</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Gain or Loss</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The Gain/Loss chosen as a target because gaining or losing on investments is what is important to the users of this model</a:t>
            </a:r>
            <a:endParaRPr dirty="0">
              <a:solidFill>
                <a:schemeClr val="bg1"/>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1461</TotalTime>
  <Words>1167</Words>
  <Application>Microsoft Macintosh PowerPoint</Application>
  <PresentationFormat>On-screen Show (16:9)</PresentationFormat>
  <Paragraphs>149</Paragraphs>
  <Slides>25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Georgia</vt:lpstr>
      <vt:lpstr>Roboto</vt:lpstr>
      <vt:lpstr>Calibri</vt:lpstr>
      <vt:lpstr>Arial</vt:lpstr>
      <vt:lpstr>Wingdings</vt:lpstr>
      <vt:lpstr>Geometric</vt:lpstr>
      <vt:lpstr>Group 10</vt:lpstr>
      <vt:lpstr>Content</vt:lpstr>
      <vt:lpstr>Description of the communication protocols</vt:lpstr>
      <vt:lpstr>Selected Topic</vt:lpstr>
      <vt:lpstr>Why this Topic?</vt:lpstr>
      <vt:lpstr>Data Source</vt:lpstr>
      <vt:lpstr>Seasons &amp; Quarters</vt:lpstr>
      <vt:lpstr>Machine Learning Introduction</vt:lpstr>
      <vt:lpstr>Preliminary Feature Engineering &amp; Feature Selection</vt:lpstr>
      <vt:lpstr>Methodologies</vt:lpstr>
      <vt:lpstr>Three Models  Tested</vt:lpstr>
      <vt:lpstr>Accuracy</vt:lpstr>
      <vt:lpstr>Model Choice, Model Limitations &amp; Benefits</vt:lpstr>
      <vt:lpstr>RFM Confusion Matrix &amp; Feature Importance: Open </vt:lpstr>
      <vt:lpstr>RFM Confusion Matrix &amp; Feature Importance: Close</vt:lpstr>
      <vt:lpstr>RFM Confusion Matrix &amp; Feature Importance: High</vt:lpstr>
      <vt:lpstr>RFM Confusion Matrix &amp; Feature Importance: Low</vt:lpstr>
      <vt:lpstr>RFM Confusion Matrix &amp; Feature Importance: Volume</vt:lpstr>
      <vt:lpstr>RFM Confusion Matrix &amp; Feature Importance: Volume with 24hr Price Variable Changes</vt:lpstr>
      <vt:lpstr>PowerPoint Presentation</vt:lpstr>
      <vt:lpstr>Dashboard</vt:lpstr>
      <vt:lpstr>Database Integration: Data Pre-Processing</vt:lpstr>
      <vt:lpstr>Database Integration: SQL</vt:lpstr>
      <vt:lpstr>R-Analysis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10</dc:title>
  <cp:lastModifiedBy>Ireion S. Anthony</cp:lastModifiedBy>
  <cp:revision>36</cp:revision>
  <dcterms:modified xsi:type="dcterms:W3CDTF">2021-08-07T20:13:06Z</dcterms:modified>
</cp:coreProperties>
</file>