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62" r:id="rId4"/>
    <p:sldId id="258" r:id="rId5"/>
    <p:sldId id="287" r:id="rId6"/>
    <p:sldId id="260" r:id="rId7"/>
    <p:sldId id="264" r:id="rId8"/>
    <p:sldId id="277" r:id="rId9"/>
    <p:sldId id="263" r:id="rId10"/>
    <p:sldId id="265" r:id="rId11"/>
    <p:sldId id="266" r:id="rId12"/>
    <p:sldId id="281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84" r:id="rId22"/>
    <p:sldId id="276" r:id="rId23"/>
    <p:sldId id="278" r:id="rId24"/>
    <p:sldId id="285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/>
    <p:restoredTop sz="94646"/>
  </p:normalViewPr>
  <p:slideViewPr>
    <p:cSldViewPr snapToGrid="0">
      <p:cViewPr varScale="1">
        <p:scale>
          <a:sx n="138" d="100"/>
          <a:sy n="138" d="100"/>
        </p:scale>
        <p:origin x="2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74df4a4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74df4a4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74df4a4a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74df4a4a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78d14cb1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478d14cb1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073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74df4a4a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74df4a4a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4df4a4a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74df4a4a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74df4a4a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74df4a4a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74df4a4a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74df4a4ac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74df4a4a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74df4a4a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74df4a4a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74df4a4a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74df4a4a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74df4a4a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5d5e0c5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5d5e0c5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74df4a4a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74df4a4a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478d14cb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478d14cb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478d14cb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478d14cb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56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5d5e0c5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5d5e0c5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5d5e0c5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5d5e0c5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5d5e0c5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5d5e0c5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40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5d5e0c5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5d5e0c5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78d14cb1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478d14cb1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478d14cb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478d14cb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979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478d14cb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478d14cb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opy.shoffy/viz/Final_Project_10_16277782240420/QuarterlyGainLos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varpit94/apple-stock-data-updated-till-22jun202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2474284" cy="838800"/>
          </a:xfrm>
          <a:prstGeom prst="rect">
            <a:avLst/>
          </a:prstGeom>
          <a:solidFill>
            <a:schemeClr val="bg2">
              <a:lumMod val="75000"/>
              <a:alpha val="80836"/>
            </a:schemeClr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10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817513"/>
            <a:ext cx="8222100" cy="432900"/>
          </a:xfrm>
          <a:prstGeom prst="rect">
            <a:avLst/>
          </a:prstGeom>
          <a:solidFill>
            <a:schemeClr val="bg2">
              <a:lumMod val="75000"/>
              <a:alpha val="81129"/>
            </a:schemeClr>
          </a:solidFill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40 years of Apple, Inc.’s stock market trends in reference to the Gains &amp; Losses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Preliminary Feature Engineering &amp; Feature Selection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699" y="1229975"/>
            <a:ext cx="4140227" cy="3609880"/>
          </a:xfrm>
          <a:prstGeom prst="rect">
            <a:avLst/>
          </a:prstGeom>
          <a:solidFill>
            <a:schemeClr val="bg2">
              <a:lumMod val="50000"/>
              <a:alpha val="80664"/>
            </a:schemeClr>
          </a:solidFill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" dirty="0">
                <a:solidFill>
                  <a:schemeClr val="bg1"/>
                </a:solidFill>
              </a:rPr>
              <a:t>Pre-Processing &amp; Preliminary Feature Engineering</a:t>
            </a:r>
            <a:endParaRPr dirty="0">
              <a:solidFill>
                <a:schemeClr val="bg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400"/>
              <a:buChar char="●"/>
            </a:pPr>
            <a:r>
              <a:rPr lang="en" dirty="0">
                <a:solidFill>
                  <a:schemeClr val="bg1"/>
                </a:solidFill>
              </a:rPr>
              <a:t>Features: Date, Season, Quarters, Price Variables, Volume, “&lt;</a:t>
            </a:r>
            <a:r>
              <a:rPr lang="en" dirty="0" err="1">
                <a:solidFill>
                  <a:schemeClr val="bg1"/>
                </a:solidFill>
              </a:rPr>
              <a:t>Price_Variable</a:t>
            </a:r>
            <a:r>
              <a:rPr lang="en" dirty="0">
                <a:solidFill>
                  <a:schemeClr val="bg1"/>
                </a:solidFill>
              </a:rPr>
              <a:t>&gt; _24hr_ Change”</a:t>
            </a: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400"/>
              <a:buChar char="●"/>
            </a:pPr>
            <a:r>
              <a:rPr lang="en" dirty="0">
                <a:solidFill>
                  <a:schemeClr val="bg1"/>
                </a:solidFill>
              </a:rPr>
              <a:t>Target: “</a:t>
            </a:r>
            <a:r>
              <a:rPr lang="en" dirty="0" err="1">
                <a:solidFill>
                  <a:schemeClr val="bg1"/>
                </a:solidFill>
              </a:rPr>
              <a:t>Gain_Loss</a:t>
            </a:r>
            <a:r>
              <a:rPr lang="en" dirty="0">
                <a:solidFill>
                  <a:schemeClr val="bg1"/>
                </a:solidFill>
              </a:rPr>
              <a:t>_&lt;</a:t>
            </a:r>
            <a:r>
              <a:rPr lang="en" dirty="0" err="1">
                <a:solidFill>
                  <a:schemeClr val="bg1"/>
                </a:solidFill>
              </a:rPr>
              <a:t>Price_Variable</a:t>
            </a:r>
            <a:r>
              <a:rPr lang="en" dirty="0">
                <a:solidFill>
                  <a:schemeClr val="bg1"/>
                </a:solidFill>
              </a:rPr>
              <a:t>&gt;” column (Open, Close, High, Low)</a:t>
            </a:r>
          </a:p>
          <a:p>
            <a:pPr marL="139700" lvl="0" indent="0" algn="l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400"/>
              <a:buNone/>
            </a:pPr>
            <a:endParaRPr lang="en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The “&lt;</a:t>
            </a:r>
            <a:r>
              <a:rPr lang="en-US" dirty="0" err="1">
                <a:solidFill>
                  <a:schemeClr val="bg1"/>
                </a:solidFill>
              </a:rPr>
              <a:t>Price_Variable</a:t>
            </a:r>
            <a:r>
              <a:rPr lang="en-US" dirty="0">
                <a:solidFill>
                  <a:schemeClr val="bg1"/>
                </a:solidFill>
              </a:rPr>
              <a:t>&gt;_24hr_Change” column 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(current price - previous day’s price) 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Calculated in chronological order by “Date”</a:t>
            </a:r>
          </a:p>
          <a:p>
            <a:pPr marL="609600" lvl="1" indent="0"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  <a:p>
            <a:pPr lvl="0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Gain_Loss</a:t>
            </a:r>
            <a:r>
              <a:rPr lang="en-US" dirty="0">
                <a:solidFill>
                  <a:schemeClr val="bg1"/>
                </a:solidFill>
              </a:rPr>
              <a:t> column is based on the “&lt;</a:t>
            </a:r>
            <a:r>
              <a:rPr lang="en-US" dirty="0" err="1">
                <a:solidFill>
                  <a:schemeClr val="bg1"/>
                </a:solidFill>
              </a:rPr>
              <a:t>Price_Variable</a:t>
            </a:r>
            <a:r>
              <a:rPr lang="en-US" dirty="0">
                <a:solidFill>
                  <a:schemeClr val="bg1"/>
                </a:solidFill>
              </a:rPr>
              <a:t>&gt;_24hr_Change” column 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“&lt; 0 = ‘Loss’” 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“&gt;= 0 = ‘Gain’”</a:t>
            </a:r>
          </a:p>
          <a:p>
            <a:pPr marL="609600" lvl="1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solidFill>
            <a:schemeClr val="bg2">
              <a:lumMod val="50000"/>
              <a:alpha val="8123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" dirty="0">
                <a:solidFill>
                  <a:schemeClr val="bg1"/>
                </a:solidFill>
              </a:rPr>
              <a:t>Preliminary Feature Selection</a:t>
            </a:r>
            <a:endParaRPr dirty="0">
              <a:solidFill>
                <a:schemeClr val="bg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400"/>
              <a:buChar char="●"/>
            </a:pPr>
            <a:r>
              <a:rPr lang="en" dirty="0">
                <a:solidFill>
                  <a:schemeClr val="bg1"/>
                </a:solidFill>
              </a:rPr>
              <a:t>Based on Machine Learning studies, the target is based on two options only.</a:t>
            </a:r>
            <a:endParaRPr dirty="0">
              <a:solidFill>
                <a:schemeClr val="bg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Char char="●"/>
            </a:pPr>
            <a:r>
              <a:rPr lang="en" dirty="0">
                <a:solidFill>
                  <a:schemeClr val="bg1"/>
                </a:solidFill>
              </a:rPr>
              <a:t>Examples:</a:t>
            </a:r>
            <a:endParaRPr dirty="0">
              <a:solidFill>
                <a:schemeClr val="bg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Char char="○"/>
            </a:pPr>
            <a:r>
              <a:rPr lang="en" dirty="0">
                <a:solidFill>
                  <a:schemeClr val="bg1"/>
                </a:solidFill>
              </a:rPr>
              <a:t>0 or a 1</a:t>
            </a:r>
            <a:endParaRPr dirty="0">
              <a:solidFill>
                <a:schemeClr val="bg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Char char="○"/>
            </a:pPr>
            <a:r>
              <a:rPr lang="en" dirty="0">
                <a:solidFill>
                  <a:schemeClr val="bg1"/>
                </a:solidFill>
              </a:rPr>
              <a:t>Yes or No</a:t>
            </a:r>
            <a:endParaRPr dirty="0">
              <a:solidFill>
                <a:schemeClr val="bg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Char char="○"/>
            </a:pPr>
            <a:r>
              <a:rPr lang="en" dirty="0">
                <a:solidFill>
                  <a:schemeClr val="bg1"/>
                </a:solidFill>
              </a:rPr>
              <a:t>Approve or Deny</a:t>
            </a:r>
            <a:endParaRPr dirty="0">
              <a:solidFill>
                <a:schemeClr val="bg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Char char="○"/>
            </a:pPr>
            <a:r>
              <a:rPr lang="en" dirty="0">
                <a:solidFill>
                  <a:schemeClr val="bg1"/>
                </a:solidFill>
              </a:rPr>
              <a:t>Gain or Loss</a:t>
            </a:r>
            <a:endParaRPr dirty="0">
              <a:solidFill>
                <a:schemeClr val="bg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Char char="●"/>
            </a:pPr>
            <a:r>
              <a:rPr lang="en" dirty="0">
                <a:solidFill>
                  <a:schemeClr val="bg1"/>
                </a:solidFill>
              </a:rPr>
              <a:t>The Gain/Loss chosen as a target because gaining or losing on investments is what is important to the users of this model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2979225" y="416306"/>
            <a:ext cx="2696361" cy="607800"/>
          </a:xfrm>
          <a:prstGeom prst="rect">
            <a:avLst/>
          </a:prstGeom>
          <a:solidFill>
            <a:schemeClr val="bg2">
              <a:lumMod val="50000"/>
              <a:alpha val="81000"/>
            </a:schemeClr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Methodologies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368456" y="1213263"/>
            <a:ext cx="8520600" cy="3155537"/>
          </a:xfrm>
          <a:prstGeom prst="rect">
            <a:avLst/>
          </a:prstGeom>
          <a:solidFill>
            <a:schemeClr val="bg2">
              <a:lumMod val="50000"/>
              <a:alpha val="81059"/>
            </a:schemeClr>
          </a:solidFill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" sz="1400" dirty="0">
                <a:solidFill>
                  <a:schemeClr val="bg1"/>
                </a:solidFill>
              </a:rPr>
              <a:t>Two models were tested (LR &amp; RFM) but each of the two had a total of three different architectures applied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endParaRPr lang="en" sz="13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" sz="1400" dirty="0">
                <a:solidFill>
                  <a:schemeClr val="bg1"/>
                </a:solidFill>
              </a:rPr>
              <a:t>In both the Logistic Regression and the Random Forest Model:</a:t>
            </a:r>
            <a:endParaRPr sz="1400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sz="1400" dirty="0">
                <a:solidFill>
                  <a:schemeClr val="bg1"/>
                </a:solidFill>
              </a:rPr>
              <a:t>Random state = 1, stratify = y, and the sample consisted of 7669 rows: 17 columns of our base architecture model, or 7669 rows: 18 columns for our model with our stock volume considerations, and lastly 7669 rows: 21 columns in model that has all change columns considered at once</a:t>
            </a:r>
          </a:p>
          <a:p>
            <a:pPr marL="0" indent="0">
              <a:spcBef>
                <a:spcPts val="1200"/>
              </a:spcBef>
              <a:buClr>
                <a:schemeClr val="bg1"/>
              </a:buClr>
              <a:buNone/>
            </a:pPr>
            <a:r>
              <a:rPr lang="en-US" sz="1400" dirty="0">
                <a:solidFill>
                  <a:schemeClr val="bg1"/>
                </a:solidFill>
              </a:rPr>
              <a:t>However, in the Random Forest Model, although set up similarly to the Logistic Regression:</a:t>
            </a:r>
          </a:p>
          <a:p>
            <a:pPr marL="285750" indent="-285750">
              <a:spcBef>
                <a:spcPts val="1200"/>
              </a:spcBef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It did receive a higher accuracy by 3-5% upon changing the Random State from 78 to 1 in the models that considered price variables as targets </a:t>
            </a:r>
          </a:p>
          <a:p>
            <a:pPr marL="285750" indent="-285750">
              <a:spcBef>
                <a:spcPts val="1200"/>
              </a:spcBef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Alternatively, it received the best accuracy when the Random State was left at 78 for the models that considered the volume variable as the target instead of the price variables , as well as trained with 80% of the data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175356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Three Architectures Tested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75310" y="783155"/>
            <a:ext cx="8149853" cy="1747811"/>
          </a:xfrm>
          <a:prstGeom prst="rect">
            <a:avLst/>
          </a:prstGeom>
          <a:solidFill>
            <a:schemeClr val="bg2">
              <a:lumMod val="50000"/>
              <a:alpha val="81133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sz="1200" dirty="0">
                <a:solidFill>
                  <a:schemeClr val="bg1"/>
                </a:solidFill>
              </a:rPr>
              <a:t>Structure 1: Base Dataset Features + Volume 24hr Ch</a:t>
            </a:r>
            <a:r>
              <a:rPr lang="en-US" sz="1200" dirty="0">
                <a:solidFill>
                  <a:schemeClr val="bg1"/>
                </a:solidFill>
              </a:rPr>
              <a:t>an</a:t>
            </a:r>
            <a:r>
              <a:rPr lang="en" sz="1200" dirty="0" err="1">
                <a:solidFill>
                  <a:schemeClr val="bg1"/>
                </a:solidFill>
              </a:rPr>
              <a:t>ge</a:t>
            </a:r>
            <a:r>
              <a:rPr lang="en" sz="1200" dirty="0">
                <a:solidFill>
                  <a:schemeClr val="bg1"/>
                </a:solidFill>
              </a:rPr>
              <a:t> Feature + (1 of 4) Price Variable 24hr Change Columns as the Target</a:t>
            </a:r>
          </a:p>
          <a:p>
            <a:pPr lvl="1" indent="-342900">
              <a:buClr>
                <a:schemeClr val="bg1"/>
              </a:buClr>
              <a:buSzPts val="1800"/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Total of 4 sub-models based on the </a:t>
            </a:r>
            <a:r>
              <a:rPr lang="en-US" sz="1200" dirty="0" err="1">
                <a:solidFill>
                  <a:schemeClr val="bg1"/>
                </a:solidFill>
              </a:rPr>
              <a:t>Gain_Loss</a:t>
            </a:r>
            <a:r>
              <a:rPr lang="en-US" sz="1200" dirty="0">
                <a:solidFill>
                  <a:schemeClr val="bg1"/>
                </a:solidFill>
              </a:rPr>
              <a:t> of the price variable’s 24hr Change:</a:t>
            </a:r>
          </a:p>
          <a:p>
            <a:pPr lvl="2" indent="-342900"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Open</a:t>
            </a:r>
          </a:p>
          <a:p>
            <a:pPr lvl="2" indent="-342900"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Close</a:t>
            </a:r>
          </a:p>
          <a:p>
            <a:pPr lvl="2" indent="-342900"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High </a:t>
            </a:r>
          </a:p>
          <a:p>
            <a:pPr lvl="2" indent="-342900"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5" name="Google Shape;134;p21">
            <a:extLst>
              <a:ext uri="{FF2B5EF4-FFF2-40B4-BE49-F238E27FC236}">
                <a16:creationId xmlns:a16="http://schemas.microsoft.com/office/drawing/2014/main" id="{AACA487D-B3B9-4249-BA50-105C09420B11}"/>
              </a:ext>
            </a:extLst>
          </p:cNvPr>
          <p:cNvSpPr txBox="1">
            <a:spLocks/>
          </p:cNvSpPr>
          <p:nvPr/>
        </p:nvSpPr>
        <p:spPr>
          <a:xfrm>
            <a:off x="311177" y="2816966"/>
            <a:ext cx="8278118" cy="607800"/>
          </a:xfrm>
          <a:prstGeom prst="rect">
            <a:avLst/>
          </a:prstGeom>
          <a:solidFill>
            <a:schemeClr val="bg2">
              <a:lumMod val="50000"/>
              <a:alpha val="81133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</a:rPr>
              <a:t>Structure 2: Base Dataset Features + Volume 24hr Change Column as the Target</a:t>
            </a:r>
          </a:p>
          <a:p>
            <a:pPr lvl="1" indent="-342900">
              <a:buClr>
                <a:schemeClr val="bg1"/>
              </a:buClr>
              <a:buSzPts val="1800"/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A model based on the volume’s 24hr change column with its respective </a:t>
            </a:r>
            <a:r>
              <a:rPr lang="en-US" sz="1200" dirty="0" err="1">
                <a:solidFill>
                  <a:schemeClr val="bg1"/>
                </a:solidFill>
              </a:rPr>
              <a:t>Gain_Loss</a:t>
            </a:r>
            <a:r>
              <a:rPr lang="en-US" sz="1200" dirty="0">
                <a:solidFill>
                  <a:schemeClr val="bg1"/>
                </a:solidFill>
              </a:rPr>
              <a:t> column as the target</a:t>
            </a:r>
          </a:p>
        </p:txBody>
      </p:sp>
      <p:sp>
        <p:nvSpPr>
          <p:cNvPr id="26" name="Google Shape;134;p21">
            <a:extLst>
              <a:ext uri="{FF2B5EF4-FFF2-40B4-BE49-F238E27FC236}">
                <a16:creationId xmlns:a16="http://schemas.microsoft.com/office/drawing/2014/main" id="{DF9D436D-751A-A84D-A425-6A392D9D12E2}"/>
              </a:ext>
            </a:extLst>
          </p:cNvPr>
          <p:cNvSpPr txBox="1">
            <a:spLocks/>
          </p:cNvSpPr>
          <p:nvPr/>
        </p:nvSpPr>
        <p:spPr>
          <a:xfrm>
            <a:off x="311700" y="3710767"/>
            <a:ext cx="8278118" cy="953597"/>
          </a:xfrm>
          <a:prstGeom prst="rect">
            <a:avLst/>
          </a:prstGeom>
          <a:solidFill>
            <a:schemeClr val="bg2">
              <a:lumMod val="50000"/>
              <a:alpha val="81133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300" dirty="0">
                <a:solidFill>
                  <a:schemeClr val="bg1"/>
                </a:solidFill>
              </a:rPr>
              <a:t>Structure 3: Base Dataset Features + All Price Variable 24hr Change Features + Volume 24hr Change Column as the Target </a:t>
            </a:r>
          </a:p>
          <a:p>
            <a:pPr marL="857250" lvl="1" indent="-285750">
              <a:buClr>
                <a:schemeClr val="bg1"/>
              </a:buClr>
              <a:buSzPts val="1800"/>
              <a:buFont typeface="Wingdings" pitchFamily="2" charset="2"/>
              <a:buChar char="§"/>
            </a:pPr>
            <a:r>
              <a:rPr lang="en-US" sz="1300" dirty="0">
                <a:solidFill>
                  <a:schemeClr val="bg1"/>
                </a:solidFill>
              </a:rPr>
              <a:t>A model based on all price variable 24hr changes at once rather than separately, and the volume’s respective </a:t>
            </a:r>
            <a:r>
              <a:rPr lang="en-US" sz="1300" dirty="0" err="1">
                <a:solidFill>
                  <a:schemeClr val="bg1"/>
                </a:solidFill>
              </a:rPr>
              <a:t>Gain_Loss</a:t>
            </a:r>
            <a:r>
              <a:rPr lang="en-US" sz="1300" dirty="0">
                <a:solidFill>
                  <a:schemeClr val="bg1"/>
                </a:solidFill>
              </a:rPr>
              <a:t> column as the target</a:t>
            </a:r>
          </a:p>
          <a:p>
            <a:pPr>
              <a:buClr>
                <a:schemeClr val="bg1"/>
              </a:buClr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9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5229564" cy="607800"/>
          </a:xfrm>
          <a:prstGeom prst="rect">
            <a:avLst/>
          </a:prstGeom>
          <a:solidFill>
            <a:schemeClr val="bg2">
              <a:lumMod val="50000"/>
              <a:alpha val="80563"/>
            </a:schemeClr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Accuracy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4328753" y="1886384"/>
            <a:ext cx="4562998" cy="2837628"/>
          </a:xfrm>
          <a:prstGeom prst="rect">
            <a:avLst/>
          </a:prstGeom>
          <a:solidFill>
            <a:schemeClr val="bg2">
              <a:lumMod val="50000"/>
              <a:alpha val="81000"/>
            </a:schemeClr>
          </a:solidFill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" sz="1300" dirty="0">
                <a:solidFill>
                  <a:schemeClr val="bg1"/>
                </a:solidFill>
              </a:rPr>
              <a:t>Price Variables: </a:t>
            </a:r>
            <a:endParaRPr sz="1300" dirty="0">
              <a:solidFill>
                <a:schemeClr val="bg1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00000"/>
              <a:buChar char="●"/>
            </a:pPr>
            <a:r>
              <a:rPr lang="en" sz="1300" dirty="0">
                <a:solidFill>
                  <a:schemeClr val="bg1"/>
                </a:solidFill>
              </a:rPr>
              <a:t>Low = 61%</a:t>
            </a:r>
            <a:endParaRPr sz="1300" dirty="0">
              <a:solidFill>
                <a:schemeClr val="bg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Char char="●"/>
            </a:pPr>
            <a:r>
              <a:rPr lang="en" sz="1300" dirty="0">
                <a:solidFill>
                  <a:schemeClr val="bg1"/>
                </a:solidFill>
              </a:rPr>
              <a:t>Close = 63%</a:t>
            </a:r>
            <a:endParaRPr sz="1300" dirty="0">
              <a:solidFill>
                <a:schemeClr val="bg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Char char="●"/>
            </a:pPr>
            <a:r>
              <a:rPr lang="en" sz="1300" dirty="0">
                <a:solidFill>
                  <a:schemeClr val="bg1"/>
                </a:solidFill>
              </a:rPr>
              <a:t>High = 60%</a:t>
            </a:r>
            <a:endParaRPr sz="1300" dirty="0">
              <a:solidFill>
                <a:schemeClr val="bg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Char char="●"/>
            </a:pPr>
            <a:r>
              <a:rPr lang="en" sz="1300" dirty="0">
                <a:solidFill>
                  <a:schemeClr val="bg1"/>
                </a:solidFill>
              </a:rPr>
              <a:t>Open = 58%</a:t>
            </a:r>
            <a:endParaRPr sz="13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" sz="1300" dirty="0">
                <a:solidFill>
                  <a:schemeClr val="bg1"/>
                </a:solidFill>
              </a:rPr>
              <a:t>Volume Variables:</a:t>
            </a:r>
            <a:endParaRPr sz="1300" dirty="0">
              <a:solidFill>
                <a:schemeClr val="bg1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00000"/>
              <a:buChar char="●"/>
            </a:pPr>
            <a:r>
              <a:rPr lang="en" sz="1300" dirty="0">
                <a:solidFill>
                  <a:schemeClr val="bg1"/>
                </a:solidFill>
              </a:rPr>
              <a:t>With Volume 24hr Change Column </a:t>
            </a:r>
            <a:endParaRPr sz="1300" dirty="0">
              <a:solidFill>
                <a:schemeClr val="bg1"/>
              </a:solidFill>
            </a:endParaRP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Char char="○"/>
            </a:pPr>
            <a:r>
              <a:rPr lang="en" sz="1300" dirty="0">
                <a:solidFill>
                  <a:schemeClr val="bg1"/>
                </a:solidFill>
              </a:rPr>
              <a:t>66%</a:t>
            </a:r>
            <a:endParaRPr sz="1300" dirty="0">
              <a:solidFill>
                <a:schemeClr val="bg1"/>
              </a:solidFill>
            </a:endParaRPr>
          </a:p>
          <a:p>
            <a:pPr indent="-317182">
              <a:buClr>
                <a:schemeClr val="bg1"/>
              </a:buClr>
              <a:buSzPct val="100000"/>
            </a:pPr>
            <a:r>
              <a:rPr lang="en-US" sz="1300" dirty="0">
                <a:solidFill>
                  <a:schemeClr val="bg1"/>
                </a:solidFill>
              </a:rPr>
              <a:t>With All Price Variable 24hr Change Columns as features with Volume Change as target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Char char="○"/>
            </a:pPr>
            <a:r>
              <a:rPr lang="en" sz="1300" dirty="0">
                <a:solidFill>
                  <a:schemeClr val="bg1"/>
                </a:solidFill>
              </a:rPr>
              <a:t>72%</a:t>
            </a:r>
            <a:endParaRPr sz="13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" name="Google Shape;159;p25">
            <a:extLst>
              <a:ext uri="{FF2B5EF4-FFF2-40B4-BE49-F238E27FC236}">
                <a16:creationId xmlns:a16="http://schemas.microsoft.com/office/drawing/2014/main" id="{CE14C366-E4D9-004D-AB37-A311BDAF5A0E}"/>
              </a:ext>
            </a:extLst>
          </p:cNvPr>
          <p:cNvSpPr txBox="1">
            <a:spLocks/>
          </p:cNvSpPr>
          <p:nvPr/>
        </p:nvSpPr>
        <p:spPr>
          <a:xfrm>
            <a:off x="311700" y="1886383"/>
            <a:ext cx="3890845" cy="2837627"/>
          </a:xfrm>
          <a:prstGeom prst="rect">
            <a:avLst/>
          </a:prstGeom>
          <a:solidFill>
            <a:schemeClr val="bg2">
              <a:lumMod val="50000"/>
              <a:alpha val="81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bg1"/>
              </a:buClr>
              <a:buFont typeface="Roboto"/>
              <a:buNone/>
            </a:pPr>
            <a:r>
              <a:rPr lang="en-US" sz="1300" dirty="0">
                <a:solidFill>
                  <a:schemeClr val="bg1"/>
                </a:solidFill>
              </a:rPr>
              <a:t>Price Variables: </a:t>
            </a:r>
          </a:p>
          <a:p>
            <a:pPr indent="-317182">
              <a:spcBef>
                <a:spcPts val="1200"/>
              </a:spcBef>
              <a:buClr>
                <a:schemeClr val="bg1"/>
              </a:buClr>
              <a:buSzPct val="100000"/>
            </a:pPr>
            <a:r>
              <a:rPr lang="en-US" sz="1300" dirty="0">
                <a:solidFill>
                  <a:schemeClr val="bg1"/>
                </a:solidFill>
              </a:rPr>
              <a:t>Low = 56%</a:t>
            </a:r>
          </a:p>
          <a:p>
            <a:pPr indent="-317182">
              <a:buClr>
                <a:schemeClr val="bg1"/>
              </a:buClr>
              <a:buSzPct val="100000"/>
            </a:pPr>
            <a:r>
              <a:rPr lang="en-US" sz="1300" dirty="0">
                <a:solidFill>
                  <a:schemeClr val="bg1"/>
                </a:solidFill>
              </a:rPr>
              <a:t>Close = 54%</a:t>
            </a:r>
          </a:p>
          <a:p>
            <a:pPr indent="-317182">
              <a:buClr>
                <a:schemeClr val="bg1"/>
              </a:buClr>
              <a:buSzPct val="100000"/>
            </a:pPr>
            <a:r>
              <a:rPr lang="en-US" sz="1300" dirty="0">
                <a:solidFill>
                  <a:schemeClr val="bg1"/>
                </a:solidFill>
              </a:rPr>
              <a:t>High = 55%</a:t>
            </a:r>
          </a:p>
          <a:p>
            <a:pPr indent="-317182">
              <a:buClr>
                <a:schemeClr val="bg1"/>
              </a:buClr>
              <a:buSzPct val="100000"/>
            </a:pPr>
            <a:r>
              <a:rPr lang="en-US" sz="1300" dirty="0">
                <a:solidFill>
                  <a:schemeClr val="bg1"/>
                </a:solidFill>
              </a:rPr>
              <a:t>Open = 54%</a:t>
            </a:r>
          </a:p>
          <a:p>
            <a:pPr marL="0" indent="0">
              <a:spcBef>
                <a:spcPts val="1200"/>
              </a:spcBef>
              <a:buClr>
                <a:schemeClr val="bg1"/>
              </a:buClr>
              <a:buFont typeface="Roboto"/>
              <a:buNone/>
            </a:pPr>
            <a:r>
              <a:rPr lang="en-US" sz="1300" dirty="0">
                <a:solidFill>
                  <a:schemeClr val="bg1"/>
                </a:solidFill>
              </a:rPr>
              <a:t>Volume Variables:</a:t>
            </a:r>
          </a:p>
          <a:p>
            <a:pPr indent="-317182">
              <a:spcBef>
                <a:spcPts val="1200"/>
              </a:spcBef>
              <a:buClr>
                <a:schemeClr val="bg1"/>
              </a:buClr>
              <a:buSzPct val="100000"/>
            </a:pPr>
            <a:r>
              <a:rPr lang="en-US" sz="1300" dirty="0">
                <a:solidFill>
                  <a:schemeClr val="bg1"/>
                </a:solidFill>
              </a:rPr>
              <a:t>With Volume 24hr Change Column </a:t>
            </a:r>
          </a:p>
          <a:p>
            <a:pPr lvl="1" indent="-297497">
              <a:buClr>
                <a:schemeClr val="bg1"/>
              </a:buClr>
              <a:buSzPct val="100000"/>
            </a:pPr>
            <a:r>
              <a:rPr lang="en-US" sz="1300" dirty="0">
                <a:solidFill>
                  <a:schemeClr val="bg1"/>
                </a:solidFill>
              </a:rPr>
              <a:t>58%</a:t>
            </a:r>
          </a:p>
          <a:p>
            <a:pPr indent="-317182">
              <a:buClr>
                <a:schemeClr val="bg1"/>
              </a:buClr>
              <a:buSzPct val="100000"/>
            </a:pPr>
            <a:r>
              <a:rPr lang="en-US" sz="1300" dirty="0">
                <a:solidFill>
                  <a:schemeClr val="bg1"/>
                </a:solidFill>
              </a:rPr>
              <a:t>With All Price Variable 24hr Change Columns as features with Volume Change as target</a:t>
            </a:r>
          </a:p>
          <a:p>
            <a:pPr lvl="1" indent="-297497">
              <a:buClr>
                <a:schemeClr val="bg1"/>
              </a:buClr>
              <a:buSzPct val="100000"/>
            </a:pPr>
            <a:r>
              <a:rPr lang="en-US" sz="1300" dirty="0">
                <a:solidFill>
                  <a:schemeClr val="bg1"/>
                </a:solidFill>
              </a:rPr>
              <a:t>58%</a:t>
            </a:r>
          </a:p>
          <a:p>
            <a:pPr marL="0" indent="0">
              <a:spcBef>
                <a:spcPts val="1200"/>
              </a:spcBef>
              <a:buFont typeface="Roboto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Roboto"/>
              <a:buNone/>
            </a:pPr>
            <a:endParaRPr lang="en-US" dirty="0"/>
          </a:p>
        </p:txBody>
      </p:sp>
      <p:sp>
        <p:nvSpPr>
          <p:cNvPr id="6" name="Google Shape;164;p26">
            <a:extLst>
              <a:ext uri="{FF2B5EF4-FFF2-40B4-BE49-F238E27FC236}">
                <a16:creationId xmlns:a16="http://schemas.microsoft.com/office/drawing/2014/main" id="{2D690446-317C-1143-B2FD-45993D555574}"/>
              </a:ext>
            </a:extLst>
          </p:cNvPr>
          <p:cNvSpPr txBox="1">
            <a:spLocks/>
          </p:cNvSpPr>
          <p:nvPr/>
        </p:nvSpPr>
        <p:spPr>
          <a:xfrm>
            <a:off x="311700" y="1384388"/>
            <a:ext cx="1744123" cy="371604"/>
          </a:xfrm>
          <a:prstGeom prst="rect">
            <a:avLst/>
          </a:prstGeom>
          <a:solidFill>
            <a:schemeClr val="bg2">
              <a:lumMod val="50000"/>
              <a:alpha val="80563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7" name="Google Shape;164;p26">
            <a:extLst>
              <a:ext uri="{FF2B5EF4-FFF2-40B4-BE49-F238E27FC236}">
                <a16:creationId xmlns:a16="http://schemas.microsoft.com/office/drawing/2014/main" id="{04A31A9D-EA9A-3C4A-A3B0-0155ECFF0B0A}"/>
              </a:ext>
            </a:extLst>
          </p:cNvPr>
          <p:cNvSpPr txBox="1">
            <a:spLocks/>
          </p:cNvSpPr>
          <p:nvPr/>
        </p:nvSpPr>
        <p:spPr>
          <a:xfrm>
            <a:off x="4328753" y="1384388"/>
            <a:ext cx="1980149" cy="371604"/>
          </a:xfrm>
          <a:prstGeom prst="rect">
            <a:avLst/>
          </a:prstGeom>
          <a:solidFill>
            <a:schemeClr val="bg2">
              <a:lumMod val="50000"/>
              <a:alpha val="80563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Random Forest Model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6930348" cy="607800"/>
          </a:xfrm>
          <a:prstGeom prst="rect">
            <a:avLst/>
          </a:prstGeom>
          <a:solidFill>
            <a:schemeClr val="bg2">
              <a:lumMod val="50000"/>
              <a:alpha val="81414"/>
            </a:schemeClr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Model Choice, Model Limitations &amp; Benefits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2400016"/>
          </a:xfrm>
          <a:prstGeom prst="rect">
            <a:avLst/>
          </a:prstGeom>
          <a:solidFill>
            <a:schemeClr val="bg2">
              <a:lumMod val="50000"/>
              <a:alpha val="81246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</a:rPr>
              <a:t>Both Logistic Regression and Random Forest Model were great choices because everything is measured through time and time runs linear, ultimately:</a:t>
            </a:r>
            <a:endParaRPr sz="1400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sz="1400" dirty="0">
                <a:solidFill>
                  <a:schemeClr val="bg1"/>
                </a:solidFill>
              </a:rPr>
              <a:t>We officially settled on the Random Forest Model because, not only is it a regression that works well in time, but it is beneficial in weighing the importance of each feature, and ultimately this weight answers our questions. </a:t>
            </a:r>
            <a:endParaRPr sz="1400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sz="1400" dirty="0">
                <a:solidFill>
                  <a:schemeClr val="bg1"/>
                </a:solidFill>
              </a:rPr>
              <a:t>Model limitations are that for time, the date format was not enough for the model to read. We had to convert dates to the “</a:t>
            </a:r>
            <a:r>
              <a:rPr lang="en" sz="1400" dirty="0" err="1">
                <a:solidFill>
                  <a:schemeClr val="bg1"/>
                </a:solidFill>
              </a:rPr>
              <a:t>toordinal</a:t>
            </a:r>
            <a:r>
              <a:rPr lang="en" sz="1400" dirty="0">
                <a:solidFill>
                  <a:schemeClr val="bg1"/>
                </a:solidFill>
              </a:rPr>
              <a:t>” time format which turns out to be the machine’s most prefer</a:t>
            </a:r>
            <a:r>
              <a:rPr lang="en-US" sz="1400" dirty="0">
                <a:solidFill>
                  <a:schemeClr val="bg1"/>
                </a:solidFill>
              </a:rPr>
              <a:t>r</a:t>
            </a:r>
            <a:r>
              <a:rPr lang="en" sz="1400" dirty="0">
                <a:solidFill>
                  <a:schemeClr val="bg1"/>
                </a:solidFill>
              </a:rPr>
              <a:t>ed language</a:t>
            </a:r>
            <a:endParaRPr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055060" cy="607800"/>
          </a:xfrm>
          <a:prstGeom prst="rect">
            <a:avLst/>
          </a:prstGeom>
          <a:solidFill>
            <a:schemeClr val="bg2">
              <a:lumMod val="50000"/>
              <a:alpha val="80770"/>
            </a:schemeClr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RFM Confusion Matrix &amp; Feature Importance: Open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7"/>
          <p:cNvSpPr txBox="1"/>
          <p:nvPr/>
        </p:nvSpPr>
        <p:spPr>
          <a:xfrm>
            <a:off x="290100" y="1068325"/>
            <a:ext cx="622500" cy="400200"/>
          </a:xfrm>
          <a:prstGeom prst="rect">
            <a:avLst/>
          </a:prstGeom>
          <a:solidFill>
            <a:schemeClr val="bg2">
              <a:lumMod val="50000"/>
              <a:alpha val="81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Open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8637"/>
            <a:ext cx="3515850" cy="24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4457225" y="1052300"/>
            <a:ext cx="686400" cy="400200"/>
          </a:xfrm>
          <a:prstGeom prst="rect">
            <a:avLst/>
          </a:prstGeom>
          <a:solidFill>
            <a:schemeClr val="bg2">
              <a:lumMod val="50000"/>
              <a:alpha val="81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Open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225" y="1452488"/>
            <a:ext cx="2974725" cy="26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311700" y="410025"/>
            <a:ext cx="8128212" cy="607800"/>
          </a:xfrm>
          <a:prstGeom prst="rect">
            <a:avLst/>
          </a:prstGeom>
          <a:solidFill>
            <a:schemeClr val="bg2">
              <a:lumMod val="50000"/>
              <a:alpha val="81105"/>
            </a:schemeClr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RFM Confusion Matrix &amp; Feature Importance: Close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311700" y="1017813"/>
            <a:ext cx="771300" cy="400200"/>
          </a:xfrm>
          <a:prstGeom prst="rect">
            <a:avLst/>
          </a:prstGeom>
          <a:solidFill>
            <a:schemeClr val="bg2">
              <a:lumMod val="50000"/>
              <a:alpha val="81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Close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50" y="1443275"/>
            <a:ext cx="3515850" cy="240322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/>
        </p:nvSpPr>
        <p:spPr>
          <a:xfrm>
            <a:off x="4715750" y="1017813"/>
            <a:ext cx="686400" cy="400200"/>
          </a:xfrm>
          <a:prstGeom prst="rect">
            <a:avLst/>
          </a:prstGeom>
          <a:solidFill>
            <a:schemeClr val="bg2">
              <a:lumMod val="50000"/>
              <a:alpha val="81348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Close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325" y="1418013"/>
            <a:ext cx="3043388" cy="27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981908" cy="607800"/>
          </a:xfrm>
          <a:prstGeom prst="rect">
            <a:avLst/>
          </a:prstGeom>
          <a:solidFill>
            <a:schemeClr val="bg2">
              <a:lumMod val="50000"/>
              <a:alpha val="81289"/>
            </a:schemeClr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RFM Confusion Matrix &amp; Feature Importance: High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4535050" y="1054175"/>
            <a:ext cx="849000" cy="400200"/>
          </a:xfrm>
          <a:prstGeom prst="rect">
            <a:avLst/>
          </a:prstGeom>
          <a:solidFill>
            <a:schemeClr val="bg2">
              <a:lumMod val="50000"/>
              <a:alpha val="81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00" y="1498075"/>
            <a:ext cx="3410125" cy="22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/>
        </p:nvSpPr>
        <p:spPr>
          <a:xfrm>
            <a:off x="424500" y="1054175"/>
            <a:ext cx="707400" cy="400200"/>
          </a:xfrm>
          <a:prstGeom prst="rect">
            <a:avLst/>
          </a:prstGeom>
          <a:solidFill>
            <a:schemeClr val="bg2">
              <a:lumMod val="50000"/>
              <a:alpha val="81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100" y="1518050"/>
            <a:ext cx="3017175" cy="27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853892" cy="607800"/>
          </a:xfrm>
          <a:prstGeom prst="rect">
            <a:avLst/>
          </a:prstGeom>
          <a:solidFill>
            <a:schemeClr val="bg2">
              <a:lumMod val="50000"/>
              <a:alpha val="81000"/>
            </a:schemeClr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RFM Confusion Matrix &amp; Feature Importance: Low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311700" y="1161988"/>
            <a:ext cx="849000" cy="400200"/>
          </a:xfrm>
          <a:prstGeom prst="rect">
            <a:avLst/>
          </a:prstGeom>
          <a:solidFill>
            <a:schemeClr val="bg2">
              <a:lumMod val="50000"/>
              <a:alpha val="80609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2225"/>
            <a:ext cx="3561700" cy="23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4544568" y="1067825"/>
            <a:ext cx="707400" cy="400200"/>
          </a:xfrm>
          <a:prstGeom prst="rect">
            <a:avLst/>
          </a:prstGeom>
          <a:solidFill>
            <a:schemeClr val="bg2">
              <a:lumMod val="50000"/>
              <a:alpha val="80508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650" y="1518050"/>
            <a:ext cx="2988592" cy="27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311700" y="487825"/>
            <a:ext cx="8520600" cy="537900"/>
          </a:xfrm>
          <a:prstGeom prst="rect">
            <a:avLst/>
          </a:prstGeom>
          <a:solidFill>
            <a:schemeClr val="bg2">
              <a:lumMod val="50000"/>
              <a:alpha val="80758"/>
            </a:schemeClr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RFM Confusion Matrix &amp; Feature Importance: Volume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374975" y="1135038"/>
            <a:ext cx="997500" cy="400200"/>
          </a:xfrm>
          <a:prstGeom prst="rect">
            <a:avLst/>
          </a:prstGeom>
          <a:solidFill>
            <a:schemeClr val="bg2">
              <a:lumMod val="50000"/>
              <a:alpha val="80906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Volume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75" y="1566372"/>
            <a:ext cx="3533650" cy="244209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/>
        </p:nvSpPr>
        <p:spPr>
          <a:xfrm>
            <a:off x="4945400" y="1126025"/>
            <a:ext cx="941100" cy="400200"/>
          </a:xfrm>
          <a:prstGeom prst="rect">
            <a:avLst/>
          </a:prstGeom>
          <a:solidFill>
            <a:schemeClr val="bg2">
              <a:lumMod val="50000"/>
              <a:alpha val="80754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Volume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400" y="1526225"/>
            <a:ext cx="2907800" cy="24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699" y="1229876"/>
            <a:ext cx="8453609" cy="3203579"/>
          </a:xfrm>
          <a:prstGeom prst="rect">
            <a:avLst/>
          </a:prstGeom>
          <a:solidFill>
            <a:schemeClr val="bg2">
              <a:lumMod val="75000"/>
              <a:alpha val="80652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buFont typeface="Georgia"/>
              <a:buChar char="●"/>
            </a:pPr>
            <a:r>
              <a:rPr lang="en-US" dirty="0">
                <a:solidFill>
                  <a:schemeClr val="bg1"/>
                </a:solidFill>
                <a:latin typeface="Georgia"/>
                <a:sym typeface="Georgia"/>
              </a:rPr>
              <a:t>Why this Topic?</a:t>
            </a:r>
            <a:endParaRPr dirty="0">
              <a:solidFill>
                <a:schemeClr val="bg1"/>
              </a:solidFill>
              <a:latin typeface="Georgia"/>
              <a:sym typeface="Georgia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Font typeface="Georgia"/>
              <a:buChar char="●"/>
            </a:pPr>
            <a:r>
              <a:rPr lang="en-US" dirty="0">
                <a:solidFill>
                  <a:schemeClr val="bg1"/>
                </a:solidFill>
                <a:latin typeface="Georgia"/>
                <a:sym typeface="Georgia"/>
              </a:rPr>
              <a:t>Data Source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Georgia"/>
              <a:buChar char="●"/>
            </a:pPr>
            <a:r>
              <a:rPr lang="en-US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Database</a:t>
            </a:r>
            <a:endParaRPr lang="en-US" dirty="0">
              <a:solidFill>
                <a:schemeClr val="bg1"/>
              </a:solidFill>
              <a:latin typeface="Georgia"/>
              <a:sym typeface="Georgi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Georgia"/>
              <a:buChar char="●"/>
            </a:pPr>
            <a:r>
              <a:rPr lang="en-US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Georgia"/>
              <a:buChar char="●"/>
            </a:pPr>
            <a:r>
              <a:rPr lang="en-US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Dashboard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Georgia"/>
              <a:buChar char="●"/>
            </a:pPr>
            <a:r>
              <a:rPr lang="en-US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R-Analysis</a:t>
            </a:r>
            <a:endParaRPr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Georgia"/>
              <a:buChar char="●"/>
            </a:pPr>
            <a:r>
              <a:rPr lang="en-US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3800"/>
              </a:spcBef>
              <a:spcAft>
                <a:spcPts val="3800"/>
              </a:spcAft>
              <a:buNone/>
            </a:pP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891900"/>
          </a:xfrm>
          <a:prstGeom prst="rect">
            <a:avLst/>
          </a:prstGeom>
          <a:solidFill>
            <a:schemeClr val="bg2">
              <a:lumMod val="50000"/>
              <a:alpha val="81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 dirty="0">
                <a:solidFill>
                  <a:schemeClr val="bg1"/>
                </a:solidFill>
              </a:rPr>
              <a:t>RFM Confusion Matrix &amp; Feature Importance: Volume as Target with All 24hr Price Change Variables as Features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311700" y="1428150"/>
            <a:ext cx="3726400" cy="400079"/>
          </a:xfrm>
          <a:prstGeom prst="rect">
            <a:avLst/>
          </a:prstGeom>
          <a:solidFill>
            <a:schemeClr val="bg2">
              <a:lumMod val="50000"/>
              <a:alpha val="81004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Volume with All 24hr Price Variable Changes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75" y="1829009"/>
            <a:ext cx="3533650" cy="241798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/>
        </p:nvSpPr>
        <p:spPr>
          <a:xfrm>
            <a:off x="4628600" y="1389348"/>
            <a:ext cx="3859618" cy="400079"/>
          </a:xfrm>
          <a:prstGeom prst="rect">
            <a:avLst/>
          </a:prstGeom>
          <a:solidFill>
            <a:schemeClr val="bg2">
              <a:lumMod val="50000"/>
              <a:alpha val="81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Volume with All 24hr Price Variable Changes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600" y="1746488"/>
            <a:ext cx="2907800" cy="2987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8361D-DC41-EC4B-9243-B9942B892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91491"/>
            <a:ext cx="8225810" cy="3611418"/>
          </a:xfrm>
          <a:solidFill>
            <a:schemeClr val="bg2">
              <a:lumMod val="50000"/>
              <a:alpha val="81000"/>
            </a:schemeClr>
          </a:solidFill>
        </p:spPr>
        <p:txBody>
          <a:bodyPr>
            <a:normAutofit fontScale="40000" lnSpcReduction="20000"/>
          </a:bodyPr>
          <a:lstStyle/>
          <a:p>
            <a:pPr lvl="1" indent="-342900">
              <a:lnSpc>
                <a:spcPct val="100000"/>
              </a:lnSpc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indent="-342900">
              <a:lnSpc>
                <a:spcPct val="125000"/>
              </a:lnSpc>
              <a:buClr>
                <a:schemeClr val="bg1"/>
              </a:buClr>
              <a:buSzPts val="1800"/>
              <a:buFont typeface="Roboto"/>
              <a:buChar char="•"/>
            </a:pPr>
            <a:r>
              <a:rPr lang="en-US" sz="3300" dirty="0">
                <a:solidFill>
                  <a:schemeClr val="bg1"/>
                </a:solidFill>
                <a:sym typeface="Georgia"/>
              </a:rPr>
              <a:t>Volume was significant to accuracy of Gain/Loss predictions</a:t>
            </a:r>
          </a:p>
          <a:p>
            <a:pPr lvl="1" indent="-342900">
              <a:lnSpc>
                <a:spcPct val="125000"/>
              </a:lnSpc>
              <a:buClr>
                <a:schemeClr val="bg1"/>
              </a:buClr>
              <a:buSzPts val="1800"/>
              <a:buFont typeface="Roboto"/>
              <a:buChar char="•"/>
            </a:pPr>
            <a:r>
              <a:rPr lang="en-US" sz="3300" dirty="0">
                <a:solidFill>
                  <a:schemeClr val="bg1"/>
                </a:solidFill>
                <a:sym typeface="Georgia"/>
              </a:rPr>
              <a:t>When combined with volume, the “Open” price variable weighed the most of all price variables</a:t>
            </a:r>
          </a:p>
          <a:p>
            <a:pPr lvl="1" indent="-342900">
              <a:lnSpc>
                <a:spcPct val="125000"/>
              </a:lnSpc>
              <a:buClr>
                <a:schemeClr val="bg1"/>
              </a:buClr>
              <a:buSzPts val="1800"/>
              <a:buFont typeface="Roboto"/>
              <a:buChar char="•"/>
            </a:pPr>
            <a:r>
              <a:rPr lang="en-US" sz="3300" dirty="0">
                <a:solidFill>
                  <a:schemeClr val="bg1"/>
                </a:solidFill>
                <a:sym typeface="Georgia"/>
              </a:rPr>
              <a:t>Opportunity for gains were most significant:</a:t>
            </a:r>
          </a:p>
          <a:p>
            <a:pPr marL="571500" lvl="1" indent="0">
              <a:lnSpc>
                <a:spcPct val="125000"/>
              </a:lnSpc>
              <a:buClr>
                <a:schemeClr val="bg1"/>
              </a:buClr>
              <a:buSzPts val="1800"/>
              <a:buNone/>
            </a:pPr>
            <a:endParaRPr lang="en-US" sz="3300" dirty="0">
              <a:solidFill>
                <a:schemeClr val="bg1"/>
              </a:solidFill>
              <a:sym typeface="Georgia"/>
            </a:endParaRPr>
          </a:p>
          <a:p>
            <a:pPr lvl="2" indent="-342900">
              <a:lnSpc>
                <a:spcPct val="125000"/>
              </a:lnSpc>
              <a:buClr>
                <a:schemeClr val="bg1"/>
              </a:buClr>
              <a:buSzPts val="1800"/>
              <a:buFont typeface="Wingdings" pitchFamily="2" charset="2"/>
              <a:buChar char="§"/>
            </a:pPr>
            <a:r>
              <a:rPr lang="en-US" sz="3300" dirty="0">
                <a:solidFill>
                  <a:schemeClr val="bg1"/>
                </a:solidFill>
                <a:sym typeface="Georgia"/>
              </a:rPr>
              <a:t>Spring ranked highest in importance, with summer tightly following</a:t>
            </a:r>
          </a:p>
          <a:p>
            <a:pPr lvl="3" indent="-342900">
              <a:lnSpc>
                <a:spcPct val="125000"/>
              </a:lnSpc>
              <a:buClr>
                <a:schemeClr val="bg1"/>
              </a:buClr>
              <a:buSzPts val="1800"/>
              <a:buFont typeface="Roboto"/>
              <a:buChar char="•"/>
            </a:pPr>
            <a:r>
              <a:rPr lang="en-US" sz="3300" dirty="0">
                <a:solidFill>
                  <a:schemeClr val="bg1"/>
                </a:solidFill>
                <a:sym typeface="Georgia"/>
              </a:rPr>
              <a:t>Spring: Mar 1 – May 31</a:t>
            </a:r>
          </a:p>
          <a:p>
            <a:pPr lvl="3" indent="-342900">
              <a:lnSpc>
                <a:spcPct val="125000"/>
              </a:lnSpc>
              <a:buClr>
                <a:schemeClr val="bg1"/>
              </a:buClr>
              <a:buSzPts val="1800"/>
              <a:buFont typeface="Roboto"/>
              <a:buChar char="•"/>
            </a:pPr>
            <a:r>
              <a:rPr lang="en-US" sz="3300" dirty="0">
                <a:solidFill>
                  <a:schemeClr val="bg1"/>
                </a:solidFill>
                <a:sym typeface="Georgia"/>
              </a:rPr>
              <a:t>Summer: June 1 – Aug 31</a:t>
            </a:r>
          </a:p>
          <a:p>
            <a:pPr lvl="2" indent="-342900">
              <a:lnSpc>
                <a:spcPct val="125000"/>
              </a:lnSpc>
              <a:buClr>
                <a:schemeClr val="bg1"/>
              </a:buClr>
              <a:buSzPts val="1800"/>
              <a:buFont typeface="Wingdings" pitchFamily="2" charset="2"/>
              <a:buChar char="§"/>
            </a:pPr>
            <a:r>
              <a:rPr lang="en-US" sz="3300" dirty="0">
                <a:solidFill>
                  <a:schemeClr val="bg1"/>
                </a:solidFill>
                <a:sym typeface="Georgia"/>
              </a:rPr>
              <a:t>The 3rd Fiscal Quarter ranked as the highest quarter</a:t>
            </a:r>
          </a:p>
          <a:p>
            <a:pPr lvl="3" indent="-342900">
              <a:lnSpc>
                <a:spcPct val="125000"/>
              </a:lnSpc>
              <a:buClr>
                <a:schemeClr val="bg1"/>
              </a:buClr>
              <a:buSzPts val="1800"/>
              <a:buFont typeface="Roboto"/>
              <a:buChar char="•"/>
            </a:pPr>
            <a:r>
              <a:rPr lang="en-US" sz="3300" dirty="0">
                <a:solidFill>
                  <a:schemeClr val="bg1"/>
                </a:solidFill>
                <a:sym typeface="Georgia"/>
              </a:rPr>
              <a:t>July 1 – Sept 30</a:t>
            </a:r>
          </a:p>
          <a:p>
            <a:pPr marL="1028700" lvl="2" indent="0">
              <a:lnSpc>
                <a:spcPct val="125000"/>
              </a:lnSpc>
              <a:buClr>
                <a:schemeClr val="bg1"/>
              </a:buClr>
              <a:buSzPts val="1800"/>
              <a:buFont typeface="Roboto"/>
              <a:buNone/>
            </a:pPr>
            <a:endParaRPr lang="en-US" sz="3300" dirty="0">
              <a:solidFill>
                <a:schemeClr val="bg1"/>
              </a:solidFill>
              <a:sym typeface="Georgia"/>
            </a:endParaRPr>
          </a:p>
          <a:p>
            <a:pPr lvl="1" indent="-342900">
              <a:lnSpc>
                <a:spcPct val="125000"/>
              </a:lnSpc>
              <a:buClr>
                <a:schemeClr val="bg1"/>
              </a:buClr>
              <a:buSzPts val="1800"/>
              <a:buFont typeface="Roboto"/>
              <a:buChar char="•"/>
            </a:pPr>
            <a:r>
              <a:rPr lang="en-US" sz="3300" dirty="0">
                <a:solidFill>
                  <a:schemeClr val="bg1"/>
                </a:solidFill>
                <a:sym typeface="Georgia"/>
              </a:rPr>
              <a:t>Moments of the greatest losses occurred:</a:t>
            </a:r>
          </a:p>
          <a:p>
            <a:pPr lvl="2" indent="-342900">
              <a:lnSpc>
                <a:spcPct val="125000"/>
              </a:lnSpc>
              <a:buClr>
                <a:schemeClr val="bg1"/>
              </a:buClr>
              <a:buSzPts val="1800"/>
              <a:buFont typeface="Wingdings" pitchFamily="2" charset="2"/>
              <a:buChar char="§"/>
            </a:pPr>
            <a:r>
              <a:rPr lang="en-US" sz="3300" dirty="0">
                <a:solidFill>
                  <a:schemeClr val="bg1"/>
                </a:solidFill>
                <a:sym typeface="Georgia"/>
              </a:rPr>
              <a:t>In the winter season</a:t>
            </a:r>
          </a:p>
          <a:p>
            <a:pPr lvl="3" indent="-342900">
              <a:lnSpc>
                <a:spcPct val="125000"/>
              </a:lnSpc>
              <a:buClr>
                <a:schemeClr val="bg1"/>
              </a:buClr>
              <a:buSzPts val="1800"/>
              <a:buFont typeface="Roboto"/>
              <a:buChar char="•"/>
            </a:pPr>
            <a:r>
              <a:rPr lang="en-US" sz="3300" dirty="0">
                <a:solidFill>
                  <a:schemeClr val="bg1"/>
                </a:solidFill>
                <a:sym typeface="Georgia"/>
              </a:rPr>
              <a:t>Dec 1 – Feb 28</a:t>
            </a:r>
          </a:p>
          <a:p>
            <a:pPr lvl="2" indent="-342900">
              <a:lnSpc>
                <a:spcPct val="125000"/>
              </a:lnSpc>
              <a:buClr>
                <a:schemeClr val="bg1"/>
              </a:buClr>
              <a:buSzPts val="1800"/>
              <a:buFont typeface="Wingdings" pitchFamily="2" charset="2"/>
              <a:buChar char="§"/>
            </a:pPr>
            <a:r>
              <a:rPr lang="en-US" sz="3300" dirty="0">
                <a:solidFill>
                  <a:schemeClr val="bg1"/>
                </a:solidFill>
                <a:sym typeface="Georgia"/>
              </a:rPr>
              <a:t>Tie between the 1st and 4th Fiscal Quarter</a:t>
            </a:r>
          </a:p>
          <a:p>
            <a:pPr lvl="3" indent="-342900">
              <a:lnSpc>
                <a:spcPct val="125000"/>
              </a:lnSpc>
              <a:buClr>
                <a:schemeClr val="bg1"/>
              </a:buClr>
              <a:buSzPts val="1800"/>
              <a:buFont typeface="Roboto"/>
              <a:buChar char="•"/>
            </a:pPr>
            <a:r>
              <a:rPr lang="en-US" sz="3300" dirty="0">
                <a:solidFill>
                  <a:schemeClr val="bg1"/>
                </a:solidFill>
                <a:sym typeface="Georgia"/>
              </a:rPr>
              <a:t>1st Q: Jan 1 – Mar 31</a:t>
            </a:r>
          </a:p>
          <a:p>
            <a:pPr lvl="3" indent="-342900">
              <a:lnSpc>
                <a:spcPct val="125000"/>
              </a:lnSpc>
              <a:buClr>
                <a:schemeClr val="bg1"/>
              </a:buClr>
              <a:buSzPts val="1800"/>
              <a:buFont typeface="Roboto"/>
              <a:buChar char="•"/>
            </a:pPr>
            <a:r>
              <a:rPr lang="en-US" sz="3300" dirty="0">
                <a:solidFill>
                  <a:schemeClr val="bg1"/>
                </a:solidFill>
                <a:sym typeface="Georgia"/>
              </a:rPr>
              <a:t>4th Q: Oct 1 – Dec 31</a:t>
            </a:r>
          </a:p>
        </p:txBody>
      </p:sp>
      <p:sp>
        <p:nvSpPr>
          <p:cNvPr id="4" name="Google Shape;188;p29">
            <a:extLst>
              <a:ext uri="{FF2B5EF4-FFF2-40B4-BE49-F238E27FC236}">
                <a16:creationId xmlns:a16="http://schemas.microsoft.com/office/drawing/2014/main" id="{0A05FFE6-2681-A446-A467-39C443697703}"/>
              </a:ext>
            </a:extLst>
          </p:cNvPr>
          <p:cNvSpPr txBox="1">
            <a:spLocks/>
          </p:cNvSpPr>
          <p:nvPr/>
        </p:nvSpPr>
        <p:spPr>
          <a:xfrm>
            <a:off x="311700" y="431453"/>
            <a:ext cx="8225810" cy="607800"/>
          </a:xfrm>
          <a:prstGeom prst="rect">
            <a:avLst/>
          </a:prstGeom>
          <a:solidFill>
            <a:schemeClr val="bg2">
              <a:lumMod val="50000"/>
              <a:alpha val="81289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Concluding Observations Made in Machine Learning:</a:t>
            </a:r>
          </a:p>
        </p:txBody>
      </p:sp>
    </p:spTree>
    <p:extLst>
      <p:ext uri="{BB962C8B-B14F-4D97-AF65-F5344CB8AC3E}">
        <p14:creationId xmlns:p14="http://schemas.microsoft.com/office/powerpoint/2010/main" val="3864937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1965156" cy="607800"/>
          </a:xfrm>
          <a:prstGeom prst="rect">
            <a:avLst/>
          </a:prstGeom>
          <a:solidFill>
            <a:schemeClr val="bg2">
              <a:lumMod val="50000"/>
              <a:alpha val="81324"/>
            </a:schemeClr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Dashboard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  <a:solidFill>
            <a:schemeClr val="bg2">
              <a:lumMod val="50000"/>
              <a:alpha val="80813"/>
            </a:schemeClr>
          </a:solidFill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hlink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The dashboard contains worksheets, dashboard and stories that explains the connection between Seasonal, Quarterly and Monthly Gain/Loss. Attached is the link to the dashboard: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https://public.tableau.com/app/profile/opy.shoffy/viz/Final_Project_10_16277782240420/QuarterlyGainLoss</a:t>
            </a:r>
            <a:endParaRPr dirty="0"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388" y="1229874"/>
            <a:ext cx="4260301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1965156" cy="607800"/>
          </a:xfrm>
          <a:prstGeom prst="rect">
            <a:avLst/>
          </a:prstGeom>
          <a:solidFill>
            <a:schemeClr val="bg2">
              <a:lumMod val="50000"/>
              <a:alpha val="81324"/>
            </a:schemeClr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R-Analysis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13483-484C-5449-8D8C-6882D11E9C88}"/>
              </a:ext>
            </a:extLst>
          </p:cNvPr>
          <p:cNvSpPr txBox="1"/>
          <p:nvPr/>
        </p:nvSpPr>
        <p:spPr>
          <a:xfrm>
            <a:off x="113595" y="936301"/>
            <a:ext cx="6726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Volume by months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A78CCF4-9838-1440-A1D2-2DE5898A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74" y="1386445"/>
            <a:ext cx="5153052" cy="32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73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8361D-DC41-EC4B-9243-B9942B892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4"/>
            <a:ext cx="8520600" cy="3651130"/>
          </a:xfrm>
          <a:solidFill>
            <a:schemeClr val="bg2">
              <a:lumMod val="50000"/>
              <a:alpha val="81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In conclusion, our analysis of Machine Learning, R-analysis, and Dashboard Demonstrations support the following:</a:t>
            </a:r>
          </a:p>
          <a:p>
            <a:pPr marL="114300" indent="0">
              <a:lnSpc>
                <a:spcPct val="100000"/>
              </a:lnSpc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indent="-342900">
              <a:lnSpc>
                <a:spcPct val="100000"/>
              </a:lnSpc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Volume was significant to accuracy of Gain/Loss predictions</a:t>
            </a:r>
          </a:p>
          <a:p>
            <a:pPr marL="571500" lvl="1" indent="0">
              <a:lnSpc>
                <a:spcPct val="100000"/>
              </a:lnSpc>
              <a:buClr>
                <a:schemeClr val="bg1"/>
              </a:buClr>
              <a:buSzPts val="1800"/>
              <a:buNone/>
            </a:pPr>
            <a:endParaRPr lang="en-US"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indent="-342900">
              <a:lnSpc>
                <a:spcPct val="100000"/>
              </a:lnSpc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When combined with volume, price variables had a higher accuracy than without volume consideration, and the “Open” price variable weighed the most in importance of all price variables</a:t>
            </a:r>
          </a:p>
          <a:p>
            <a:pPr marL="571500" lvl="1" indent="0">
              <a:lnSpc>
                <a:spcPct val="100000"/>
              </a:lnSpc>
              <a:buClr>
                <a:schemeClr val="bg1"/>
              </a:buClr>
              <a:buSzPts val="1800"/>
              <a:buNone/>
            </a:pPr>
            <a:endParaRPr lang="en-US"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indent="-342900">
              <a:lnSpc>
                <a:spcPct val="100000"/>
              </a:lnSpc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Opportunity for gains were most significant:</a:t>
            </a:r>
          </a:p>
          <a:p>
            <a:pPr lvl="2" indent="-342900">
              <a:lnSpc>
                <a:spcPct val="100000"/>
              </a:lnSpc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In the summer</a:t>
            </a:r>
          </a:p>
          <a:p>
            <a:pPr lvl="2" indent="-342900">
              <a:lnSpc>
                <a:spcPct val="100000"/>
              </a:lnSpc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During the 3</a:t>
            </a:r>
            <a:r>
              <a:rPr lang="en-US" sz="1800" baseline="300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rd</a:t>
            </a:r>
            <a:r>
              <a:rPr lang="en-U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Fiscal Quarter and 2</a:t>
            </a:r>
            <a:r>
              <a:rPr lang="en-US" sz="1800" baseline="300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nd</a:t>
            </a:r>
            <a:r>
              <a:rPr lang="en-U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Fiscal Quarter</a:t>
            </a:r>
          </a:p>
          <a:p>
            <a:pPr marL="1028700" lvl="2" indent="0">
              <a:lnSpc>
                <a:spcPct val="100000"/>
              </a:lnSpc>
              <a:buClr>
                <a:schemeClr val="bg1"/>
              </a:buClr>
              <a:buSzPts val="1800"/>
              <a:buNone/>
            </a:pPr>
            <a:endParaRPr lang="en-US"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indent="-342900">
              <a:lnSpc>
                <a:spcPct val="100000"/>
              </a:lnSpc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Moments of the greatest losses occurred:</a:t>
            </a:r>
          </a:p>
          <a:p>
            <a:pPr lvl="2" indent="-342900">
              <a:lnSpc>
                <a:spcPct val="100000"/>
              </a:lnSpc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In the winter season</a:t>
            </a:r>
          </a:p>
          <a:p>
            <a:pPr lvl="2" indent="-342900">
              <a:lnSpc>
                <a:spcPct val="100000"/>
              </a:lnSpc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Tie between the 1</a:t>
            </a:r>
            <a:r>
              <a:rPr lang="en-US" sz="1800" baseline="300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st</a:t>
            </a:r>
            <a:r>
              <a:rPr lang="en-U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and 4</a:t>
            </a:r>
            <a:r>
              <a:rPr lang="en-US" sz="1800" baseline="300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th</a:t>
            </a:r>
            <a:r>
              <a:rPr lang="en-U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Fiscal Quarter</a:t>
            </a:r>
          </a:p>
          <a:p>
            <a:pPr marL="1028700" lvl="2" indent="0">
              <a:lnSpc>
                <a:spcPct val="100000"/>
              </a:lnSpc>
              <a:buClr>
                <a:schemeClr val="bg1"/>
              </a:buClr>
              <a:buSzPts val="1800"/>
              <a:buNone/>
            </a:pPr>
            <a:endParaRPr lang="en-US"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lang="en-US" dirty="0"/>
          </a:p>
        </p:txBody>
      </p:sp>
      <p:sp>
        <p:nvSpPr>
          <p:cNvPr id="4" name="Google Shape;188;p29">
            <a:extLst>
              <a:ext uri="{FF2B5EF4-FFF2-40B4-BE49-F238E27FC236}">
                <a16:creationId xmlns:a16="http://schemas.microsoft.com/office/drawing/2014/main" id="{0A05FFE6-2681-A446-A467-39C443697703}"/>
              </a:ext>
            </a:extLst>
          </p:cNvPr>
          <p:cNvSpPr txBox="1">
            <a:spLocks/>
          </p:cNvSpPr>
          <p:nvPr/>
        </p:nvSpPr>
        <p:spPr>
          <a:xfrm>
            <a:off x="311700" y="431453"/>
            <a:ext cx="8225810" cy="607800"/>
          </a:xfrm>
          <a:prstGeom prst="rect">
            <a:avLst/>
          </a:prstGeom>
          <a:solidFill>
            <a:schemeClr val="bg2">
              <a:lumMod val="50000"/>
              <a:alpha val="81289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Conclusion of Analysis:</a:t>
            </a:r>
          </a:p>
        </p:txBody>
      </p:sp>
    </p:spTree>
    <p:extLst>
      <p:ext uri="{BB962C8B-B14F-4D97-AF65-F5344CB8AC3E}">
        <p14:creationId xmlns:p14="http://schemas.microsoft.com/office/powerpoint/2010/main" val="116329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347668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Description of the communication protocols</a:t>
            </a:r>
            <a:endParaRPr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2775197"/>
          </a:xfrm>
          <a:prstGeom prst="rect">
            <a:avLst/>
          </a:prstGeom>
          <a:solidFill>
            <a:schemeClr val="bg2">
              <a:lumMod val="50000"/>
              <a:alpha val="81000"/>
            </a:schemeClr>
          </a:solidFill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" b="1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X:</a:t>
            </a:r>
            <a:r>
              <a:rPr lang="en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Gabriel </a:t>
            </a:r>
            <a:endParaRPr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indent="-285750">
              <a:lnSpc>
                <a:spcPct val="100000"/>
              </a:lnSpc>
              <a:buClr>
                <a:schemeClr val="bg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Technology &amp; R-Analysis</a:t>
            </a:r>
          </a:p>
          <a:p>
            <a:pPr marL="0" indent="0">
              <a:lnSpc>
                <a:spcPct val="100000"/>
              </a:lnSpc>
              <a:buClr>
                <a:schemeClr val="bg1"/>
              </a:buClr>
              <a:buSzPts val="1100"/>
              <a:buNone/>
            </a:pPr>
            <a:endParaRPr lang="en" b="1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" b="1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Circle:</a:t>
            </a:r>
            <a:r>
              <a:rPr lang="en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Remi </a:t>
            </a:r>
            <a:endParaRPr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indent="-285750">
              <a:lnSpc>
                <a:spcPct val="100000"/>
              </a:lnSpc>
              <a:buClr>
                <a:schemeClr val="bg1"/>
              </a:buClr>
              <a:buSzPts val="1100"/>
            </a:pPr>
            <a:r>
              <a:rPr lang="en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Database Integration &amp; R-Analysis</a:t>
            </a:r>
            <a:endParaRPr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endParaRPr lang="en" b="1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" b="1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Square:</a:t>
            </a:r>
            <a:r>
              <a:rPr lang="en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Ope</a:t>
            </a:r>
            <a:endParaRPr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indent="-285750">
              <a:lnSpc>
                <a:spcPct val="100000"/>
              </a:lnSpc>
              <a:buClr>
                <a:schemeClr val="bg1"/>
              </a:buClr>
              <a:buSzPts val="1100"/>
            </a:pPr>
            <a:r>
              <a:rPr lang="en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GitHub Repository &amp; Dashboard</a:t>
            </a:r>
            <a:endParaRPr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endParaRPr lang="en" b="1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" b="1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Triangle:</a:t>
            </a:r>
            <a:r>
              <a:rPr lang="en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Iry</a:t>
            </a:r>
            <a:endParaRPr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indent="-285750">
              <a:lnSpc>
                <a:spcPct val="100000"/>
              </a:lnSpc>
              <a:buClr>
                <a:schemeClr val="bg1"/>
              </a:buClr>
              <a:buSzPts val="1100"/>
            </a:pPr>
            <a:r>
              <a:rPr lang="en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Machine Learning &amp; </a:t>
            </a:r>
            <a:r>
              <a:rPr lang="en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Powerpoint</a:t>
            </a:r>
            <a:endParaRPr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Selected Topic</a:t>
            </a:r>
            <a:endParaRPr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946397"/>
          </a:xfrm>
          <a:prstGeom prst="rect">
            <a:avLst/>
          </a:prstGeom>
          <a:solidFill>
            <a:schemeClr val="bg2">
              <a:lumMod val="75000"/>
              <a:alpha val="80988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As it relates to human behavior, how do seasons, fiscal quarters, months, and even years compare in gains and losses, for Apple, Inc (APPL) stock?</a:t>
            </a:r>
            <a:endParaRPr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2B2B2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Why this Topic?</a:t>
            </a:r>
            <a:endParaRPr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Google Shape;104;p16">
            <a:extLst>
              <a:ext uri="{FF2B5EF4-FFF2-40B4-BE49-F238E27FC236}">
                <a16:creationId xmlns:a16="http://schemas.microsoft.com/office/drawing/2014/main" id="{821B01BC-74B8-8B47-9AC2-E5630E2FA43F}"/>
              </a:ext>
            </a:extLst>
          </p:cNvPr>
          <p:cNvSpPr txBox="1">
            <a:spLocks/>
          </p:cNvSpPr>
          <p:nvPr/>
        </p:nvSpPr>
        <p:spPr>
          <a:xfrm>
            <a:off x="217108" y="1286631"/>
            <a:ext cx="8520600" cy="940831"/>
          </a:xfrm>
          <a:prstGeom prst="rect">
            <a:avLst/>
          </a:prstGeom>
          <a:solidFill>
            <a:schemeClr val="bg2">
              <a:lumMod val="75000"/>
              <a:alpha val="81477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bg1"/>
              </a:buClr>
              <a:buFont typeface="Georgia"/>
              <a:buChar char="●"/>
            </a:pPr>
            <a:r>
              <a:rPr lang="en-US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We wish to predict the greatest opportunity for gains and avoid the greatest pitfalls for losses as one considers investing in Apple’s stock</a:t>
            </a:r>
          </a:p>
          <a:p>
            <a:pPr marL="0" indent="0">
              <a:spcBef>
                <a:spcPts val="1200"/>
              </a:spcBef>
              <a:buClr>
                <a:schemeClr val="bg1"/>
              </a:buClr>
              <a:buFont typeface="Roboto"/>
              <a:buNone/>
            </a:pPr>
            <a:endParaRPr lang="en-US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lnSpc>
                <a:spcPct val="150000"/>
              </a:lnSpc>
              <a:spcBef>
                <a:spcPts val="1600"/>
              </a:spcBef>
              <a:buFont typeface="Roboto"/>
              <a:buNone/>
            </a:pPr>
            <a:endParaRPr lang="en-US" sz="1500" dirty="0">
              <a:solidFill>
                <a:srgbClr val="2B2B2B"/>
              </a:solidFill>
            </a:endParaRPr>
          </a:p>
          <a:p>
            <a:pPr marL="0" indent="0">
              <a:spcBef>
                <a:spcPts val="4600"/>
              </a:spcBef>
              <a:spcAft>
                <a:spcPts val="1200"/>
              </a:spcAft>
              <a:buFont typeface="Roboto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4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2056596" cy="607800"/>
          </a:xfrm>
          <a:prstGeom prst="rect">
            <a:avLst/>
          </a:prstGeom>
          <a:solidFill>
            <a:schemeClr val="bg2">
              <a:lumMod val="75000"/>
              <a:alpha val="80902"/>
            </a:schemeClr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Data Source</a:t>
            </a:r>
            <a:endParaRPr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341875"/>
          </a:xfrm>
          <a:prstGeom prst="rect">
            <a:avLst/>
          </a:prstGeom>
          <a:solidFill>
            <a:schemeClr val="bg2">
              <a:lumMod val="75000"/>
              <a:alpha val="80887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The dataset utilized is from </a:t>
            </a:r>
            <a:r>
              <a:rPr lang="en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Kaggle.com</a:t>
            </a:r>
            <a:r>
              <a:rPr lang="en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, titled the “NYSE”.</a:t>
            </a:r>
            <a:endParaRPr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00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Link: </a:t>
            </a:r>
            <a:r>
              <a:rPr lang="en" sz="1800" u="sng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https://www.kaggle.com/varpit94/apple-stock-data-updated-till-22jun2021</a:t>
            </a: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" name="Google Shape;110;p17">
            <a:extLst>
              <a:ext uri="{FF2B5EF4-FFF2-40B4-BE49-F238E27FC236}">
                <a16:creationId xmlns:a16="http://schemas.microsoft.com/office/drawing/2014/main" id="{6C245EB6-70D3-3A47-8819-42B56442D153}"/>
              </a:ext>
            </a:extLst>
          </p:cNvPr>
          <p:cNvSpPr txBox="1">
            <a:spLocks/>
          </p:cNvSpPr>
          <p:nvPr/>
        </p:nvSpPr>
        <p:spPr>
          <a:xfrm>
            <a:off x="311700" y="3135402"/>
            <a:ext cx="8520600" cy="730304"/>
          </a:xfrm>
          <a:prstGeom prst="rect">
            <a:avLst/>
          </a:prstGeom>
          <a:solidFill>
            <a:schemeClr val="bg2">
              <a:lumMod val="75000"/>
              <a:alpha val="80887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This dataset begins on Apple’s IPO, 12/12/1980, and ends on 12/5/2020</a:t>
            </a:r>
          </a:p>
          <a:p>
            <a:pPr marL="0" indent="0">
              <a:spcAft>
                <a:spcPts val="1200"/>
              </a:spcAft>
              <a:buFont typeface="Roboto"/>
              <a:buNone/>
            </a:pPr>
            <a:endParaRPr lang="en-US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Database Integration: Data Pre-Processing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75311" y="1049267"/>
            <a:ext cx="8520600" cy="855813"/>
          </a:xfrm>
          <a:prstGeom prst="rect">
            <a:avLst/>
          </a:prstGeom>
          <a:solidFill>
            <a:schemeClr val="bg2">
              <a:lumMod val="50000"/>
              <a:alpha val="81133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sz="1200" dirty="0">
                <a:solidFill>
                  <a:schemeClr val="bg1"/>
                </a:solidFill>
              </a:rPr>
              <a:t>The Data Pre-Processing was based on figuring what story we were trying to tell. </a:t>
            </a:r>
            <a:endParaRPr sz="1200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sz="1200" dirty="0">
                <a:solidFill>
                  <a:schemeClr val="bg1"/>
                </a:solidFill>
              </a:rPr>
              <a:t>Base dataset had the following features:</a:t>
            </a:r>
            <a:endParaRPr sz="1200" dirty="0">
              <a:solidFill>
                <a:schemeClr val="bg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Char char="○"/>
            </a:pPr>
            <a:r>
              <a:rPr lang="en" sz="1200" dirty="0">
                <a:solidFill>
                  <a:schemeClr val="bg1"/>
                </a:solidFill>
              </a:rPr>
              <a:t>Date, Open, High, Low, Close, Adj Close, and Volume</a:t>
            </a:r>
            <a:endParaRPr sz="1200" dirty="0">
              <a:solidFill>
                <a:schemeClr val="bg1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9D52D6A-D42B-9440-A302-4FCEC0D9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4864"/>
            <a:ext cx="4420133" cy="1095799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36AD6EB-11FE-0147-96C0-A4D9FCE4D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197" y="3931050"/>
            <a:ext cx="4479885" cy="1095799"/>
          </a:xfrm>
          <a:prstGeom prst="rect">
            <a:avLst/>
          </a:prstGeom>
        </p:spPr>
      </p:pic>
      <p:sp>
        <p:nvSpPr>
          <p:cNvPr id="14" name="Google Shape;134;p21">
            <a:extLst>
              <a:ext uri="{FF2B5EF4-FFF2-40B4-BE49-F238E27FC236}">
                <a16:creationId xmlns:a16="http://schemas.microsoft.com/office/drawing/2014/main" id="{A9F8D665-A207-F145-978F-B7F2337F513E}"/>
              </a:ext>
            </a:extLst>
          </p:cNvPr>
          <p:cNvSpPr txBox="1">
            <a:spLocks/>
          </p:cNvSpPr>
          <p:nvPr/>
        </p:nvSpPr>
        <p:spPr>
          <a:xfrm>
            <a:off x="159833" y="3043770"/>
            <a:ext cx="8520600" cy="727093"/>
          </a:xfrm>
          <a:prstGeom prst="rect">
            <a:avLst/>
          </a:prstGeom>
          <a:solidFill>
            <a:schemeClr val="bg2">
              <a:lumMod val="50000"/>
              <a:alpha val="81133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</a:rPr>
              <a:t>The following features were later added via formulas and through a SQL join:</a:t>
            </a:r>
          </a:p>
          <a:p>
            <a:pPr lvl="1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</a:rPr>
              <a:t>Season, Quarter, a 24hr change column for each price variable, and a </a:t>
            </a:r>
            <a:r>
              <a:rPr lang="en-US" sz="1200" dirty="0" err="1">
                <a:solidFill>
                  <a:schemeClr val="bg1"/>
                </a:solidFill>
              </a:rPr>
              <a:t>Gain_Loss</a:t>
            </a:r>
            <a:r>
              <a:rPr lang="en-US" sz="1200" dirty="0">
                <a:solidFill>
                  <a:schemeClr val="bg1"/>
                </a:solidFill>
              </a:rPr>
              <a:t> column based on its relative 24hr change column</a:t>
            </a: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377C8135-76F0-0046-BBD7-510AE0B44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050" y="1902065"/>
            <a:ext cx="52959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113595" y="158085"/>
            <a:ext cx="6249002" cy="607800"/>
          </a:xfrm>
          <a:prstGeom prst="rect">
            <a:avLst/>
          </a:prstGeom>
          <a:solidFill>
            <a:schemeClr val="bg2">
              <a:lumMod val="50000"/>
              <a:alpha val="81324"/>
            </a:schemeClr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Database Integration: SQL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 descr="A picture containing window&#10;&#10;Description automatically generated">
            <a:extLst>
              <a:ext uri="{FF2B5EF4-FFF2-40B4-BE49-F238E27FC236}">
                <a16:creationId xmlns:a16="http://schemas.microsoft.com/office/drawing/2014/main" id="{3E515371-339D-7B4D-9DA0-9768BCD0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990" y="1416093"/>
            <a:ext cx="5137415" cy="3496108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5DE215-8286-4C41-BEAB-06F1B9ECA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95" y="1416093"/>
            <a:ext cx="3692507" cy="2350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F13483-484C-5449-8D8C-6882D11E9C88}"/>
              </a:ext>
            </a:extLst>
          </p:cNvPr>
          <p:cNvSpPr txBox="1"/>
          <p:nvPr/>
        </p:nvSpPr>
        <p:spPr>
          <a:xfrm>
            <a:off x="113595" y="677429"/>
            <a:ext cx="790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database was joined by using the query below using the Kaggle dataset and season and quarter dataset. </a:t>
            </a:r>
          </a:p>
        </p:txBody>
      </p:sp>
    </p:spTree>
    <p:extLst>
      <p:ext uri="{BB962C8B-B14F-4D97-AF65-F5344CB8AC3E}">
        <p14:creationId xmlns:p14="http://schemas.microsoft.com/office/powerpoint/2010/main" val="195871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4836372" cy="607800"/>
          </a:xfrm>
          <a:prstGeom prst="rect">
            <a:avLst/>
          </a:prstGeom>
          <a:solidFill>
            <a:schemeClr val="bg2">
              <a:lumMod val="50000"/>
              <a:alpha val="81000"/>
            </a:schemeClr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Machine Learning Introduction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732781"/>
          </a:xfrm>
          <a:prstGeom prst="rect">
            <a:avLst/>
          </a:prstGeom>
          <a:solidFill>
            <a:schemeClr val="bg2">
              <a:lumMod val="50000"/>
              <a:alpha val="80984"/>
            </a:schemeClr>
          </a:solidFill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Preliminary </a:t>
            </a:r>
          </a:p>
          <a:p>
            <a:pPr lvl="1" indent="-342900"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data pre-processing</a:t>
            </a:r>
            <a:endParaRPr dirty="0">
              <a:solidFill>
                <a:schemeClr val="bg1"/>
              </a:solidFill>
            </a:endParaRPr>
          </a:p>
          <a:p>
            <a:pPr lvl="1" indent="-342900"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feature engineering</a:t>
            </a:r>
          </a:p>
          <a:p>
            <a:pPr lvl="1" indent="-342900"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feature selection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How the data is split into training and testing sets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Model choice, its’ limitations, and its’ benefits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1362</Words>
  <Application>Microsoft Macintosh PowerPoint</Application>
  <PresentationFormat>On-screen Show (16:9)</PresentationFormat>
  <Paragraphs>169</Paragraphs>
  <Slides>24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Georgia</vt:lpstr>
      <vt:lpstr>Calibri</vt:lpstr>
      <vt:lpstr>Arial</vt:lpstr>
      <vt:lpstr>Wingdings</vt:lpstr>
      <vt:lpstr>Roboto</vt:lpstr>
      <vt:lpstr>Geometric</vt:lpstr>
      <vt:lpstr>Group 10</vt:lpstr>
      <vt:lpstr>Content</vt:lpstr>
      <vt:lpstr>Description of the communication protocols</vt:lpstr>
      <vt:lpstr>Selected Topic</vt:lpstr>
      <vt:lpstr>Why this Topic?</vt:lpstr>
      <vt:lpstr>Data Source</vt:lpstr>
      <vt:lpstr>Database Integration: Data Pre-Processing</vt:lpstr>
      <vt:lpstr>Database Integration: SQL</vt:lpstr>
      <vt:lpstr>Machine Learning Introduction</vt:lpstr>
      <vt:lpstr>Preliminary Feature Engineering &amp; Feature Selection</vt:lpstr>
      <vt:lpstr>Methodologies</vt:lpstr>
      <vt:lpstr>Three Architectures Tested</vt:lpstr>
      <vt:lpstr>Accuracy</vt:lpstr>
      <vt:lpstr>Model Choice, Model Limitations &amp; Benefits</vt:lpstr>
      <vt:lpstr>RFM Confusion Matrix &amp; Feature Importance: Open </vt:lpstr>
      <vt:lpstr>RFM Confusion Matrix &amp; Feature Importance: Close</vt:lpstr>
      <vt:lpstr>RFM Confusion Matrix &amp; Feature Importance: High</vt:lpstr>
      <vt:lpstr>RFM Confusion Matrix &amp; Feature Importance: Low</vt:lpstr>
      <vt:lpstr>RFM Confusion Matrix &amp; Feature Importance: Volume</vt:lpstr>
      <vt:lpstr>RFM Confusion Matrix &amp; Feature Importance: Volume as Target with All 24hr Price Change Variables as Features</vt:lpstr>
      <vt:lpstr>PowerPoint Presentation</vt:lpstr>
      <vt:lpstr>Dashboard</vt:lpstr>
      <vt:lpstr>R-Analysis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10</dc:title>
  <cp:lastModifiedBy>Ireion S. Anthony</cp:lastModifiedBy>
  <cp:revision>53</cp:revision>
  <dcterms:modified xsi:type="dcterms:W3CDTF">2021-08-11T00:01:03Z</dcterms:modified>
</cp:coreProperties>
</file>