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5143500" type="screen16x9"/>
  <p:notesSz cx="6858000" cy="9144000"/>
  <p:embeddedFontLst>
    <p:embeddedFont>
      <p:font typeface="Calibri" panose="020F0502020204030204" pitchFamily="34" charset="0"/>
      <p:regular r:id="rId27"/>
      <p:bold r:id="rId28"/>
      <p:italic r:id="rId29"/>
      <p:boldItalic r:id="rId30"/>
    </p:embeddedFont>
    <p:embeddedFont>
      <p:font typeface="Georgia" panose="02040502050405020303" pitchFamily="18" charset="0"/>
      <p:regular r:id="rId31"/>
      <p:bold r:id="rId32"/>
      <p:italic r:id="rId33"/>
      <p:boldItalic r:id="rId34"/>
    </p:embeddedFont>
    <p:embeddedFont>
      <p:font typeface="Roboto" panose="02000000000000000000" pitchFamily="2"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33"/>
    <p:restoredTop sz="94737"/>
  </p:normalViewPr>
  <p:slideViewPr>
    <p:cSldViewPr snapToGrid="0">
      <p:cViewPr varScale="1">
        <p:scale>
          <a:sx n="141" d="100"/>
          <a:sy n="141" d="100"/>
        </p:scale>
        <p:origin x="592"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e74df4a4a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e74df4a4a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e74df4a4ac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e74df4a4ac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e74df4a4ac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e74df4a4ac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74df4a4ac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e74df4a4ac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e74df4a4ac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e74df4a4ac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e74df4a4ac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e74df4a4ac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e74df4a4ac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e74df4a4ac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e74df4a4ac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e74df4a4ac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e74df4a4ac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e74df4a4ac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e74df4a4ac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e74df4a4ac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e45d5e0c55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e45d5e0c55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e74df4a4ac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e74df4a4ac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e478d14cb1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e478d14cb1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e478d14cb1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e478d14cb1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89793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e478d14cb1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e478d14cb1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75659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e478d14cb1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e478d14cb1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2349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e45d5e0c55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e45d5e0c55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e45d5e0c55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e45d5e0c55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e45d5e0c55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e45d5e0c5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e45d5e0c55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e45d5e0c55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e45d5e0c55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e45d5e0c55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e478d14cb1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e478d14cb1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e478d14cb1_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e478d14cb1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hyperlink" Target="https://public.tableau.com/app/profile/opy.shoffy/viz/Final_Project_10_16277782240420/QuarterlyGainLoss"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varpit94/apple-stock-data-updated-till-22jun2021"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775222"/>
            <a:ext cx="2474284" cy="838800"/>
          </a:xfrm>
          <a:prstGeom prst="rect">
            <a:avLst/>
          </a:prstGeom>
          <a:solidFill>
            <a:schemeClr val="bg2">
              <a:lumMod val="75000"/>
              <a:alpha val="80836"/>
            </a:schemeClr>
          </a:solidFill>
        </p:spPr>
        <p:txBody>
          <a:bodyPr spcFirstLastPara="1" wrap="square" lIns="91425" tIns="91425" rIns="91425" bIns="91425" anchor="b" anchorCtr="0">
            <a:normAutofit/>
          </a:bodyPr>
          <a:lstStyle/>
          <a:p>
            <a:pPr marL="0" lvl="0" indent="0" algn="l" rtl="0">
              <a:spcBef>
                <a:spcPts val="0"/>
              </a:spcBef>
              <a:spcAft>
                <a:spcPts val="0"/>
              </a:spcAft>
              <a:buNone/>
            </a:pPr>
            <a:r>
              <a:rPr lang="en" dirty="0"/>
              <a:t>Group 10</a:t>
            </a:r>
            <a:endParaRPr dirty="0"/>
          </a:p>
        </p:txBody>
      </p:sp>
      <p:sp>
        <p:nvSpPr>
          <p:cNvPr id="86" name="Google Shape;86;p13"/>
          <p:cNvSpPr txBox="1">
            <a:spLocks noGrp="1"/>
          </p:cNvSpPr>
          <p:nvPr>
            <p:ph type="subTitle" idx="1"/>
          </p:nvPr>
        </p:nvSpPr>
        <p:spPr>
          <a:xfrm>
            <a:off x="598088" y="2715913"/>
            <a:ext cx="8222100" cy="432900"/>
          </a:xfrm>
          <a:prstGeom prst="rect">
            <a:avLst/>
          </a:prstGeom>
          <a:solidFill>
            <a:schemeClr val="bg2">
              <a:lumMod val="75000"/>
              <a:alpha val="81129"/>
            </a:schemeClr>
          </a:solidFill>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dirty="0"/>
              <a:t>40 years of Apple, Inc (APPL) stock market trends in Gains &amp; Losses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chemeClr val="bg1"/>
                </a:solidFill>
              </a:rPr>
              <a:t>Preliminary Feature Engineering &amp; Feature Selection</a:t>
            </a:r>
            <a:endParaRPr dirty="0">
              <a:solidFill>
                <a:schemeClr val="bg1"/>
              </a:solidFill>
            </a:endParaRPr>
          </a:p>
        </p:txBody>
      </p:sp>
      <p:sp>
        <p:nvSpPr>
          <p:cNvPr id="140" name="Google Shape;140;p22"/>
          <p:cNvSpPr txBox="1">
            <a:spLocks noGrp="1"/>
          </p:cNvSpPr>
          <p:nvPr>
            <p:ph type="body" idx="1"/>
          </p:nvPr>
        </p:nvSpPr>
        <p:spPr>
          <a:xfrm>
            <a:off x="311700" y="1229975"/>
            <a:ext cx="3999900" cy="3339000"/>
          </a:xfrm>
          <a:prstGeom prst="rect">
            <a:avLst/>
          </a:prstGeom>
          <a:solidFill>
            <a:schemeClr val="bg2">
              <a:lumMod val="50000"/>
              <a:alpha val="80664"/>
            </a:schemeClr>
          </a:solidFill>
        </p:spPr>
        <p:txBody>
          <a:bodyPr spcFirstLastPara="1" wrap="square" lIns="91425" tIns="91425" rIns="91425" bIns="91425" anchor="t" anchorCtr="0">
            <a:normAutofit lnSpcReduction="10000"/>
          </a:bodyPr>
          <a:lstStyle/>
          <a:p>
            <a:pPr marL="0" lvl="0" indent="0" algn="l" rtl="0">
              <a:spcBef>
                <a:spcPts val="0"/>
              </a:spcBef>
              <a:spcAft>
                <a:spcPts val="0"/>
              </a:spcAft>
              <a:buClr>
                <a:schemeClr val="bg1"/>
              </a:buClr>
              <a:buNone/>
            </a:pPr>
            <a:r>
              <a:rPr lang="en" dirty="0">
                <a:solidFill>
                  <a:schemeClr val="bg1"/>
                </a:solidFill>
              </a:rPr>
              <a:t>Preliminary Feature Engineering</a:t>
            </a:r>
            <a:endParaRPr dirty="0">
              <a:solidFill>
                <a:schemeClr val="bg1"/>
              </a:solidFill>
            </a:endParaRPr>
          </a:p>
          <a:p>
            <a:pPr marL="457200" lvl="0" indent="-317500" algn="l" rtl="0">
              <a:spcBef>
                <a:spcPts val="1200"/>
              </a:spcBef>
              <a:spcAft>
                <a:spcPts val="0"/>
              </a:spcAft>
              <a:buClr>
                <a:schemeClr val="bg1"/>
              </a:buClr>
              <a:buSzPts val="1400"/>
              <a:buChar char="●"/>
            </a:pPr>
            <a:r>
              <a:rPr lang="en" dirty="0">
                <a:solidFill>
                  <a:schemeClr val="bg1"/>
                </a:solidFill>
              </a:rPr>
              <a:t>The target column is our “</a:t>
            </a:r>
            <a:r>
              <a:rPr lang="en" dirty="0" err="1">
                <a:solidFill>
                  <a:schemeClr val="bg1"/>
                </a:solidFill>
              </a:rPr>
              <a:t>Gain_Loss</a:t>
            </a:r>
            <a:r>
              <a:rPr lang="en" dirty="0">
                <a:solidFill>
                  <a:schemeClr val="bg1"/>
                </a:solidFill>
              </a:rPr>
              <a:t>_&lt;</a:t>
            </a:r>
            <a:r>
              <a:rPr lang="en" dirty="0" err="1">
                <a:solidFill>
                  <a:schemeClr val="bg1"/>
                </a:solidFill>
              </a:rPr>
              <a:t>Price_Variable</a:t>
            </a:r>
            <a:r>
              <a:rPr lang="en" dirty="0">
                <a:solidFill>
                  <a:schemeClr val="bg1"/>
                </a:solidFill>
              </a:rPr>
              <a:t>&gt;” column.</a:t>
            </a:r>
            <a:endParaRPr dirty="0">
              <a:solidFill>
                <a:schemeClr val="bg1"/>
              </a:solidFill>
            </a:endParaRPr>
          </a:p>
          <a:p>
            <a:pPr marL="457200" lvl="0" indent="-317500" algn="l" rtl="0">
              <a:spcBef>
                <a:spcPts val="0"/>
              </a:spcBef>
              <a:spcAft>
                <a:spcPts val="0"/>
              </a:spcAft>
              <a:buClr>
                <a:schemeClr val="bg1"/>
              </a:buClr>
              <a:buSzPts val="1400"/>
              <a:buChar char="●"/>
            </a:pPr>
            <a:r>
              <a:rPr lang="en" dirty="0">
                <a:solidFill>
                  <a:schemeClr val="bg1"/>
                </a:solidFill>
              </a:rPr>
              <a:t>This column is based off of the numbers in “&lt;</a:t>
            </a:r>
            <a:r>
              <a:rPr lang="en" dirty="0" err="1">
                <a:solidFill>
                  <a:schemeClr val="bg1"/>
                </a:solidFill>
              </a:rPr>
              <a:t>Price_Variable</a:t>
            </a:r>
            <a:r>
              <a:rPr lang="en" dirty="0">
                <a:solidFill>
                  <a:schemeClr val="bg1"/>
                </a:solidFill>
              </a:rPr>
              <a:t>&gt;_24hr_Change” column</a:t>
            </a:r>
            <a:endParaRPr dirty="0">
              <a:solidFill>
                <a:schemeClr val="bg1"/>
              </a:solidFill>
            </a:endParaRPr>
          </a:p>
          <a:p>
            <a:pPr marL="914400" lvl="1" indent="-304800" algn="l" rtl="0">
              <a:spcBef>
                <a:spcPts val="0"/>
              </a:spcBef>
              <a:spcAft>
                <a:spcPts val="0"/>
              </a:spcAft>
              <a:buClr>
                <a:schemeClr val="bg1"/>
              </a:buClr>
              <a:buSzPts val="1200"/>
              <a:buChar char="○"/>
            </a:pPr>
            <a:r>
              <a:rPr lang="en" dirty="0">
                <a:solidFill>
                  <a:schemeClr val="bg1"/>
                </a:solidFill>
              </a:rPr>
              <a:t>“&lt; 0 = ‘Loss’” </a:t>
            </a:r>
            <a:endParaRPr dirty="0">
              <a:solidFill>
                <a:schemeClr val="bg1"/>
              </a:solidFill>
            </a:endParaRPr>
          </a:p>
          <a:p>
            <a:pPr marL="914400" lvl="1" indent="-304800" algn="l" rtl="0">
              <a:spcBef>
                <a:spcPts val="0"/>
              </a:spcBef>
              <a:spcAft>
                <a:spcPts val="0"/>
              </a:spcAft>
              <a:buClr>
                <a:schemeClr val="bg1"/>
              </a:buClr>
              <a:buSzPts val="1200"/>
              <a:buChar char="○"/>
            </a:pPr>
            <a:r>
              <a:rPr lang="en" dirty="0">
                <a:solidFill>
                  <a:schemeClr val="bg1"/>
                </a:solidFill>
              </a:rPr>
              <a:t>“&gt;= 0 = ‘Gain’”</a:t>
            </a:r>
            <a:endParaRPr dirty="0">
              <a:solidFill>
                <a:schemeClr val="bg1"/>
              </a:solidFill>
            </a:endParaRPr>
          </a:p>
          <a:p>
            <a:pPr marL="457200" lvl="0" indent="-317500" algn="l" rtl="0">
              <a:spcBef>
                <a:spcPts val="0"/>
              </a:spcBef>
              <a:spcAft>
                <a:spcPts val="0"/>
              </a:spcAft>
              <a:buClr>
                <a:schemeClr val="bg1"/>
              </a:buClr>
              <a:buSzPts val="1400"/>
              <a:buChar char="●"/>
            </a:pPr>
            <a:r>
              <a:rPr lang="en" dirty="0">
                <a:solidFill>
                  <a:schemeClr val="bg1"/>
                </a:solidFill>
              </a:rPr>
              <a:t>The “&lt;</a:t>
            </a:r>
            <a:r>
              <a:rPr lang="en" dirty="0" err="1">
                <a:solidFill>
                  <a:schemeClr val="bg1"/>
                </a:solidFill>
              </a:rPr>
              <a:t>Price_Variable</a:t>
            </a:r>
            <a:r>
              <a:rPr lang="en" dirty="0">
                <a:solidFill>
                  <a:schemeClr val="bg1"/>
                </a:solidFill>
              </a:rPr>
              <a:t>&gt;_24hr_Change” or “&lt;</a:t>
            </a:r>
            <a:r>
              <a:rPr lang="en" dirty="0" err="1">
                <a:solidFill>
                  <a:schemeClr val="bg1"/>
                </a:solidFill>
              </a:rPr>
              <a:t>Price_Variable</a:t>
            </a:r>
            <a:r>
              <a:rPr lang="en" dirty="0">
                <a:solidFill>
                  <a:schemeClr val="bg1"/>
                </a:solidFill>
              </a:rPr>
              <a:t>&gt;_Change” column is based on the (current price - previous day’s price) for everyday of Apple’s stock in chronological order by “Date”</a:t>
            </a:r>
            <a:endParaRPr dirty="0">
              <a:solidFill>
                <a:schemeClr val="bg1"/>
              </a:solidFill>
            </a:endParaRPr>
          </a:p>
        </p:txBody>
      </p:sp>
      <p:sp>
        <p:nvSpPr>
          <p:cNvPr id="141" name="Google Shape;141;p22"/>
          <p:cNvSpPr txBox="1">
            <a:spLocks noGrp="1"/>
          </p:cNvSpPr>
          <p:nvPr>
            <p:ph type="body" idx="2"/>
          </p:nvPr>
        </p:nvSpPr>
        <p:spPr>
          <a:xfrm>
            <a:off x="4832400" y="1229975"/>
            <a:ext cx="3999900" cy="3339000"/>
          </a:xfrm>
          <a:prstGeom prst="rect">
            <a:avLst/>
          </a:prstGeom>
          <a:solidFill>
            <a:schemeClr val="bg2">
              <a:lumMod val="50000"/>
              <a:alpha val="81230"/>
            </a:schemeClr>
          </a:solidFill>
        </p:spPr>
        <p:txBody>
          <a:bodyPr spcFirstLastPara="1" wrap="square" lIns="91425" tIns="91425" rIns="91425" bIns="91425" anchor="t" anchorCtr="0">
            <a:normAutofit lnSpcReduction="10000"/>
          </a:bodyPr>
          <a:lstStyle/>
          <a:p>
            <a:pPr marL="0" lvl="0" indent="0" algn="l" rtl="0">
              <a:spcBef>
                <a:spcPts val="0"/>
              </a:spcBef>
              <a:spcAft>
                <a:spcPts val="0"/>
              </a:spcAft>
              <a:buClr>
                <a:schemeClr val="bg1"/>
              </a:buClr>
              <a:buNone/>
            </a:pPr>
            <a:r>
              <a:rPr lang="en" dirty="0">
                <a:solidFill>
                  <a:schemeClr val="bg1"/>
                </a:solidFill>
              </a:rPr>
              <a:t>Preliminary Feature Selection</a:t>
            </a:r>
            <a:endParaRPr dirty="0">
              <a:solidFill>
                <a:schemeClr val="bg1"/>
              </a:solidFill>
            </a:endParaRPr>
          </a:p>
          <a:p>
            <a:pPr marL="457200" lvl="0" indent="-317500" algn="l" rtl="0">
              <a:spcBef>
                <a:spcPts val="1200"/>
              </a:spcBef>
              <a:spcAft>
                <a:spcPts val="0"/>
              </a:spcAft>
              <a:buClr>
                <a:schemeClr val="bg1"/>
              </a:buClr>
              <a:buSzPts val="1400"/>
              <a:buChar char="●"/>
            </a:pPr>
            <a:r>
              <a:rPr lang="en" dirty="0">
                <a:solidFill>
                  <a:schemeClr val="bg1"/>
                </a:solidFill>
              </a:rPr>
              <a:t>Based on Machine Learning studies, the target is based on two options only.</a:t>
            </a:r>
            <a:endParaRPr dirty="0">
              <a:solidFill>
                <a:schemeClr val="bg1"/>
              </a:solidFill>
            </a:endParaRPr>
          </a:p>
          <a:p>
            <a:pPr marL="457200" lvl="0" indent="-317500" algn="l" rtl="0">
              <a:spcBef>
                <a:spcPts val="0"/>
              </a:spcBef>
              <a:spcAft>
                <a:spcPts val="0"/>
              </a:spcAft>
              <a:buClr>
                <a:schemeClr val="bg1"/>
              </a:buClr>
              <a:buSzPts val="1400"/>
              <a:buChar char="●"/>
            </a:pPr>
            <a:r>
              <a:rPr lang="en" dirty="0">
                <a:solidFill>
                  <a:schemeClr val="bg1"/>
                </a:solidFill>
              </a:rPr>
              <a:t>Examples:</a:t>
            </a:r>
            <a:endParaRPr dirty="0">
              <a:solidFill>
                <a:schemeClr val="bg1"/>
              </a:solidFill>
            </a:endParaRPr>
          </a:p>
          <a:p>
            <a:pPr marL="914400" lvl="1" indent="-304800" algn="l" rtl="0">
              <a:spcBef>
                <a:spcPts val="0"/>
              </a:spcBef>
              <a:spcAft>
                <a:spcPts val="0"/>
              </a:spcAft>
              <a:buClr>
                <a:schemeClr val="bg1"/>
              </a:buClr>
              <a:buSzPts val="1200"/>
              <a:buChar char="○"/>
            </a:pPr>
            <a:r>
              <a:rPr lang="en" dirty="0">
                <a:solidFill>
                  <a:schemeClr val="bg1"/>
                </a:solidFill>
              </a:rPr>
              <a:t>0 or a 1</a:t>
            </a:r>
            <a:endParaRPr dirty="0">
              <a:solidFill>
                <a:schemeClr val="bg1"/>
              </a:solidFill>
            </a:endParaRPr>
          </a:p>
          <a:p>
            <a:pPr marL="914400" lvl="1" indent="-304800" algn="l" rtl="0">
              <a:spcBef>
                <a:spcPts val="0"/>
              </a:spcBef>
              <a:spcAft>
                <a:spcPts val="0"/>
              </a:spcAft>
              <a:buClr>
                <a:schemeClr val="bg1"/>
              </a:buClr>
              <a:buSzPts val="1200"/>
              <a:buChar char="○"/>
            </a:pPr>
            <a:r>
              <a:rPr lang="en" dirty="0">
                <a:solidFill>
                  <a:schemeClr val="bg1"/>
                </a:solidFill>
              </a:rPr>
              <a:t>Yes or No</a:t>
            </a:r>
            <a:endParaRPr dirty="0">
              <a:solidFill>
                <a:schemeClr val="bg1"/>
              </a:solidFill>
            </a:endParaRPr>
          </a:p>
          <a:p>
            <a:pPr marL="914400" lvl="1" indent="-304800" algn="l" rtl="0">
              <a:spcBef>
                <a:spcPts val="0"/>
              </a:spcBef>
              <a:spcAft>
                <a:spcPts val="0"/>
              </a:spcAft>
              <a:buClr>
                <a:schemeClr val="bg1"/>
              </a:buClr>
              <a:buSzPts val="1200"/>
              <a:buChar char="○"/>
            </a:pPr>
            <a:r>
              <a:rPr lang="en" dirty="0">
                <a:solidFill>
                  <a:schemeClr val="bg1"/>
                </a:solidFill>
              </a:rPr>
              <a:t>Approve or Deny</a:t>
            </a:r>
            <a:endParaRPr dirty="0">
              <a:solidFill>
                <a:schemeClr val="bg1"/>
              </a:solidFill>
            </a:endParaRPr>
          </a:p>
          <a:p>
            <a:pPr marL="914400" lvl="1" indent="-304800" algn="l" rtl="0">
              <a:spcBef>
                <a:spcPts val="0"/>
              </a:spcBef>
              <a:spcAft>
                <a:spcPts val="0"/>
              </a:spcAft>
              <a:buClr>
                <a:schemeClr val="bg1"/>
              </a:buClr>
              <a:buSzPts val="1200"/>
              <a:buChar char="○"/>
            </a:pPr>
            <a:r>
              <a:rPr lang="en" dirty="0">
                <a:solidFill>
                  <a:schemeClr val="bg1"/>
                </a:solidFill>
              </a:rPr>
              <a:t>Gain or Loss</a:t>
            </a:r>
            <a:endParaRPr dirty="0">
              <a:solidFill>
                <a:schemeClr val="bg1"/>
              </a:solidFill>
            </a:endParaRPr>
          </a:p>
          <a:p>
            <a:pPr marL="457200" lvl="0" indent="-317500" algn="l" rtl="0">
              <a:spcBef>
                <a:spcPts val="0"/>
              </a:spcBef>
              <a:spcAft>
                <a:spcPts val="0"/>
              </a:spcAft>
              <a:buClr>
                <a:schemeClr val="bg1"/>
              </a:buClr>
              <a:buSzPts val="1400"/>
              <a:buChar char="●"/>
            </a:pPr>
            <a:r>
              <a:rPr lang="en" dirty="0">
                <a:solidFill>
                  <a:schemeClr val="bg1"/>
                </a:solidFill>
              </a:rPr>
              <a:t>The Gain/Loss of stock prices by day is the best engineered feature to base the stock’s machine learning model, because that is what is important to the people who will use it to their own benefit</a:t>
            </a:r>
            <a:endParaRPr dirty="0">
              <a:solidFill>
                <a:schemeClr val="bg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3"/>
          <p:cNvSpPr txBox="1">
            <a:spLocks noGrp="1"/>
          </p:cNvSpPr>
          <p:nvPr>
            <p:ph type="title"/>
          </p:nvPr>
        </p:nvSpPr>
        <p:spPr>
          <a:xfrm>
            <a:off x="311700" y="410000"/>
            <a:ext cx="6957780" cy="607800"/>
          </a:xfrm>
          <a:prstGeom prst="rect">
            <a:avLst/>
          </a:prstGeom>
          <a:solidFill>
            <a:schemeClr val="bg2">
              <a:lumMod val="50000"/>
              <a:alpha val="81000"/>
            </a:schemeClr>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chemeClr val="bg1"/>
                </a:solidFill>
              </a:rPr>
              <a:t>Machine Learning Testing and Training Split</a:t>
            </a:r>
            <a:endParaRPr dirty="0">
              <a:solidFill>
                <a:schemeClr val="bg1"/>
              </a:solidFill>
            </a:endParaRPr>
          </a:p>
        </p:txBody>
      </p:sp>
      <p:sp>
        <p:nvSpPr>
          <p:cNvPr id="147" name="Google Shape;147;p23"/>
          <p:cNvSpPr txBox="1">
            <a:spLocks noGrp="1"/>
          </p:cNvSpPr>
          <p:nvPr>
            <p:ph type="body" idx="1"/>
          </p:nvPr>
        </p:nvSpPr>
        <p:spPr>
          <a:xfrm>
            <a:off x="311700" y="1229875"/>
            <a:ext cx="8520600" cy="3339000"/>
          </a:xfrm>
          <a:prstGeom prst="rect">
            <a:avLst/>
          </a:prstGeom>
          <a:solidFill>
            <a:schemeClr val="bg2">
              <a:lumMod val="50000"/>
              <a:alpha val="81059"/>
            </a:schemeClr>
          </a:solidFill>
        </p:spPr>
        <p:txBody>
          <a:bodyPr spcFirstLastPara="1" wrap="square" lIns="91425" tIns="91425" rIns="91425" bIns="91425" anchor="t" anchorCtr="0">
            <a:normAutofit fontScale="92500" lnSpcReduction="10000"/>
          </a:bodyPr>
          <a:lstStyle/>
          <a:p>
            <a:pPr marL="0" lvl="0" indent="0" algn="l" rtl="0">
              <a:spcBef>
                <a:spcPts val="0"/>
              </a:spcBef>
              <a:spcAft>
                <a:spcPts val="0"/>
              </a:spcAft>
              <a:buClr>
                <a:schemeClr val="bg1"/>
              </a:buClr>
              <a:buNone/>
            </a:pPr>
            <a:r>
              <a:rPr lang="en" dirty="0">
                <a:solidFill>
                  <a:schemeClr val="bg1"/>
                </a:solidFill>
              </a:rPr>
              <a:t>Two models were tested for Machine Learning, both Logistic Regression and Random Forest Model. </a:t>
            </a:r>
            <a:endParaRPr dirty="0">
              <a:solidFill>
                <a:schemeClr val="bg1"/>
              </a:solidFill>
            </a:endParaRPr>
          </a:p>
          <a:p>
            <a:pPr marL="0" lvl="0" indent="0" algn="l" rtl="0">
              <a:spcBef>
                <a:spcPts val="1200"/>
              </a:spcBef>
              <a:spcAft>
                <a:spcPts val="0"/>
              </a:spcAft>
              <a:buClr>
                <a:schemeClr val="bg1"/>
              </a:buClr>
              <a:buNone/>
            </a:pPr>
            <a:r>
              <a:rPr lang="en" dirty="0">
                <a:solidFill>
                  <a:schemeClr val="bg1"/>
                </a:solidFill>
              </a:rPr>
              <a:t>In the Logistic Regression</a:t>
            </a:r>
            <a:endParaRPr dirty="0">
              <a:solidFill>
                <a:schemeClr val="bg1"/>
              </a:solidFill>
            </a:endParaRPr>
          </a:p>
          <a:p>
            <a:pPr marL="457200" lvl="0" indent="-342900" algn="l" rtl="0">
              <a:spcBef>
                <a:spcPts val="1200"/>
              </a:spcBef>
              <a:spcAft>
                <a:spcPts val="0"/>
              </a:spcAft>
              <a:buClr>
                <a:schemeClr val="bg1"/>
              </a:buClr>
              <a:buSzPts val="1800"/>
              <a:buChar char="●"/>
            </a:pPr>
            <a:r>
              <a:rPr lang="en" dirty="0">
                <a:solidFill>
                  <a:schemeClr val="bg1"/>
                </a:solidFill>
              </a:rPr>
              <a:t>Random state = 1, stratify = y, and the sample consisted of 7669 rows and 17 columns of our full database set, or 7669 rows and 18 columns</a:t>
            </a:r>
            <a:endParaRPr dirty="0">
              <a:solidFill>
                <a:schemeClr val="bg1"/>
              </a:solidFill>
            </a:endParaRPr>
          </a:p>
          <a:p>
            <a:pPr marL="0" lvl="0" indent="0" algn="l" rtl="0">
              <a:spcBef>
                <a:spcPts val="1200"/>
              </a:spcBef>
              <a:spcAft>
                <a:spcPts val="0"/>
              </a:spcAft>
              <a:buClr>
                <a:schemeClr val="bg1"/>
              </a:buClr>
              <a:buNone/>
            </a:pPr>
            <a:r>
              <a:rPr lang="en" dirty="0">
                <a:solidFill>
                  <a:schemeClr val="bg1"/>
                </a:solidFill>
              </a:rPr>
              <a:t>In the Random Forest Model</a:t>
            </a:r>
            <a:endParaRPr dirty="0">
              <a:solidFill>
                <a:schemeClr val="bg1"/>
              </a:solidFill>
            </a:endParaRPr>
          </a:p>
          <a:p>
            <a:pPr marL="457200" lvl="0" indent="-342900" algn="l" rtl="0">
              <a:spcBef>
                <a:spcPts val="1200"/>
              </a:spcBef>
              <a:spcAft>
                <a:spcPts val="0"/>
              </a:spcAft>
              <a:buClr>
                <a:schemeClr val="bg1"/>
              </a:buClr>
              <a:buSzPts val="1800"/>
              <a:buChar char="●"/>
            </a:pPr>
            <a:r>
              <a:rPr lang="en" dirty="0">
                <a:solidFill>
                  <a:schemeClr val="bg1"/>
                </a:solidFill>
              </a:rPr>
              <a:t>Received a higher accuracy by 3-5% upon changing Random state from 78 to 1 in this model for all price variables, but received the best accuracy when left at 78 for the volume variable models as well as train with 80% of the data</a:t>
            </a:r>
            <a:endParaRPr dirty="0">
              <a:solidFill>
                <a:schemeClr val="bg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4"/>
          <p:cNvSpPr txBox="1">
            <a:spLocks noGrp="1"/>
          </p:cNvSpPr>
          <p:nvPr>
            <p:ph type="title"/>
          </p:nvPr>
        </p:nvSpPr>
        <p:spPr>
          <a:xfrm>
            <a:off x="311700" y="410000"/>
            <a:ext cx="6930348" cy="607800"/>
          </a:xfrm>
          <a:prstGeom prst="rect">
            <a:avLst/>
          </a:prstGeom>
          <a:solidFill>
            <a:schemeClr val="bg2">
              <a:lumMod val="50000"/>
              <a:alpha val="81414"/>
            </a:schemeClr>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chemeClr val="bg1"/>
                </a:solidFill>
              </a:rPr>
              <a:t>Model Choice, Model Limitations &amp; Benefits</a:t>
            </a:r>
            <a:endParaRPr dirty="0">
              <a:solidFill>
                <a:schemeClr val="bg1"/>
              </a:solidFill>
            </a:endParaRPr>
          </a:p>
        </p:txBody>
      </p:sp>
      <p:sp>
        <p:nvSpPr>
          <p:cNvPr id="153" name="Google Shape;153;p24"/>
          <p:cNvSpPr txBox="1">
            <a:spLocks noGrp="1"/>
          </p:cNvSpPr>
          <p:nvPr>
            <p:ph type="body" idx="1"/>
          </p:nvPr>
        </p:nvSpPr>
        <p:spPr>
          <a:xfrm>
            <a:off x="311700" y="1229875"/>
            <a:ext cx="8520600" cy="3339000"/>
          </a:xfrm>
          <a:prstGeom prst="rect">
            <a:avLst/>
          </a:prstGeom>
          <a:solidFill>
            <a:schemeClr val="bg2">
              <a:lumMod val="50000"/>
              <a:alpha val="81246"/>
            </a:schemeClr>
          </a:solidFill>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dirty="0">
                <a:solidFill>
                  <a:schemeClr val="bg1"/>
                </a:solidFill>
              </a:rPr>
              <a:t>Two Machine Learning models were tested for this data. Both Logistic Regression and Random Forest Model were great choices because everything is measured through time and time runs linear.</a:t>
            </a:r>
            <a:endParaRPr dirty="0">
              <a:solidFill>
                <a:schemeClr val="bg1"/>
              </a:solidFill>
            </a:endParaRPr>
          </a:p>
          <a:p>
            <a:pPr marL="457200" lvl="0" indent="-342900" algn="l" rtl="0">
              <a:spcBef>
                <a:spcPts val="1200"/>
              </a:spcBef>
              <a:spcAft>
                <a:spcPts val="0"/>
              </a:spcAft>
              <a:buClr>
                <a:schemeClr val="bg1"/>
              </a:buClr>
              <a:buSzPts val="1800"/>
              <a:buChar char="●"/>
            </a:pPr>
            <a:r>
              <a:rPr lang="en" dirty="0">
                <a:solidFill>
                  <a:schemeClr val="bg1"/>
                </a:solidFill>
              </a:rPr>
              <a:t>Officially settled on the Random Forest Model because, not only is it a regression that works well in time, but it is beneficial in weighing the importance of each feature. </a:t>
            </a:r>
            <a:endParaRPr dirty="0">
              <a:solidFill>
                <a:schemeClr val="bg1"/>
              </a:solidFill>
            </a:endParaRPr>
          </a:p>
          <a:p>
            <a:pPr marL="457200" lvl="0" indent="-342900" algn="l" rtl="0">
              <a:spcBef>
                <a:spcPts val="0"/>
              </a:spcBef>
              <a:spcAft>
                <a:spcPts val="0"/>
              </a:spcAft>
              <a:buClr>
                <a:schemeClr val="bg1"/>
              </a:buClr>
              <a:buSzPts val="1800"/>
              <a:buChar char="●"/>
            </a:pPr>
            <a:r>
              <a:rPr lang="en" dirty="0">
                <a:solidFill>
                  <a:schemeClr val="bg1"/>
                </a:solidFill>
              </a:rPr>
              <a:t>Model limitations include the fact that for time, date format was not enough for the model to read. We had to convert dates to “</a:t>
            </a:r>
            <a:r>
              <a:rPr lang="en" dirty="0" err="1">
                <a:solidFill>
                  <a:schemeClr val="bg1"/>
                </a:solidFill>
              </a:rPr>
              <a:t>toordinal</a:t>
            </a:r>
            <a:r>
              <a:rPr lang="en" dirty="0">
                <a:solidFill>
                  <a:schemeClr val="bg1"/>
                </a:solidFill>
              </a:rPr>
              <a:t>” time in order for the machine model to interpret dates as a form of time in a language that was it’s most favorable, and that turned out to be the “</a:t>
            </a:r>
            <a:r>
              <a:rPr lang="en" dirty="0" err="1">
                <a:solidFill>
                  <a:schemeClr val="bg1"/>
                </a:solidFill>
              </a:rPr>
              <a:t>toordinal</a:t>
            </a:r>
            <a:r>
              <a:rPr lang="en" dirty="0">
                <a:solidFill>
                  <a:schemeClr val="bg1"/>
                </a:solidFill>
              </a:rPr>
              <a:t>” language</a:t>
            </a:r>
            <a:endParaRPr dirty="0">
              <a:solidFill>
                <a:schemeClr val="bg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5"/>
          <p:cNvSpPr txBox="1">
            <a:spLocks noGrp="1"/>
          </p:cNvSpPr>
          <p:nvPr>
            <p:ph type="title"/>
          </p:nvPr>
        </p:nvSpPr>
        <p:spPr>
          <a:xfrm>
            <a:off x="311700" y="410000"/>
            <a:ext cx="4918668" cy="607800"/>
          </a:xfrm>
          <a:prstGeom prst="rect">
            <a:avLst/>
          </a:prstGeom>
          <a:solidFill>
            <a:schemeClr val="bg2">
              <a:lumMod val="50000"/>
              <a:alpha val="81000"/>
            </a:schemeClr>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chemeClr val="bg1"/>
                </a:solidFill>
              </a:rPr>
              <a:t>Accuracy: Logistic Regression</a:t>
            </a:r>
            <a:endParaRPr dirty="0">
              <a:solidFill>
                <a:schemeClr val="bg1"/>
              </a:solidFill>
            </a:endParaRPr>
          </a:p>
        </p:txBody>
      </p:sp>
      <p:sp>
        <p:nvSpPr>
          <p:cNvPr id="159" name="Google Shape;159;p25"/>
          <p:cNvSpPr txBox="1">
            <a:spLocks noGrp="1"/>
          </p:cNvSpPr>
          <p:nvPr>
            <p:ph type="body" idx="1"/>
          </p:nvPr>
        </p:nvSpPr>
        <p:spPr>
          <a:xfrm>
            <a:off x="311700" y="1229875"/>
            <a:ext cx="8520600" cy="3339000"/>
          </a:xfrm>
          <a:prstGeom prst="rect">
            <a:avLst/>
          </a:prstGeom>
          <a:solidFill>
            <a:schemeClr val="bg2">
              <a:lumMod val="50000"/>
              <a:alpha val="81000"/>
            </a:schemeClr>
          </a:solidFill>
        </p:spPr>
        <p:txBody>
          <a:bodyPr spcFirstLastPara="1" wrap="square" lIns="91425" tIns="91425" rIns="91425" bIns="91425" anchor="t" anchorCtr="0">
            <a:normAutofit fontScale="92500" lnSpcReduction="20000"/>
          </a:bodyPr>
          <a:lstStyle/>
          <a:p>
            <a:pPr marL="0" lvl="0" indent="0" algn="l" rtl="0">
              <a:spcBef>
                <a:spcPts val="0"/>
              </a:spcBef>
              <a:spcAft>
                <a:spcPts val="0"/>
              </a:spcAft>
              <a:buClr>
                <a:schemeClr val="bg1"/>
              </a:buClr>
              <a:buNone/>
            </a:pPr>
            <a:r>
              <a:rPr lang="en" dirty="0">
                <a:solidFill>
                  <a:schemeClr val="bg1"/>
                </a:solidFill>
              </a:rPr>
              <a:t>Price Variables: </a:t>
            </a:r>
            <a:endParaRPr dirty="0">
              <a:solidFill>
                <a:schemeClr val="bg1"/>
              </a:solidFill>
            </a:endParaRPr>
          </a:p>
          <a:p>
            <a:pPr marL="457200" lvl="0" indent="-317182" algn="l" rtl="0">
              <a:spcBef>
                <a:spcPts val="1200"/>
              </a:spcBef>
              <a:spcAft>
                <a:spcPts val="0"/>
              </a:spcAft>
              <a:buClr>
                <a:schemeClr val="bg1"/>
              </a:buClr>
              <a:buSzPct val="100000"/>
              <a:buChar char="●"/>
            </a:pPr>
            <a:r>
              <a:rPr lang="en" dirty="0">
                <a:solidFill>
                  <a:schemeClr val="bg1"/>
                </a:solidFill>
              </a:rPr>
              <a:t>Low = 56%</a:t>
            </a:r>
            <a:endParaRPr dirty="0">
              <a:solidFill>
                <a:schemeClr val="bg1"/>
              </a:solidFill>
            </a:endParaRPr>
          </a:p>
          <a:p>
            <a:pPr marL="457200" lvl="0" indent="-317182" algn="l" rtl="0">
              <a:spcBef>
                <a:spcPts val="0"/>
              </a:spcBef>
              <a:spcAft>
                <a:spcPts val="0"/>
              </a:spcAft>
              <a:buClr>
                <a:schemeClr val="bg1"/>
              </a:buClr>
              <a:buSzPct val="100000"/>
              <a:buChar char="●"/>
            </a:pPr>
            <a:r>
              <a:rPr lang="en" dirty="0">
                <a:solidFill>
                  <a:schemeClr val="bg1"/>
                </a:solidFill>
              </a:rPr>
              <a:t>Close = 54%</a:t>
            </a:r>
            <a:endParaRPr dirty="0">
              <a:solidFill>
                <a:schemeClr val="bg1"/>
              </a:solidFill>
            </a:endParaRPr>
          </a:p>
          <a:p>
            <a:pPr marL="457200" lvl="0" indent="-317182" algn="l" rtl="0">
              <a:spcBef>
                <a:spcPts val="0"/>
              </a:spcBef>
              <a:spcAft>
                <a:spcPts val="0"/>
              </a:spcAft>
              <a:buClr>
                <a:schemeClr val="bg1"/>
              </a:buClr>
              <a:buSzPct val="100000"/>
              <a:buChar char="●"/>
            </a:pPr>
            <a:r>
              <a:rPr lang="en" dirty="0">
                <a:solidFill>
                  <a:schemeClr val="bg1"/>
                </a:solidFill>
              </a:rPr>
              <a:t>High = 55%</a:t>
            </a:r>
            <a:endParaRPr dirty="0">
              <a:solidFill>
                <a:schemeClr val="bg1"/>
              </a:solidFill>
            </a:endParaRPr>
          </a:p>
          <a:p>
            <a:pPr marL="457200" lvl="0" indent="-317182" algn="l" rtl="0">
              <a:spcBef>
                <a:spcPts val="0"/>
              </a:spcBef>
              <a:spcAft>
                <a:spcPts val="0"/>
              </a:spcAft>
              <a:buClr>
                <a:schemeClr val="bg1"/>
              </a:buClr>
              <a:buSzPct val="100000"/>
              <a:buChar char="●"/>
            </a:pPr>
            <a:r>
              <a:rPr lang="en" dirty="0">
                <a:solidFill>
                  <a:schemeClr val="bg1"/>
                </a:solidFill>
              </a:rPr>
              <a:t>Open = 54%</a:t>
            </a:r>
            <a:endParaRPr dirty="0">
              <a:solidFill>
                <a:schemeClr val="bg1"/>
              </a:solidFill>
            </a:endParaRPr>
          </a:p>
          <a:p>
            <a:pPr marL="0" lvl="0" indent="0" algn="l" rtl="0">
              <a:spcBef>
                <a:spcPts val="1200"/>
              </a:spcBef>
              <a:spcAft>
                <a:spcPts val="0"/>
              </a:spcAft>
              <a:buClr>
                <a:schemeClr val="bg1"/>
              </a:buClr>
              <a:buNone/>
            </a:pPr>
            <a:r>
              <a:rPr lang="en" dirty="0">
                <a:solidFill>
                  <a:schemeClr val="bg1"/>
                </a:solidFill>
              </a:rPr>
              <a:t>Volume Variables:</a:t>
            </a:r>
            <a:endParaRPr dirty="0">
              <a:solidFill>
                <a:schemeClr val="bg1"/>
              </a:solidFill>
            </a:endParaRPr>
          </a:p>
          <a:p>
            <a:pPr marL="457200" lvl="0" indent="-317182" algn="l" rtl="0">
              <a:spcBef>
                <a:spcPts val="1200"/>
              </a:spcBef>
              <a:spcAft>
                <a:spcPts val="0"/>
              </a:spcAft>
              <a:buClr>
                <a:schemeClr val="bg1"/>
              </a:buClr>
              <a:buSzPct val="100000"/>
              <a:buChar char="●"/>
            </a:pPr>
            <a:r>
              <a:rPr lang="en" dirty="0">
                <a:solidFill>
                  <a:schemeClr val="bg1"/>
                </a:solidFill>
              </a:rPr>
              <a:t>With Volume 24hr Change Column </a:t>
            </a:r>
            <a:endParaRPr dirty="0">
              <a:solidFill>
                <a:schemeClr val="bg1"/>
              </a:solidFill>
            </a:endParaRPr>
          </a:p>
          <a:p>
            <a:pPr marL="914400" lvl="1" indent="-297497" algn="l" rtl="0">
              <a:spcBef>
                <a:spcPts val="0"/>
              </a:spcBef>
              <a:spcAft>
                <a:spcPts val="0"/>
              </a:spcAft>
              <a:buClr>
                <a:schemeClr val="bg1"/>
              </a:buClr>
              <a:buSzPct val="100000"/>
              <a:buChar char="○"/>
            </a:pPr>
            <a:r>
              <a:rPr lang="en" dirty="0">
                <a:solidFill>
                  <a:schemeClr val="bg1"/>
                </a:solidFill>
              </a:rPr>
              <a:t>58%</a:t>
            </a:r>
            <a:endParaRPr dirty="0">
              <a:solidFill>
                <a:schemeClr val="bg1"/>
              </a:solidFill>
            </a:endParaRPr>
          </a:p>
          <a:p>
            <a:pPr marL="457200" lvl="0" indent="-317182" algn="l" rtl="0">
              <a:spcBef>
                <a:spcPts val="0"/>
              </a:spcBef>
              <a:spcAft>
                <a:spcPts val="0"/>
              </a:spcAft>
              <a:buClr>
                <a:schemeClr val="bg1"/>
              </a:buClr>
              <a:buSzPct val="100000"/>
              <a:buChar char="●"/>
            </a:pPr>
            <a:r>
              <a:rPr lang="en" dirty="0">
                <a:solidFill>
                  <a:schemeClr val="bg1"/>
                </a:solidFill>
              </a:rPr>
              <a:t>With All Price Variable 24hr Change Columns present, but no Volume Change column</a:t>
            </a:r>
            <a:endParaRPr dirty="0">
              <a:solidFill>
                <a:schemeClr val="bg1"/>
              </a:solidFill>
            </a:endParaRPr>
          </a:p>
          <a:p>
            <a:pPr marL="914400" lvl="1" indent="-297497" algn="l" rtl="0">
              <a:spcBef>
                <a:spcPts val="0"/>
              </a:spcBef>
              <a:spcAft>
                <a:spcPts val="0"/>
              </a:spcAft>
              <a:buClr>
                <a:schemeClr val="bg1"/>
              </a:buClr>
              <a:buSzPct val="100000"/>
              <a:buChar char="○"/>
            </a:pPr>
            <a:r>
              <a:rPr lang="en" dirty="0">
                <a:solidFill>
                  <a:schemeClr val="bg1"/>
                </a:solidFill>
              </a:rPr>
              <a:t>58%</a:t>
            </a:r>
            <a:endParaRPr dirty="0">
              <a:solidFill>
                <a:schemeClr val="bg1"/>
              </a:solidFill>
            </a:endParaRPr>
          </a:p>
          <a:p>
            <a:pPr marL="0" lvl="0" indent="0" algn="l" rtl="0">
              <a:spcBef>
                <a:spcPts val="1200"/>
              </a:spcBef>
              <a:spcAft>
                <a:spcPts val="0"/>
              </a:spcAft>
              <a:buNone/>
            </a:pPr>
            <a:endParaRPr dirty="0">
              <a:solidFill>
                <a:schemeClr val="bg1"/>
              </a:solidFill>
            </a:endParaRPr>
          </a:p>
          <a:p>
            <a:pPr marL="0" lvl="0" indent="0" algn="l" rtl="0">
              <a:spcBef>
                <a:spcPts val="1200"/>
              </a:spcBef>
              <a:spcAft>
                <a:spcPts val="1200"/>
              </a:spcAft>
              <a:buNone/>
            </a:pP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6"/>
          <p:cNvSpPr txBox="1">
            <a:spLocks noGrp="1"/>
          </p:cNvSpPr>
          <p:nvPr>
            <p:ph type="title"/>
          </p:nvPr>
        </p:nvSpPr>
        <p:spPr>
          <a:xfrm>
            <a:off x="311700" y="410000"/>
            <a:ext cx="5229564" cy="607800"/>
          </a:xfrm>
          <a:prstGeom prst="rect">
            <a:avLst/>
          </a:prstGeom>
          <a:solidFill>
            <a:schemeClr val="bg2">
              <a:lumMod val="50000"/>
              <a:alpha val="80563"/>
            </a:schemeClr>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chemeClr val="bg1"/>
                </a:solidFill>
              </a:rPr>
              <a:t>Accuracy: Random Forest Model</a:t>
            </a:r>
            <a:endParaRPr dirty="0">
              <a:solidFill>
                <a:schemeClr val="bg1"/>
              </a:solidFill>
            </a:endParaRPr>
          </a:p>
        </p:txBody>
      </p:sp>
      <p:sp>
        <p:nvSpPr>
          <p:cNvPr id="165" name="Google Shape;165;p26"/>
          <p:cNvSpPr txBox="1">
            <a:spLocks noGrp="1"/>
          </p:cNvSpPr>
          <p:nvPr>
            <p:ph type="body" idx="1"/>
          </p:nvPr>
        </p:nvSpPr>
        <p:spPr>
          <a:xfrm>
            <a:off x="311700" y="1229875"/>
            <a:ext cx="8520600" cy="3339000"/>
          </a:xfrm>
          <a:prstGeom prst="rect">
            <a:avLst/>
          </a:prstGeom>
          <a:solidFill>
            <a:schemeClr val="bg2">
              <a:lumMod val="50000"/>
              <a:alpha val="81000"/>
            </a:schemeClr>
          </a:solidFill>
        </p:spPr>
        <p:txBody>
          <a:bodyPr spcFirstLastPara="1" wrap="square" lIns="91425" tIns="91425" rIns="91425" bIns="91425" anchor="t" anchorCtr="0">
            <a:normAutofit fontScale="92500" lnSpcReduction="20000"/>
          </a:bodyPr>
          <a:lstStyle/>
          <a:p>
            <a:pPr marL="0" lvl="0" indent="0" algn="l" rtl="0">
              <a:spcBef>
                <a:spcPts val="0"/>
              </a:spcBef>
              <a:spcAft>
                <a:spcPts val="0"/>
              </a:spcAft>
              <a:buClr>
                <a:schemeClr val="bg1"/>
              </a:buClr>
              <a:buNone/>
            </a:pPr>
            <a:r>
              <a:rPr lang="en" dirty="0">
                <a:solidFill>
                  <a:schemeClr val="bg1"/>
                </a:solidFill>
              </a:rPr>
              <a:t>Price Variables: </a:t>
            </a:r>
            <a:endParaRPr dirty="0">
              <a:solidFill>
                <a:schemeClr val="bg1"/>
              </a:solidFill>
            </a:endParaRPr>
          </a:p>
          <a:p>
            <a:pPr marL="457200" lvl="0" indent="-317182" algn="l" rtl="0">
              <a:spcBef>
                <a:spcPts val="1200"/>
              </a:spcBef>
              <a:spcAft>
                <a:spcPts val="0"/>
              </a:spcAft>
              <a:buClr>
                <a:schemeClr val="bg1"/>
              </a:buClr>
              <a:buSzPct val="100000"/>
              <a:buChar char="●"/>
            </a:pPr>
            <a:r>
              <a:rPr lang="en" dirty="0">
                <a:solidFill>
                  <a:schemeClr val="bg1"/>
                </a:solidFill>
              </a:rPr>
              <a:t>Low = 61%</a:t>
            </a:r>
            <a:endParaRPr dirty="0">
              <a:solidFill>
                <a:schemeClr val="bg1"/>
              </a:solidFill>
            </a:endParaRPr>
          </a:p>
          <a:p>
            <a:pPr marL="457200" lvl="0" indent="-317182" algn="l" rtl="0">
              <a:spcBef>
                <a:spcPts val="0"/>
              </a:spcBef>
              <a:spcAft>
                <a:spcPts val="0"/>
              </a:spcAft>
              <a:buClr>
                <a:schemeClr val="bg1"/>
              </a:buClr>
              <a:buSzPct val="100000"/>
              <a:buChar char="●"/>
            </a:pPr>
            <a:r>
              <a:rPr lang="en" dirty="0">
                <a:solidFill>
                  <a:schemeClr val="bg1"/>
                </a:solidFill>
              </a:rPr>
              <a:t>Close = 63%</a:t>
            </a:r>
            <a:endParaRPr dirty="0">
              <a:solidFill>
                <a:schemeClr val="bg1"/>
              </a:solidFill>
            </a:endParaRPr>
          </a:p>
          <a:p>
            <a:pPr marL="457200" lvl="0" indent="-317182" algn="l" rtl="0">
              <a:spcBef>
                <a:spcPts val="0"/>
              </a:spcBef>
              <a:spcAft>
                <a:spcPts val="0"/>
              </a:spcAft>
              <a:buClr>
                <a:schemeClr val="bg1"/>
              </a:buClr>
              <a:buSzPct val="100000"/>
              <a:buChar char="●"/>
            </a:pPr>
            <a:r>
              <a:rPr lang="en" dirty="0">
                <a:solidFill>
                  <a:schemeClr val="bg1"/>
                </a:solidFill>
              </a:rPr>
              <a:t>High = 60%</a:t>
            </a:r>
            <a:endParaRPr dirty="0">
              <a:solidFill>
                <a:schemeClr val="bg1"/>
              </a:solidFill>
            </a:endParaRPr>
          </a:p>
          <a:p>
            <a:pPr marL="457200" lvl="0" indent="-317182" algn="l" rtl="0">
              <a:spcBef>
                <a:spcPts val="0"/>
              </a:spcBef>
              <a:spcAft>
                <a:spcPts val="0"/>
              </a:spcAft>
              <a:buClr>
                <a:schemeClr val="bg1"/>
              </a:buClr>
              <a:buSzPct val="100000"/>
              <a:buChar char="●"/>
            </a:pPr>
            <a:r>
              <a:rPr lang="en" dirty="0">
                <a:solidFill>
                  <a:schemeClr val="bg1"/>
                </a:solidFill>
              </a:rPr>
              <a:t>Open = 58%</a:t>
            </a:r>
            <a:endParaRPr dirty="0">
              <a:solidFill>
                <a:schemeClr val="bg1"/>
              </a:solidFill>
            </a:endParaRPr>
          </a:p>
          <a:p>
            <a:pPr marL="0" lvl="0" indent="0" algn="l" rtl="0">
              <a:spcBef>
                <a:spcPts val="1200"/>
              </a:spcBef>
              <a:spcAft>
                <a:spcPts val="0"/>
              </a:spcAft>
              <a:buClr>
                <a:schemeClr val="bg1"/>
              </a:buClr>
              <a:buNone/>
            </a:pPr>
            <a:r>
              <a:rPr lang="en" dirty="0">
                <a:solidFill>
                  <a:schemeClr val="bg1"/>
                </a:solidFill>
              </a:rPr>
              <a:t>Volume Variables:</a:t>
            </a:r>
            <a:endParaRPr dirty="0">
              <a:solidFill>
                <a:schemeClr val="bg1"/>
              </a:solidFill>
            </a:endParaRPr>
          </a:p>
          <a:p>
            <a:pPr marL="457200" lvl="0" indent="-317182" algn="l" rtl="0">
              <a:spcBef>
                <a:spcPts val="1200"/>
              </a:spcBef>
              <a:spcAft>
                <a:spcPts val="0"/>
              </a:spcAft>
              <a:buClr>
                <a:schemeClr val="bg1"/>
              </a:buClr>
              <a:buSzPct val="100000"/>
              <a:buChar char="●"/>
            </a:pPr>
            <a:r>
              <a:rPr lang="en" dirty="0">
                <a:solidFill>
                  <a:schemeClr val="bg1"/>
                </a:solidFill>
              </a:rPr>
              <a:t>With Volume 24hr Change Column </a:t>
            </a:r>
            <a:endParaRPr dirty="0">
              <a:solidFill>
                <a:schemeClr val="bg1"/>
              </a:solidFill>
            </a:endParaRPr>
          </a:p>
          <a:p>
            <a:pPr marL="914400" lvl="1" indent="-297497" algn="l" rtl="0">
              <a:spcBef>
                <a:spcPts val="0"/>
              </a:spcBef>
              <a:spcAft>
                <a:spcPts val="0"/>
              </a:spcAft>
              <a:buClr>
                <a:schemeClr val="bg1"/>
              </a:buClr>
              <a:buSzPct val="100000"/>
              <a:buChar char="○"/>
            </a:pPr>
            <a:r>
              <a:rPr lang="en" dirty="0">
                <a:solidFill>
                  <a:schemeClr val="bg1"/>
                </a:solidFill>
              </a:rPr>
              <a:t>66%</a:t>
            </a:r>
            <a:endParaRPr dirty="0">
              <a:solidFill>
                <a:schemeClr val="bg1"/>
              </a:solidFill>
            </a:endParaRPr>
          </a:p>
          <a:p>
            <a:pPr marL="457200" lvl="0" indent="-317182" algn="l" rtl="0">
              <a:spcBef>
                <a:spcPts val="0"/>
              </a:spcBef>
              <a:spcAft>
                <a:spcPts val="0"/>
              </a:spcAft>
              <a:buClr>
                <a:schemeClr val="bg1"/>
              </a:buClr>
              <a:buSzPct val="100000"/>
              <a:buChar char="●"/>
            </a:pPr>
            <a:r>
              <a:rPr lang="en" dirty="0">
                <a:solidFill>
                  <a:schemeClr val="bg1"/>
                </a:solidFill>
              </a:rPr>
              <a:t>With All Price Variable 24hr Change Columns present, but no Volume Change column</a:t>
            </a:r>
            <a:endParaRPr dirty="0">
              <a:solidFill>
                <a:schemeClr val="bg1"/>
              </a:solidFill>
            </a:endParaRPr>
          </a:p>
          <a:p>
            <a:pPr marL="914400" lvl="1" indent="-297497" algn="l" rtl="0">
              <a:spcBef>
                <a:spcPts val="0"/>
              </a:spcBef>
              <a:spcAft>
                <a:spcPts val="0"/>
              </a:spcAft>
              <a:buClr>
                <a:schemeClr val="bg1"/>
              </a:buClr>
              <a:buSzPct val="100000"/>
              <a:buChar char="○"/>
            </a:pPr>
            <a:r>
              <a:rPr lang="en" dirty="0">
                <a:solidFill>
                  <a:schemeClr val="bg1"/>
                </a:solidFill>
              </a:rPr>
              <a:t>72%</a:t>
            </a:r>
            <a:endParaRPr dirty="0">
              <a:solidFill>
                <a:schemeClr val="bg1"/>
              </a:solidFill>
            </a:endParaRPr>
          </a:p>
          <a:p>
            <a:pPr marL="0" lvl="0" indent="0" algn="l" rtl="0">
              <a:spcBef>
                <a:spcPts val="1200"/>
              </a:spcBef>
              <a:spcAft>
                <a:spcPts val="1200"/>
              </a:spcAft>
              <a:buNone/>
            </a:pP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7"/>
          <p:cNvSpPr txBox="1">
            <a:spLocks noGrp="1"/>
          </p:cNvSpPr>
          <p:nvPr>
            <p:ph type="title"/>
          </p:nvPr>
        </p:nvSpPr>
        <p:spPr>
          <a:xfrm>
            <a:off x="311700" y="410000"/>
            <a:ext cx="8055060" cy="607800"/>
          </a:xfrm>
          <a:prstGeom prst="rect">
            <a:avLst/>
          </a:prstGeom>
          <a:solidFill>
            <a:schemeClr val="bg2">
              <a:lumMod val="50000"/>
              <a:alpha val="80770"/>
            </a:schemeClr>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chemeClr val="bg1"/>
                </a:solidFill>
              </a:rPr>
              <a:t>RFM Confusion Matrix &amp; Feature Importance: Open</a:t>
            </a:r>
            <a:endParaRPr dirty="0">
              <a:solidFill>
                <a:schemeClr val="bg1"/>
              </a:solidFill>
            </a:endParaRPr>
          </a:p>
          <a:p>
            <a:pPr marL="0" lvl="0" indent="0" algn="l" rtl="0">
              <a:spcBef>
                <a:spcPts val="0"/>
              </a:spcBef>
              <a:spcAft>
                <a:spcPts val="0"/>
              </a:spcAft>
              <a:buNone/>
            </a:pPr>
            <a:endParaRPr dirty="0"/>
          </a:p>
        </p:txBody>
      </p:sp>
      <p:sp>
        <p:nvSpPr>
          <p:cNvPr id="171" name="Google Shape;171;p27"/>
          <p:cNvSpPr txBox="1"/>
          <p:nvPr/>
        </p:nvSpPr>
        <p:spPr>
          <a:xfrm>
            <a:off x="290100" y="1068325"/>
            <a:ext cx="622500" cy="400200"/>
          </a:xfrm>
          <a:prstGeom prst="rect">
            <a:avLst/>
          </a:prstGeom>
          <a:solidFill>
            <a:schemeClr val="bg2">
              <a:lumMod val="50000"/>
              <a:alpha val="81000"/>
            </a:schemeClr>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bg1"/>
                </a:solidFill>
                <a:latin typeface="Roboto"/>
                <a:ea typeface="Roboto"/>
                <a:cs typeface="Roboto"/>
                <a:sym typeface="Roboto"/>
              </a:rPr>
              <a:t>Open</a:t>
            </a:r>
            <a:endParaRPr dirty="0">
              <a:solidFill>
                <a:schemeClr val="bg1"/>
              </a:solidFill>
              <a:latin typeface="Roboto"/>
              <a:ea typeface="Roboto"/>
              <a:cs typeface="Roboto"/>
              <a:sym typeface="Roboto"/>
            </a:endParaRPr>
          </a:p>
        </p:txBody>
      </p:sp>
      <p:pic>
        <p:nvPicPr>
          <p:cNvPr id="172" name="Google Shape;172;p27"/>
          <p:cNvPicPr preferRelativeResize="0"/>
          <p:nvPr/>
        </p:nvPicPr>
        <p:blipFill>
          <a:blip r:embed="rId3">
            <a:alphaModFix/>
          </a:blip>
          <a:stretch>
            <a:fillRect/>
          </a:stretch>
        </p:blipFill>
        <p:spPr>
          <a:xfrm>
            <a:off x="311700" y="1448637"/>
            <a:ext cx="3515850" cy="2443000"/>
          </a:xfrm>
          <a:prstGeom prst="rect">
            <a:avLst/>
          </a:prstGeom>
          <a:noFill/>
          <a:ln>
            <a:noFill/>
          </a:ln>
        </p:spPr>
      </p:pic>
      <p:sp>
        <p:nvSpPr>
          <p:cNvPr id="173" name="Google Shape;173;p27"/>
          <p:cNvSpPr txBox="1"/>
          <p:nvPr/>
        </p:nvSpPr>
        <p:spPr>
          <a:xfrm>
            <a:off x="4457225" y="1052300"/>
            <a:ext cx="686400" cy="400200"/>
          </a:xfrm>
          <a:prstGeom prst="rect">
            <a:avLst/>
          </a:prstGeom>
          <a:solidFill>
            <a:schemeClr val="bg2">
              <a:lumMod val="50000"/>
              <a:alpha val="81000"/>
            </a:schemeClr>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bg1"/>
                </a:solidFill>
                <a:latin typeface="Roboto"/>
                <a:ea typeface="Roboto"/>
                <a:cs typeface="Roboto"/>
                <a:sym typeface="Roboto"/>
              </a:rPr>
              <a:t>Open</a:t>
            </a:r>
            <a:endParaRPr dirty="0">
              <a:solidFill>
                <a:schemeClr val="bg1"/>
              </a:solidFill>
              <a:latin typeface="Roboto"/>
              <a:ea typeface="Roboto"/>
              <a:cs typeface="Roboto"/>
              <a:sym typeface="Roboto"/>
            </a:endParaRPr>
          </a:p>
        </p:txBody>
      </p:sp>
      <p:pic>
        <p:nvPicPr>
          <p:cNvPr id="174" name="Google Shape;174;p27"/>
          <p:cNvPicPr preferRelativeResize="0"/>
          <p:nvPr/>
        </p:nvPicPr>
        <p:blipFill>
          <a:blip r:embed="rId4">
            <a:alphaModFix/>
          </a:blip>
          <a:stretch>
            <a:fillRect/>
          </a:stretch>
        </p:blipFill>
        <p:spPr>
          <a:xfrm>
            <a:off x="4457225" y="1452488"/>
            <a:ext cx="2974725" cy="26387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8"/>
          <p:cNvSpPr txBox="1">
            <a:spLocks noGrp="1"/>
          </p:cNvSpPr>
          <p:nvPr>
            <p:ph type="title"/>
          </p:nvPr>
        </p:nvSpPr>
        <p:spPr>
          <a:xfrm>
            <a:off x="311700" y="410025"/>
            <a:ext cx="8128212" cy="607800"/>
          </a:xfrm>
          <a:prstGeom prst="rect">
            <a:avLst/>
          </a:prstGeom>
          <a:solidFill>
            <a:schemeClr val="bg2">
              <a:lumMod val="50000"/>
              <a:alpha val="81105"/>
            </a:schemeClr>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chemeClr val="bg1"/>
                </a:solidFill>
              </a:rPr>
              <a:t>RFM Confusion Matrix &amp; Feature Importance: Close</a:t>
            </a:r>
            <a:endParaRPr dirty="0">
              <a:solidFill>
                <a:schemeClr val="bg1"/>
              </a:solidFill>
            </a:endParaRPr>
          </a:p>
        </p:txBody>
      </p:sp>
      <p:sp>
        <p:nvSpPr>
          <p:cNvPr id="180" name="Google Shape;180;p28"/>
          <p:cNvSpPr txBox="1"/>
          <p:nvPr/>
        </p:nvSpPr>
        <p:spPr>
          <a:xfrm>
            <a:off x="311700" y="1017813"/>
            <a:ext cx="771300" cy="400200"/>
          </a:xfrm>
          <a:prstGeom prst="rect">
            <a:avLst/>
          </a:prstGeom>
          <a:solidFill>
            <a:schemeClr val="bg2">
              <a:lumMod val="50000"/>
              <a:alpha val="81000"/>
            </a:schemeClr>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bg1"/>
                </a:solidFill>
                <a:latin typeface="Roboto"/>
                <a:ea typeface="Roboto"/>
                <a:cs typeface="Roboto"/>
                <a:sym typeface="Roboto"/>
              </a:rPr>
              <a:t>Close</a:t>
            </a:r>
            <a:endParaRPr dirty="0">
              <a:solidFill>
                <a:schemeClr val="bg1"/>
              </a:solidFill>
              <a:latin typeface="Roboto"/>
              <a:ea typeface="Roboto"/>
              <a:cs typeface="Roboto"/>
              <a:sym typeface="Roboto"/>
            </a:endParaRPr>
          </a:p>
        </p:txBody>
      </p:sp>
      <p:pic>
        <p:nvPicPr>
          <p:cNvPr id="181" name="Google Shape;181;p28"/>
          <p:cNvPicPr preferRelativeResize="0"/>
          <p:nvPr/>
        </p:nvPicPr>
        <p:blipFill>
          <a:blip r:embed="rId3">
            <a:alphaModFix/>
          </a:blip>
          <a:stretch>
            <a:fillRect/>
          </a:stretch>
        </p:blipFill>
        <p:spPr>
          <a:xfrm>
            <a:off x="370550" y="1443275"/>
            <a:ext cx="3515850" cy="2403229"/>
          </a:xfrm>
          <a:prstGeom prst="rect">
            <a:avLst/>
          </a:prstGeom>
          <a:noFill/>
          <a:ln>
            <a:noFill/>
          </a:ln>
        </p:spPr>
      </p:pic>
      <p:sp>
        <p:nvSpPr>
          <p:cNvPr id="182" name="Google Shape;182;p28"/>
          <p:cNvSpPr txBox="1"/>
          <p:nvPr/>
        </p:nvSpPr>
        <p:spPr>
          <a:xfrm>
            <a:off x="4715750" y="1017813"/>
            <a:ext cx="686400" cy="400200"/>
          </a:xfrm>
          <a:prstGeom prst="rect">
            <a:avLst/>
          </a:prstGeom>
          <a:solidFill>
            <a:schemeClr val="bg2">
              <a:lumMod val="50000"/>
              <a:alpha val="81348"/>
            </a:schemeClr>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bg1"/>
                </a:solidFill>
                <a:latin typeface="Roboto"/>
                <a:ea typeface="Roboto"/>
                <a:cs typeface="Roboto"/>
                <a:sym typeface="Roboto"/>
              </a:rPr>
              <a:t>Close</a:t>
            </a:r>
            <a:endParaRPr dirty="0">
              <a:solidFill>
                <a:schemeClr val="bg1"/>
              </a:solidFill>
              <a:latin typeface="Roboto"/>
              <a:ea typeface="Roboto"/>
              <a:cs typeface="Roboto"/>
              <a:sym typeface="Roboto"/>
            </a:endParaRPr>
          </a:p>
        </p:txBody>
      </p:sp>
      <p:pic>
        <p:nvPicPr>
          <p:cNvPr id="183" name="Google Shape;183;p28"/>
          <p:cNvPicPr preferRelativeResize="0"/>
          <p:nvPr/>
        </p:nvPicPr>
        <p:blipFill>
          <a:blip r:embed="rId4">
            <a:alphaModFix/>
          </a:blip>
          <a:stretch>
            <a:fillRect/>
          </a:stretch>
        </p:blipFill>
        <p:spPr>
          <a:xfrm>
            <a:off x="4791325" y="1418013"/>
            <a:ext cx="3043388" cy="2745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9"/>
          <p:cNvSpPr txBox="1">
            <a:spLocks noGrp="1"/>
          </p:cNvSpPr>
          <p:nvPr>
            <p:ph type="title"/>
          </p:nvPr>
        </p:nvSpPr>
        <p:spPr>
          <a:xfrm>
            <a:off x="311700" y="410000"/>
            <a:ext cx="7981908" cy="607800"/>
          </a:xfrm>
          <a:prstGeom prst="rect">
            <a:avLst/>
          </a:prstGeom>
          <a:solidFill>
            <a:schemeClr val="bg2">
              <a:lumMod val="50000"/>
              <a:alpha val="81289"/>
            </a:schemeClr>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chemeClr val="bg1"/>
                </a:solidFill>
              </a:rPr>
              <a:t>RFM Confusion Matrix &amp; Feature Importance: High</a:t>
            </a:r>
            <a:endParaRPr dirty="0">
              <a:solidFill>
                <a:schemeClr val="bg1"/>
              </a:solidFill>
            </a:endParaRPr>
          </a:p>
        </p:txBody>
      </p:sp>
      <p:sp>
        <p:nvSpPr>
          <p:cNvPr id="189" name="Google Shape;189;p29"/>
          <p:cNvSpPr txBox="1"/>
          <p:nvPr/>
        </p:nvSpPr>
        <p:spPr>
          <a:xfrm>
            <a:off x="4535050" y="1054175"/>
            <a:ext cx="849000" cy="400200"/>
          </a:xfrm>
          <a:prstGeom prst="rect">
            <a:avLst/>
          </a:prstGeom>
          <a:solidFill>
            <a:schemeClr val="bg2">
              <a:lumMod val="50000"/>
              <a:alpha val="81000"/>
            </a:schemeClr>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bg1"/>
                </a:solidFill>
                <a:latin typeface="Roboto"/>
                <a:ea typeface="Roboto"/>
                <a:cs typeface="Roboto"/>
                <a:sym typeface="Roboto"/>
              </a:rPr>
              <a:t>High</a:t>
            </a:r>
            <a:endParaRPr dirty="0">
              <a:solidFill>
                <a:schemeClr val="bg1"/>
              </a:solidFill>
              <a:latin typeface="Roboto"/>
              <a:ea typeface="Roboto"/>
              <a:cs typeface="Roboto"/>
              <a:sym typeface="Roboto"/>
            </a:endParaRPr>
          </a:p>
        </p:txBody>
      </p:sp>
      <p:pic>
        <p:nvPicPr>
          <p:cNvPr id="190" name="Google Shape;190;p29"/>
          <p:cNvPicPr preferRelativeResize="0"/>
          <p:nvPr/>
        </p:nvPicPr>
        <p:blipFill>
          <a:blip r:embed="rId3">
            <a:alphaModFix/>
          </a:blip>
          <a:stretch>
            <a:fillRect/>
          </a:stretch>
        </p:blipFill>
        <p:spPr>
          <a:xfrm>
            <a:off x="424500" y="1498075"/>
            <a:ext cx="3410125" cy="2299200"/>
          </a:xfrm>
          <a:prstGeom prst="rect">
            <a:avLst/>
          </a:prstGeom>
          <a:noFill/>
          <a:ln>
            <a:noFill/>
          </a:ln>
        </p:spPr>
      </p:pic>
      <p:sp>
        <p:nvSpPr>
          <p:cNvPr id="191" name="Google Shape;191;p29"/>
          <p:cNvSpPr txBox="1"/>
          <p:nvPr/>
        </p:nvSpPr>
        <p:spPr>
          <a:xfrm>
            <a:off x="424500" y="1054175"/>
            <a:ext cx="707400" cy="400200"/>
          </a:xfrm>
          <a:prstGeom prst="rect">
            <a:avLst/>
          </a:prstGeom>
          <a:solidFill>
            <a:schemeClr val="bg2">
              <a:lumMod val="50000"/>
              <a:alpha val="81000"/>
            </a:schemeClr>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bg1"/>
                </a:solidFill>
                <a:latin typeface="Roboto"/>
                <a:ea typeface="Roboto"/>
                <a:cs typeface="Roboto"/>
                <a:sym typeface="Roboto"/>
              </a:rPr>
              <a:t>High</a:t>
            </a:r>
            <a:endParaRPr dirty="0">
              <a:solidFill>
                <a:schemeClr val="bg1"/>
              </a:solidFill>
              <a:latin typeface="Roboto"/>
              <a:ea typeface="Roboto"/>
              <a:cs typeface="Roboto"/>
              <a:sym typeface="Roboto"/>
            </a:endParaRPr>
          </a:p>
        </p:txBody>
      </p:sp>
      <p:pic>
        <p:nvPicPr>
          <p:cNvPr id="192" name="Google Shape;192;p29"/>
          <p:cNvPicPr preferRelativeResize="0"/>
          <p:nvPr/>
        </p:nvPicPr>
        <p:blipFill>
          <a:blip r:embed="rId4">
            <a:alphaModFix/>
          </a:blip>
          <a:stretch>
            <a:fillRect/>
          </a:stretch>
        </p:blipFill>
        <p:spPr>
          <a:xfrm>
            <a:off x="4560100" y="1518050"/>
            <a:ext cx="3017175" cy="2722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0"/>
          <p:cNvSpPr txBox="1">
            <a:spLocks noGrp="1"/>
          </p:cNvSpPr>
          <p:nvPr>
            <p:ph type="title"/>
          </p:nvPr>
        </p:nvSpPr>
        <p:spPr>
          <a:xfrm>
            <a:off x="311700" y="410000"/>
            <a:ext cx="7853892" cy="607800"/>
          </a:xfrm>
          <a:prstGeom prst="rect">
            <a:avLst/>
          </a:prstGeom>
          <a:solidFill>
            <a:schemeClr val="bg2">
              <a:lumMod val="50000"/>
              <a:alpha val="81000"/>
            </a:schemeClr>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chemeClr val="bg1"/>
                </a:solidFill>
              </a:rPr>
              <a:t>RFM Confusion Matrix &amp; Feature Importance: Low</a:t>
            </a:r>
            <a:endParaRPr dirty="0">
              <a:solidFill>
                <a:schemeClr val="bg1"/>
              </a:solidFill>
            </a:endParaRPr>
          </a:p>
        </p:txBody>
      </p:sp>
      <p:sp>
        <p:nvSpPr>
          <p:cNvPr id="198" name="Google Shape;198;p30"/>
          <p:cNvSpPr txBox="1"/>
          <p:nvPr/>
        </p:nvSpPr>
        <p:spPr>
          <a:xfrm>
            <a:off x="311700" y="1161988"/>
            <a:ext cx="849000" cy="400200"/>
          </a:xfrm>
          <a:prstGeom prst="rect">
            <a:avLst/>
          </a:prstGeom>
          <a:solidFill>
            <a:schemeClr val="bg2">
              <a:lumMod val="50000"/>
              <a:alpha val="80609"/>
            </a:schemeClr>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bg1"/>
                </a:solidFill>
                <a:latin typeface="Roboto"/>
                <a:ea typeface="Roboto"/>
                <a:cs typeface="Roboto"/>
                <a:sym typeface="Roboto"/>
              </a:rPr>
              <a:t>Low</a:t>
            </a:r>
            <a:endParaRPr dirty="0">
              <a:solidFill>
                <a:schemeClr val="bg1"/>
              </a:solidFill>
              <a:latin typeface="Roboto"/>
              <a:ea typeface="Roboto"/>
              <a:cs typeface="Roboto"/>
              <a:sym typeface="Roboto"/>
            </a:endParaRPr>
          </a:p>
        </p:txBody>
      </p:sp>
      <p:pic>
        <p:nvPicPr>
          <p:cNvPr id="199" name="Google Shape;199;p30"/>
          <p:cNvPicPr preferRelativeResize="0"/>
          <p:nvPr/>
        </p:nvPicPr>
        <p:blipFill>
          <a:blip r:embed="rId3">
            <a:alphaModFix/>
          </a:blip>
          <a:stretch>
            <a:fillRect/>
          </a:stretch>
        </p:blipFill>
        <p:spPr>
          <a:xfrm>
            <a:off x="311700" y="1602225"/>
            <a:ext cx="3561700" cy="2379275"/>
          </a:xfrm>
          <a:prstGeom prst="rect">
            <a:avLst/>
          </a:prstGeom>
          <a:noFill/>
          <a:ln>
            <a:noFill/>
          </a:ln>
        </p:spPr>
      </p:pic>
      <p:sp>
        <p:nvSpPr>
          <p:cNvPr id="200" name="Google Shape;200;p30"/>
          <p:cNvSpPr txBox="1"/>
          <p:nvPr/>
        </p:nvSpPr>
        <p:spPr>
          <a:xfrm>
            <a:off x="4544568" y="1067825"/>
            <a:ext cx="707400" cy="400200"/>
          </a:xfrm>
          <a:prstGeom prst="rect">
            <a:avLst/>
          </a:prstGeom>
          <a:solidFill>
            <a:schemeClr val="bg2">
              <a:lumMod val="50000"/>
              <a:alpha val="80508"/>
            </a:schemeClr>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bg1"/>
                </a:solidFill>
                <a:latin typeface="Roboto"/>
                <a:ea typeface="Roboto"/>
                <a:cs typeface="Roboto"/>
                <a:sym typeface="Roboto"/>
              </a:rPr>
              <a:t>Low</a:t>
            </a:r>
            <a:endParaRPr dirty="0">
              <a:solidFill>
                <a:schemeClr val="bg1"/>
              </a:solidFill>
              <a:latin typeface="Roboto"/>
              <a:ea typeface="Roboto"/>
              <a:cs typeface="Roboto"/>
              <a:sym typeface="Roboto"/>
            </a:endParaRPr>
          </a:p>
        </p:txBody>
      </p:sp>
      <p:pic>
        <p:nvPicPr>
          <p:cNvPr id="201" name="Google Shape;201;p30"/>
          <p:cNvPicPr preferRelativeResize="0"/>
          <p:nvPr/>
        </p:nvPicPr>
        <p:blipFill>
          <a:blip r:embed="rId4">
            <a:alphaModFix/>
          </a:blip>
          <a:stretch>
            <a:fillRect/>
          </a:stretch>
        </p:blipFill>
        <p:spPr>
          <a:xfrm>
            <a:off x="4517650" y="1518050"/>
            <a:ext cx="2988592" cy="2722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1"/>
          <p:cNvSpPr txBox="1">
            <a:spLocks noGrp="1"/>
          </p:cNvSpPr>
          <p:nvPr>
            <p:ph type="title"/>
          </p:nvPr>
        </p:nvSpPr>
        <p:spPr>
          <a:xfrm>
            <a:off x="311700" y="487825"/>
            <a:ext cx="8520600" cy="537900"/>
          </a:xfrm>
          <a:prstGeom prst="rect">
            <a:avLst/>
          </a:prstGeom>
          <a:solidFill>
            <a:schemeClr val="bg2">
              <a:lumMod val="50000"/>
              <a:alpha val="80758"/>
            </a:schemeClr>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chemeClr val="bg1"/>
                </a:solidFill>
              </a:rPr>
              <a:t>RFM Confusion Matrix &amp; Feature Importance: Volume</a:t>
            </a:r>
            <a:endParaRPr dirty="0">
              <a:solidFill>
                <a:schemeClr val="bg1"/>
              </a:solidFill>
            </a:endParaRPr>
          </a:p>
        </p:txBody>
      </p:sp>
      <p:sp>
        <p:nvSpPr>
          <p:cNvPr id="207" name="Google Shape;207;p31"/>
          <p:cNvSpPr txBox="1"/>
          <p:nvPr/>
        </p:nvSpPr>
        <p:spPr>
          <a:xfrm>
            <a:off x="374975" y="1135038"/>
            <a:ext cx="997500" cy="400200"/>
          </a:xfrm>
          <a:prstGeom prst="rect">
            <a:avLst/>
          </a:prstGeom>
          <a:solidFill>
            <a:schemeClr val="bg2">
              <a:lumMod val="50000"/>
              <a:alpha val="80906"/>
            </a:schemeClr>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bg1"/>
                </a:solidFill>
                <a:latin typeface="Roboto"/>
                <a:ea typeface="Roboto"/>
                <a:cs typeface="Roboto"/>
                <a:sym typeface="Roboto"/>
              </a:rPr>
              <a:t>Volume</a:t>
            </a:r>
            <a:endParaRPr dirty="0">
              <a:solidFill>
                <a:schemeClr val="bg1"/>
              </a:solidFill>
              <a:latin typeface="Roboto"/>
              <a:ea typeface="Roboto"/>
              <a:cs typeface="Roboto"/>
              <a:sym typeface="Roboto"/>
            </a:endParaRPr>
          </a:p>
        </p:txBody>
      </p:sp>
      <p:pic>
        <p:nvPicPr>
          <p:cNvPr id="208" name="Google Shape;208;p31"/>
          <p:cNvPicPr preferRelativeResize="0"/>
          <p:nvPr/>
        </p:nvPicPr>
        <p:blipFill>
          <a:blip r:embed="rId3">
            <a:alphaModFix/>
          </a:blip>
          <a:stretch>
            <a:fillRect/>
          </a:stretch>
        </p:blipFill>
        <p:spPr>
          <a:xfrm>
            <a:off x="374975" y="1566372"/>
            <a:ext cx="3533650" cy="2442090"/>
          </a:xfrm>
          <a:prstGeom prst="rect">
            <a:avLst/>
          </a:prstGeom>
          <a:noFill/>
          <a:ln>
            <a:noFill/>
          </a:ln>
        </p:spPr>
      </p:pic>
      <p:sp>
        <p:nvSpPr>
          <p:cNvPr id="209" name="Google Shape;209;p31"/>
          <p:cNvSpPr txBox="1"/>
          <p:nvPr/>
        </p:nvSpPr>
        <p:spPr>
          <a:xfrm>
            <a:off x="4945400" y="1126025"/>
            <a:ext cx="941100" cy="400200"/>
          </a:xfrm>
          <a:prstGeom prst="rect">
            <a:avLst/>
          </a:prstGeom>
          <a:solidFill>
            <a:schemeClr val="bg2">
              <a:lumMod val="50000"/>
              <a:alpha val="80754"/>
            </a:schemeClr>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bg1"/>
                </a:solidFill>
                <a:latin typeface="Roboto"/>
                <a:ea typeface="Roboto"/>
                <a:cs typeface="Roboto"/>
                <a:sym typeface="Roboto"/>
              </a:rPr>
              <a:t>Volume</a:t>
            </a:r>
            <a:endParaRPr dirty="0">
              <a:solidFill>
                <a:schemeClr val="bg1"/>
              </a:solidFill>
              <a:latin typeface="Roboto"/>
              <a:ea typeface="Roboto"/>
              <a:cs typeface="Roboto"/>
              <a:sym typeface="Roboto"/>
            </a:endParaRPr>
          </a:p>
        </p:txBody>
      </p:sp>
      <p:pic>
        <p:nvPicPr>
          <p:cNvPr id="210" name="Google Shape;210;p31"/>
          <p:cNvPicPr preferRelativeResize="0"/>
          <p:nvPr/>
        </p:nvPicPr>
        <p:blipFill>
          <a:blip r:embed="rId4">
            <a:alphaModFix/>
          </a:blip>
          <a:stretch>
            <a:fillRect/>
          </a:stretch>
        </p:blipFill>
        <p:spPr>
          <a:xfrm>
            <a:off x="4945400" y="1526225"/>
            <a:ext cx="2907800" cy="2491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dirty="0">
                <a:solidFill>
                  <a:schemeClr val="bg1"/>
                </a:solidFill>
              </a:rPr>
              <a:t>Content</a:t>
            </a:r>
            <a:endParaRPr dirty="0">
              <a:solidFill>
                <a:schemeClr val="bg1"/>
              </a:solidFill>
            </a:endParaRPr>
          </a:p>
        </p:txBody>
      </p:sp>
      <p:sp>
        <p:nvSpPr>
          <p:cNvPr id="92" name="Google Shape;92;p14"/>
          <p:cNvSpPr txBox="1">
            <a:spLocks noGrp="1"/>
          </p:cNvSpPr>
          <p:nvPr>
            <p:ph type="body" idx="1"/>
          </p:nvPr>
        </p:nvSpPr>
        <p:spPr>
          <a:xfrm>
            <a:off x="311700" y="1229875"/>
            <a:ext cx="8520600" cy="1787645"/>
          </a:xfrm>
          <a:prstGeom prst="rect">
            <a:avLst/>
          </a:prstGeom>
          <a:solidFill>
            <a:schemeClr val="bg2">
              <a:lumMod val="75000"/>
              <a:alpha val="80652"/>
            </a:schemeClr>
          </a:solidFill>
        </p:spPr>
        <p:txBody>
          <a:bodyPr spcFirstLastPara="1" wrap="square" lIns="91425" tIns="91425" rIns="91425" bIns="91425" anchor="t" anchorCtr="0">
            <a:normAutofit/>
          </a:bodyPr>
          <a:lstStyle/>
          <a:p>
            <a:pPr marL="457200" lvl="0" indent="-342900" algn="l" rtl="0">
              <a:spcBef>
                <a:spcPts val="0"/>
              </a:spcBef>
              <a:spcAft>
                <a:spcPts val="0"/>
              </a:spcAft>
              <a:buClr>
                <a:schemeClr val="bg1"/>
              </a:buClr>
              <a:buSzPts val="1800"/>
              <a:buFont typeface="Georgia"/>
              <a:buChar char="●"/>
            </a:pPr>
            <a:r>
              <a:rPr lang="en" dirty="0">
                <a:solidFill>
                  <a:schemeClr val="bg1"/>
                </a:solidFill>
                <a:latin typeface="Georgia"/>
                <a:ea typeface="Georgia"/>
                <a:cs typeface="Georgia"/>
                <a:sym typeface="Georgia"/>
              </a:rPr>
              <a:t>Selected Topic</a:t>
            </a:r>
            <a:endParaRPr dirty="0">
              <a:solidFill>
                <a:schemeClr val="bg1"/>
              </a:solidFill>
              <a:latin typeface="Georgia"/>
              <a:ea typeface="Georgia"/>
              <a:cs typeface="Georgia"/>
              <a:sym typeface="Georgia"/>
            </a:endParaRPr>
          </a:p>
          <a:p>
            <a:pPr marL="457200" lvl="0" indent="-342900" algn="l" rtl="0">
              <a:spcBef>
                <a:spcPts val="0"/>
              </a:spcBef>
              <a:spcAft>
                <a:spcPts val="0"/>
              </a:spcAft>
              <a:buClr>
                <a:schemeClr val="bg1"/>
              </a:buClr>
              <a:buSzPts val="1800"/>
              <a:buFont typeface="Georgia"/>
              <a:buChar char="●"/>
            </a:pPr>
            <a:r>
              <a:rPr lang="en" dirty="0">
                <a:solidFill>
                  <a:schemeClr val="bg1"/>
                </a:solidFill>
                <a:latin typeface="Georgia"/>
                <a:ea typeface="Georgia"/>
                <a:cs typeface="Georgia"/>
                <a:sym typeface="Georgia"/>
              </a:rPr>
              <a:t>Reason they selected the topic</a:t>
            </a:r>
            <a:endParaRPr dirty="0">
              <a:solidFill>
                <a:schemeClr val="bg1"/>
              </a:solidFill>
              <a:latin typeface="Georgia"/>
              <a:ea typeface="Georgia"/>
              <a:cs typeface="Georgia"/>
              <a:sym typeface="Georgia"/>
            </a:endParaRPr>
          </a:p>
          <a:p>
            <a:pPr marL="457200" lvl="0" indent="-342900" algn="l" rtl="0">
              <a:lnSpc>
                <a:spcPct val="150000"/>
              </a:lnSpc>
              <a:spcBef>
                <a:spcPts val="0"/>
              </a:spcBef>
              <a:spcAft>
                <a:spcPts val="0"/>
              </a:spcAft>
              <a:buClr>
                <a:schemeClr val="bg1"/>
              </a:buClr>
              <a:buSzPts val="1800"/>
              <a:buFont typeface="Georgia"/>
              <a:buChar char="●"/>
            </a:pPr>
            <a:r>
              <a:rPr lang="en" dirty="0">
                <a:solidFill>
                  <a:schemeClr val="bg1"/>
                </a:solidFill>
                <a:latin typeface="Georgia"/>
                <a:ea typeface="Georgia"/>
                <a:cs typeface="Georgia"/>
                <a:sym typeface="Georgia"/>
              </a:rPr>
              <a:t>Description of the source of data</a:t>
            </a:r>
            <a:endParaRPr dirty="0">
              <a:solidFill>
                <a:schemeClr val="bg1"/>
              </a:solidFill>
              <a:latin typeface="Georgia"/>
              <a:ea typeface="Georgia"/>
              <a:cs typeface="Georgia"/>
              <a:sym typeface="Georgia"/>
            </a:endParaRPr>
          </a:p>
          <a:p>
            <a:pPr marL="457200" lvl="0" indent="-342900" algn="l" rtl="0">
              <a:lnSpc>
                <a:spcPct val="150000"/>
              </a:lnSpc>
              <a:spcBef>
                <a:spcPts val="0"/>
              </a:spcBef>
              <a:spcAft>
                <a:spcPts val="0"/>
              </a:spcAft>
              <a:buClr>
                <a:schemeClr val="bg1"/>
              </a:buClr>
              <a:buSzPts val="1800"/>
              <a:buFont typeface="Georgia"/>
              <a:buChar char="●"/>
            </a:pPr>
            <a:r>
              <a:rPr lang="en" dirty="0">
                <a:solidFill>
                  <a:schemeClr val="bg1"/>
                </a:solidFill>
                <a:latin typeface="Georgia"/>
                <a:ea typeface="Georgia"/>
                <a:cs typeface="Georgia"/>
                <a:sym typeface="Georgia"/>
              </a:rPr>
              <a:t>Questions they hope to answer with the data</a:t>
            </a:r>
            <a:endParaRPr dirty="0">
              <a:solidFill>
                <a:schemeClr val="bg1"/>
              </a:solidFill>
              <a:latin typeface="Georgia"/>
              <a:ea typeface="Georgia"/>
              <a:cs typeface="Georgia"/>
              <a:sym typeface="Georgia"/>
            </a:endParaRPr>
          </a:p>
          <a:p>
            <a:pPr marL="457200" lvl="0" indent="0" algn="l" rtl="0">
              <a:lnSpc>
                <a:spcPct val="150000"/>
              </a:lnSpc>
              <a:spcBef>
                <a:spcPts val="3800"/>
              </a:spcBef>
              <a:spcAft>
                <a:spcPts val="3800"/>
              </a:spcAft>
              <a:buNone/>
            </a:pPr>
            <a:endParaRPr sz="1200" b="1" dirty="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2"/>
          <p:cNvSpPr txBox="1">
            <a:spLocks noGrp="1"/>
          </p:cNvSpPr>
          <p:nvPr>
            <p:ph type="title"/>
          </p:nvPr>
        </p:nvSpPr>
        <p:spPr>
          <a:xfrm>
            <a:off x="311700" y="410000"/>
            <a:ext cx="8520600" cy="891900"/>
          </a:xfrm>
          <a:prstGeom prst="rect">
            <a:avLst/>
          </a:prstGeom>
          <a:solidFill>
            <a:schemeClr val="bg2">
              <a:lumMod val="50000"/>
              <a:alpha val="81000"/>
            </a:schemeClr>
          </a:solidFill>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600" dirty="0">
                <a:solidFill>
                  <a:schemeClr val="bg1"/>
                </a:solidFill>
              </a:rPr>
              <a:t>RFM Confusion Matrix &amp; Feature Importance: Volume with 24hr Price Variable Changes</a:t>
            </a:r>
            <a:endParaRPr sz="2600" dirty="0">
              <a:solidFill>
                <a:schemeClr val="bg1"/>
              </a:solidFill>
            </a:endParaRPr>
          </a:p>
        </p:txBody>
      </p:sp>
      <p:sp>
        <p:nvSpPr>
          <p:cNvPr id="216" name="Google Shape;216;p32"/>
          <p:cNvSpPr txBox="1"/>
          <p:nvPr/>
        </p:nvSpPr>
        <p:spPr>
          <a:xfrm>
            <a:off x="311700" y="1428150"/>
            <a:ext cx="3590400" cy="400200"/>
          </a:xfrm>
          <a:prstGeom prst="rect">
            <a:avLst/>
          </a:prstGeom>
          <a:solidFill>
            <a:schemeClr val="bg2">
              <a:lumMod val="50000"/>
              <a:alpha val="81004"/>
            </a:schemeClr>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bg1"/>
                </a:solidFill>
                <a:latin typeface="Roboto"/>
                <a:ea typeface="Roboto"/>
                <a:cs typeface="Roboto"/>
                <a:sym typeface="Roboto"/>
              </a:rPr>
              <a:t>Volume with 24hr Price Variable Changes</a:t>
            </a:r>
            <a:endParaRPr dirty="0">
              <a:solidFill>
                <a:schemeClr val="bg1"/>
              </a:solidFill>
              <a:latin typeface="Roboto"/>
              <a:ea typeface="Roboto"/>
              <a:cs typeface="Roboto"/>
              <a:sym typeface="Roboto"/>
            </a:endParaRPr>
          </a:p>
        </p:txBody>
      </p:sp>
      <p:pic>
        <p:nvPicPr>
          <p:cNvPr id="217" name="Google Shape;217;p32"/>
          <p:cNvPicPr preferRelativeResize="0"/>
          <p:nvPr/>
        </p:nvPicPr>
        <p:blipFill>
          <a:blip r:embed="rId3">
            <a:alphaModFix/>
          </a:blip>
          <a:stretch>
            <a:fillRect/>
          </a:stretch>
        </p:blipFill>
        <p:spPr>
          <a:xfrm>
            <a:off x="340075" y="1829009"/>
            <a:ext cx="3533650" cy="2417983"/>
          </a:xfrm>
          <a:prstGeom prst="rect">
            <a:avLst/>
          </a:prstGeom>
          <a:noFill/>
          <a:ln>
            <a:noFill/>
          </a:ln>
        </p:spPr>
      </p:pic>
      <p:sp>
        <p:nvSpPr>
          <p:cNvPr id="218" name="Google Shape;218;p32"/>
          <p:cNvSpPr txBox="1"/>
          <p:nvPr/>
        </p:nvSpPr>
        <p:spPr>
          <a:xfrm>
            <a:off x="4572000" y="1399063"/>
            <a:ext cx="3498300" cy="400200"/>
          </a:xfrm>
          <a:prstGeom prst="rect">
            <a:avLst/>
          </a:prstGeom>
          <a:solidFill>
            <a:schemeClr val="bg2">
              <a:lumMod val="50000"/>
              <a:alpha val="81000"/>
            </a:schemeClr>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bg1"/>
                </a:solidFill>
                <a:latin typeface="Roboto"/>
                <a:ea typeface="Roboto"/>
                <a:cs typeface="Roboto"/>
                <a:sym typeface="Roboto"/>
              </a:rPr>
              <a:t>Volume with 24hr Price Variable Changes</a:t>
            </a:r>
            <a:endParaRPr dirty="0">
              <a:solidFill>
                <a:schemeClr val="bg1"/>
              </a:solidFill>
              <a:latin typeface="Roboto"/>
              <a:ea typeface="Roboto"/>
              <a:cs typeface="Roboto"/>
              <a:sym typeface="Roboto"/>
            </a:endParaRPr>
          </a:p>
        </p:txBody>
      </p:sp>
      <p:pic>
        <p:nvPicPr>
          <p:cNvPr id="219" name="Google Shape;219;p32"/>
          <p:cNvPicPr preferRelativeResize="0"/>
          <p:nvPr/>
        </p:nvPicPr>
        <p:blipFill>
          <a:blip r:embed="rId4">
            <a:alphaModFix/>
          </a:blip>
          <a:stretch>
            <a:fillRect/>
          </a:stretch>
        </p:blipFill>
        <p:spPr>
          <a:xfrm>
            <a:off x="4628600" y="1746488"/>
            <a:ext cx="2907800" cy="298703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3"/>
          <p:cNvSpPr txBox="1">
            <a:spLocks noGrp="1"/>
          </p:cNvSpPr>
          <p:nvPr>
            <p:ph type="title"/>
          </p:nvPr>
        </p:nvSpPr>
        <p:spPr>
          <a:xfrm>
            <a:off x="311700" y="410000"/>
            <a:ext cx="1965156" cy="607800"/>
          </a:xfrm>
          <a:prstGeom prst="rect">
            <a:avLst/>
          </a:prstGeom>
          <a:solidFill>
            <a:schemeClr val="bg2">
              <a:lumMod val="50000"/>
              <a:alpha val="81324"/>
            </a:schemeClr>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chemeClr val="bg1"/>
                </a:solidFill>
              </a:rPr>
              <a:t>Dashboard</a:t>
            </a:r>
            <a:endParaRPr dirty="0">
              <a:solidFill>
                <a:schemeClr val="bg1"/>
              </a:solidFill>
            </a:endParaRPr>
          </a:p>
        </p:txBody>
      </p:sp>
      <p:sp>
        <p:nvSpPr>
          <p:cNvPr id="225" name="Google Shape;225;p33"/>
          <p:cNvSpPr txBox="1">
            <a:spLocks noGrp="1"/>
          </p:cNvSpPr>
          <p:nvPr>
            <p:ph type="body" idx="1"/>
          </p:nvPr>
        </p:nvSpPr>
        <p:spPr>
          <a:xfrm>
            <a:off x="311700" y="1229875"/>
            <a:ext cx="4260300" cy="3339000"/>
          </a:xfrm>
          <a:prstGeom prst="rect">
            <a:avLst/>
          </a:prstGeom>
          <a:solidFill>
            <a:schemeClr val="bg2">
              <a:lumMod val="50000"/>
              <a:alpha val="80813"/>
            </a:schemeClr>
          </a:solidFill>
        </p:spPr>
        <p:txBody>
          <a:bodyPr spcFirstLastPara="1" wrap="square" lIns="91425" tIns="91425" rIns="91425" bIns="91425" anchor="t" anchorCtr="0">
            <a:normAutofit lnSpcReduction="10000"/>
          </a:bodyPr>
          <a:lstStyle/>
          <a:p>
            <a:pPr marL="0" lvl="0" indent="0" algn="l" rtl="0">
              <a:spcBef>
                <a:spcPts val="0"/>
              </a:spcBef>
              <a:spcAft>
                <a:spcPts val="0"/>
              </a:spcAft>
              <a:buNone/>
            </a:pPr>
            <a:endParaRPr sz="1200" dirty="0">
              <a:solidFill>
                <a:schemeClr val="hlink"/>
              </a:solidFill>
              <a:highlight>
                <a:srgbClr val="0D1117"/>
              </a:highlight>
              <a:latin typeface="Arial"/>
              <a:ea typeface="Arial"/>
              <a:cs typeface="Arial"/>
              <a:sym typeface="Arial"/>
            </a:endParaRPr>
          </a:p>
          <a:p>
            <a:pPr marL="0" lvl="0" indent="0" algn="l" rtl="0">
              <a:spcBef>
                <a:spcPts val="1200"/>
              </a:spcBef>
              <a:spcAft>
                <a:spcPts val="0"/>
              </a:spcAft>
              <a:buNone/>
            </a:pPr>
            <a:r>
              <a:rPr lang="en" dirty="0">
                <a:solidFill>
                  <a:schemeClr val="bg1"/>
                </a:solidFill>
              </a:rPr>
              <a:t>The dashboard contains worksheets, dashboard and stories that explains the connection between Seasonal, Quarterly and Monthly Gain/Loss. Attached is the link to the dashboard:</a:t>
            </a:r>
            <a:endParaRPr dirty="0">
              <a:solidFill>
                <a:schemeClr val="bg1"/>
              </a:solidFill>
            </a:endParaRPr>
          </a:p>
          <a:p>
            <a:pPr marL="0" lvl="0" indent="0" algn="l" rtl="0">
              <a:spcBef>
                <a:spcPts val="1200"/>
              </a:spcBef>
              <a:spcAft>
                <a:spcPts val="1200"/>
              </a:spcAft>
              <a:buNone/>
            </a:pPr>
            <a:r>
              <a:rPr lang="en" u="sng" dirty="0">
                <a:solidFill>
                  <a:schemeClr val="hlink"/>
                </a:solidFill>
                <a:hlinkClick r:id="rId3"/>
              </a:rPr>
              <a:t>https://public.tableau.com/app/profile/opy.shoffy/viz/Final_Project_10_16277782240420/QuarterlyGainLoss</a:t>
            </a:r>
            <a:endParaRPr dirty="0"/>
          </a:p>
        </p:txBody>
      </p:sp>
      <p:pic>
        <p:nvPicPr>
          <p:cNvPr id="226" name="Google Shape;226;p33"/>
          <p:cNvPicPr preferRelativeResize="0"/>
          <p:nvPr/>
        </p:nvPicPr>
        <p:blipFill>
          <a:blip r:embed="rId4">
            <a:alphaModFix/>
          </a:blip>
          <a:stretch>
            <a:fillRect/>
          </a:stretch>
        </p:blipFill>
        <p:spPr>
          <a:xfrm>
            <a:off x="4673388" y="1229874"/>
            <a:ext cx="4260301" cy="3339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3"/>
          <p:cNvSpPr txBox="1">
            <a:spLocks noGrp="1"/>
          </p:cNvSpPr>
          <p:nvPr>
            <p:ph type="title"/>
          </p:nvPr>
        </p:nvSpPr>
        <p:spPr>
          <a:xfrm>
            <a:off x="221166" y="159123"/>
            <a:ext cx="1965156" cy="607800"/>
          </a:xfrm>
          <a:prstGeom prst="rect">
            <a:avLst/>
          </a:prstGeom>
          <a:solidFill>
            <a:schemeClr val="bg2">
              <a:lumMod val="50000"/>
              <a:alpha val="81324"/>
            </a:schemeClr>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chemeClr val="bg1"/>
                </a:solidFill>
              </a:rPr>
              <a:t>Database</a:t>
            </a:r>
            <a:endParaRPr dirty="0">
              <a:solidFill>
                <a:schemeClr val="bg1"/>
              </a:solidFill>
            </a:endParaRPr>
          </a:p>
        </p:txBody>
      </p:sp>
      <p:pic>
        <p:nvPicPr>
          <p:cNvPr id="3" name="Picture 2" descr="A picture containing window&#10;&#10;Description automatically generated">
            <a:extLst>
              <a:ext uri="{FF2B5EF4-FFF2-40B4-BE49-F238E27FC236}">
                <a16:creationId xmlns:a16="http://schemas.microsoft.com/office/drawing/2014/main" id="{3E515371-339D-7B4D-9DA0-9768BCD01BF9}"/>
              </a:ext>
            </a:extLst>
          </p:cNvPr>
          <p:cNvPicPr>
            <a:picLocks noChangeAspect="1"/>
          </p:cNvPicPr>
          <p:nvPr/>
        </p:nvPicPr>
        <p:blipFill>
          <a:blip r:embed="rId3"/>
          <a:stretch>
            <a:fillRect/>
          </a:stretch>
        </p:blipFill>
        <p:spPr>
          <a:xfrm>
            <a:off x="3892990" y="1416093"/>
            <a:ext cx="5137415" cy="3496108"/>
          </a:xfrm>
          <a:prstGeom prst="rect">
            <a:avLst/>
          </a:prstGeom>
        </p:spPr>
      </p:pic>
      <p:pic>
        <p:nvPicPr>
          <p:cNvPr id="7" name="Picture 6" descr="Graphical user interface, text, application&#10;&#10;Description automatically generated">
            <a:extLst>
              <a:ext uri="{FF2B5EF4-FFF2-40B4-BE49-F238E27FC236}">
                <a16:creationId xmlns:a16="http://schemas.microsoft.com/office/drawing/2014/main" id="{975DE215-8286-4C41-BEAB-06F1B9ECA96B}"/>
              </a:ext>
            </a:extLst>
          </p:cNvPr>
          <p:cNvPicPr>
            <a:picLocks noChangeAspect="1"/>
          </p:cNvPicPr>
          <p:nvPr/>
        </p:nvPicPr>
        <p:blipFill>
          <a:blip r:embed="rId4"/>
          <a:stretch>
            <a:fillRect/>
          </a:stretch>
        </p:blipFill>
        <p:spPr>
          <a:xfrm>
            <a:off x="113595" y="1416093"/>
            <a:ext cx="3692507" cy="2350149"/>
          </a:xfrm>
          <a:prstGeom prst="rect">
            <a:avLst/>
          </a:prstGeom>
        </p:spPr>
      </p:pic>
      <p:sp>
        <p:nvSpPr>
          <p:cNvPr id="8" name="TextBox 7">
            <a:extLst>
              <a:ext uri="{FF2B5EF4-FFF2-40B4-BE49-F238E27FC236}">
                <a16:creationId xmlns:a16="http://schemas.microsoft.com/office/drawing/2014/main" id="{6CF13483-484C-5449-8D8C-6882D11E9C88}"/>
              </a:ext>
            </a:extLst>
          </p:cNvPr>
          <p:cNvSpPr txBox="1"/>
          <p:nvPr/>
        </p:nvSpPr>
        <p:spPr>
          <a:xfrm>
            <a:off x="113595" y="677429"/>
            <a:ext cx="7907775" cy="523220"/>
          </a:xfrm>
          <a:prstGeom prst="rect">
            <a:avLst/>
          </a:prstGeom>
          <a:noFill/>
        </p:spPr>
        <p:txBody>
          <a:bodyPr wrap="square" rtlCol="0">
            <a:spAutoFit/>
          </a:bodyPr>
          <a:lstStyle/>
          <a:p>
            <a:r>
              <a:rPr lang="en-US" dirty="0">
                <a:solidFill>
                  <a:schemeClr val="bg1"/>
                </a:solidFill>
              </a:rPr>
              <a:t>The database was joined by using the query below using the Kaggle dataset and season and quarter dataset. </a:t>
            </a:r>
          </a:p>
        </p:txBody>
      </p:sp>
    </p:spTree>
    <p:extLst>
      <p:ext uri="{BB962C8B-B14F-4D97-AF65-F5344CB8AC3E}">
        <p14:creationId xmlns:p14="http://schemas.microsoft.com/office/powerpoint/2010/main" val="19587123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3"/>
          <p:cNvSpPr txBox="1">
            <a:spLocks noGrp="1"/>
          </p:cNvSpPr>
          <p:nvPr>
            <p:ph type="title"/>
          </p:nvPr>
        </p:nvSpPr>
        <p:spPr>
          <a:xfrm>
            <a:off x="311700" y="410000"/>
            <a:ext cx="1965156" cy="607800"/>
          </a:xfrm>
          <a:prstGeom prst="rect">
            <a:avLst/>
          </a:prstGeom>
          <a:solidFill>
            <a:schemeClr val="bg2">
              <a:lumMod val="50000"/>
              <a:alpha val="81324"/>
            </a:schemeClr>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chemeClr val="bg1"/>
                </a:solidFill>
              </a:rPr>
              <a:t>R-Analysis</a:t>
            </a:r>
            <a:endParaRPr dirty="0">
              <a:solidFill>
                <a:schemeClr val="bg1"/>
              </a:solidFill>
            </a:endParaRPr>
          </a:p>
        </p:txBody>
      </p:sp>
      <p:sp>
        <p:nvSpPr>
          <p:cNvPr id="8" name="TextBox 7">
            <a:extLst>
              <a:ext uri="{FF2B5EF4-FFF2-40B4-BE49-F238E27FC236}">
                <a16:creationId xmlns:a16="http://schemas.microsoft.com/office/drawing/2014/main" id="{6CF13483-484C-5449-8D8C-6882D11E9C88}"/>
              </a:ext>
            </a:extLst>
          </p:cNvPr>
          <p:cNvSpPr txBox="1"/>
          <p:nvPr/>
        </p:nvSpPr>
        <p:spPr>
          <a:xfrm>
            <a:off x="113595" y="936301"/>
            <a:ext cx="6726725" cy="307777"/>
          </a:xfrm>
          <a:prstGeom prst="rect">
            <a:avLst/>
          </a:prstGeom>
          <a:noFill/>
        </p:spPr>
        <p:txBody>
          <a:bodyPr wrap="square" rtlCol="0">
            <a:spAutoFit/>
          </a:bodyPr>
          <a:lstStyle/>
          <a:p>
            <a:r>
              <a:rPr lang="en-US" dirty="0">
                <a:solidFill>
                  <a:schemeClr val="bg1"/>
                </a:solidFill>
              </a:rPr>
              <a:t>Total Volume by months, year and seasons.</a:t>
            </a:r>
          </a:p>
        </p:txBody>
      </p:sp>
      <p:pic>
        <p:nvPicPr>
          <p:cNvPr id="6" name="Picture 5" descr="Chart, line chart&#10;&#10;Description automatically generated">
            <a:extLst>
              <a:ext uri="{FF2B5EF4-FFF2-40B4-BE49-F238E27FC236}">
                <a16:creationId xmlns:a16="http://schemas.microsoft.com/office/drawing/2014/main" id="{1A78CCF4-9838-1440-A1D2-2DE5898A0CDB}"/>
              </a:ext>
            </a:extLst>
          </p:cNvPr>
          <p:cNvPicPr>
            <a:picLocks noChangeAspect="1"/>
          </p:cNvPicPr>
          <p:nvPr/>
        </p:nvPicPr>
        <p:blipFill>
          <a:blip r:embed="rId3"/>
          <a:stretch>
            <a:fillRect/>
          </a:stretch>
        </p:blipFill>
        <p:spPr>
          <a:xfrm>
            <a:off x="106324" y="1494792"/>
            <a:ext cx="4341063" cy="2746706"/>
          </a:xfrm>
          <a:prstGeom prst="rect">
            <a:avLst/>
          </a:prstGeom>
        </p:spPr>
      </p:pic>
      <p:pic>
        <p:nvPicPr>
          <p:cNvPr id="10" name="Picture 9" descr="Chart, scatter chart&#10;&#10;Description automatically generated">
            <a:extLst>
              <a:ext uri="{FF2B5EF4-FFF2-40B4-BE49-F238E27FC236}">
                <a16:creationId xmlns:a16="http://schemas.microsoft.com/office/drawing/2014/main" id="{370582C5-4DB8-314A-85E1-DBA6611C0376}"/>
              </a:ext>
            </a:extLst>
          </p:cNvPr>
          <p:cNvPicPr>
            <a:picLocks noChangeAspect="1"/>
          </p:cNvPicPr>
          <p:nvPr/>
        </p:nvPicPr>
        <p:blipFill>
          <a:blip r:embed="rId4"/>
          <a:stretch>
            <a:fillRect/>
          </a:stretch>
        </p:blipFill>
        <p:spPr>
          <a:xfrm>
            <a:off x="4750692" y="1494792"/>
            <a:ext cx="4179255" cy="2746706"/>
          </a:xfrm>
          <a:prstGeom prst="rect">
            <a:avLst/>
          </a:prstGeom>
        </p:spPr>
      </p:pic>
    </p:spTree>
    <p:extLst>
      <p:ext uri="{BB962C8B-B14F-4D97-AF65-F5344CB8AC3E}">
        <p14:creationId xmlns:p14="http://schemas.microsoft.com/office/powerpoint/2010/main" val="37088738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3"/>
          <p:cNvSpPr txBox="1">
            <a:spLocks noGrp="1"/>
          </p:cNvSpPr>
          <p:nvPr>
            <p:ph type="title"/>
          </p:nvPr>
        </p:nvSpPr>
        <p:spPr>
          <a:xfrm>
            <a:off x="311700" y="410000"/>
            <a:ext cx="1965156" cy="607800"/>
          </a:xfrm>
          <a:prstGeom prst="rect">
            <a:avLst/>
          </a:prstGeom>
          <a:solidFill>
            <a:schemeClr val="bg2">
              <a:lumMod val="50000"/>
              <a:alpha val="81324"/>
            </a:schemeClr>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chemeClr val="bg1"/>
                </a:solidFill>
              </a:rPr>
              <a:t>R-Analysis</a:t>
            </a:r>
            <a:endParaRPr dirty="0">
              <a:solidFill>
                <a:schemeClr val="bg1"/>
              </a:solidFill>
            </a:endParaRPr>
          </a:p>
        </p:txBody>
      </p:sp>
      <p:sp>
        <p:nvSpPr>
          <p:cNvPr id="8" name="TextBox 7">
            <a:extLst>
              <a:ext uri="{FF2B5EF4-FFF2-40B4-BE49-F238E27FC236}">
                <a16:creationId xmlns:a16="http://schemas.microsoft.com/office/drawing/2014/main" id="{6CF13483-484C-5449-8D8C-6882D11E9C88}"/>
              </a:ext>
            </a:extLst>
          </p:cNvPr>
          <p:cNvSpPr txBox="1"/>
          <p:nvPr/>
        </p:nvSpPr>
        <p:spPr>
          <a:xfrm>
            <a:off x="113595" y="936301"/>
            <a:ext cx="6726725" cy="307777"/>
          </a:xfrm>
          <a:prstGeom prst="rect">
            <a:avLst/>
          </a:prstGeom>
          <a:noFill/>
        </p:spPr>
        <p:txBody>
          <a:bodyPr wrap="square" rtlCol="0">
            <a:spAutoFit/>
          </a:bodyPr>
          <a:lstStyle/>
          <a:p>
            <a:r>
              <a:rPr lang="en-US" dirty="0">
                <a:solidFill>
                  <a:schemeClr val="bg1"/>
                </a:solidFill>
              </a:rPr>
              <a:t>Summary showing last 5 years volume price for seasons </a:t>
            </a:r>
            <a:r>
              <a:rPr lang="en-US">
                <a:solidFill>
                  <a:schemeClr val="bg1"/>
                </a:solidFill>
              </a:rPr>
              <a:t>and quarters</a:t>
            </a:r>
            <a:endParaRPr lang="en-US" dirty="0">
              <a:solidFill>
                <a:schemeClr val="bg1"/>
              </a:solidFill>
            </a:endParaRPr>
          </a:p>
        </p:txBody>
      </p:sp>
      <p:pic>
        <p:nvPicPr>
          <p:cNvPr id="3" name="Picture 2" descr="Chart, scatter chart&#10;&#10;Description automatically generated">
            <a:extLst>
              <a:ext uri="{FF2B5EF4-FFF2-40B4-BE49-F238E27FC236}">
                <a16:creationId xmlns:a16="http://schemas.microsoft.com/office/drawing/2014/main" id="{2C929D31-A339-AD40-97BB-606E4FF7A9F4}"/>
              </a:ext>
            </a:extLst>
          </p:cNvPr>
          <p:cNvPicPr>
            <a:picLocks noChangeAspect="1"/>
          </p:cNvPicPr>
          <p:nvPr/>
        </p:nvPicPr>
        <p:blipFill>
          <a:blip r:embed="rId3"/>
          <a:stretch>
            <a:fillRect/>
          </a:stretch>
        </p:blipFill>
        <p:spPr>
          <a:xfrm>
            <a:off x="112638" y="1372651"/>
            <a:ext cx="4328436" cy="2868847"/>
          </a:xfrm>
          <a:prstGeom prst="rect">
            <a:avLst/>
          </a:prstGeom>
        </p:spPr>
      </p:pic>
      <p:pic>
        <p:nvPicPr>
          <p:cNvPr id="5" name="Picture 4" descr="Chart, scatter chart&#10;&#10;Description automatically generated">
            <a:extLst>
              <a:ext uri="{FF2B5EF4-FFF2-40B4-BE49-F238E27FC236}">
                <a16:creationId xmlns:a16="http://schemas.microsoft.com/office/drawing/2014/main" id="{D73BED24-3C87-7E4E-B8DC-CF2D2131FA33}"/>
              </a:ext>
            </a:extLst>
          </p:cNvPr>
          <p:cNvPicPr>
            <a:picLocks noChangeAspect="1"/>
          </p:cNvPicPr>
          <p:nvPr/>
        </p:nvPicPr>
        <p:blipFill>
          <a:blip r:embed="rId4"/>
          <a:stretch>
            <a:fillRect/>
          </a:stretch>
        </p:blipFill>
        <p:spPr>
          <a:xfrm>
            <a:off x="4720387" y="1406950"/>
            <a:ext cx="4423613" cy="2834548"/>
          </a:xfrm>
          <a:prstGeom prst="rect">
            <a:avLst/>
          </a:prstGeom>
        </p:spPr>
      </p:pic>
    </p:spTree>
    <p:extLst>
      <p:ext uri="{BB962C8B-B14F-4D97-AF65-F5344CB8AC3E}">
        <p14:creationId xmlns:p14="http://schemas.microsoft.com/office/powerpoint/2010/main" val="705801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1"/>
                </a:solidFill>
                <a:latin typeface="Georgia"/>
                <a:ea typeface="Georgia"/>
                <a:cs typeface="Georgia"/>
                <a:sym typeface="Georgia"/>
              </a:rPr>
              <a:t>Selected Topic</a:t>
            </a:r>
            <a:endParaRPr dirty="0">
              <a:solidFill>
                <a:schemeClr val="bg1"/>
              </a:solidFill>
              <a:latin typeface="Georgia"/>
              <a:ea typeface="Georgia"/>
              <a:cs typeface="Georgia"/>
              <a:sym typeface="Georgia"/>
            </a:endParaRPr>
          </a:p>
        </p:txBody>
      </p:sp>
      <p:sp>
        <p:nvSpPr>
          <p:cNvPr id="98" name="Google Shape;98;p15"/>
          <p:cNvSpPr txBox="1">
            <a:spLocks noGrp="1"/>
          </p:cNvSpPr>
          <p:nvPr>
            <p:ph type="body" idx="1"/>
          </p:nvPr>
        </p:nvSpPr>
        <p:spPr>
          <a:xfrm>
            <a:off x="311700" y="1229875"/>
            <a:ext cx="8520600" cy="946397"/>
          </a:xfrm>
          <a:prstGeom prst="rect">
            <a:avLst/>
          </a:prstGeom>
          <a:solidFill>
            <a:schemeClr val="bg2">
              <a:lumMod val="75000"/>
              <a:alpha val="80988"/>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 dirty="0">
                <a:solidFill>
                  <a:schemeClr val="bg1"/>
                </a:solidFill>
                <a:latin typeface="Georgia"/>
                <a:ea typeface="Georgia"/>
                <a:cs typeface="Georgia"/>
                <a:sym typeface="Georgia"/>
              </a:rPr>
              <a:t>As it relates to human behavior, how do seasons, fiscal quarters, months, and even years compare in gains and losses, using Apple, Inc (APPL) stock?</a:t>
            </a:r>
            <a:endParaRPr dirty="0">
              <a:solidFill>
                <a:schemeClr val="bg1"/>
              </a:solidFill>
              <a:latin typeface="Georgia"/>
              <a:ea typeface="Georgia"/>
              <a:cs typeface="Georgia"/>
              <a:sym typeface="Georgia"/>
            </a:endParaRPr>
          </a:p>
          <a:p>
            <a:pPr marL="0" lvl="0" indent="0" algn="l" rtl="0">
              <a:spcBef>
                <a:spcPts val="1200"/>
              </a:spcBef>
              <a:spcAft>
                <a:spcPts val="1200"/>
              </a:spcAft>
              <a:buNone/>
            </a:pPr>
            <a:endParaRPr dirty="0">
              <a:solidFill>
                <a:srgbClr val="2B2B2B"/>
              </a:solidFill>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45992"/>
            <a:ext cx="3355848" cy="607800"/>
          </a:xfrm>
          <a:prstGeom prst="rect">
            <a:avLst/>
          </a:prstGeom>
        </p:spPr>
        <p:txBody>
          <a:bodyPr spcFirstLastPara="1" wrap="square" lIns="91425" tIns="91425" rIns="91425" bIns="91425" anchor="t" anchorCtr="0">
            <a:noAutofit/>
          </a:bodyPr>
          <a:lstStyle/>
          <a:p>
            <a:pPr marL="457200" lvl="0" indent="0" algn="l" rtl="0">
              <a:lnSpc>
                <a:spcPct val="115000"/>
              </a:lnSpc>
              <a:spcBef>
                <a:spcPts val="0"/>
              </a:spcBef>
              <a:spcAft>
                <a:spcPts val="1200"/>
              </a:spcAft>
              <a:buNone/>
            </a:pPr>
            <a:r>
              <a:rPr lang="en" dirty="0">
                <a:solidFill>
                  <a:schemeClr val="bg1"/>
                </a:solidFill>
                <a:latin typeface="Georgia"/>
                <a:ea typeface="Georgia"/>
                <a:cs typeface="Georgia"/>
                <a:sym typeface="Georgia"/>
              </a:rPr>
              <a:t>Why this topic? </a:t>
            </a:r>
            <a:endParaRPr dirty="0">
              <a:solidFill>
                <a:schemeClr val="bg1"/>
              </a:solidFill>
              <a:latin typeface="Georgia"/>
              <a:ea typeface="Georgia"/>
              <a:cs typeface="Georgia"/>
              <a:sym typeface="Georgia"/>
            </a:endParaRPr>
          </a:p>
        </p:txBody>
      </p:sp>
      <p:sp>
        <p:nvSpPr>
          <p:cNvPr id="104" name="Google Shape;104;p16"/>
          <p:cNvSpPr txBox="1">
            <a:spLocks noGrp="1"/>
          </p:cNvSpPr>
          <p:nvPr>
            <p:ph type="body" idx="1"/>
          </p:nvPr>
        </p:nvSpPr>
        <p:spPr>
          <a:xfrm>
            <a:off x="311700" y="1229875"/>
            <a:ext cx="8520600" cy="1504181"/>
          </a:xfrm>
          <a:prstGeom prst="rect">
            <a:avLst/>
          </a:prstGeom>
          <a:solidFill>
            <a:schemeClr val="bg2">
              <a:lumMod val="75000"/>
              <a:alpha val="81477"/>
            </a:schemeClr>
          </a:solidFill>
        </p:spPr>
        <p:txBody>
          <a:bodyPr spcFirstLastPara="1" wrap="square" lIns="91425" tIns="91425" rIns="91425" bIns="91425" anchor="t" anchorCtr="0">
            <a:normAutofit/>
          </a:bodyPr>
          <a:lstStyle/>
          <a:p>
            <a:pPr marL="457200" lvl="0" indent="-342900" algn="l" rtl="0">
              <a:spcBef>
                <a:spcPts val="0"/>
              </a:spcBef>
              <a:spcAft>
                <a:spcPts val="0"/>
              </a:spcAft>
              <a:buClr>
                <a:schemeClr val="bg1"/>
              </a:buClr>
              <a:buSzPts val="1800"/>
              <a:buFont typeface="Georgia"/>
              <a:buChar char="●"/>
            </a:pPr>
            <a:r>
              <a:rPr lang="en" dirty="0">
                <a:solidFill>
                  <a:schemeClr val="bg1"/>
                </a:solidFill>
                <a:latin typeface="Georgia"/>
                <a:ea typeface="Georgia"/>
                <a:cs typeface="Georgia"/>
                <a:sym typeface="Georgia"/>
              </a:rPr>
              <a:t>This topics was chosen to demonstrate that stock behavior are cyclical, and how human behavior and social events are well demonstrated within the stock market. As a result, we wish to show how we can take this information and better predict our buy and sell options using the Apple, Inc (APPL) stock</a:t>
            </a:r>
            <a:endParaRPr dirty="0">
              <a:solidFill>
                <a:schemeClr val="bg1"/>
              </a:solidFill>
              <a:latin typeface="Georgia"/>
              <a:ea typeface="Georgia"/>
              <a:cs typeface="Georgia"/>
              <a:sym typeface="Georgia"/>
            </a:endParaRPr>
          </a:p>
          <a:p>
            <a:pPr marL="0" lvl="0" indent="0" algn="l" rtl="0">
              <a:spcBef>
                <a:spcPts val="1200"/>
              </a:spcBef>
              <a:spcAft>
                <a:spcPts val="0"/>
              </a:spcAft>
              <a:buClr>
                <a:schemeClr val="bg1"/>
              </a:buClr>
              <a:buNone/>
            </a:pPr>
            <a:endParaRPr dirty="0">
              <a:solidFill>
                <a:schemeClr val="bg1"/>
              </a:solidFill>
              <a:latin typeface="Georgia"/>
              <a:ea typeface="Georgia"/>
              <a:cs typeface="Georgia"/>
              <a:sym typeface="Georgia"/>
            </a:endParaRPr>
          </a:p>
          <a:p>
            <a:pPr marL="0" lvl="0" indent="0" algn="l" rtl="0">
              <a:lnSpc>
                <a:spcPct val="150000"/>
              </a:lnSpc>
              <a:spcBef>
                <a:spcPts val="1600"/>
              </a:spcBef>
              <a:spcAft>
                <a:spcPts val="0"/>
              </a:spcAft>
              <a:buNone/>
            </a:pPr>
            <a:endParaRPr sz="1500" dirty="0">
              <a:solidFill>
                <a:srgbClr val="2B2B2B"/>
              </a:solidFill>
              <a:latin typeface="Roboto"/>
              <a:ea typeface="Roboto"/>
              <a:cs typeface="Roboto"/>
              <a:sym typeface="Roboto"/>
            </a:endParaRPr>
          </a:p>
          <a:p>
            <a:pPr marL="0" lvl="0" indent="0" algn="l" rtl="0">
              <a:spcBef>
                <a:spcPts val="4600"/>
              </a:spcBef>
              <a:spcAft>
                <a:spcPts val="120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311700" y="410000"/>
            <a:ext cx="2056596" cy="607800"/>
          </a:xfrm>
          <a:prstGeom prst="rect">
            <a:avLst/>
          </a:prstGeom>
          <a:solidFill>
            <a:schemeClr val="bg2">
              <a:lumMod val="75000"/>
              <a:alpha val="80902"/>
            </a:schemeClr>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chemeClr val="bg1"/>
                </a:solidFill>
                <a:latin typeface="Georgia"/>
                <a:ea typeface="Georgia"/>
                <a:cs typeface="Georgia"/>
                <a:sym typeface="Georgia"/>
              </a:rPr>
              <a:t>Data Source</a:t>
            </a:r>
            <a:endParaRPr dirty="0">
              <a:solidFill>
                <a:schemeClr val="bg1"/>
              </a:solidFill>
              <a:latin typeface="Georgia"/>
              <a:ea typeface="Georgia"/>
              <a:cs typeface="Georgia"/>
              <a:sym typeface="Georgia"/>
            </a:endParaRPr>
          </a:p>
        </p:txBody>
      </p:sp>
      <p:sp>
        <p:nvSpPr>
          <p:cNvPr id="110" name="Google Shape;110;p17"/>
          <p:cNvSpPr txBox="1">
            <a:spLocks noGrp="1"/>
          </p:cNvSpPr>
          <p:nvPr>
            <p:ph type="body" idx="1"/>
          </p:nvPr>
        </p:nvSpPr>
        <p:spPr>
          <a:xfrm>
            <a:off x="311700" y="1229875"/>
            <a:ext cx="8520600" cy="1341875"/>
          </a:xfrm>
          <a:prstGeom prst="rect">
            <a:avLst/>
          </a:prstGeom>
          <a:solidFill>
            <a:schemeClr val="bg2">
              <a:lumMod val="75000"/>
              <a:alpha val="80887"/>
            </a:schemeClr>
          </a:solidFill>
        </p:spPr>
        <p:txBody>
          <a:bodyPr spcFirstLastPara="1" wrap="square" lIns="91425" tIns="91425" rIns="91425" bIns="91425" anchor="t" anchorCtr="0">
            <a:normAutofit/>
          </a:bodyPr>
          <a:lstStyle/>
          <a:p>
            <a:pPr marL="285750" lvl="0" indent="-285750" algn="l" rtl="0">
              <a:lnSpc>
                <a:spcPct val="100000"/>
              </a:lnSpc>
              <a:spcBef>
                <a:spcPts val="0"/>
              </a:spcBef>
              <a:spcAft>
                <a:spcPts val="0"/>
              </a:spcAft>
              <a:buClr>
                <a:schemeClr val="bg1"/>
              </a:buClr>
              <a:buFont typeface="Arial" panose="020B0604020202020204" pitchFamily="34" charset="0"/>
              <a:buChar char="•"/>
            </a:pPr>
            <a:r>
              <a:rPr lang="en" dirty="0">
                <a:solidFill>
                  <a:schemeClr val="bg1"/>
                </a:solidFill>
                <a:latin typeface="Georgia"/>
                <a:ea typeface="Georgia"/>
                <a:cs typeface="Georgia"/>
                <a:sym typeface="Georgia"/>
              </a:rPr>
              <a:t>The dataset utilized is from </a:t>
            </a:r>
            <a:r>
              <a:rPr lang="en" dirty="0" err="1">
                <a:solidFill>
                  <a:schemeClr val="bg1"/>
                </a:solidFill>
                <a:latin typeface="Georgia"/>
                <a:ea typeface="Georgia"/>
                <a:cs typeface="Georgia"/>
                <a:sym typeface="Georgia"/>
              </a:rPr>
              <a:t>Kaggle.com</a:t>
            </a:r>
            <a:r>
              <a:rPr lang="en" dirty="0">
                <a:solidFill>
                  <a:schemeClr val="bg1"/>
                </a:solidFill>
                <a:latin typeface="Georgia"/>
                <a:ea typeface="Georgia"/>
                <a:cs typeface="Georgia"/>
                <a:sym typeface="Georgia"/>
              </a:rPr>
              <a:t>, titled the “NYSE”.</a:t>
            </a:r>
            <a:endParaRPr dirty="0">
              <a:solidFill>
                <a:schemeClr val="bg1"/>
              </a:solidFill>
              <a:latin typeface="Georgia"/>
              <a:ea typeface="Georgia"/>
              <a:cs typeface="Georgia"/>
              <a:sym typeface="Georgia"/>
            </a:endParaRPr>
          </a:p>
          <a:p>
            <a:pPr marL="1200150" lvl="0" indent="-285750" algn="l" rtl="0">
              <a:lnSpc>
                <a:spcPct val="100000"/>
              </a:lnSpc>
              <a:spcBef>
                <a:spcPts val="0"/>
              </a:spcBef>
              <a:spcAft>
                <a:spcPts val="0"/>
              </a:spcAft>
              <a:buClr>
                <a:schemeClr val="bg1"/>
              </a:buClr>
              <a:buFont typeface="Arial" panose="020B0604020202020204" pitchFamily="34" charset="0"/>
              <a:buChar char="•"/>
            </a:pPr>
            <a:endParaRPr dirty="0">
              <a:solidFill>
                <a:schemeClr val="bg1"/>
              </a:solidFill>
              <a:latin typeface="Georgia"/>
              <a:ea typeface="Georgia"/>
              <a:cs typeface="Georgia"/>
              <a:sym typeface="Georgia"/>
            </a:endParaRPr>
          </a:p>
          <a:p>
            <a:pPr marL="914400" lvl="1" indent="-342900" algn="l" rtl="0">
              <a:lnSpc>
                <a:spcPct val="100000"/>
              </a:lnSpc>
              <a:spcBef>
                <a:spcPts val="0"/>
              </a:spcBef>
              <a:spcAft>
                <a:spcPts val="0"/>
              </a:spcAft>
              <a:buClr>
                <a:schemeClr val="bg1"/>
              </a:buClr>
              <a:buSzPts val="1800"/>
              <a:buFont typeface="Arial" panose="020B0604020202020204" pitchFamily="34" charset="0"/>
              <a:buChar char="•"/>
            </a:pPr>
            <a:r>
              <a:rPr lang="en" sz="1800" dirty="0">
                <a:solidFill>
                  <a:schemeClr val="bg1"/>
                </a:solidFill>
                <a:latin typeface="Georgia"/>
                <a:ea typeface="Georgia"/>
                <a:cs typeface="Georgia"/>
                <a:sym typeface="Georgia"/>
              </a:rPr>
              <a:t>Link: </a:t>
            </a:r>
            <a:r>
              <a:rPr lang="en" sz="1800" u="sng" dirty="0">
                <a:solidFill>
                  <a:schemeClr val="bg1"/>
                </a:solidFill>
                <a:latin typeface="Georgia"/>
                <a:ea typeface="Georgia"/>
                <a:cs typeface="Georgia"/>
                <a:sym typeface="Georgia"/>
                <a:hlinkClick r:id="rId3">
                  <a:extLst>
                    <a:ext uri="{A12FA001-AC4F-418D-AE19-62706E023703}">
                      <ahyp:hlinkClr xmlns:ahyp="http://schemas.microsoft.com/office/drawing/2018/hyperlinkcolor" val="tx"/>
                    </a:ext>
                  </a:extLst>
                </a:hlinkClick>
              </a:rPr>
              <a:t>https://www.kaggle.com/varpit94/apple-stock-data-updated-till-22jun2021</a:t>
            </a:r>
            <a:endParaRPr sz="1800" dirty="0">
              <a:solidFill>
                <a:schemeClr val="bg1"/>
              </a:solidFill>
              <a:latin typeface="Georgia"/>
              <a:ea typeface="Georgia"/>
              <a:cs typeface="Georgia"/>
              <a:sym typeface="Georgia"/>
            </a:endParaRPr>
          </a:p>
          <a:p>
            <a:pPr marL="0" lvl="0" indent="0" algn="l" rtl="0">
              <a:spcBef>
                <a:spcPts val="0"/>
              </a:spcBef>
              <a:spcAft>
                <a:spcPts val="1200"/>
              </a:spcAft>
              <a:buNone/>
            </a:pPr>
            <a:endParaRPr dirty="0">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xfrm>
            <a:off x="311700" y="410000"/>
            <a:ext cx="8520600" cy="607800"/>
          </a:xfrm>
          <a:prstGeom prst="rect">
            <a:avLst/>
          </a:prstGeom>
          <a:solidFill>
            <a:schemeClr val="bg2">
              <a:lumMod val="75000"/>
              <a:alpha val="80824"/>
            </a:schemeClr>
          </a:solidFill>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1"/>
                </a:solidFill>
                <a:latin typeface="Georgia"/>
                <a:ea typeface="Georgia"/>
                <a:cs typeface="Georgia"/>
                <a:sym typeface="Georgia"/>
              </a:rPr>
              <a:t>Questions we hope to answer</a:t>
            </a:r>
            <a:endParaRPr dirty="0">
              <a:solidFill>
                <a:schemeClr val="bg1"/>
              </a:solidFill>
              <a:latin typeface="Georgia"/>
              <a:ea typeface="Georgia"/>
              <a:cs typeface="Georgia"/>
              <a:sym typeface="Georgia"/>
            </a:endParaRPr>
          </a:p>
        </p:txBody>
      </p:sp>
      <p:sp>
        <p:nvSpPr>
          <p:cNvPr id="116" name="Google Shape;116;p18"/>
          <p:cNvSpPr txBox="1">
            <a:spLocks noGrp="1"/>
          </p:cNvSpPr>
          <p:nvPr>
            <p:ph type="body" idx="1"/>
          </p:nvPr>
        </p:nvSpPr>
        <p:spPr>
          <a:xfrm>
            <a:off x="311700" y="1229875"/>
            <a:ext cx="8520600" cy="2446013"/>
          </a:xfrm>
          <a:prstGeom prst="rect">
            <a:avLst/>
          </a:prstGeom>
          <a:solidFill>
            <a:schemeClr val="bg2">
              <a:lumMod val="75000"/>
              <a:alpha val="81242"/>
            </a:schemeClr>
          </a:solidFill>
        </p:spPr>
        <p:txBody>
          <a:bodyPr spcFirstLastPara="1" wrap="square" lIns="91425" tIns="91425" rIns="91425" bIns="91425" anchor="t" anchorCtr="0">
            <a:normAutofit/>
          </a:bodyPr>
          <a:lstStyle/>
          <a:p>
            <a:pPr marL="914400" lvl="1" indent="-342900" algn="l" rtl="0">
              <a:lnSpc>
                <a:spcPct val="100000"/>
              </a:lnSpc>
              <a:spcBef>
                <a:spcPts val="0"/>
              </a:spcBef>
              <a:spcAft>
                <a:spcPts val="0"/>
              </a:spcAft>
              <a:buClr>
                <a:schemeClr val="bg1"/>
              </a:buClr>
              <a:buSzPts val="1800"/>
              <a:buFont typeface="Arial" panose="020B0604020202020204" pitchFamily="34" charset="0"/>
              <a:buChar char="•"/>
            </a:pPr>
            <a:r>
              <a:rPr lang="en" sz="1800" dirty="0">
                <a:solidFill>
                  <a:schemeClr val="bg1"/>
                </a:solidFill>
                <a:latin typeface="Georgia"/>
                <a:ea typeface="Georgia"/>
                <a:cs typeface="Georgia"/>
                <a:sym typeface="Georgia"/>
              </a:rPr>
              <a:t>Do seasons trigger human behavior enough to show a trend in stock price gains and losses?</a:t>
            </a:r>
            <a:endParaRPr sz="1800" dirty="0">
              <a:solidFill>
                <a:schemeClr val="bg1"/>
              </a:solidFill>
              <a:latin typeface="Georgia"/>
              <a:ea typeface="Georgia"/>
              <a:cs typeface="Georgia"/>
              <a:sym typeface="Georgia"/>
            </a:endParaRPr>
          </a:p>
          <a:p>
            <a:pPr marL="914400" lvl="1" indent="-342900" algn="l" rtl="0">
              <a:lnSpc>
                <a:spcPct val="100000"/>
              </a:lnSpc>
              <a:spcBef>
                <a:spcPts val="0"/>
              </a:spcBef>
              <a:spcAft>
                <a:spcPts val="0"/>
              </a:spcAft>
              <a:buClr>
                <a:schemeClr val="bg1"/>
              </a:buClr>
              <a:buSzPts val="1800"/>
              <a:buFont typeface="Arial" panose="020B0604020202020204" pitchFamily="34" charset="0"/>
              <a:buChar char="•"/>
            </a:pPr>
            <a:r>
              <a:rPr lang="en" sz="1800" dirty="0">
                <a:solidFill>
                  <a:schemeClr val="bg1"/>
                </a:solidFill>
                <a:latin typeface="Georgia"/>
                <a:ea typeface="Georgia"/>
                <a:cs typeface="Georgia"/>
                <a:sym typeface="Georgia"/>
              </a:rPr>
              <a:t>Do fiscal quarters trigger a trend of stress in humans that affect stock performances through gains and losses?</a:t>
            </a:r>
            <a:endParaRPr sz="1800" dirty="0">
              <a:solidFill>
                <a:schemeClr val="bg1"/>
              </a:solidFill>
              <a:latin typeface="Georgia"/>
              <a:ea typeface="Georgia"/>
              <a:cs typeface="Georgia"/>
              <a:sym typeface="Georgia"/>
            </a:endParaRPr>
          </a:p>
          <a:p>
            <a:pPr marL="914400" lvl="1" indent="-342900" algn="l" rtl="0">
              <a:lnSpc>
                <a:spcPct val="100000"/>
              </a:lnSpc>
              <a:spcBef>
                <a:spcPts val="0"/>
              </a:spcBef>
              <a:spcAft>
                <a:spcPts val="0"/>
              </a:spcAft>
              <a:buClr>
                <a:schemeClr val="bg1"/>
              </a:buClr>
              <a:buSzPts val="1800"/>
              <a:buFont typeface="Arial" panose="020B0604020202020204" pitchFamily="34" charset="0"/>
              <a:buChar char="•"/>
            </a:pPr>
            <a:r>
              <a:rPr lang="en" sz="1800" dirty="0">
                <a:solidFill>
                  <a:schemeClr val="bg1"/>
                </a:solidFill>
                <a:latin typeface="Georgia"/>
                <a:ea typeface="Georgia"/>
                <a:cs typeface="Georgia"/>
                <a:sym typeface="Georgia"/>
              </a:rPr>
              <a:t>Do different months of the year demonstrate a social trend through gains and losses</a:t>
            </a:r>
            <a:endParaRPr sz="1800" dirty="0">
              <a:solidFill>
                <a:schemeClr val="bg1"/>
              </a:solidFill>
              <a:latin typeface="Georgia"/>
              <a:ea typeface="Georgia"/>
              <a:cs typeface="Georgia"/>
              <a:sym typeface="Georgia"/>
            </a:endParaRPr>
          </a:p>
          <a:p>
            <a:pPr marL="914400" lvl="1" indent="-342900" algn="l" rtl="0">
              <a:lnSpc>
                <a:spcPct val="100000"/>
              </a:lnSpc>
              <a:spcBef>
                <a:spcPts val="0"/>
              </a:spcBef>
              <a:spcAft>
                <a:spcPts val="0"/>
              </a:spcAft>
              <a:buClr>
                <a:schemeClr val="bg1"/>
              </a:buClr>
              <a:buSzPts val="1800"/>
              <a:buFont typeface="Arial" panose="020B0604020202020204" pitchFamily="34" charset="0"/>
              <a:buChar char="•"/>
            </a:pPr>
            <a:r>
              <a:rPr lang="en" sz="1800" dirty="0">
                <a:solidFill>
                  <a:schemeClr val="bg1"/>
                </a:solidFill>
                <a:latin typeface="Georgia"/>
                <a:ea typeface="Georgia"/>
                <a:cs typeface="Georgia"/>
                <a:sym typeface="Georgia"/>
              </a:rPr>
              <a:t>Do years show a cyclical trend that demonstrates a natural trend with the stock market overall?</a:t>
            </a:r>
            <a:endParaRPr sz="1800" dirty="0">
              <a:solidFill>
                <a:schemeClr val="bg1"/>
              </a:solidFill>
              <a:latin typeface="Georgia"/>
              <a:ea typeface="Georgia"/>
              <a:cs typeface="Georgia"/>
              <a:sym typeface="Georgia"/>
            </a:endParaRPr>
          </a:p>
          <a:p>
            <a:pPr marL="285750" lvl="0" indent="-285750" algn="l" rtl="0">
              <a:spcBef>
                <a:spcPts val="0"/>
              </a:spcBef>
              <a:spcAft>
                <a:spcPts val="1200"/>
              </a:spcAft>
              <a:buClr>
                <a:schemeClr val="bg1"/>
              </a:buClr>
              <a:buFont typeface="Arial" panose="020B0604020202020204" pitchFamily="34" charset="0"/>
              <a:buChar char="•"/>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9"/>
          <p:cNvSpPr txBox="1">
            <a:spLocks noGrp="1"/>
          </p:cNvSpPr>
          <p:nvPr>
            <p:ph type="title"/>
          </p:nvPr>
        </p:nvSpPr>
        <p:spPr>
          <a:xfrm>
            <a:off x="311700" y="410000"/>
            <a:ext cx="8347668"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1"/>
                </a:solidFill>
                <a:latin typeface="Georgia"/>
                <a:ea typeface="Georgia"/>
                <a:cs typeface="Georgia"/>
                <a:sym typeface="Georgia"/>
              </a:rPr>
              <a:t>Description of the communication protocols</a:t>
            </a:r>
            <a:endParaRPr dirty="0">
              <a:solidFill>
                <a:schemeClr val="bg1"/>
              </a:solidFill>
              <a:latin typeface="Georgia"/>
              <a:ea typeface="Georgia"/>
              <a:cs typeface="Georgia"/>
              <a:sym typeface="Georgia"/>
            </a:endParaRPr>
          </a:p>
        </p:txBody>
      </p:sp>
      <p:sp>
        <p:nvSpPr>
          <p:cNvPr id="122" name="Google Shape;122;p19"/>
          <p:cNvSpPr txBox="1">
            <a:spLocks noGrp="1"/>
          </p:cNvSpPr>
          <p:nvPr>
            <p:ph type="body" idx="1"/>
          </p:nvPr>
        </p:nvSpPr>
        <p:spPr>
          <a:xfrm>
            <a:off x="311700" y="1229875"/>
            <a:ext cx="8520600" cy="2775197"/>
          </a:xfrm>
          <a:prstGeom prst="rect">
            <a:avLst/>
          </a:prstGeom>
          <a:solidFill>
            <a:schemeClr val="bg2">
              <a:lumMod val="50000"/>
              <a:alpha val="81000"/>
            </a:schemeClr>
          </a:solidFill>
        </p:spPr>
        <p:txBody>
          <a:bodyPr spcFirstLastPara="1" wrap="square" lIns="91425" tIns="91425" rIns="91425" bIns="91425" anchor="t" anchorCtr="0">
            <a:normAutofit fontScale="92500" lnSpcReduction="10000"/>
          </a:bodyPr>
          <a:lstStyle/>
          <a:p>
            <a:pPr marL="0" lvl="0" indent="0" algn="l" rtl="0">
              <a:lnSpc>
                <a:spcPct val="100000"/>
              </a:lnSpc>
              <a:spcBef>
                <a:spcPts val="0"/>
              </a:spcBef>
              <a:spcAft>
                <a:spcPts val="0"/>
              </a:spcAft>
              <a:buClr>
                <a:schemeClr val="bg1"/>
              </a:buClr>
              <a:buNone/>
            </a:pPr>
            <a:r>
              <a:rPr lang="en" b="1" dirty="0">
                <a:solidFill>
                  <a:schemeClr val="bg1"/>
                </a:solidFill>
                <a:latin typeface="Georgia"/>
                <a:ea typeface="Georgia"/>
                <a:cs typeface="Georgia"/>
                <a:sym typeface="Georgia"/>
              </a:rPr>
              <a:t>X:</a:t>
            </a:r>
            <a:r>
              <a:rPr lang="en" dirty="0">
                <a:solidFill>
                  <a:schemeClr val="bg1"/>
                </a:solidFill>
                <a:latin typeface="Georgia"/>
                <a:ea typeface="Georgia"/>
                <a:cs typeface="Georgia"/>
                <a:sym typeface="Georgia"/>
              </a:rPr>
              <a:t> Gabriel </a:t>
            </a:r>
            <a:endParaRPr dirty="0">
              <a:solidFill>
                <a:schemeClr val="bg1"/>
              </a:solidFill>
              <a:latin typeface="Georgia"/>
              <a:ea typeface="Georgia"/>
              <a:cs typeface="Georgia"/>
              <a:sym typeface="Georgia"/>
            </a:endParaRPr>
          </a:p>
          <a:p>
            <a:pPr marL="285750" indent="-285750">
              <a:lnSpc>
                <a:spcPct val="100000"/>
              </a:lnSpc>
              <a:buClr>
                <a:schemeClr val="bg1"/>
              </a:buClr>
              <a:buSzPts val="1100"/>
            </a:pPr>
            <a:r>
              <a:rPr lang="en" dirty="0">
                <a:solidFill>
                  <a:schemeClr val="bg1"/>
                </a:solidFill>
                <a:latin typeface="Georgia"/>
                <a:ea typeface="Georgia"/>
                <a:cs typeface="Georgia"/>
                <a:sym typeface="Georgia"/>
              </a:rPr>
              <a:t>Decide the technologies to be used for each step of the project &amp; Create Dashboard</a:t>
            </a:r>
            <a:endParaRPr dirty="0">
              <a:solidFill>
                <a:schemeClr val="bg1"/>
              </a:solidFill>
              <a:latin typeface="Georgia"/>
              <a:ea typeface="Georgia"/>
              <a:cs typeface="Georgia"/>
              <a:sym typeface="Georgia"/>
            </a:endParaRPr>
          </a:p>
          <a:p>
            <a:pPr marL="0" lvl="0" indent="0" algn="l" rtl="0">
              <a:lnSpc>
                <a:spcPct val="100000"/>
              </a:lnSpc>
              <a:spcBef>
                <a:spcPts val="0"/>
              </a:spcBef>
              <a:spcAft>
                <a:spcPts val="0"/>
              </a:spcAft>
              <a:buClr>
                <a:schemeClr val="bg1"/>
              </a:buClr>
              <a:buNone/>
            </a:pPr>
            <a:endParaRPr lang="en" b="1" dirty="0">
              <a:solidFill>
                <a:schemeClr val="bg1"/>
              </a:solidFill>
              <a:latin typeface="Georgia"/>
              <a:ea typeface="Georgia"/>
              <a:cs typeface="Georgia"/>
              <a:sym typeface="Georgia"/>
            </a:endParaRPr>
          </a:p>
          <a:p>
            <a:pPr marL="0" lvl="0" indent="0" algn="l" rtl="0">
              <a:lnSpc>
                <a:spcPct val="100000"/>
              </a:lnSpc>
              <a:spcBef>
                <a:spcPts val="0"/>
              </a:spcBef>
              <a:spcAft>
                <a:spcPts val="0"/>
              </a:spcAft>
              <a:buClr>
                <a:schemeClr val="bg1"/>
              </a:buClr>
              <a:buNone/>
            </a:pPr>
            <a:r>
              <a:rPr lang="en" b="1" dirty="0">
                <a:solidFill>
                  <a:schemeClr val="bg1"/>
                </a:solidFill>
                <a:latin typeface="Georgia"/>
                <a:ea typeface="Georgia"/>
                <a:cs typeface="Georgia"/>
                <a:sym typeface="Georgia"/>
              </a:rPr>
              <a:t>Circle:</a:t>
            </a:r>
            <a:r>
              <a:rPr lang="en" dirty="0">
                <a:solidFill>
                  <a:schemeClr val="bg1"/>
                </a:solidFill>
                <a:latin typeface="Georgia"/>
                <a:ea typeface="Georgia"/>
                <a:cs typeface="Georgia"/>
                <a:sym typeface="Georgia"/>
              </a:rPr>
              <a:t> Remi </a:t>
            </a:r>
            <a:endParaRPr dirty="0">
              <a:solidFill>
                <a:schemeClr val="bg1"/>
              </a:solidFill>
              <a:latin typeface="Georgia"/>
              <a:ea typeface="Georgia"/>
              <a:cs typeface="Georgia"/>
              <a:sym typeface="Georgia"/>
            </a:endParaRPr>
          </a:p>
          <a:p>
            <a:pPr marL="285750" indent="-285750">
              <a:lnSpc>
                <a:spcPct val="100000"/>
              </a:lnSpc>
              <a:buClr>
                <a:schemeClr val="bg1"/>
              </a:buClr>
              <a:buSzPts val="1100"/>
            </a:pPr>
            <a:r>
              <a:rPr lang="en" dirty="0">
                <a:solidFill>
                  <a:schemeClr val="bg1"/>
                </a:solidFill>
                <a:latin typeface="Georgia"/>
                <a:ea typeface="Georgia"/>
                <a:cs typeface="Georgia"/>
                <a:sym typeface="Georgia"/>
              </a:rPr>
              <a:t>Database Integration</a:t>
            </a:r>
            <a:endParaRPr dirty="0">
              <a:solidFill>
                <a:schemeClr val="bg1"/>
              </a:solidFill>
              <a:latin typeface="Georgia"/>
              <a:ea typeface="Georgia"/>
              <a:cs typeface="Georgia"/>
              <a:sym typeface="Georgia"/>
            </a:endParaRPr>
          </a:p>
          <a:p>
            <a:pPr marL="0" lvl="0" indent="0" algn="l" rtl="0">
              <a:lnSpc>
                <a:spcPct val="100000"/>
              </a:lnSpc>
              <a:spcBef>
                <a:spcPts val="0"/>
              </a:spcBef>
              <a:spcAft>
                <a:spcPts val="0"/>
              </a:spcAft>
              <a:buClr>
                <a:schemeClr val="bg1"/>
              </a:buClr>
              <a:buNone/>
            </a:pPr>
            <a:endParaRPr lang="en" b="1" dirty="0">
              <a:solidFill>
                <a:schemeClr val="bg1"/>
              </a:solidFill>
              <a:latin typeface="Georgia"/>
              <a:ea typeface="Georgia"/>
              <a:cs typeface="Georgia"/>
              <a:sym typeface="Georgia"/>
            </a:endParaRPr>
          </a:p>
          <a:p>
            <a:pPr marL="0" lvl="0" indent="0" algn="l" rtl="0">
              <a:lnSpc>
                <a:spcPct val="100000"/>
              </a:lnSpc>
              <a:spcBef>
                <a:spcPts val="0"/>
              </a:spcBef>
              <a:spcAft>
                <a:spcPts val="0"/>
              </a:spcAft>
              <a:buClr>
                <a:schemeClr val="bg1"/>
              </a:buClr>
              <a:buNone/>
            </a:pPr>
            <a:r>
              <a:rPr lang="en" b="1" dirty="0">
                <a:solidFill>
                  <a:schemeClr val="bg1"/>
                </a:solidFill>
                <a:latin typeface="Georgia"/>
                <a:ea typeface="Georgia"/>
                <a:cs typeface="Georgia"/>
                <a:sym typeface="Georgia"/>
              </a:rPr>
              <a:t>Square:</a:t>
            </a:r>
            <a:r>
              <a:rPr lang="en" dirty="0">
                <a:solidFill>
                  <a:schemeClr val="bg1"/>
                </a:solidFill>
                <a:latin typeface="Georgia"/>
                <a:ea typeface="Georgia"/>
                <a:cs typeface="Georgia"/>
                <a:sym typeface="Georgia"/>
              </a:rPr>
              <a:t> </a:t>
            </a:r>
            <a:r>
              <a:rPr lang="en" dirty="0" err="1">
                <a:solidFill>
                  <a:schemeClr val="bg1"/>
                </a:solidFill>
                <a:latin typeface="Georgia"/>
                <a:ea typeface="Georgia"/>
                <a:cs typeface="Georgia"/>
                <a:sym typeface="Georgia"/>
              </a:rPr>
              <a:t>Ope</a:t>
            </a:r>
            <a:endParaRPr dirty="0">
              <a:solidFill>
                <a:schemeClr val="bg1"/>
              </a:solidFill>
              <a:latin typeface="Georgia"/>
              <a:ea typeface="Georgia"/>
              <a:cs typeface="Georgia"/>
              <a:sym typeface="Georgia"/>
            </a:endParaRPr>
          </a:p>
          <a:p>
            <a:pPr marL="285750" indent="-285750">
              <a:lnSpc>
                <a:spcPct val="100000"/>
              </a:lnSpc>
              <a:buClr>
                <a:schemeClr val="bg1"/>
              </a:buClr>
              <a:buSzPts val="1100"/>
            </a:pPr>
            <a:r>
              <a:rPr lang="en" dirty="0">
                <a:solidFill>
                  <a:schemeClr val="bg1"/>
                </a:solidFill>
                <a:latin typeface="Georgia"/>
                <a:ea typeface="Georgia"/>
                <a:cs typeface="Georgia"/>
                <a:sym typeface="Georgia"/>
              </a:rPr>
              <a:t> GitHub Repository &amp; Presentation</a:t>
            </a:r>
            <a:endParaRPr dirty="0">
              <a:solidFill>
                <a:schemeClr val="bg1"/>
              </a:solidFill>
              <a:latin typeface="Georgia"/>
              <a:ea typeface="Georgia"/>
              <a:cs typeface="Georgia"/>
              <a:sym typeface="Georgia"/>
            </a:endParaRPr>
          </a:p>
          <a:p>
            <a:pPr marL="0" lvl="0" indent="0" algn="l" rtl="0">
              <a:lnSpc>
                <a:spcPct val="100000"/>
              </a:lnSpc>
              <a:spcBef>
                <a:spcPts val="0"/>
              </a:spcBef>
              <a:spcAft>
                <a:spcPts val="0"/>
              </a:spcAft>
              <a:buClr>
                <a:schemeClr val="bg1"/>
              </a:buClr>
              <a:buNone/>
            </a:pPr>
            <a:endParaRPr lang="en" b="1" dirty="0">
              <a:solidFill>
                <a:schemeClr val="bg1"/>
              </a:solidFill>
              <a:latin typeface="Georgia"/>
              <a:ea typeface="Georgia"/>
              <a:cs typeface="Georgia"/>
              <a:sym typeface="Georgia"/>
            </a:endParaRPr>
          </a:p>
          <a:p>
            <a:pPr marL="0" lvl="0" indent="0" algn="l" rtl="0">
              <a:lnSpc>
                <a:spcPct val="100000"/>
              </a:lnSpc>
              <a:spcBef>
                <a:spcPts val="0"/>
              </a:spcBef>
              <a:spcAft>
                <a:spcPts val="0"/>
              </a:spcAft>
              <a:buClr>
                <a:schemeClr val="bg1"/>
              </a:buClr>
              <a:buNone/>
            </a:pPr>
            <a:r>
              <a:rPr lang="en" b="1" dirty="0">
                <a:solidFill>
                  <a:schemeClr val="bg1"/>
                </a:solidFill>
                <a:latin typeface="Georgia"/>
                <a:ea typeface="Georgia"/>
                <a:cs typeface="Georgia"/>
                <a:sym typeface="Georgia"/>
              </a:rPr>
              <a:t>Triangle:</a:t>
            </a:r>
            <a:r>
              <a:rPr lang="en" dirty="0">
                <a:solidFill>
                  <a:schemeClr val="bg1"/>
                </a:solidFill>
                <a:latin typeface="Georgia"/>
                <a:ea typeface="Georgia"/>
                <a:cs typeface="Georgia"/>
                <a:sym typeface="Georgia"/>
              </a:rPr>
              <a:t> </a:t>
            </a:r>
            <a:r>
              <a:rPr lang="en" dirty="0" err="1">
                <a:solidFill>
                  <a:schemeClr val="bg1"/>
                </a:solidFill>
                <a:latin typeface="Georgia"/>
                <a:ea typeface="Georgia"/>
                <a:cs typeface="Georgia"/>
                <a:sym typeface="Georgia"/>
              </a:rPr>
              <a:t>Iry</a:t>
            </a:r>
            <a:endParaRPr dirty="0">
              <a:solidFill>
                <a:schemeClr val="bg1"/>
              </a:solidFill>
              <a:latin typeface="Georgia"/>
              <a:ea typeface="Georgia"/>
              <a:cs typeface="Georgia"/>
              <a:sym typeface="Georgia"/>
            </a:endParaRPr>
          </a:p>
          <a:p>
            <a:pPr marL="285750" indent="-285750">
              <a:lnSpc>
                <a:spcPct val="100000"/>
              </a:lnSpc>
              <a:buClr>
                <a:schemeClr val="bg1"/>
              </a:buClr>
              <a:buSzPts val="1100"/>
            </a:pPr>
            <a:r>
              <a:rPr lang="en" dirty="0">
                <a:solidFill>
                  <a:schemeClr val="bg1"/>
                </a:solidFill>
                <a:latin typeface="Georgia"/>
                <a:ea typeface="Georgia"/>
                <a:cs typeface="Georgia"/>
                <a:sym typeface="Georgia"/>
              </a:rPr>
              <a:t> Machine Learning Model</a:t>
            </a:r>
            <a:endParaRPr dirty="0">
              <a:solidFill>
                <a:schemeClr val="bg1"/>
              </a:solidFill>
              <a:latin typeface="Georgia"/>
              <a:ea typeface="Georgia"/>
              <a:cs typeface="Georgia"/>
              <a:sym typeface="Georgia"/>
            </a:endParaRPr>
          </a:p>
          <a:p>
            <a:pPr marL="0" lvl="0" indent="0" algn="l" rtl="0">
              <a:spcBef>
                <a:spcPts val="0"/>
              </a:spcBef>
              <a:spcAft>
                <a:spcPts val="1200"/>
              </a:spcAft>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0"/>
          <p:cNvSpPr txBox="1">
            <a:spLocks noGrp="1"/>
          </p:cNvSpPr>
          <p:nvPr>
            <p:ph type="title"/>
          </p:nvPr>
        </p:nvSpPr>
        <p:spPr>
          <a:xfrm>
            <a:off x="311700" y="410000"/>
            <a:ext cx="4836372" cy="607800"/>
          </a:xfrm>
          <a:prstGeom prst="rect">
            <a:avLst/>
          </a:prstGeom>
          <a:solidFill>
            <a:schemeClr val="bg2">
              <a:lumMod val="50000"/>
              <a:alpha val="81000"/>
            </a:schemeClr>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chemeClr val="bg1"/>
                </a:solidFill>
              </a:rPr>
              <a:t>Machine Learning Introduction</a:t>
            </a:r>
            <a:endParaRPr dirty="0">
              <a:solidFill>
                <a:schemeClr val="bg1"/>
              </a:solidFill>
            </a:endParaRPr>
          </a:p>
        </p:txBody>
      </p:sp>
      <p:sp>
        <p:nvSpPr>
          <p:cNvPr id="128" name="Google Shape;128;p20"/>
          <p:cNvSpPr txBox="1">
            <a:spLocks noGrp="1"/>
          </p:cNvSpPr>
          <p:nvPr>
            <p:ph type="body" idx="1"/>
          </p:nvPr>
        </p:nvSpPr>
        <p:spPr>
          <a:xfrm>
            <a:off x="311700" y="1229875"/>
            <a:ext cx="8520600" cy="1732781"/>
          </a:xfrm>
          <a:prstGeom prst="rect">
            <a:avLst/>
          </a:prstGeom>
          <a:solidFill>
            <a:schemeClr val="bg2">
              <a:lumMod val="50000"/>
              <a:alpha val="80984"/>
            </a:schemeClr>
          </a:solidFill>
        </p:spPr>
        <p:txBody>
          <a:bodyPr spcFirstLastPara="1" wrap="square" lIns="91425" tIns="91425" rIns="91425" bIns="91425" anchor="t" anchorCtr="0">
            <a:normAutofit/>
          </a:bodyPr>
          <a:lstStyle/>
          <a:p>
            <a:pPr marL="457200" lvl="0" indent="-342900" algn="l" rtl="0">
              <a:spcBef>
                <a:spcPts val="0"/>
              </a:spcBef>
              <a:spcAft>
                <a:spcPts val="0"/>
              </a:spcAft>
              <a:buClr>
                <a:schemeClr val="bg1"/>
              </a:buClr>
              <a:buSzPts val="1800"/>
              <a:buChar char="●"/>
            </a:pPr>
            <a:r>
              <a:rPr lang="en" dirty="0">
                <a:solidFill>
                  <a:schemeClr val="bg1"/>
                </a:solidFill>
              </a:rPr>
              <a:t>Preliminary data preprocessing</a:t>
            </a:r>
            <a:endParaRPr dirty="0">
              <a:solidFill>
                <a:schemeClr val="bg1"/>
              </a:solidFill>
            </a:endParaRPr>
          </a:p>
          <a:p>
            <a:pPr marL="457200" lvl="0" indent="-342900" algn="l" rtl="0">
              <a:spcBef>
                <a:spcPts val="0"/>
              </a:spcBef>
              <a:spcAft>
                <a:spcPts val="0"/>
              </a:spcAft>
              <a:buClr>
                <a:schemeClr val="bg1"/>
              </a:buClr>
              <a:buSzPts val="1800"/>
              <a:buChar char="●"/>
            </a:pPr>
            <a:r>
              <a:rPr lang="en" dirty="0">
                <a:solidFill>
                  <a:schemeClr val="bg1"/>
                </a:solidFill>
              </a:rPr>
              <a:t>Preliminary feature engineering and preliminary feature selection</a:t>
            </a:r>
            <a:endParaRPr dirty="0">
              <a:solidFill>
                <a:schemeClr val="bg1"/>
              </a:solidFill>
            </a:endParaRPr>
          </a:p>
          <a:p>
            <a:pPr marL="914400" lvl="1" indent="-317500" algn="l" rtl="0">
              <a:spcBef>
                <a:spcPts val="0"/>
              </a:spcBef>
              <a:spcAft>
                <a:spcPts val="0"/>
              </a:spcAft>
              <a:buClr>
                <a:schemeClr val="bg1"/>
              </a:buClr>
              <a:buSzPts val="1400"/>
              <a:buChar char="○"/>
            </a:pPr>
            <a:r>
              <a:rPr lang="en" dirty="0">
                <a:solidFill>
                  <a:schemeClr val="bg1"/>
                </a:solidFill>
              </a:rPr>
              <a:t>How was the official model decided?</a:t>
            </a:r>
            <a:endParaRPr dirty="0">
              <a:solidFill>
                <a:schemeClr val="bg1"/>
              </a:solidFill>
            </a:endParaRPr>
          </a:p>
          <a:p>
            <a:pPr marL="457200" lvl="0" indent="-342900" algn="l" rtl="0">
              <a:spcBef>
                <a:spcPts val="0"/>
              </a:spcBef>
              <a:spcAft>
                <a:spcPts val="0"/>
              </a:spcAft>
              <a:buClr>
                <a:schemeClr val="bg1"/>
              </a:buClr>
              <a:buSzPts val="1800"/>
              <a:buChar char="●"/>
            </a:pPr>
            <a:r>
              <a:rPr lang="en" dirty="0">
                <a:solidFill>
                  <a:schemeClr val="bg1"/>
                </a:solidFill>
              </a:rPr>
              <a:t>How the data is split into training and testing sets</a:t>
            </a:r>
            <a:endParaRPr dirty="0">
              <a:solidFill>
                <a:schemeClr val="bg1"/>
              </a:solidFill>
            </a:endParaRPr>
          </a:p>
          <a:p>
            <a:pPr marL="457200" lvl="0" indent="-342900" algn="l" rtl="0">
              <a:spcBef>
                <a:spcPts val="0"/>
              </a:spcBef>
              <a:spcAft>
                <a:spcPts val="0"/>
              </a:spcAft>
              <a:buClr>
                <a:schemeClr val="bg1"/>
              </a:buClr>
              <a:buSzPts val="1800"/>
              <a:buChar char="●"/>
            </a:pPr>
            <a:r>
              <a:rPr lang="en" dirty="0">
                <a:solidFill>
                  <a:schemeClr val="bg1"/>
                </a:solidFill>
              </a:rPr>
              <a:t>Model choice, its’ limitations, and its’ benefits</a:t>
            </a:r>
            <a:endParaRPr dirty="0">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dirty="0">
                <a:solidFill>
                  <a:schemeClr val="bg1"/>
                </a:solidFill>
              </a:rPr>
              <a:t>Preliminary Data Pre-Processing</a:t>
            </a:r>
            <a:endParaRPr dirty="0">
              <a:solidFill>
                <a:schemeClr val="bg1"/>
              </a:solidFill>
            </a:endParaRPr>
          </a:p>
        </p:txBody>
      </p:sp>
      <p:sp>
        <p:nvSpPr>
          <p:cNvPr id="134" name="Google Shape;134;p21"/>
          <p:cNvSpPr txBox="1">
            <a:spLocks noGrp="1"/>
          </p:cNvSpPr>
          <p:nvPr>
            <p:ph type="body" idx="1"/>
          </p:nvPr>
        </p:nvSpPr>
        <p:spPr>
          <a:xfrm>
            <a:off x="311700" y="1229875"/>
            <a:ext cx="8520600" cy="2180837"/>
          </a:xfrm>
          <a:prstGeom prst="rect">
            <a:avLst/>
          </a:prstGeom>
          <a:solidFill>
            <a:schemeClr val="bg2">
              <a:lumMod val="50000"/>
              <a:alpha val="81133"/>
            </a:schemeClr>
          </a:solidFill>
        </p:spPr>
        <p:txBody>
          <a:bodyPr spcFirstLastPara="1" wrap="square" lIns="91425" tIns="91425" rIns="91425" bIns="91425" anchor="t" anchorCtr="0">
            <a:normAutofit/>
          </a:bodyPr>
          <a:lstStyle/>
          <a:p>
            <a:pPr marL="457200" lvl="0" indent="-342900" algn="l" rtl="0">
              <a:spcBef>
                <a:spcPts val="0"/>
              </a:spcBef>
              <a:spcAft>
                <a:spcPts val="0"/>
              </a:spcAft>
              <a:buClr>
                <a:schemeClr val="bg1"/>
              </a:buClr>
              <a:buSzPts val="1800"/>
              <a:buChar char="●"/>
            </a:pPr>
            <a:r>
              <a:rPr lang="en" dirty="0">
                <a:solidFill>
                  <a:schemeClr val="bg1"/>
                </a:solidFill>
              </a:rPr>
              <a:t>The Data Pre-Processing was based on figuring what story we were trying to tell. </a:t>
            </a:r>
            <a:endParaRPr dirty="0">
              <a:solidFill>
                <a:schemeClr val="bg1"/>
              </a:solidFill>
            </a:endParaRPr>
          </a:p>
          <a:p>
            <a:pPr marL="457200" lvl="0" indent="-342900" algn="l" rtl="0">
              <a:spcBef>
                <a:spcPts val="0"/>
              </a:spcBef>
              <a:spcAft>
                <a:spcPts val="0"/>
              </a:spcAft>
              <a:buClr>
                <a:schemeClr val="bg1"/>
              </a:buClr>
              <a:buSzPts val="1800"/>
              <a:buChar char="●"/>
            </a:pPr>
            <a:r>
              <a:rPr lang="en" dirty="0">
                <a:solidFill>
                  <a:schemeClr val="bg1"/>
                </a:solidFill>
              </a:rPr>
              <a:t>Base dataset had the following features:</a:t>
            </a:r>
            <a:endParaRPr dirty="0">
              <a:solidFill>
                <a:schemeClr val="bg1"/>
              </a:solidFill>
            </a:endParaRPr>
          </a:p>
          <a:p>
            <a:pPr marL="914400" lvl="1" indent="-317500" algn="l" rtl="0">
              <a:spcBef>
                <a:spcPts val="0"/>
              </a:spcBef>
              <a:spcAft>
                <a:spcPts val="0"/>
              </a:spcAft>
              <a:buClr>
                <a:schemeClr val="bg1"/>
              </a:buClr>
              <a:buSzPts val="1400"/>
              <a:buChar char="○"/>
            </a:pPr>
            <a:r>
              <a:rPr lang="en" dirty="0">
                <a:solidFill>
                  <a:schemeClr val="bg1"/>
                </a:solidFill>
              </a:rPr>
              <a:t>Date, Open, High, Low, Close, Adj Close, and Volume</a:t>
            </a:r>
            <a:endParaRPr dirty="0">
              <a:solidFill>
                <a:schemeClr val="bg1"/>
              </a:solidFill>
            </a:endParaRPr>
          </a:p>
          <a:p>
            <a:pPr marL="457200" lvl="0" indent="-342900" algn="l" rtl="0">
              <a:spcBef>
                <a:spcPts val="0"/>
              </a:spcBef>
              <a:spcAft>
                <a:spcPts val="0"/>
              </a:spcAft>
              <a:buClr>
                <a:schemeClr val="bg1"/>
              </a:buClr>
              <a:buSzPts val="1800"/>
              <a:buChar char="●"/>
            </a:pPr>
            <a:r>
              <a:rPr lang="en" dirty="0">
                <a:solidFill>
                  <a:schemeClr val="bg1"/>
                </a:solidFill>
              </a:rPr>
              <a:t> The following features were later added through a SQL join:</a:t>
            </a:r>
            <a:endParaRPr dirty="0">
              <a:solidFill>
                <a:schemeClr val="bg1"/>
              </a:solidFill>
            </a:endParaRPr>
          </a:p>
          <a:p>
            <a:pPr marL="914400" lvl="1" indent="-317500" algn="l" rtl="0">
              <a:spcBef>
                <a:spcPts val="0"/>
              </a:spcBef>
              <a:spcAft>
                <a:spcPts val="0"/>
              </a:spcAft>
              <a:buClr>
                <a:schemeClr val="bg1"/>
              </a:buClr>
              <a:buSzPts val="1400"/>
              <a:buChar char="○"/>
            </a:pPr>
            <a:r>
              <a:rPr lang="en" dirty="0">
                <a:solidFill>
                  <a:schemeClr val="bg1"/>
                </a:solidFill>
              </a:rPr>
              <a:t>Season, Quarter, a 24hr change column for each price variable, and </a:t>
            </a:r>
            <a:r>
              <a:rPr lang="en" dirty="0" err="1">
                <a:solidFill>
                  <a:schemeClr val="bg1"/>
                </a:solidFill>
              </a:rPr>
              <a:t>Gain_Loss</a:t>
            </a:r>
            <a:r>
              <a:rPr lang="en" dirty="0">
                <a:solidFill>
                  <a:schemeClr val="bg1"/>
                </a:solidFill>
              </a:rPr>
              <a:t> column based on 24hr change is created</a:t>
            </a:r>
            <a:endParaRPr dirty="0">
              <a:solidFill>
                <a:schemeClr val="bg1"/>
              </a:solidFill>
            </a:endParaRP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1081</TotalTime>
  <Words>1086</Words>
  <Application>Microsoft Macintosh PowerPoint</Application>
  <PresentationFormat>On-screen Show (16:9)</PresentationFormat>
  <Paragraphs>120</Paragraphs>
  <Slides>24</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Calibri</vt:lpstr>
      <vt:lpstr>Arial</vt:lpstr>
      <vt:lpstr>Georgia</vt:lpstr>
      <vt:lpstr>Roboto</vt:lpstr>
      <vt:lpstr>Geometric</vt:lpstr>
      <vt:lpstr>Group 10</vt:lpstr>
      <vt:lpstr>Content</vt:lpstr>
      <vt:lpstr>Selected Topic</vt:lpstr>
      <vt:lpstr>Why this topic? </vt:lpstr>
      <vt:lpstr>Data Source</vt:lpstr>
      <vt:lpstr>Questions we hope to answer</vt:lpstr>
      <vt:lpstr>Description of the communication protocols</vt:lpstr>
      <vt:lpstr>Machine Learning Introduction</vt:lpstr>
      <vt:lpstr>Preliminary Data Pre-Processing</vt:lpstr>
      <vt:lpstr>Preliminary Feature Engineering &amp; Feature Selection</vt:lpstr>
      <vt:lpstr>Machine Learning Testing and Training Split</vt:lpstr>
      <vt:lpstr>Model Choice, Model Limitations &amp; Benefits</vt:lpstr>
      <vt:lpstr>Accuracy: Logistic Regression</vt:lpstr>
      <vt:lpstr>Accuracy: Random Forest Model</vt:lpstr>
      <vt:lpstr>RFM Confusion Matrix &amp; Feature Importance: Open </vt:lpstr>
      <vt:lpstr>RFM Confusion Matrix &amp; Feature Importance: Close</vt:lpstr>
      <vt:lpstr>RFM Confusion Matrix &amp; Feature Importance: High</vt:lpstr>
      <vt:lpstr>RFM Confusion Matrix &amp; Feature Importance: Low</vt:lpstr>
      <vt:lpstr>RFM Confusion Matrix &amp; Feature Importance: Volume</vt:lpstr>
      <vt:lpstr>RFM Confusion Matrix &amp; Feature Importance: Volume with 24hr Price Variable Changes</vt:lpstr>
      <vt:lpstr>Dashboard</vt:lpstr>
      <vt:lpstr>Database</vt:lpstr>
      <vt:lpstr>R-Analysis</vt:lpstr>
      <vt:lpstr>R-Analysis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10</dc:title>
  <cp:lastModifiedBy>Remilekun Ajisebutu</cp:lastModifiedBy>
  <cp:revision>11</cp:revision>
  <dcterms:modified xsi:type="dcterms:W3CDTF">2021-08-03T05:58:41Z</dcterms:modified>
</cp:coreProperties>
</file>