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730"/>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4df4a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4df4a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4df4a4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4df4a4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4df4a4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74df4a4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df4a4a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df4a4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4df4a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4df4a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4df4a4a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4df4a4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74df4a4a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74df4a4a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74df4a4a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74df4a4a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74df4a4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74df4a4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5d5e0c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5d5e0c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df4a4a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df4a4a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5d5e0c5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5d5e0c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5d5e0c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5d5e0c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5d5e0c5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5d5e0c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78d14c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78d14c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opy.shoffy/viz/Final_Project_10_16277782240420/QuarterlyGainLos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varpit94/apple-stock-data-updated-till-22jun202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2474284" cy="838800"/>
          </a:xfrm>
          <a:prstGeom prst="rect">
            <a:avLst/>
          </a:prstGeom>
          <a:solidFill>
            <a:schemeClr val="bg2">
              <a:lumMod val="75000"/>
              <a:alpha val="80836"/>
            </a:schemeClr>
          </a:solidFill>
        </p:spPr>
        <p:txBody>
          <a:bodyPr spcFirstLastPara="1" wrap="square" lIns="91425" tIns="91425" rIns="91425" bIns="91425" anchor="b" anchorCtr="0">
            <a:normAutofit/>
          </a:bodyPr>
          <a:lstStyle/>
          <a:p>
            <a:pPr marL="0" lvl="0" indent="0" algn="l" rtl="0">
              <a:spcBef>
                <a:spcPts val="0"/>
              </a:spcBef>
              <a:spcAft>
                <a:spcPts val="0"/>
              </a:spcAft>
              <a:buNone/>
            </a:pPr>
            <a:r>
              <a:rPr lang="en" dirty="0"/>
              <a:t>Group 10</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chemeClr val="bg2">
              <a:lumMod val="75000"/>
              <a:alpha val="8112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40 years of Apple, Inc (APPL) stock market trends in Gains &amp; Losses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Preliminary Feature Engineering &amp; Feature Selection</a:t>
            </a:r>
            <a:endParaRPr dirty="0">
              <a:solidFill>
                <a:schemeClr val="bg1"/>
              </a:solidFill>
            </a:endParaRPr>
          </a:p>
        </p:txBody>
      </p:sp>
      <p:sp>
        <p:nvSpPr>
          <p:cNvPr id="140" name="Google Shape;140;p22"/>
          <p:cNvSpPr txBox="1">
            <a:spLocks noGrp="1"/>
          </p:cNvSpPr>
          <p:nvPr>
            <p:ph type="body" idx="1"/>
          </p:nvPr>
        </p:nvSpPr>
        <p:spPr>
          <a:xfrm>
            <a:off x="311700" y="1229975"/>
            <a:ext cx="3999900" cy="3339000"/>
          </a:xfrm>
          <a:prstGeom prst="rect">
            <a:avLst/>
          </a:prstGeom>
          <a:solidFill>
            <a:schemeClr val="bg2">
              <a:lumMod val="50000"/>
              <a:alpha val="80664"/>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Engineering</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The target column is our “</a:t>
            </a:r>
            <a:r>
              <a:rPr lang="en" dirty="0" err="1">
                <a:solidFill>
                  <a:schemeClr val="bg1"/>
                </a:solidFill>
              </a:rPr>
              <a:t>Gain_Loss</a:t>
            </a:r>
            <a:r>
              <a:rPr lang="en" dirty="0">
                <a:solidFill>
                  <a:schemeClr val="bg1"/>
                </a:solidFill>
              </a:rPr>
              <a:t>_&lt;</a:t>
            </a:r>
            <a:r>
              <a:rPr lang="en" dirty="0" err="1">
                <a:solidFill>
                  <a:schemeClr val="bg1"/>
                </a:solidFill>
              </a:rPr>
              <a:t>Price_Variable</a:t>
            </a:r>
            <a:r>
              <a:rPr lang="en" dirty="0">
                <a:solidFill>
                  <a:schemeClr val="bg1"/>
                </a:solidFill>
              </a:rPr>
              <a:t>&gt;” column.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This column is based off of the numbers in “&lt;</a:t>
            </a:r>
            <a:r>
              <a:rPr lang="en" dirty="0" err="1">
                <a:solidFill>
                  <a:schemeClr val="bg1"/>
                </a:solidFill>
              </a:rPr>
              <a:t>Price_Variable</a:t>
            </a:r>
            <a:r>
              <a:rPr lang="en" dirty="0">
                <a:solidFill>
                  <a:schemeClr val="bg1"/>
                </a:solidFill>
              </a:rPr>
              <a:t>&gt;_24hr_Change” column</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“&lt; 0 = ‘Loss’” </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“&gt;= 0 = ‘Gain’”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“&lt;</a:t>
            </a:r>
            <a:r>
              <a:rPr lang="en" dirty="0" err="1">
                <a:solidFill>
                  <a:schemeClr val="bg1"/>
                </a:solidFill>
              </a:rPr>
              <a:t>Price_Variable</a:t>
            </a:r>
            <a:r>
              <a:rPr lang="en" dirty="0">
                <a:solidFill>
                  <a:schemeClr val="bg1"/>
                </a:solidFill>
              </a:rPr>
              <a:t>&gt;_24hr_Change” or “&lt;</a:t>
            </a:r>
            <a:r>
              <a:rPr lang="en" dirty="0" err="1">
                <a:solidFill>
                  <a:schemeClr val="bg1"/>
                </a:solidFill>
              </a:rPr>
              <a:t>Price_Variable</a:t>
            </a:r>
            <a:r>
              <a:rPr lang="en" dirty="0">
                <a:solidFill>
                  <a:schemeClr val="bg1"/>
                </a:solidFill>
              </a:rPr>
              <a:t>&gt;_Change” column is based on the (current price - previous day’s price) for everyday of Apple’s stock in chronological order by “Date”</a:t>
            </a:r>
            <a:endParaRPr dirty="0">
              <a:solidFill>
                <a:schemeClr val="bg1"/>
              </a:solidFill>
            </a:endParaRPr>
          </a:p>
        </p:txBody>
      </p:sp>
      <p:sp>
        <p:nvSpPr>
          <p:cNvPr id="141" name="Google Shape;141;p22"/>
          <p:cNvSpPr txBox="1">
            <a:spLocks noGrp="1"/>
          </p:cNvSpPr>
          <p:nvPr>
            <p:ph type="body" idx="2"/>
          </p:nvPr>
        </p:nvSpPr>
        <p:spPr>
          <a:xfrm>
            <a:off x="4832400" y="1229975"/>
            <a:ext cx="3999900" cy="3339000"/>
          </a:xfrm>
          <a:prstGeom prst="rect">
            <a:avLst/>
          </a:prstGeom>
          <a:solidFill>
            <a:schemeClr val="bg2">
              <a:lumMod val="50000"/>
              <a:alpha val="8123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Selection</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Based on Machine Learning studies, the target is based on two options only.</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Examples: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0 or a 1</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Yes or No</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Approve or Deny</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Gain or Loss</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Gain/Loss of stock prices by day is the best engineered feature to base the stock’s machine learning model, because that is what is important to the people who will use it to their own benefit</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6957780"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Testing and Training Split</a:t>
            </a:r>
            <a:endParaRPr dirty="0">
              <a:solidFill>
                <a:schemeClr val="bg1"/>
              </a:solidFill>
            </a:endParaRPr>
          </a:p>
        </p:txBody>
      </p:sp>
      <p:sp>
        <p:nvSpPr>
          <p:cNvPr id="147" name="Google Shape;147;p23"/>
          <p:cNvSpPr txBox="1">
            <a:spLocks noGrp="1"/>
          </p:cNvSpPr>
          <p:nvPr>
            <p:ph type="body" idx="1"/>
          </p:nvPr>
        </p:nvSpPr>
        <p:spPr>
          <a:xfrm>
            <a:off x="311700" y="1229875"/>
            <a:ext cx="8520600" cy="3339000"/>
          </a:xfrm>
          <a:prstGeom prst="rect">
            <a:avLst/>
          </a:prstGeom>
          <a:solidFill>
            <a:schemeClr val="bg2">
              <a:lumMod val="50000"/>
              <a:alpha val="81059"/>
            </a:schemeClr>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bg1"/>
              </a:buClr>
              <a:buNone/>
            </a:pPr>
            <a:r>
              <a:rPr lang="en" dirty="0">
                <a:solidFill>
                  <a:schemeClr val="bg1"/>
                </a:solidFill>
              </a:rPr>
              <a:t>Two models were tested for Machine Learning, both Logistic Regression and Random Forest Model. </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Logistic Regression</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Random state = 1, stratify = y, and the sample consisted of 7669 rows and 17 columns of our full database set, or 7669 rows and 18 columns</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Random Forest Model</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Received a higher accuracy by 3-5% upon changing Random state from 78 to 1 in this model for all price variables, but received the best accuracy when left at 78 for the volume variable models as well as train with 80% of the data</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6930348" cy="607800"/>
          </a:xfrm>
          <a:prstGeom prst="rect">
            <a:avLst/>
          </a:prstGeom>
          <a:solidFill>
            <a:schemeClr val="bg2">
              <a:lumMod val="50000"/>
              <a:alpha val="8141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Model Choice, Model Limitations &amp; Benefits</a:t>
            </a:r>
            <a:endParaRPr dirty="0">
              <a:solidFill>
                <a:schemeClr val="bg1"/>
              </a:solidFill>
            </a:endParaRPr>
          </a:p>
        </p:txBody>
      </p:sp>
      <p:sp>
        <p:nvSpPr>
          <p:cNvPr id="153" name="Google Shape;153;p24"/>
          <p:cNvSpPr txBox="1">
            <a:spLocks noGrp="1"/>
          </p:cNvSpPr>
          <p:nvPr>
            <p:ph type="body" idx="1"/>
          </p:nvPr>
        </p:nvSpPr>
        <p:spPr>
          <a:xfrm>
            <a:off x="311700" y="1229875"/>
            <a:ext cx="8520600" cy="3339000"/>
          </a:xfrm>
          <a:prstGeom prst="rect">
            <a:avLst/>
          </a:prstGeom>
          <a:solidFill>
            <a:schemeClr val="bg2">
              <a:lumMod val="50000"/>
              <a:alpha val="81246"/>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bg1"/>
                </a:solidFill>
              </a:rPr>
              <a:t>Two Machine Learning models were tested for this data. Both Logistic Regression and Random Forest Model were great choices because everything is measured through time and time runs linear.</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Officially settled on the Random Forest Model because, not only is it a regression that works well in time, but it is beneficial in weighing the importance of each feature.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limitations include the fact that for time, date format was not enough for the model to read. We had to convert dates to “</a:t>
            </a:r>
            <a:r>
              <a:rPr lang="en" dirty="0" err="1">
                <a:solidFill>
                  <a:schemeClr val="bg1"/>
                </a:solidFill>
              </a:rPr>
              <a:t>toordinal</a:t>
            </a:r>
            <a:r>
              <a:rPr lang="en" dirty="0">
                <a:solidFill>
                  <a:schemeClr val="bg1"/>
                </a:solidFill>
              </a:rPr>
              <a:t>” time in order for the machine model to interpret dates as a form of time in a language that was it’s most favorable, and that turned out to be the “</a:t>
            </a:r>
            <a:r>
              <a:rPr lang="en" dirty="0" err="1">
                <a:solidFill>
                  <a:schemeClr val="bg1"/>
                </a:solidFill>
              </a:rPr>
              <a:t>toordinal</a:t>
            </a:r>
            <a:r>
              <a:rPr lang="en" dirty="0">
                <a:solidFill>
                  <a:schemeClr val="bg1"/>
                </a:solidFill>
              </a:rPr>
              <a:t>” language</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4918668"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Logistic Regression</a:t>
            </a:r>
            <a:endParaRPr dirty="0">
              <a:solidFill>
                <a:schemeClr val="bg1"/>
              </a:solidFill>
            </a:endParaRPr>
          </a:p>
        </p:txBody>
      </p:sp>
      <p:sp>
        <p:nvSpPr>
          <p:cNvPr id="159" name="Google Shape;159;p25"/>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56%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54%</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55%</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54%</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0" lvl="0" indent="0" algn="l" rtl="0">
              <a:spcBef>
                <a:spcPts val="1200"/>
              </a:spcBef>
              <a:spcAft>
                <a:spcPts val="0"/>
              </a:spcAft>
              <a:buNone/>
            </a:pP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5229564" cy="607800"/>
          </a:xfrm>
          <a:prstGeom prst="rect">
            <a:avLst/>
          </a:prstGeom>
          <a:solidFill>
            <a:schemeClr val="bg2">
              <a:lumMod val="50000"/>
              <a:alpha val="80563"/>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Random Forest Model</a:t>
            </a:r>
            <a:endParaRPr dirty="0">
              <a:solidFill>
                <a:schemeClr val="bg1"/>
              </a:solidFill>
            </a:endParaRPr>
          </a:p>
        </p:txBody>
      </p:sp>
      <p:sp>
        <p:nvSpPr>
          <p:cNvPr id="165" name="Google Shape;165;p26"/>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61%</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63%</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60%</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58%</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66%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72%</a:t>
            </a: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055060" cy="607800"/>
          </a:xfrm>
          <a:prstGeom prst="rect">
            <a:avLst/>
          </a:prstGeom>
          <a:solidFill>
            <a:schemeClr val="bg2">
              <a:lumMod val="50000"/>
              <a:alpha val="8077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Open</a:t>
            </a:r>
            <a:endParaRPr dirty="0">
              <a:solidFill>
                <a:schemeClr val="bg1"/>
              </a:solidFill>
            </a:endParaRPr>
          </a:p>
          <a:p>
            <a:pPr marL="0" lvl="0" indent="0" algn="l" rtl="0">
              <a:spcBef>
                <a:spcPts val="0"/>
              </a:spcBef>
              <a:spcAft>
                <a:spcPts val="0"/>
              </a:spcAft>
              <a:buNone/>
            </a:pPr>
            <a:endParaRPr dirty="0"/>
          </a:p>
        </p:txBody>
      </p:sp>
      <p:sp>
        <p:nvSpPr>
          <p:cNvPr id="171" name="Google Shape;171;p27"/>
          <p:cNvSpPr txBox="1"/>
          <p:nvPr/>
        </p:nvSpPr>
        <p:spPr>
          <a:xfrm>
            <a:off x="290100" y="1068325"/>
            <a:ext cx="6225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2" name="Google Shape;172;p27"/>
          <p:cNvPicPr preferRelativeResize="0"/>
          <p:nvPr/>
        </p:nvPicPr>
        <p:blipFill>
          <a:blip r:embed="rId3">
            <a:alphaModFix/>
          </a:blip>
          <a:stretch>
            <a:fillRect/>
          </a:stretch>
        </p:blipFill>
        <p:spPr>
          <a:xfrm>
            <a:off x="311700" y="1448637"/>
            <a:ext cx="3515850" cy="2443000"/>
          </a:xfrm>
          <a:prstGeom prst="rect">
            <a:avLst/>
          </a:prstGeom>
          <a:noFill/>
          <a:ln>
            <a:noFill/>
          </a:ln>
        </p:spPr>
      </p:pic>
      <p:sp>
        <p:nvSpPr>
          <p:cNvPr id="173" name="Google Shape;173;p27"/>
          <p:cNvSpPr txBox="1"/>
          <p:nvPr/>
        </p:nvSpPr>
        <p:spPr>
          <a:xfrm>
            <a:off x="4457225" y="1052300"/>
            <a:ext cx="686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4" name="Google Shape;174;p27"/>
          <p:cNvPicPr preferRelativeResize="0"/>
          <p:nvPr/>
        </p:nvPicPr>
        <p:blipFill>
          <a:blip r:embed="rId4">
            <a:alphaModFix/>
          </a:blip>
          <a:stretch>
            <a:fillRect/>
          </a:stretch>
        </p:blipFill>
        <p:spPr>
          <a:xfrm>
            <a:off x="4457225" y="1452488"/>
            <a:ext cx="2974725" cy="263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25"/>
            <a:ext cx="8128212" cy="607800"/>
          </a:xfrm>
          <a:prstGeom prst="rect">
            <a:avLst/>
          </a:prstGeom>
          <a:solidFill>
            <a:schemeClr val="bg2">
              <a:lumMod val="50000"/>
              <a:alpha val="81105"/>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Close</a:t>
            </a:r>
            <a:endParaRPr dirty="0">
              <a:solidFill>
                <a:schemeClr val="bg1"/>
              </a:solidFill>
            </a:endParaRPr>
          </a:p>
        </p:txBody>
      </p:sp>
      <p:sp>
        <p:nvSpPr>
          <p:cNvPr id="180" name="Google Shape;180;p28"/>
          <p:cNvSpPr txBox="1"/>
          <p:nvPr/>
        </p:nvSpPr>
        <p:spPr>
          <a:xfrm>
            <a:off x="311700" y="1017813"/>
            <a:ext cx="771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1" name="Google Shape;181;p28"/>
          <p:cNvPicPr preferRelativeResize="0"/>
          <p:nvPr/>
        </p:nvPicPr>
        <p:blipFill>
          <a:blip r:embed="rId3">
            <a:alphaModFix/>
          </a:blip>
          <a:stretch>
            <a:fillRect/>
          </a:stretch>
        </p:blipFill>
        <p:spPr>
          <a:xfrm>
            <a:off x="370550" y="1443275"/>
            <a:ext cx="3515850" cy="2403229"/>
          </a:xfrm>
          <a:prstGeom prst="rect">
            <a:avLst/>
          </a:prstGeom>
          <a:noFill/>
          <a:ln>
            <a:noFill/>
          </a:ln>
        </p:spPr>
      </p:pic>
      <p:sp>
        <p:nvSpPr>
          <p:cNvPr id="182" name="Google Shape;182;p28"/>
          <p:cNvSpPr txBox="1"/>
          <p:nvPr/>
        </p:nvSpPr>
        <p:spPr>
          <a:xfrm>
            <a:off x="4715750" y="1017813"/>
            <a:ext cx="686400" cy="400200"/>
          </a:xfrm>
          <a:prstGeom prst="rect">
            <a:avLst/>
          </a:prstGeom>
          <a:solidFill>
            <a:schemeClr val="bg2">
              <a:lumMod val="50000"/>
              <a:alpha val="8134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4791325" y="1418013"/>
            <a:ext cx="3043388" cy="27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7981908" cy="607800"/>
          </a:xfrm>
          <a:prstGeom prst="rect">
            <a:avLst/>
          </a:prstGeom>
          <a:solidFill>
            <a:schemeClr val="bg2">
              <a:lumMod val="50000"/>
              <a:alpha val="81289"/>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High</a:t>
            </a:r>
            <a:endParaRPr dirty="0">
              <a:solidFill>
                <a:schemeClr val="bg1"/>
              </a:solidFill>
            </a:endParaRPr>
          </a:p>
        </p:txBody>
      </p:sp>
      <p:sp>
        <p:nvSpPr>
          <p:cNvPr id="189" name="Google Shape;189;p29"/>
          <p:cNvSpPr txBox="1"/>
          <p:nvPr/>
        </p:nvSpPr>
        <p:spPr>
          <a:xfrm>
            <a:off x="4535050" y="1054175"/>
            <a:ext cx="8490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424500" y="1498075"/>
            <a:ext cx="3410125" cy="2299200"/>
          </a:xfrm>
          <a:prstGeom prst="rect">
            <a:avLst/>
          </a:prstGeom>
          <a:noFill/>
          <a:ln>
            <a:noFill/>
          </a:ln>
        </p:spPr>
      </p:pic>
      <p:sp>
        <p:nvSpPr>
          <p:cNvPr id="191" name="Google Shape;191;p29"/>
          <p:cNvSpPr txBox="1"/>
          <p:nvPr/>
        </p:nvSpPr>
        <p:spPr>
          <a:xfrm>
            <a:off x="424500" y="1054175"/>
            <a:ext cx="707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2" name="Google Shape;192;p29"/>
          <p:cNvPicPr preferRelativeResize="0"/>
          <p:nvPr/>
        </p:nvPicPr>
        <p:blipFill>
          <a:blip r:embed="rId4">
            <a:alphaModFix/>
          </a:blip>
          <a:stretch>
            <a:fillRect/>
          </a:stretch>
        </p:blipFill>
        <p:spPr>
          <a:xfrm>
            <a:off x="4560100" y="1518050"/>
            <a:ext cx="3017175" cy="272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10000"/>
            <a:ext cx="785389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Low</a:t>
            </a:r>
            <a:endParaRPr dirty="0">
              <a:solidFill>
                <a:schemeClr val="bg1"/>
              </a:solidFill>
            </a:endParaRPr>
          </a:p>
        </p:txBody>
      </p:sp>
      <p:sp>
        <p:nvSpPr>
          <p:cNvPr id="198" name="Google Shape;198;p30"/>
          <p:cNvSpPr txBox="1"/>
          <p:nvPr/>
        </p:nvSpPr>
        <p:spPr>
          <a:xfrm>
            <a:off x="311700" y="1161988"/>
            <a:ext cx="849000" cy="400200"/>
          </a:xfrm>
          <a:prstGeom prst="rect">
            <a:avLst/>
          </a:prstGeom>
          <a:solidFill>
            <a:schemeClr val="bg2">
              <a:lumMod val="50000"/>
              <a:alpha val="80609"/>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199" name="Google Shape;199;p30"/>
          <p:cNvPicPr preferRelativeResize="0"/>
          <p:nvPr/>
        </p:nvPicPr>
        <p:blipFill>
          <a:blip r:embed="rId3">
            <a:alphaModFix/>
          </a:blip>
          <a:stretch>
            <a:fillRect/>
          </a:stretch>
        </p:blipFill>
        <p:spPr>
          <a:xfrm>
            <a:off x="311700" y="1602225"/>
            <a:ext cx="3561700" cy="2379275"/>
          </a:xfrm>
          <a:prstGeom prst="rect">
            <a:avLst/>
          </a:prstGeom>
          <a:noFill/>
          <a:ln>
            <a:noFill/>
          </a:ln>
        </p:spPr>
      </p:pic>
      <p:sp>
        <p:nvSpPr>
          <p:cNvPr id="200" name="Google Shape;200;p30"/>
          <p:cNvSpPr txBox="1"/>
          <p:nvPr/>
        </p:nvSpPr>
        <p:spPr>
          <a:xfrm>
            <a:off x="4544568" y="1067825"/>
            <a:ext cx="707400" cy="400200"/>
          </a:xfrm>
          <a:prstGeom prst="rect">
            <a:avLst/>
          </a:prstGeom>
          <a:solidFill>
            <a:schemeClr val="bg2">
              <a:lumMod val="50000"/>
              <a:alpha val="8050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4517650" y="1518050"/>
            <a:ext cx="2988592" cy="272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87825"/>
            <a:ext cx="8520600" cy="537900"/>
          </a:xfrm>
          <a:prstGeom prst="rect">
            <a:avLst/>
          </a:prstGeom>
          <a:solidFill>
            <a:schemeClr val="bg2">
              <a:lumMod val="50000"/>
              <a:alpha val="80758"/>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Volume</a:t>
            </a:r>
            <a:endParaRPr dirty="0">
              <a:solidFill>
                <a:schemeClr val="bg1"/>
              </a:solidFill>
            </a:endParaRPr>
          </a:p>
        </p:txBody>
      </p:sp>
      <p:sp>
        <p:nvSpPr>
          <p:cNvPr id="207" name="Google Shape;207;p31"/>
          <p:cNvSpPr txBox="1"/>
          <p:nvPr/>
        </p:nvSpPr>
        <p:spPr>
          <a:xfrm>
            <a:off x="374975" y="1135038"/>
            <a:ext cx="997500" cy="400200"/>
          </a:xfrm>
          <a:prstGeom prst="rect">
            <a:avLst/>
          </a:prstGeom>
          <a:solidFill>
            <a:schemeClr val="bg2">
              <a:lumMod val="50000"/>
              <a:alpha val="80906"/>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08" name="Google Shape;208;p31"/>
          <p:cNvPicPr preferRelativeResize="0"/>
          <p:nvPr/>
        </p:nvPicPr>
        <p:blipFill>
          <a:blip r:embed="rId3">
            <a:alphaModFix/>
          </a:blip>
          <a:stretch>
            <a:fillRect/>
          </a:stretch>
        </p:blipFill>
        <p:spPr>
          <a:xfrm>
            <a:off x="374975" y="1566372"/>
            <a:ext cx="3533650" cy="2442090"/>
          </a:xfrm>
          <a:prstGeom prst="rect">
            <a:avLst/>
          </a:prstGeom>
          <a:noFill/>
          <a:ln>
            <a:noFill/>
          </a:ln>
        </p:spPr>
      </p:pic>
      <p:sp>
        <p:nvSpPr>
          <p:cNvPr id="209" name="Google Shape;209;p31"/>
          <p:cNvSpPr txBox="1"/>
          <p:nvPr/>
        </p:nvSpPr>
        <p:spPr>
          <a:xfrm>
            <a:off x="4945400" y="1126025"/>
            <a:ext cx="941100" cy="400200"/>
          </a:xfrm>
          <a:prstGeom prst="rect">
            <a:avLst/>
          </a:prstGeom>
          <a:solidFill>
            <a:schemeClr val="bg2">
              <a:lumMod val="50000"/>
              <a:alpha val="8075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10" name="Google Shape;210;p31"/>
          <p:cNvPicPr preferRelativeResize="0"/>
          <p:nvPr/>
        </p:nvPicPr>
        <p:blipFill>
          <a:blip r:embed="rId4">
            <a:alphaModFix/>
          </a:blip>
          <a:stretch>
            <a:fillRect/>
          </a:stretch>
        </p:blipFill>
        <p:spPr>
          <a:xfrm>
            <a:off x="4945400" y="1526225"/>
            <a:ext cx="2907800" cy="249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Content</a:t>
            </a:r>
            <a:endParaRPr dirty="0">
              <a:solidFill>
                <a:schemeClr val="bg1"/>
              </a:solidFill>
            </a:endParaRPr>
          </a:p>
        </p:txBody>
      </p:sp>
      <p:sp>
        <p:nvSpPr>
          <p:cNvPr id="92" name="Google Shape;92;p14"/>
          <p:cNvSpPr txBox="1">
            <a:spLocks noGrp="1"/>
          </p:cNvSpPr>
          <p:nvPr>
            <p:ph type="body" idx="1"/>
          </p:nvPr>
        </p:nvSpPr>
        <p:spPr>
          <a:xfrm>
            <a:off x="311700" y="1229875"/>
            <a:ext cx="8520600" cy="1787645"/>
          </a:xfrm>
          <a:prstGeom prst="rect">
            <a:avLst/>
          </a:prstGeom>
          <a:solidFill>
            <a:schemeClr val="bg2">
              <a:lumMod val="75000"/>
              <a:alpha val="80652"/>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Reason they selected the topic</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Description of the source of data</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Questions they hope to answer with the data</a:t>
            </a:r>
            <a:endParaRPr dirty="0">
              <a:solidFill>
                <a:schemeClr val="bg1"/>
              </a:solidFill>
              <a:latin typeface="Georgia"/>
              <a:ea typeface="Georgia"/>
              <a:cs typeface="Georgia"/>
              <a:sym typeface="Georgia"/>
            </a:endParaRPr>
          </a:p>
          <a:p>
            <a:pPr marL="457200" lvl="0" indent="0" algn="l" rtl="0">
              <a:lnSpc>
                <a:spcPct val="150000"/>
              </a:lnSpc>
              <a:spcBef>
                <a:spcPts val="3800"/>
              </a:spcBef>
              <a:spcAft>
                <a:spcPts val="3800"/>
              </a:spcAft>
              <a:buNone/>
            </a:pPr>
            <a:endParaRPr sz="1200" b="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891900"/>
          </a:xfrm>
          <a:prstGeom prst="rect">
            <a:avLst/>
          </a:prstGeom>
          <a:solidFill>
            <a:schemeClr val="bg2">
              <a:lumMod val="50000"/>
              <a:alpha val="81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solidFill>
                  <a:schemeClr val="bg1"/>
                </a:solidFill>
              </a:rPr>
              <a:t>RFM Confusion Matrix &amp; Feature Importance: Volume with 24hr Price Variable Changes</a:t>
            </a:r>
            <a:endParaRPr sz="2600" dirty="0">
              <a:solidFill>
                <a:schemeClr val="bg1"/>
              </a:solidFill>
            </a:endParaRPr>
          </a:p>
        </p:txBody>
      </p:sp>
      <p:sp>
        <p:nvSpPr>
          <p:cNvPr id="216" name="Google Shape;216;p32"/>
          <p:cNvSpPr txBox="1"/>
          <p:nvPr/>
        </p:nvSpPr>
        <p:spPr>
          <a:xfrm>
            <a:off x="311700" y="1428150"/>
            <a:ext cx="3590400" cy="400200"/>
          </a:xfrm>
          <a:prstGeom prst="rect">
            <a:avLst/>
          </a:prstGeom>
          <a:solidFill>
            <a:schemeClr val="bg2">
              <a:lumMod val="50000"/>
              <a:alpha val="8100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7" name="Google Shape;217;p32"/>
          <p:cNvPicPr preferRelativeResize="0"/>
          <p:nvPr/>
        </p:nvPicPr>
        <p:blipFill>
          <a:blip r:embed="rId3">
            <a:alphaModFix/>
          </a:blip>
          <a:stretch>
            <a:fillRect/>
          </a:stretch>
        </p:blipFill>
        <p:spPr>
          <a:xfrm>
            <a:off x="340075" y="1829009"/>
            <a:ext cx="3533650" cy="2417983"/>
          </a:xfrm>
          <a:prstGeom prst="rect">
            <a:avLst/>
          </a:prstGeom>
          <a:noFill/>
          <a:ln>
            <a:noFill/>
          </a:ln>
        </p:spPr>
      </p:pic>
      <p:sp>
        <p:nvSpPr>
          <p:cNvPr id="218" name="Google Shape;218;p32"/>
          <p:cNvSpPr txBox="1"/>
          <p:nvPr/>
        </p:nvSpPr>
        <p:spPr>
          <a:xfrm>
            <a:off x="4572000" y="1399063"/>
            <a:ext cx="3498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9" name="Google Shape;219;p32"/>
          <p:cNvPicPr preferRelativeResize="0"/>
          <p:nvPr/>
        </p:nvPicPr>
        <p:blipFill>
          <a:blip r:embed="rId4">
            <a:alphaModFix/>
          </a:blip>
          <a:stretch>
            <a:fillRect/>
          </a:stretch>
        </p:blipFill>
        <p:spPr>
          <a:xfrm>
            <a:off x="4628600" y="1746488"/>
            <a:ext cx="2907800" cy="2987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Dashboard</a:t>
            </a:r>
            <a:endParaRPr dirty="0">
              <a:solidFill>
                <a:schemeClr val="bg1"/>
              </a:solidFill>
            </a:endParaRPr>
          </a:p>
        </p:txBody>
      </p:sp>
      <p:sp>
        <p:nvSpPr>
          <p:cNvPr id="225" name="Google Shape;225;p33"/>
          <p:cNvSpPr txBox="1">
            <a:spLocks noGrp="1"/>
          </p:cNvSpPr>
          <p:nvPr>
            <p:ph type="body" idx="1"/>
          </p:nvPr>
        </p:nvSpPr>
        <p:spPr>
          <a:xfrm>
            <a:off x="311700" y="1229875"/>
            <a:ext cx="4260300" cy="3339000"/>
          </a:xfrm>
          <a:prstGeom prst="rect">
            <a:avLst/>
          </a:prstGeom>
          <a:solidFill>
            <a:schemeClr val="bg2">
              <a:lumMod val="50000"/>
              <a:alpha val="80813"/>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200" dirty="0">
              <a:solidFill>
                <a:schemeClr val="hlink"/>
              </a:solidFill>
              <a:highlight>
                <a:srgbClr val="0D1117"/>
              </a:highlight>
              <a:latin typeface="Arial"/>
              <a:ea typeface="Arial"/>
              <a:cs typeface="Arial"/>
              <a:sym typeface="Arial"/>
            </a:endParaRPr>
          </a:p>
          <a:p>
            <a:pPr marL="0" lvl="0" indent="0" algn="l" rtl="0">
              <a:spcBef>
                <a:spcPts val="1200"/>
              </a:spcBef>
              <a:spcAft>
                <a:spcPts val="0"/>
              </a:spcAft>
              <a:buNone/>
            </a:pPr>
            <a:r>
              <a:rPr lang="en" dirty="0">
                <a:solidFill>
                  <a:schemeClr val="bg1"/>
                </a:solidFill>
              </a:rPr>
              <a:t>The dashboard contains worksheets, dashboard and stories that explains the connection between Seasonal, Quarterly and Monthly Gain/Loss. Attached is the link to the dashboard:</a:t>
            </a:r>
            <a:endParaRPr dirty="0">
              <a:solidFill>
                <a:schemeClr val="bg1"/>
              </a:solidFill>
            </a:endParaRPr>
          </a:p>
          <a:p>
            <a:pPr marL="0" lvl="0" indent="0" algn="l" rtl="0">
              <a:spcBef>
                <a:spcPts val="1200"/>
              </a:spcBef>
              <a:spcAft>
                <a:spcPts val="1200"/>
              </a:spcAft>
              <a:buNone/>
            </a:pPr>
            <a:r>
              <a:rPr lang="en" u="sng" dirty="0">
                <a:solidFill>
                  <a:schemeClr val="hlink"/>
                </a:solidFill>
                <a:hlinkClick r:id="rId3"/>
              </a:rPr>
              <a:t>https://public.tableau.com/app/profile/opy.shoffy/viz/Final_Project_10_16277782240420/QuarterlyGainLoss</a:t>
            </a:r>
            <a:endParaRPr dirty="0"/>
          </a:p>
        </p:txBody>
      </p:sp>
      <p:pic>
        <p:nvPicPr>
          <p:cNvPr id="226" name="Google Shape;226;p33"/>
          <p:cNvPicPr preferRelativeResize="0"/>
          <p:nvPr/>
        </p:nvPicPr>
        <p:blipFill>
          <a:blip r:embed="rId4">
            <a:alphaModFix/>
          </a:blip>
          <a:stretch>
            <a:fillRect/>
          </a:stretch>
        </p:blipFill>
        <p:spPr>
          <a:xfrm>
            <a:off x="4673388" y="1229874"/>
            <a:ext cx="4260301" cy="333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p:txBody>
      </p:sp>
      <p:sp>
        <p:nvSpPr>
          <p:cNvPr id="98" name="Google Shape;98;p15"/>
          <p:cNvSpPr txBox="1">
            <a:spLocks noGrp="1"/>
          </p:cNvSpPr>
          <p:nvPr>
            <p:ph type="body" idx="1"/>
          </p:nvPr>
        </p:nvSpPr>
        <p:spPr>
          <a:xfrm>
            <a:off x="311700" y="1229875"/>
            <a:ext cx="8520600" cy="946397"/>
          </a:xfrm>
          <a:prstGeom prst="rect">
            <a:avLst/>
          </a:prstGeom>
          <a:solidFill>
            <a:schemeClr val="bg2">
              <a:lumMod val="75000"/>
              <a:alpha val="80988"/>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As it relates to human behavior, how do seasons, fiscal quarters, months, and even years compare in gains and losses, using Apple, Inc (APPL) stock?</a:t>
            </a:r>
            <a:endParaRPr dirty="0">
              <a:solidFill>
                <a:schemeClr val="bg1"/>
              </a:solidFill>
              <a:latin typeface="Georgia"/>
              <a:ea typeface="Georgia"/>
              <a:cs typeface="Georgia"/>
              <a:sym typeface="Georgia"/>
            </a:endParaRPr>
          </a:p>
          <a:p>
            <a:pPr marL="0" lvl="0" indent="0" algn="l" rtl="0">
              <a:spcBef>
                <a:spcPts val="1200"/>
              </a:spcBef>
              <a:spcAft>
                <a:spcPts val="1200"/>
              </a:spcAft>
              <a:buNone/>
            </a:pPr>
            <a:endParaRPr dirty="0">
              <a:solidFill>
                <a:srgbClr val="2B2B2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45992"/>
            <a:ext cx="3355848" cy="607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dirty="0">
                <a:solidFill>
                  <a:schemeClr val="bg1"/>
                </a:solidFill>
                <a:latin typeface="Georgia"/>
                <a:ea typeface="Georgia"/>
                <a:cs typeface="Georgia"/>
                <a:sym typeface="Georgia"/>
              </a:rPr>
              <a:t>Why this topic? </a:t>
            </a:r>
            <a:endParaRPr dirty="0">
              <a:solidFill>
                <a:schemeClr val="bg1"/>
              </a:solidFill>
              <a:latin typeface="Georgia"/>
              <a:ea typeface="Georgia"/>
              <a:cs typeface="Georgia"/>
              <a:sym typeface="Georgia"/>
            </a:endParaRPr>
          </a:p>
        </p:txBody>
      </p:sp>
      <p:sp>
        <p:nvSpPr>
          <p:cNvPr id="104" name="Google Shape;104;p16"/>
          <p:cNvSpPr txBox="1">
            <a:spLocks noGrp="1"/>
          </p:cNvSpPr>
          <p:nvPr>
            <p:ph type="body" idx="1"/>
          </p:nvPr>
        </p:nvSpPr>
        <p:spPr>
          <a:xfrm>
            <a:off x="311700" y="1229875"/>
            <a:ext cx="8520600" cy="1504181"/>
          </a:xfrm>
          <a:prstGeom prst="rect">
            <a:avLst/>
          </a:prstGeom>
          <a:solidFill>
            <a:schemeClr val="bg2">
              <a:lumMod val="75000"/>
              <a:alpha val="81477"/>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This topics was chosen to demonstrate that stock behavior are cyclical, and how human behavior and social events are well demonstrated within the stock market. As a result, we wish to show how we can take this information and better predict our buy and sell options using the Apple, Inc (APPL) stock</a:t>
            </a:r>
            <a:endParaRPr dirty="0">
              <a:solidFill>
                <a:schemeClr val="bg1"/>
              </a:solidFill>
              <a:latin typeface="Georgia"/>
              <a:ea typeface="Georgia"/>
              <a:cs typeface="Georgia"/>
              <a:sym typeface="Georgia"/>
            </a:endParaRPr>
          </a:p>
          <a:p>
            <a:pPr marL="0" lvl="0" indent="0" algn="l" rtl="0">
              <a:spcBef>
                <a:spcPts val="1200"/>
              </a:spcBef>
              <a:spcAft>
                <a:spcPts val="0"/>
              </a:spcAft>
              <a:buClr>
                <a:schemeClr val="bg1"/>
              </a:buClr>
              <a:buNone/>
            </a:pPr>
            <a:endParaRPr dirty="0">
              <a:solidFill>
                <a:schemeClr val="bg1"/>
              </a:solidFill>
              <a:latin typeface="Georgia"/>
              <a:ea typeface="Georgia"/>
              <a:cs typeface="Georgia"/>
              <a:sym typeface="Georgia"/>
            </a:endParaRPr>
          </a:p>
          <a:p>
            <a:pPr marL="0" lvl="0" indent="0" algn="l" rtl="0">
              <a:lnSpc>
                <a:spcPct val="150000"/>
              </a:lnSpc>
              <a:spcBef>
                <a:spcPts val="1600"/>
              </a:spcBef>
              <a:spcAft>
                <a:spcPts val="0"/>
              </a:spcAft>
              <a:buNone/>
            </a:pPr>
            <a:endParaRPr sz="1500" dirty="0">
              <a:solidFill>
                <a:srgbClr val="2B2B2B"/>
              </a:solidFill>
              <a:latin typeface="Roboto"/>
              <a:ea typeface="Roboto"/>
              <a:cs typeface="Roboto"/>
              <a:sym typeface="Roboto"/>
            </a:endParaRPr>
          </a:p>
          <a:p>
            <a:pPr marL="0" lvl="0" indent="0" algn="l" rtl="0">
              <a:spcBef>
                <a:spcPts val="46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2056596" cy="607800"/>
          </a:xfrm>
          <a:prstGeom prst="rect">
            <a:avLst/>
          </a:prstGeom>
          <a:solidFill>
            <a:schemeClr val="bg2">
              <a:lumMod val="75000"/>
              <a:alpha val="80902"/>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Data Source</a:t>
            </a:r>
            <a:endParaRPr dirty="0">
              <a:solidFill>
                <a:schemeClr val="bg1"/>
              </a:solidFill>
              <a:latin typeface="Georgia"/>
              <a:ea typeface="Georgia"/>
              <a:cs typeface="Georgia"/>
              <a:sym typeface="Georgia"/>
            </a:endParaRPr>
          </a:p>
        </p:txBody>
      </p:sp>
      <p:sp>
        <p:nvSpPr>
          <p:cNvPr id="110" name="Google Shape;110;p17"/>
          <p:cNvSpPr txBox="1">
            <a:spLocks noGrp="1"/>
          </p:cNvSpPr>
          <p:nvPr>
            <p:ph type="body" idx="1"/>
          </p:nvPr>
        </p:nvSpPr>
        <p:spPr>
          <a:xfrm>
            <a:off x="311700" y="1229875"/>
            <a:ext cx="8520600" cy="1341875"/>
          </a:xfrm>
          <a:prstGeom prst="rect">
            <a:avLst/>
          </a:prstGeom>
          <a:solidFill>
            <a:schemeClr val="bg2">
              <a:lumMod val="75000"/>
              <a:alpha val="80887"/>
            </a:schemeClr>
          </a:solidFill>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latin typeface="Georgia"/>
                <a:ea typeface="Georgia"/>
                <a:cs typeface="Georgia"/>
                <a:sym typeface="Georgia"/>
              </a:rPr>
              <a:t>The dataset utilized is from </a:t>
            </a:r>
            <a:r>
              <a:rPr lang="en" dirty="0" err="1">
                <a:solidFill>
                  <a:schemeClr val="bg1"/>
                </a:solidFill>
                <a:latin typeface="Georgia"/>
                <a:ea typeface="Georgia"/>
                <a:cs typeface="Georgia"/>
                <a:sym typeface="Georgia"/>
              </a:rPr>
              <a:t>Kaggle.com</a:t>
            </a:r>
            <a:r>
              <a:rPr lang="en" dirty="0">
                <a:solidFill>
                  <a:schemeClr val="bg1"/>
                </a:solidFill>
                <a:latin typeface="Georgia"/>
                <a:ea typeface="Georgia"/>
                <a:cs typeface="Georgia"/>
                <a:sym typeface="Georgia"/>
              </a:rPr>
              <a:t>, titled the “NYSE”.</a:t>
            </a:r>
            <a:endParaRPr dirty="0">
              <a:solidFill>
                <a:schemeClr val="bg1"/>
              </a:solidFill>
              <a:latin typeface="Georgia"/>
              <a:ea typeface="Georgia"/>
              <a:cs typeface="Georgia"/>
              <a:sym typeface="Georgia"/>
            </a:endParaRPr>
          </a:p>
          <a:p>
            <a:pPr marL="1200150" lvl="0" indent="-285750" algn="l" rtl="0">
              <a:lnSpc>
                <a:spcPct val="100000"/>
              </a:lnSpc>
              <a:spcBef>
                <a:spcPts val="0"/>
              </a:spcBef>
              <a:spcAft>
                <a:spcPts val="0"/>
              </a:spcAft>
              <a:buClr>
                <a:schemeClr val="bg1"/>
              </a:buClr>
              <a:buFont typeface="Arial" panose="020B0604020202020204" pitchFamily="34" charset="0"/>
              <a:buChar char="•"/>
            </a:pPr>
            <a:endParaRPr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Link: </a:t>
            </a:r>
            <a:r>
              <a:rPr lang="en" sz="1800" u="sng" dirty="0">
                <a:solidFill>
                  <a:schemeClr val="bg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https://www.kaggle.com/varpit94/apple-stock-data-updated-till-22jun2021</a:t>
            </a:r>
            <a:endParaRPr sz="1800" dirty="0">
              <a:solidFill>
                <a:schemeClr val="bg1"/>
              </a:solidFill>
              <a:latin typeface="Georgia"/>
              <a:ea typeface="Georgia"/>
              <a:cs typeface="Georgia"/>
              <a:sym typeface="Georgia"/>
            </a:endParaRPr>
          </a:p>
          <a:p>
            <a:pPr marL="0" lvl="0" indent="0" algn="l" rtl="0">
              <a:spcBef>
                <a:spcPts val="0"/>
              </a:spcBef>
              <a:spcAft>
                <a:spcPts val="1200"/>
              </a:spcAft>
              <a:buNone/>
            </a:pPr>
            <a:endParaRPr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Questions we hope to answer</a:t>
            </a:r>
            <a:endParaRPr dirty="0">
              <a:solidFill>
                <a:schemeClr val="bg1"/>
              </a:solidFill>
              <a:latin typeface="Georgia"/>
              <a:ea typeface="Georgia"/>
              <a:cs typeface="Georgia"/>
              <a:sym typeface="Georgia"/>
            </a:endParaRPr>
          </a:p>
        </p:txBody>
      </p:sp>
      <p:sp>
        <p:nvSpPr>
          <p:cNvPr id="116" name="Google Shape;116;p18"/>
          <p:cNvSpPr txBox="1">
            <a:spLocks noGrp="1"/>
          </p:cNvSpPr>
          <p:nvPr>
            <p:ph type="body" idx="1"/>
          </p:nvPr>
        </p:nvSpPr>
        <p:spPr>
          <a:xfrm>
            <a:off x="311700" y="1229875"/>
            <a:ext cx="8520600" cy="2446013"/>
          </a:xfrm>
          <a:prstGeom prst="rect">
            <a:avLst/>
          </a:prstGeom>
          <a:solidFill>
            <a:schemeClr val="bg2">
              <a:lumMod val="75000"/>
              <a:alpha val="81242"/>
            </a:schemeClr>
          </a:solidFill>
        </p:spPr>
        <p:txBody>
          <a:bodyPr spcFirstLastPara="1" wrap="square" lIns="91425" tIns="91425" rIns="91425" bIns="91425" anchor="t" anchorCtr="0">
            <a:normAutofit/>
          </a:bodyPr>
          <a:lstStyle/>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seasons trigger human behavior enough to show a trend in stock price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fiscal quarters trigger a trend of stress in humans that affect stock performances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different months of the year demonstrate a social trend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years show a cyclical trend that demonstrates a natural trend with the stock market overall?</a:t>
            </a:r>
            <a:endParaRPr sz="1800" dirty="0">
              <a:solidFill>
                <a:schemeClr val="bg1"/>
              </a:solidFill>
              <a:latin typeface="Georgia"/>
              <a:ea typeface="Georgia"/>
              <a:cs typeface="Georgia"/>
              <a:sym typeface="Georgia"/>
            </a:endParaRPr>
          </a:p>
          <a:p>
            <a:pPr marL="285750" lvl="0" indent="-285750" algn="l" rtl="0">
              <a:spcBef>
                <a:spcPts val="0"/>
              </a:spcBef>
              <a:spcAft>
                <a:spcPts val="1200"/>
              </a:spcAft>
              <a:buClr>
                <a:schemeClr val="bg1"/>
              </a:buClr>
              <a:buFont typeface="Arial" panose="020B0604020202020204" pitchFamily="34"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34766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Description of the communication protocols</a:t>
            </a:r>
            <a:endParaRPr dirty="0">
              <a:solidFill>
                <a:schemeClr val="bg1"/>
              </a:solidFill>
              <a:latin typeface="Georgia"/>
              <a:ea typeface="Georgia"/>
              <a:cs typeface="Georgia"/>
              <a:sym typeface="Georgia"/>
            </a:endParaRPr>
          </a:p>
        </p:txBody>
      </p:sp>
      <p:sp>
        <p:nvSpPr>
          <p:cNvPr id="122" name="Google Shape;122;p19"/>
          <p:cNvSpPr txBox="1">
            <a:spLocks noGrp="1"/>
          </p:cNvSpPr>
          <p:nvPr>
            <p:ph type="body" idx="1"/>
          </p:nvPr>
        </p:nvSpPr>
        <p:spPr>
          <a:xfrm>
            <a:off x="311700" y="1229875"/>
            <a:ext cx="8520600" cy="2775197"/>
          </a:xfrm>
          <a:prstGeom prst="rect">
            <a:avLst/>
          </a:prstGeom>
          <a:solidFill>
            <a:schemeClr val="bg2">
              <a:lumMod val="50000"/>
              <a:alpha val="81000"/>
            </a:schemeClr>
          </a:solidFill>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X:</a:t>
            </a:r>
            <a:r>
              <a:rPr lang="en" dirty="0">
                <a:solidFill>
                  <a:schemeClr val="bg1"/>
                </a:solidFill>
                <a:latin typeface="Georgia"/>
                <a:ea typeface="Georgia"/>
                <a:cs typeface="Georgia"/>
                <a:sym typeface="Georgia"/>
              </a:rPr>
              <a:t> Gabriel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Decide the technologies to be used for each step of the project &amp; Create Dashboard</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Circle:</a:t>
            </a:r>
            <a:r>
              <a:rPr lang="en" dirty="0">
                <a:solidFill>
                  <a:schemeClr val="bg1"/>
                </a:solidFill>
                <a:latin typeface="Georgia"/>
                <a:ea typeface="Georgia"/>
                <a:cs typeface="Georgia"/>
                <a:sym typeface="Georgia"/>
              </a:rPr>
              <a:t> Remi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Database Integration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Square: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Ope</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GitHub Repository &amp; Presentation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Triangle: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Iry</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Machine Learning Model</a:t>
            </a:r>
            <a:endParaRPr dirty="0">
              <a:solidFill>
                <a:schemeClr val="bg1"/>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483637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Introduction</a:t>
            </a:r>
            <a:endParaRPr dirty="0">
              <a:solidFill>
                <a:schemeClr val="bg1"/>
              </a:solidFill>
            </a:endParaRPr>
          </a:p>
        </p:txBody>
      </p:sp>
      <p:sp>
        <p:nvSpPr>
          <p:cNvPr id="128" name="Google Shape;128;p20"/>
          <p:cNvSpPr txBox="1">
            <a:spLocks noGrp="1"/>
          </p:cNvSpPr>
          <p:nvPr>
            <p:ph type="body" idx="1"/>
          </p:nvPr>
        </p:nvSpPr>
        <p:spPr>
          <a:xfrm>
            <a:off x="311700" y="1229875"/>
            <a:ext cx="8520600" cy="1732781"/>
          </a:xfrm>
          <a:prstGeom prst="rect">
            <a:avLst/>
          </a:prstGeom>
          <a:solidFill>
            <a:schemeClr val="bg2">
              <a:lumMod val="50000"/>
              <a:alpha val="80984"/>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Preliminary data preprocessing</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Preliminary feature engineering and preliminary feature selection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How was the official model decided?</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How the data is split into training and testing sets</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choice, its’ limitations, and its’ benefits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Preliminary Data Pre-Processing</a:t>
            </a:r>
            <a:endParaRPr dirty="0">
              <a:solidFill>
                <a:schemeClr val="bg1"/>
              </a:solidFill>
            </a:endParaRPr>
          </a:p>
        </p:txBody>
      </p:sp>
      <p:sp>
        <p:nvSpPr>
          <p:cNvPr id="134" name="Google Shape;134;p21"/>
          <p:cNvSpPr txBox="1">
            <a:spLocks noGrp="1"/>
          </p:cNvSpPr>
          <p:nvPr>
            <p:ph type="body" idx="1"/>
          </p:nvPr>
        </p:nvSpPr>
        <p:spPr>
          <a:xfrm>
            <a:off x="311700" y="1229875"/>
            <a:ext cx="8520600" cy="2180837"/>
          </a:xfrm>
          <a:prstGeom prst="rect">
            <a:avLst/>
          </a:prstGeom>
          <a:solidFill>
            <a:schemeClr val="bg2">
              <a:lumMod val="50000"/>
              <a:alpha val="81133"/>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The Data Pre-Processing was based on figuring what story we were trying to tell.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Base dataset had the following features:</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Date, Open, High, Low, Close, Adj Close, and Volume</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 The following features were later added through a SQL join: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Season, Quarter, a 24hr change column for each price variable, and </a:t>
            </a:r>
            <a:r>
              <a:rPr lang="en" dirty="0" err="1">
                <a:solidFill>
                  <a:schemeClr val="bg1"/>
                </a:solidFill>
              </a:rPr>
              <a:t>Gain_Loss</a:t>
            </a:r>
            <a:r>
              <a:rPr lang="en" dirty="0">
                <a:solidFill>
                  <a:schemeClr val="bg1"/>
                </a:solidFill>
              </a:rPr>
              <a:t> column based on 24hr change is created</a:t>
            </a:r>
            <a:endParaRPr dirty="0">
              <a:solidFill>
                <a:schemeClr val="bg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1044</Words>
  <Application>Microsoft Macintosh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Georgia</vt:lpstr>
      <vt:lpstr>Roboto</vt:lpstr>
      <vt:lpstr>Calibri</vt:lpstr>
      <vt:lpstr>Arial</vt:lpstr>
      <vt:lpstr>Geometric</vt:lpstr>
      <vt:lpstr>Group 10</vt:lpstr>
      <vt:lpstr>Content</vt:lpstr>
      <vt:lpstr>Selected Topic</vt:lpstr>
      <vt:lpstr>Why this topic? </vt:lpstr>
      <vt:lpstr>Data Source</vt:lpstr>
      <vt:lpstr>Questions we hope to answer</vt:lpstr>
      <vt:lpstr>Description of the communication protocols</vt:lpstr>
      <vt:lpstr>Machine Learning Introduction</vt:lpstr>
      <vt:lpstr>Preliminary Data Pre-Processing</vt:lpstr>
      <vt:lpstr>Preliminary Feature Engineering &amp; Feature Selection</vt:lpstr>
      <vt:lpstr>Machine Learning Testing and Training Split</vt:lpstr>
      <vt:lpstr>Model Choice, Model Limitations &amp; Benefits</vt:lpstr>
      <vt:lpstr>Accuracy: Logistic Regression</vt:lpstr>
      <vt:lpstr>Accuracy: Random Forest Model</vt:lpstr>
      <vt:lpstr>RFM Confusion Matrix &amp; Feature Importance: Open </vt:lpstr>
      <vt:lpstr>RFM Confusion Matrix &amp; Feature Importance: Close</vt:lpstr>
      <vt:lpstr>RFM Confusion Matrix &amp; Feature Importance: High</vt:lpstr>
      <vt:lpstr>RFM Confusion Matrix &amp; Feature Importance: Low</vt:lpstr>
      <vt:lpstr>RFM Confusion Matrix &amp; Feature Importance: Volume</vt:lpstr>
      <vt:lpstr>RFM Confusion Matrix &amp; Feature Importance: Volume with 24hr Price Variable Changes</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cp:lastModifiedBy>Ireion S. Anthony</cp:lastModifiedBy>
  <cp:revision>10</cp:revision>
  <dcterms:modified xsi:type="dcterms:W3CDTF">2021-08-02T17:07:59Z</dcterms:modified>
</cp:coreProperties>
</file>