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967" r:id="rId2"/>
  </p:sldMasterIdLst>
  <p:notesMasterIdLst>
    <p:notesMasterId r:id="rId22"/>
  </p:notesMasterIdLst>
  <p:handoutMasterIdLst>
    <p:handoutMasterId r:id="rId23"/>
  </p:handoutMasterIdLst>
  <p:sldIdLst>
    <p:sldId id="510" r:id="rId3"/>
    <p:sldId id="537" r:id="rId4"/>
    <p:sldId id="538" r:id="rId5"/>
    <p:sldId id="541" r:id="rId6"/>
    <p:sldId id="542" r:id="rId7"/>
    <p:sldId id="543" r:id="rId8"/>
    <p:sldId id="544" r:id="rId9"/>
    <p:sldId id="545" r:id="rId10"/>
    <p:sldId id="552" r:id="rId11"/>
    <p:sldId id="553" r:id="rId12"/>
    <p:sldId id="554" r:id="rId13"/>
    <p:sldId id="555" r:id="rId14"/>
    <p:sldId id="556" r:id="rId15"/>
    <p:sldId id="551" r:id="rId16"/>
    <p:sldId id="547" r:id="rId17"/>
    <p:sldId id="548" r:id="rId18"/>
    <p:sldId id="557" r:id="rId19"/>
    <p:sldId id="549" r:id="rId20"/>
    <p:sldId id="523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Verdana" pitchFamily="-110" charset="0"/>
        <a:ea typeface="ＭＳ Ｐゴシック" pitchFamily="-110" charset="-128"/>
        <a:cs typeface="ＭＳ Ｐゴシック" pitchFamily="-110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 Silva Freitas" initials="MSF" lastIdx="1" clrIdx="0">
    <p:extLst>
      <p:ext uri="{19B8F6BF-5375-455C-9EA6-DF929625EA0E}">
        <p15:presenceInfo xmlns:p15="http://schemas.microsoft.com/office/powerpoint/2012/main" userId="S-1-5-21-3801559654-2212272161-2346916291-268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832"/>
    <a:srgbClr val="79CF4D"/>
    <a:srgbClr val="0E7F47"/>
    <a:srgbClr val="146E37"/>
    <a:srgbClr val="6E4D27"/>
    <a:srgbClr val="757575"/>
    <a:srgbClr val="73CE40"/>
    <a:srgbClr val="9C9C9C"/>
    <a:srgbClr val="FFC800"/>
    <a:srgbClr val="5A6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9" autoAdjust="0"/>
    <p:restoredTop sz="86384" autoAdjust="0"/>
  </p:normalViewPr>
  <p:slideViewPr>
    <p:cSldViewPr>
      <p:cViewPr varScale="1">
        <p:scale>
          <a:sx n="90" d="100"/>
          <a:sy n="90" d="100"/>
        </p:scale>
        <p:origin x="86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373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8FB46-6326-4D98-B6E6-8A7380570A23}" type="doc">
      <dgm:prSet loTypeId="urn:microsoft.com/office/officeart/2005/8/layout/bProcess4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2450353D-204D-4971-8002-6C49A4C66F19}">
      <dgm:prSet phldrT="[Texto]"/>
      <dgm:spPr>
        <a:solidFill>
          <a:srgbClr val="79CF4D"/>
        </a:solidFill>
      </dgm:spPr>
      <dgm:t>
        <a:bodyPr/>
        <a:lstStyle/>
        <a:p>
          <a:r>
            <a:rPr lang="pt-BR" dirty="0"/>
            <a:t>Geração da Base</a:t>
          </a:r>
        </a:p>
      </dgm:t>
    </dgm:pt>
    <dgm:pt modelId="{2DCBB36F-5564-42B6-98E4-400AA444DDFE}" type="parTrans" cxnId="{5F16B464-D4D6-4569-8B82-817A9C72623B}">
      <dgm:prSet/>
      <dgm:spPr/>
      <dgm:t>
        <a:bodyPr/>
        <a:lstStyle/>
        <a:p>
          <a:endParaRPr lang="pt-BR"/>
        </a:p>
      </dgm:t>
    </dgm:pt>
    <dgm:pt modelId="{748CF89F-3F57-4AB0-9AF3-02C4E64FB6A7}" type="sibTrans" cxnId="{5F16B464-D4D6-4569-8B82-817A9C72623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EADD381D-1662-48A3-B57B-4C39E7D29034}">
      <dgm:prSet phldrT="[Texto]"/>
      <dgm:spPr>
        <a:solidFill>
          <a:srgbClr val="0E7F47"/>
        </a:solidFill>
      </dgm:spPr>
      <dgm:t>
        <a:bodyPr/>
        <a:lstStyle/>
        <a:p>
          <a:r>
            <a:rPr lang="pt-BR" dirty="0"/>
            <a:t>Relatório de Conformidade (com revisão das pendências)</a:t>
          </a:r>
        </a:p>
      </dgm:t>
    </dgm:pt>
    <dgm:pt modelId="{4F7BEBF8-D68B-4B68-BAE2-9D7CA63CF6DA}" type="parTrans" cxnId="{EA4AEC11-4855-49FC-84D9-71C88BF09513}">
      <dgm:prSet/>
      <dgm:spPr/>
      <dgm:t>
        <a:bodyPr/>
        <a:lstStyle/>
        <a:p>
          <a:endParaRPr lang="pt-BR"/>
        </a:p>
      </dgm:t>
    </dgm:pt>
    <dgm:pt modelId="{C0BF2B04-8FD6-4F35-84C7-D60462D9913F}" type="sibTrans" cxnId="{EA4AEC11-4855-49FC-84D9-71C88BF0951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EC1870FA-6D18-4BE9-8E69-F24ACF75EB01}">
      <dgm:prSet phldrT="[Texto]"/>
      <dgm:spPr/>
      <dgm:t>
        <a:bodyPr/>
        <a:lstStyle/>
        <a:p>
          <a:r>
            <a:rPr lang="pt-BR" dirty="0"/>
            <a:t>Análise dos indicadores</a:t>
          </a:r>
        </a:p>
      </dgm:t>
    </dgm:pt>
    <dgm:pt modelId="{181787DE-D50E-4491-8B74-49017F238A02}" type="parTrans" cxnId="{2ABEB537-5366-40F5-BEC2-35E30FB05C58}">
      <dgm:prSet/>
      <dgm:spPr/>
      <dgm:t>
        <a:bodyPr/>
        <a:lstStyle/>
        <a:p>
          <a:endParaRPr lang="pt-BR"/>
        </a:p>
      </dgm:t>
    </dgm:pt>
    <dgm:pt modelId="{5F4E2E92-FA41-47D6-879C-EDD3AC3886DA}" type="sibTrans" cxnId="{2ABEB537-5366-40F5-BEC2-35E30FB05C5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2A8B2D94-0FD4-4E12-B55C-A2F04C91008C}">
      <dgm:prSet phldrT="[Texto]"/>
      <dgm:spPr/>
      <dgm:t>
        <a:bodyPr/>
        <a:lstStyle/>
        <a:p>
          <a:r>
            <a:rPr lang="pt-BR" dirty="0"/>
            <a:t>Constituição do Ranking</a:t>
          </a:r>
        </a:p>
      </dgm:t>
    </dgm:pt>
    <dgm:pt modelId="{AB72D262-63BE-4112-85DB-935AA2EFFEB4}" type="parTrans" cxnId="{4F3D2D27-A6DB-4DE8-A7B9-4928CA50477A}">
      <dgm:prSet/>
      <dgm:spPr/>
      <dgm:t>
        <a:bodyPr/>
        <a:lstStyle/>
        <a:p>
          <a:endParaRPr lang="pt-BR"/>
        </a:p>
      </dgm:t>
    </dgm:pt>
    <dgm:pt modelId="{717250AC-0B3A-4E9B-B451-1085CAA034D7}" type="sibTrans" cxnId="{4F3D2D27-A6DB-4DE8-A7B9-4928CA50477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3D3B5E8A-EAD2-4D7F-BD84-A7C0DD0677F4}">
      <dgm:prSet phldrT="[Texto]"/>
      <dgm:spPr>
        <a:solidFill>
          <a:srgbClr val="79CF4D"/>
        </a:solidFill>
      </dgm:spPr>
      <dgm:t>
        <a:bodyPr/>
        <a:lstStyle/>
        <a:p>
          <a:r>
            <a:rPr lang="pt-BR" dirty="0"/>
            <a:t>Comunicação </a:t>
          </a:r>
        </a:p>
      </dgm:t>
    </dgm:pt>
    <dgm:pt modelId="{BFE92FC8-0F99-4F81-B4B1-13733F340DC4}" type="parTrans" cxnId="{5CCC8D8E-7938-4B5F-8E96-37AF04E3A6D7}">
      <dgm:prSet/>
      <dgm:spPr/>
      <dgm:t>
        <a:bodyPr/>
        <a:lstStyle/>
        <a:p>
          <a:endParaRPr lang="pt-BR"/>
        </a:p>
      </dgm:t>
    </dgm:pt>
    <dgm:pt modelId="{EA07C58B-2DFC-44B9-A313-D7B20754FA03}" type="sibTrans" cxnId="{5CCC8D8E-7938-4B5F-8E96-37AF04E3A6D7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FCDCFBA7-3E9C-4FF6-9472-281225346598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/>
            <a:t>Envio dos Planos de Ações aos Escritórios</a:t>
          </a:r>
        </a:p>
      </dgm:t>
    </dgm:pt>
    <dgm:pt modelId="{8DF0A6E5-B40A-4C57-A5A4-331A65BC5EB0}" type="parTrans" cxnId="{4D1CF3BA-53BD-4403-AAFB-0507180B96CB}">
      <dgm:prSet/>
      <dgm:spPr/>
      <dgm:t>
        <a:bodyPr/>
        <a:lstStyle/>
        <a:p>
          <a:endParaRPr lang="pt-BR"/>
        </a:p>
      </dgm:t>
    </dgm:pt>
    <dgm:pt modelId="{C9115FB1-D6B8-46A1-9C29-936C14671740}" type="sibTrans" cxnId="{4D1CF3BA-53BD-4403-AAFB-0507180B96CB}">
      <dgm:prSet/>
      <dgm:spPr/>
      <dgm:t>
        <a:bodyPr/>
        <a:lstStyle/>
        <a:p>
          <a:endParaRPr lang="pt-BR"/>
        </a:p>
      </dgm:t>
    </dgm:pt>
    <dgm:pt modelId="{8991D7DA-1ABB-431D-B054-317E89E93013}" type="pres">
      <dgm:prSet presAssocID="{C148FB46-6326-4D98-B6E6-8A7380570A23}" presName="Name0" presStyleCnt="0">
        <dgm:presLayoutVars>
          <dgm:dir/>
          <dgm:resizeHandles/>
        </dgm:presLayoutVars>
      </dgm:prSet>
      <dgm:spPr/>
    </dgm:pt>
    <dgm:pt modelId="{46D5BB48-7529-4559-AF19-16A232841BDB}" type="pres">
      <dgm:prSet presAssocID="{2450353D-204D-4971-8002-6C49A4C66F19}" presName="compNode" presStyleCnt="0"/>
      <dgm:spPr/>
    </dgm:pt>
    <dgm:pt modelId="{E20C2589-4626-4ADD-8B47-EF8D680ED28F}" type="pres">
      <dgm:prSet presAssocID="{2450353D-204D-4971-8002-6C49A4C66F19}" presName="dummyConnPt" presStyleCnt="0"/>
      <dgm:spPr/>
    </dgm:pt>
    <dgm:pt modelId="{F49A83BE-0AB1-43E0-A546-C78B21791B08}" type="pres">
      <dgm:prSet presAssocID="{2450353D-204D-4971-8002-6C49A4C66F19}" presName="node" presStyleLbl="node1" presStyleIdx="0" presStyleCnt="6" custLinFactX="-32044" custLinFactNeighborX="-100000" custLinFactNeighborY="20767">
        <dgm:presLayoutVars>
          <dgm:bulletEnabled val="1"/>
        </dgm:presLayoutVars>
      </dgm:prSet>
      <dgm:spPr/>
    </dgm:pt>
    <dgm:pt modelId="{42DBCB91-93AB-418B-9D09-C096C64DDD44}" type="pres">
      <dgm:prSet presAssocID="{748CF89F-3F57-4AB0-9AF3-02C4E64FB6A7}" presName="sibTrans" presStyleLbl="bgSibTrans2D1" presStyleIdx="0" presStyleCnt="5"/>
      <dgm:spPr/>
    </dgm:pt>
    <dgm:pt modelId="{6F42ECDF-78C3-4DD2-8245-B036B064F254}" type="pres">
      <dgm:prSet presAssocID="{EADD381D-1662-48A3-B57B-4C39E7D29034}" presName="compNode" presStyleCnt="0"/>
      <dgm:spPr/>
    </dgm:pt>
    <dgm:pt modelId="{47B9703D-706D-47BC-A373-5ACBB9760176}" type="pres">
      <dgm:prSet presAssocID="{EADD381D-1662-48A3-B57B-4C39E7D29034}" presName="dummyConnPt" presStyleCnt="0"/>
      <dgm:spPr/>
    </dgm:pt>
    <dgm:pt modelId="{1E45C5E7-0C69-463A-998D-764014AC0659}" type="pres">
      <dgm:prSet presAssocID="{EADD381D-1662-48A3-B57B-4C39E7D29034}" presName="node" presStyleLbl="node1" presStyleIdx="1" presStyleCnt="6" custLinFactY="-4233" custLinFactNeighborX="-14178" custLinFactNeighborY="-100000">
        <dgm:presLayoutVars>
          <dgm:bulletEnabled val="1"/>
        </dgm:presLayoutVars>
      </dgm:prSet>
      <dgm:spPr/>
    </dgm:pt>
    <dgm:pt modelId="{5BE30879-BB9F-4DD0-B107-8841712423E9}" type="pres">
      <dgm:prSet presAssocID="{C0BF2B04-8FD6-4F35-84C7-D60462D9913F}" presName="sibTrans" presStyleLbl="bgSibTrans2D1" presStyleIdx="1" presStyleCnt="5"/>
      <dgm:spPr/>
    </dgm:pt>
    <dgm:pt modelId="{0ACF78EE-4C00-4A29-8353-42F195ED85BE}" type="pres">
      <dgm:prSet presAssocID="{EC1870FA-6D18-4BE9-8E69-F24ACF75EB01}" presName="compNode" presStyleCnt="0"/>
      <dgm:spPr/>
    </dgm:pt>
    <dgm:pt modelId="{B5F6780A-C62F-4B71-B267-EDC156E5F05C}" type="pres">
      <dgm:prSet presAssocID="{EC1870FA-6D18-4BE9-8E69-F24ACF75EB01}" presName="dummyConnPt" presStyleCnt="0"/>
      <dgm:spPr/>
    </dgm:pt>
    <dgm:pt modelId="{122D3921-6EDF-4E70-880F-7A8415CD6107}" type="pres">
      <dgm:prSet presAssocID="{EC1870FA-6D18-4BE9-8E69-F24ACF75EB01}" presName="node" presStyleLbl="node1" presStyleIdx="2" presStyleCnt="6" custLinFactY="-100000" custLinFactNeighborX="98564" custLinFactNeighborY="-129233">
        <dgm:presLayoutVars>
          <dgm:bulletEnabled val="1"/>
        </dgm:presLayoutVars>
      </dgm:prSet>
      <dgm:spPr/>
    </dgm:pt>
    <dgm:pt modelId="{D2E237AF-6149-45C1-B59C-2FBB2921EE2B}" type="pres">
      <dgm:prSet presAssocID="{5F4E2E92-FA41-47D6-879C-EDD3AC3886DA}" presName="sibTrans" presStyleLbl="bgSibTrans2D1" presStyleIdx="2" presStyleCnt="5"/>
      <dgm:spPr/>
    </dgm:pt>
    <dgm:pt modelId="{34FD3061-2AFE-4378-932F-3640E844774B}" type="pres">
      <dgm:prSet presAssocID="{2A8B2D94-0FD4-4E12-B55C-A2F04C91008C}" presName="compNode" presStyleCnt="0"/>
      <dgm:spPr/>
    </dgm:pt>
    <dgm:pt modelId="{2A43F5BF-C12D-4323-B85E-75C6A78C4FA1}" type="pres">
      <dgm:prSet presAssocID="{2A8B2D94-0FD4-4E12-B55C-A2F04C91008C}" presName="dummyConnPt" presStyleCnt="0"/>
      <dgm:spPr/>
    </dgm:pt>
    <dgm:pt modelId="{EA1DA95F-5C8D-49F7-B1C7-A0135852D578}" type="pres">
      <dgm:prSet presAssocID="{2A8B2D94-0FD4-4E12-B55C-A2F04C91008C}" presName="node" presStyleLbl="node1" presStyleIdx="3" presStyleCnt="6" custLinFactY="-9658" custLinFactNeighborX="-34436" custLinFactNeighborY="-100000">
        <dgm:presLayoutVars>
          <dgm:bulletEnabled val="1"/>
        </dgm:presLayoutVars>
      </dgm:prSet>
      <dgm:spPr/>
    </dgm:pt>
    <dgm:pt modelId="{56430216-2757-4F57-84B7-EC94839B95E0}" type="pres">
      <dgm:prSet presAssocID="{717250AC-0B3A-4E9B-B451-1085CAA034D7}" presName="sibTrans" presStyleLbl="bgSibTrans2D1" presStyleIdx="3" presStyleCnt="5"/>
      <dgm:spPr/>
    </dgm:pt>
    <dgm:pt modelId="{6A1AFEAA-4FC3-490B-A64B-ED30875EBA81}" type="pres">
      <dgm:prSet presAssocID="{3D3B5E8A-EAD2-4D7F-BD84-A7C0DD0677F4}" presName="compNode" presStyleCnt="0"/>
      <dgm:spPr/>
    </dgm:pt>
    <dgm:pt modelId="{1412FF44-A476-44E4-9F2B-E49A7DD7F3AA}" type="pres">
      <dgm:prSet presAssocID="{3D3B5E8A-EAD2-4D7F-BD84-A7C0DD0677F4}" presName="dummyConnPt" presStyleCnt="0"/>
      <dgm:spPr/>
    </dgm:pt>
    <dgm:pt modelId="{A7630A74-A9D9-4B12-9931-A1C29EA629D5}" type="pres">
      <dgm:prSet presAssocID="{3D3B5E8A-EAD2-4D7F-BD84-A7C0DD0677F4}" presName="node" presStyleLbl="node1" presStyleIdx="4" presStyleCnt="6" custLinFactNeighborX="88555" custLinFactNeighborY="15056">
        <dgm:presLayoutVars>
          <dgm:bulletEnabled val="1"/>
        </dgm:presLayoutVars>
      </dgm:prSet>
      <dgm:spPr/>
    </dgm:pt>
    <dgm:pt modelId="{183316FA-57F6-477B-B59C-BD50355CA223}" type="pres">
      <dgm:prSet presAssocID="{EA07C58B-2DFC-44B9-A313-D7B20754FA03}" presName="sibTrans" presStyleLbl="bgSibTrans2D1" presStyleIdx="4" presStyleCnt="5"/>
      <dgm:spPr/>
    </dgm:pt>
    <dgm:pt modelId="{19985CD8-2F34-4ACF-A3E2-FFFAED2637FC}" type="pres">
      <dgm:prSet presAssocID="{FCDCFBA7-3E9C-4FF6-9472-281225346598}" presName="compNode" presStyleCnt="0"/>
      <dgm:spPr/>
    </dgm:pt>
    <dgm:pt modelId="{49331F03-0B32-4281-9E4E-BEC6D2290523}" type="pres">
      <dgm:prSet presAssocID="{FCDCFBA7-3E9C-4FF6-9472-281225346598}" presName="dummyConnPt" presStyleCnt="0"/>
      <dgm:spPr/>
    </dgm:pt>
    <dgm:pt modelId="{351342C2-CD7E-4141-86E2-3853EE324323}" type="pres">
      <dgm:prSet presAssocID="{FCDCFBA7-3E9C-4FF6-9472-281225346598}" presName="node" presStyleLbl="node1" presStyleIdx="5" presStyleCnt="6" custLinFactNeighborX="88555" custLinFactNeighborY="12183">
        <dgm:presLayoutVars>
          <dgm:bulletEnabled val="1"/>
        </dgm:presLayoutVars>
      </dgm:prSet>
      <dgm:spPr/>
    </dgm:pt>
  </dgm:ptLst>
  <dgm:cxnLst>
    <dgm:cxn modelId="{EA4AEC11-4855-49FC-84D9-71C88BF09513}" srcId="{C148FB46-6326-4D98-B6E6-8A7380570A23}" destId="{EADD381D-1662-48A3-B57B-4C39E7D29034}" srcOrd="1" destOrd="0" parTransId="{4F7BEBF8-D68B-4B68-BAE2-9D7CA63CF6DA}" sibTransId="{C0BF2B04-8FD6-4F35-84C7-D60462D9913F}"/>
    <dgm:cxn modelId="{A573DC23-6D53-4562-8B25-6DC24B770457}" type="presOf" srcId="{748CF89F-3F57-4AB0-9AF3-02C4E64FB6A7}" destId="{42DBCB91-93AB-418B-9D09-C096C64DDD44}" srcOrd="0" destOrd="0" presId="urn:microsoft.com/office/officeart/2005/8/layout/bProcess4"/>
    <dgm:cxn modelId="{4F3D2D27-A6DB-4DE8-A7B9-4928CA50477A}" srcId="{C148FB46-6326-4D98-B6E6-8A7380570A23}" destId="{2A8B2D94-0FD4-4E12-B55C-A2F04C91008C}" srcOrd="3" destOrd="0" parTransId="{AB72D262-63BE-4112-85DB-935AA2EFFEB4}" sibTransId="{717250AC-0B3A-4E9B-B451-1085CAA034D7}"/>
    <dgm:cxn modelId="{1F1C4732-07E4-4828-BC11-60DFE2884CB9}" type="presOf" srcId="{C0BF2B04-8FD6-4F35-84C7-D60462D9913F}" destId="{5BE30879-BB9F-4DD0-B107-8841712423E9}" srcOrd="0" destOrd="0" presId="urn:microsoft.com/office/officeart/2005/8/layout/bProcess4"/>
    <dgm:cxn modelId="{2ABEB537-5366-40F5-BEC2-35E30FB05C58}" srcId="{C148FB46-6326-4D98-B6E6-8A7380570A23}" destId="{EC1870FA-6D18-4BE9-8E69-F24ACF75EB01}" srcOrd="2" destOrd="0" parTransId="{181787DE-D50E-4491-8B74-49017F238A02}" sibTransId="{5F4E2E92-FA41-47D6-879C-EDD3AC3886DA}"/>
    <dgm:cxn modelId="{81A78362-C6F1-4682-BF50-FC5C2B3DDF5C}" type="presOf" srcId="{C148FB46-6326-4D98-B6E6-8A7380570A23}" destId="{8991D7DA-1ABB-431D-B054-317E89E93013}" srcOrd="0" destOrd="0" presId="urn:microsoft.com/office/officeart/2005/8/layout/bProcess4"/>
    <dgm:cxn modelId="{5F16B464-D4D6-4569-8B82-817A9C72623B}" srcId="{C148FB46-6326-4D98-B6E6-8A7380570A23}" destId="{2450353D-204D-4971-8002-6C49A4C66F19}" srcOrd="0" destOrd="0" parTransId="{2DCBB36F-5564-42B6-98E4-400AA444DDFE}" sibTransId="{748CF89F-3F57-4AB0-9AF3-02C4E64FB6A7}"/>
    <dgm:cxn modelId="{905D7883-3732-4FCF-813F-4322E3F5B177}" type="presOf" srcId="{5F4E2E92-FA41-47D6-879C-EDD3AC3886DA}" destId="{D2E237AF-6149-45C1-B59C-2FBB2921EE2B}" srcOrd="0" destOrd="0" presId="urn:microsoft.com/office/officeart/2005/8/layout/bProcess4"/>
    <dgm:cxn modelId="{5CCC8D8E-7938-4B5F-8E96-37AF04E3A6D7}" srcId="{C148FB46-6326-4D98-B6E6-8A7380570A23}" destId="{3D3B5E8A-EAD2-4D7F-BD84-A7C0DD0677F4}" srcOrd="4" destOrd="0" parTransId="{BFE92FC8-0F99-4F81-B4B1-13733F340DC4}" sibTransId="{EA07C58B-2DFC-44B9-A313-D7B20754FA03}"/>
    <dgm:cxn modelId="{5F769E8F-6949-486A-9312-702A6377BE9F}" type="presOf" srcId="{EC1870FA-6D18-4BE9-8E69-F24ACF75EB01}" destId="{122D3921-6EDF-4E70-880F-7A8415CD6107}" srcOrd="0" destOrd="0" presId="urn:microsoft.com/office/officeart/2005/8/layout/bProcess4"/>
    <dgm:cxn modelId="{B8241EA1-647E-42EB-BD53-288C52C10448}" type="presOf" srcId="{EA07C58B-2DFC-44B9-A313-D7B20754FA03}" destId="{183316FA-57F6-477B-B59C-BD50355CA223}" srcOrd="0" destOrd="0" presId="urn:microsoft.com/office/officeart/2005/8/layout/bProcess4"/>
    <dgm:cxn modelId="{FF8FB4AE-502D-4878-B021-B25211C85BDD}" type="presOf" srcId="{2450353D-204D-4971-8002-6C49A4C66F19}" destId="{F49A83BE-0AB1-43E0-A546-C78B21791B08}" srcOrd="0" destOrd="0" presId="urn:microsoft.com/office/officeart/2005/8/layout/bProcess4"/>
    <dgm:cxn modelId="{4D1CF3BA-53BD-4403-AAFB-0507180B96CB}" srcId="{C148FB46-6326-4D98-B6E6-8A7380570A23}" destId="{FCDCFBA7-3E9C-4FF6-9472-281225346598}" srcOrd="5" destOrd="0" parTransId="{8DF0A6E5-B40A-4C57-A5A4-331A65BC5EB0}" sibTransId="{C9115FB1-D6B8-46A1-9C29-936C14671740}"/>
    <dgm:cxn modelId="{CBB924C1-CB64-4C1C-B2B9-CEB804FE295F}" type="presOf" srcId="{2A8B2D94-0FD4-4E12-B55C-A2F04C91008C}" destId="{EA1DA95F-5C8D-49F7-B1C7-A0135852D578}" srcOrd="0" destOrd="0" presId="urn:microsoft.com/office/officeart/2005/8/layout/bProcess4"/>
    <dgm:cxn modelId="{D7AA20CC-8795-43DE-9BD0-53275591F702}" type="presOf" srcId="{EADD381D-1662-48A3-B57B-4C39E7D29034}" destId="{1E45C5E7-0C69-463A-998D-764014AC0659}" srcOrd="0" destOrd="0" presId="urn:microsoft.com/office/officeart/2005/8/layout/bProcess4"/>
    <dgm:cxn modelId="{2DBC99D1-E980-4994-AFD6-6A00679D13CB}" type="presOf" srcId="{FCDCFBA7-3E9C-4FF6-9472-281225346598}" destId="{351342C2-CD7E-4141-86E2-3853EE324323}" srcOrd="0" destOrd="0" presId="urn:microsoft.com/office/officeart/2005/8/layout/bProcess4"/>
    <dgm:cxn modelId="{C45589D6-0853-453D-A8B9-3D20C3C414B6}" type="presOf" srcId="{717250AC-0B3A-4E9B-B451-1085CAA034D7}" destId="{56430216-2757-4F57-84B7-EC94839B95E0}" srcOrd="0" destOrd="0" presId="urn:microsoft.com/office/officeart/2005/8/layout/bProcess4"/>
    <dgm:cxn modelId="{5083BAD9-1396-4551-B826-A07680D69899}" type="presOf" srcId="{3D3B5E8A-EAD2-4D7F-BD84-A7C0DD0677F4}" destId="{A7630A74-A9D9-4B12-9931-A1C29EA629D5}" srcOrd="0" destOrd="0" presId="urn:microsoft.com/office/officeart/2005/8/layout/bProcess4"/>
    <dgm:cxn modelId="{7AF6E85A-FA27-425F-82BB-1F585A72C1E9}" type="presParOf" srcId="{8991D7DA-1ABB-431D-B054-317E89E93013}" destId="{46D5BB48-7529-4559-AF19-16A232841BDB}" srcOrd="0" destOrd="0" presId="urn:microsoft.com/office/officeart/2005/8/layout/bProcess4"/>
    <dgm:cxn modelId="{85ED9482-6C13-45CA-A782-09AF193B098D}" type="presParOf" srcId="{46D5BB48-7529-4559-AF19-16A232841BDB}" destId="{E20C2589-4626-4ADD-8B47-EF8D680ED28F}" srcOrd="0" destOrd="0" presId="urn:microsoft.com/office/officeart/2005/8/layout/bProcess4"/>
    <dgm:cxn modelId="{7F2492EB-DE67-48D0-8E5D-B54D6691A82B}" type="presParOf" srcId="{46D5BB48-7529-4559-AF19-16A232841BDB}" destId="{F49A83BE-0AB1-43E0-A546-C78B21791B08}" srcOrd="1" destOrd="0" presId="urn:microsoft.com/office/officeart/2005/8/layout/bProcess4"/>
    <dgm:cxn modelId="{3C1DB878-24CB-4CAC-A1A0-2CD50FE46609}" type="presParOf" srcId="{8991D7DA-1ABB-431D-B054-317E89E93013}" destId="{42DBCB91-93AB-418B-9D09-C096C64DDD44}" srcOrd="1" destOrd="0" presId="urn:microsoft.com/office/officeart/2005/8/layout/bProcess4"/>
    <dgm:cxn modelId="{21A90E3E-5475-4492-91B1-2C3F94456A10}" type="presParOf" srcId="{8991D7DA-1ABB-431D-B054-317E89E93013}" destId="{6F42ECDF-78C3-4DD2-8245-B036B064F254}" srcOrd="2" destOrd="0" presId="urn:microsoft.com/office/officeart/2005/8/layout/bProcess4"/>
    <dgm:cxn modelId="{A8BA117E-B7A9-49E2-9911-8980BAB5AEDB}" type="presParOf" srcId="{6F42ECDF-78C3-4DD2-8245-B036B064F254}" destId="{47B9703D-706D-47BC-A373-5ACBB9760176}" srcOrd="0" destOrd="0" presId="urn:microsoft.com/office/officeart/2005/8/layout/bProcess4"/>
    <dgm:cxn modelId="{3A83A785-FD44-4FCF-ABC9-06D9A079DA25}" type="presParOf" srcId="{6F42ECDF-78C3-4DD2-8245-B036B064F254}" destId="{1E45C5E7-0C69-463A-998D-764014AC0659}" srcOrd="1" destOrd="0" presId="urn:microsoft.com/office/officeart/2005/8/layout/bProcess4"/>
    <dgm:cxn modelId="{4B86AD85-D566-4F00-A445-D3B799801C18}" type="presParOf" srcId="{8991D7DA-1ABB-431D-B054-317E89E93013}" destId="{5BE30879-BB9F-4DD0-B107-8841712423E9}" srcOrd="3" destOrd="0" presId="urn:microsoft.com/office/officeart/2005/8/layout/bProcess4"/>
    <dgm:cxn modelId="{415789CA-46A7-4ED2-8F64-5385B864038F}" type="presParOf" srcId="{8991D7DA-1ABB-431D-B054-317E89E93013}" destId="{0ACF78EE-4C00-4A29-8353-42F195ED85BE}" srcOrd="4" destOrd="0" presId="urn:microsoft.com/office/officeart/2005/8/layout/bProcess4"/>
    <dgm:cxn modelId="{F1BDF966-4C73-49A8-8432-A71CF1F9FE54}" type="presParOf" srcId="{0ACF78EE-4C00-4A29-8353-42F195ED85BE}" destId="{B5F6780A-C62F-4B71-B267-EDC156E5F05C}" srcOrd="0" destOrd="0" presId="urn:microsoft.com/office/officeart/2005/8/layout/bProcess4"/>
    <dgm:cxn modelId="{071D7B2A-348A-407A-865D-98088558A018}" type="presParOf" srcId="{0ACF78EE-4C00-4A29-8353-42F195ED85BE}" destId="{122D3921-6EDF-4E70-880F-7A8415CD6107}" srcOrd="1" destOrd="0" presId="urn:microsoft.com/office/officeart/2005/8/layout/bProcess4"/>
    <dgm:cxn modelId="{731B720B-FBBA-49FA-B390-B115F992BCF7}" type="presParOf" srcId="{8991D7DA-1ABB-431D-B054-317E89E93013}" destId="{D2E237AF-6149-45C1-B59C-2FBB2921EE2B}" srcOrd="5" destOrd="0" presId="urn:microsoft.com/office/officeart/2005/8/layout/bProcess4"/>
    <dgm:cxn modelId="{50140F7D-A0A3-4F5D-BF19-54BCA3D367F7}" type="presParOf" srcId="{8991D7DA-1ABB-431D-B054-317E89E93013}" destId="{34FD3061-2AFE-4378-932F-3640E844774B}" srcOrd="6" destOrd="0" presId="urn:microsoft.com/office/officeart/2005/8/layout/bProcess4"/>
    <dgm:cxn modelId="{B46B1C42-6AA7-4426-9FA5-328EEFDD4CB0}" type="presParOf" srcId="{34FD3061-2AFE-4378-932F-3640E844774B}" destId="{2A43F5BF-C12D-4323-B85E-75C6A78C4FA1}" srcOrd="0" destOrd="0" presId="urn:microsoft.com/office/officeart/2005/8/layout/bProcess4"/>
    <dgm:cxn modelId="{2328F47C-5FDA-42A0-8121-BA2C0259706D}" type="presParOf" srcId="{34FD3061-2AFE-4378-932F-3640E844774B}" destId="{EA1DA95F-5C8D-49F7-B1C7-A0135852D578}" srcOrd="1" destOrd="0" presId="urn:microsoft.com/office/officeart/2005/8/layout/bProcess4"/>
    <dgm:cxn modelId="{E1B41583-B6DA-45A1-94C8-78D72067930C}" type="presParOf" srcId="{8991D7DA-1ABB-431D-B054-317E89E93013}" destId="{56430216-2757-4F57-84B7-EC94839B95E0}" srcOrd="7" destOrd="0" presId="urn:microsoft.com/office/officeart/2005/8/layout/bProcess4"/>
    <dgm:cxn modelId="{1588474E-10B0-4A40-862F-A4E8E0C28D52}" type="presParOf" srcId="{8991D7DA-1ABB-431D-B054-317E89E93013}" destId="{6A1AFEAA-4FC3-490B-A64B-ED30875EBA81}" srcOrd="8" destOrd="0" presId="urn:microsoft.com/office/officeart/2005/8/layout/bProcess4"/>
    <dgm:cxn modelId="{C37382C8-2E62-46FA-B33A-4FAF6CB6859B}" type="presParOf" srcId="{6A1AFEAA-4FC3-490B-A64B-ED30875EBA81}" destId="{1412FF44-A476-44E4-9F2B-E49A7DD7F3AA}" srcOrd="0" destOrd="0" presId="urn:microsoft.com/office/officeart/2005/8/layout/bProcess4"/>
    <dgm:cxn modelId="{9ABC55E8-237E-4864-8877-8EC792119869}" type="presParOf" srcId="{6A1AFEAA-4FC3-490B-A64B-ED30875EBA81}" destId="{A7630A74-A9D9-4B12-9931-A1C29EA629D5}" srcOrd="1" destOrd="0" presId="urn:microsoft.com/office/officeart/2005/8/layout/bProcess4"/>
    <dgm:cxn modelId="{1103D192-475A-4ECB-847C-9BE1D08131AC}" type="presParOf" srcId="{8991D7DA-1ABB-431D-B054-317E89E93013}" destId="{183316FA-57F6-477B-B59C-BD50355CA223}" srcOrd="9" destOrd="0" presId="urn:microsoft.com/office/officeart/2005/8/layout/bProcess4"/>
    <dgm:cxn modelId="{8C659397-68D6-441C-80F2-9D47664CE8B8}" type="presParOf" srcId="{8991D7DA-1ABB-431D-B054-317E89E93013}" destId="{19985CD8-2F34-4ACF-A3E2-FFFAED2637FC}" srcOrd="10" destOrd="0" presId="urn:microsoft.com/office/officeart/2005/8/layout/bProcess4"/>
    <dgm:cxn modelId="{8BC459EA-284A-4613-83CC-AD30D94413FB}" type="presParOf" srcId="{19985CD8-2F34-4ACF-A3E2-FFFAED2637FC}" destId="{49331F03-0B32-4281-9E4E-BEC6D2290523}" srcOrd="0" destOrd="0" presId="urn:microsoft.com/office/officeart/2005/8/layout/bProcess4"/>
    <dgm:cxn modelId="{916A669A-6636-4AFB-9FDD-BC151E0BC7AF}" type="presParOf" srcId="{19985CD8-2F34-4ACF-A3E2-FFFAED2637FC}" destId="{351342C2-CD7E-4141-86E2-3853EE32432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BCB91-93AB-418B-9D09-C096C64DDD44}">
      <dsp:nvSpPr>
        <dsp:cNvPr id="0" name=""/>
        <dsp:cNvSpPr/>
      </dsp:nvSpPr>
      <dsp:spPr>
        <a:xfrm>
          <a:off x="503868" y="319774"/>
          <a:ext cx="1649362" cy="126462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9A83BE-0AB1-43E0-A546-C78B21791B08}">
      <dsp:nvSpPr>
        <dsp:cNvPr id="0" name=""/>
        <dsp:cNvSpPr/>
      </dsp:nvSpPr>
      <dsp:spPr>
        <a:xfrm>
          <a:off x="216019" y="175849"/>
          <a:ext cx="1405140" cy="843084"/>
        </a:xfrm>
        <a:prstGeom prst="roundRect">
          <a:avLst>
            <a:gd name="adj" fmla="val 10000"/>
          </a:avLst>
        </a:prstGeom>
        <a:solidFill>
          <a:srgbClr val="79CF4D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Geração da Base</a:t>
          </a:r>
        </a:p>
      </dsp:txBody>
      <dsp:txXfrm>
        <a:off x="240712" y="200542"/>
        <a:ext cx="1355754" cy="793698"/>
      </dsp:txXfrm>
    </dsp:sp>
    <dsp:sp modelId="{5BE30879-BB9F-4DD0-B107-8841712423E9}">
      <dsp:nvSpPr>
        <dsp:cNvPr id="0" name=""/>
        <dsp:cNvSpPr/>
      </dsp:nvSpPr>
      <dsp:spPr>
        <a:xfrm>
          <a:off x="2160050" y="319774"/>
          <a:ext cx="1577363" cy="126462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45C5E7-0C69-463A-998D-764014AC0659}">
      <dsp:nvSpPr>
        <dsp:cNvPr id="0" name=""/>
        <dsp:cNvSpPr/>
      </dsp:nvSpPr>
      <dsp:spPr>
        <a:xfrm>
          <a:off x="1872202" y="175849"/>
          <a:ext cx="1405140" cy="843084"/>
        </a:xfrm>
        <a:prstGeom prst="roundRect">
          <a:avLst>
            <a:gd name="adj" fmla="val 10000"/>
          </a:avLst>
        </a:prstGeom>
        <a:solidFill>
          <a:srgbClr val="0E7F4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Relatório de Conformidade (com revisão das pendências)</a:t>
          </a:r>
        </a:p>
      </dsp:txBody>
      <dsp:txXfrm>
        <a:off x="1896895" y="200542"/>
        <a:ext cx="1355754" cy="793698"/>
      </dsp:txXfrm>
    </dsp:sp>
    <dsp:sp modelId="{D2E237AF-6149-45C1-B59C-2FBB2921EE2B}">
      <dsp:nvSpPr>
        <dsp:cNvPr id="0" name=""/>
        <dsp:cNvSpPr/>
      </dsp:nvSpPr>
      <dsp:spPr>
        <a:xfrm rot="5400000">
          <a:off x="3240175" y="823833"/>
          <a:ext cx="1001297" cy="126462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2D3921-6EDF-4E70-880F-7A8415CD6107}">
      <dsp:nvSpPr>
        <dsp:cNvPr id="0" name=""/>
        <dsp:cNvSpPr/>
      </dsp:nvSpPr>
      <dsp:spPr>
        <a:xfrm>
          <a:off x="3456386" y="175849"/>
          <a:ext cx="1405140" cy="843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159041"/>
                <a:satOff val="0"/>
                <a:lumOff val="6431"/>
                <a:alphaOff val="0"/>
                <a:tint val="50000"/>
                <a:satMod val="300000"/>
              </a:schemeClr>
            </a:gs>
            <a:gs pos="35000">
              <a:schemeClr val="accent3">
                <a:hueOff val="-5159041"/>
                <a:satOff val="0"/>
                <a:lumOff val="6431"/>
                <a:alphaOff val="0"/>
                <a:tint val="37000"/>
                <a:satMod val="300000"/>
              </a:schemeClr>
            </a:gs>
            <a:gs pos="100000">
              <a:schemeClr val="accent3">
                <a:hueOff val="-5159041"/>
                <a:satOff val="0"/>
                <a:lumOff val="64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Análise dos indicadores</a:t>
          </a:r>
        </a:p>
      </dsp:txBody>
      <dsp:txXfrm>
        <a:off x="3481079" y="200542"/>
        <a:ext cx="1355754" cy="793698"/>
      </dsp:txXfrm>
    </dsp:sp>
    <dsp:sp modelId="{56430216-2757-4F57-84B7-EC94839B95E0}">
      <dsp:nvSpPr>
        <dsp:cNvPr id="0" name=""/>
        <dsp:cNvSpPr/>
      </dsp:nvSpPr>
      <dsp:spPr>
        <a:xfrm rot="21595185">
          <a:off x="3744233" y="1326686"/>
          <a:ext cx="1721377" cy="126462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1DA95F-5C8D-49F7-B1C7-A0135852D578}">
      <dsp:nvSpPr>
        <dsp:cNvPr id="0" name=""/>
        <dsp:cNvSpPr/>
      </dsp:nvSpPr>
      <dsp:spPr>
        <a:xfrm>
          <a:off x="3456386" y="1183967"/>
          <a:ext cx="1405140" cy="843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7738563"/>
                <a:satOff val="0"/>
                <a:lumOff val="9647"/>
                <a:alphaOff val="0"/>
                <a:tint val="50000"/>
                <a:satMod val="300000"/>
              </a:schemeClr>
            </a:gs>
            <a:gs pos="35000">
              <a:schemeClr val="accent3">
                <a:hueOff val="-7738563"/>
                <a:satOff val="0"/>
                <a:lumOff val="9647"/>
                <a:alphaOff val="0"/>
                <a:tint val="37000"/>
                <a:satMod val="300000"/>
              </a:schemeClr>
            </a:gs>
            <a:gs pos="100000">
              <a:schemeClr val="accent3">
                <a:hueOff val="-7738563"/>
                <a:satOff val="0"/>
                <a:lumOff val="964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Constituição do Ranking</a:t>
          </a:r>
        </a:p>
      </dsp:txBody>
      <dsp:txXfrm>
        <a:off x="3481079" y="1208660"/>
        <a:ext cx="1355754" cy="793698"/>
      </dsp:txXfrm>
    </dsp:sp>
    <dsp:sp modelId="{183316FA-57F6-477B-B59C-BD50355CA223}">
      <dsp:nvSpPr>
        <dsp:cNvPr id="0" name=""/>
        <dsp:cNvSpPr/>
      </dsp:nvSpPr>
      <dsp:spPr>
        <a:xfrm rot="16200000">
          <a:off x="4933392" y="786442"/>
          <a:ext cx="1071256" cy="126462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630A74-A9D9-4B12-9931-A1C29EA629D5}">
      <dsp:nvSpPr>
        <dsp:cNvPr id="0" name=""/>
        <dsp:cNvSpPr/>
      </dsp:nvSpPr>
      <dsp:spPr>
        <a:xfrm>
          <a:off x="5184582" y="1181556"/>
          <a:ext cx="1405140" cy="843084"/>
        </a:xfrm>
        <a:prstGeom prst="roundRect">
          <a:avLst>
            <a:gd name="adj" fmla="val 10000"/>
          </a:avLst>
        </a:prstGeom>
        <a:solidFill>
          <a:srgbClr val="79CF4D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Comunicação </a:t>
          </a:r>
        </a:p>
      </dsp:txBody>
      <dsp:txXfrm>
        <a:off x="5209275" y="1206249"/>
        <a:ext cx="1355754" cy="793698"/>
      </dsp:txXfrm>
    </dsp:sp>
    <dsp:sp modelId="{351342C2-CD7E-4141-86E2-3853EE324323}">
      <dsp:nvSpPr>
        <dsp:cNvPr id="0" name=""/>
        <dsp:cNvSpPr/>
      </dsp:nvSpPr>
      <dsp:spPr>
        <a:xfrm>
          <a:off x="5184582" y="103479"/>
          <a:ext cx="1405140" cy="84308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Envio dos Planos de Ações aos Escritórios</a:t>
          </a:r>
        </a:p>
      </dsp:txBody>
      <dsp:txXfrm>
        <a:off x="5209275" y="128172"/>
        <a:ext cx="1355754" cy="793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for IB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F23B6-B138-B846-8CBD-43C55796F08C}" type="datetimeFigureOut">
              <a:rPr lang="en-US" smtClean="0">
                <a:latin typeface="Helvetica Neue for IB"/>
              </a:rPr>
              <a:pPr/>
              <a:t>7/23/2018</a:t>
            </a:fld>
            <a:endParaRPr lang="en-US" dirty="0">
              <a:latin typeface="Helvetica Neue for IB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for IB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40C6-13E9-6B4A-AF4E-A337D20A1B0F}" type="slidenum">
              <a:rPr lang="en-US" smtClean="0">
                <a:latin typeface="Helvetica Neue for IB"/>
              </a:rPr>
              <a:pPr/>
              <a:t>‹nº›</a:t>
            </a:fld>
            <a:endParaRPr lang="en-US" dirty="0">
              <a:latin typeface="Helvetica Neue for IB"/>
            </a:endParaRPr>
          </a:p>
        </p:txBody>
      </p:sp>
    </p:spTree>
    <p:extLst>
      <p:ext uri="{BB962C8B-B14F-4D97-AF65-F5344CB8AC3E}">
        <p14:creationId xmlns:p14="http://schemas.microsoft.com/office/powerpoint/2010/main" val="57394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1000" y="207618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-110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505200" y="207618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pitchFamily="-110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1000" y="4267200"/>
            <a:ext cx="609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1000" y="8782881"/>
            <a:ext cx="2971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-110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05200" y="8782881"/>
            <a:ext cx="2971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pitchFamily="-110" charset="0"/>
              </a:defRPr>
            </a:lvl1pPr>
          </a:lstStyle>
          <a:p>
            <a:fld id="{EC5FA230-7101-9845-B8BB-D66D8F3E29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ts val="8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10" charset="-128"/>
        <a:cs typeface="Times New Roman"/>
      </a:defRPr>
    </a:lvl1pPr>
    <a:lvl2pPr marL="157163" indent="-111125" algn="l" rtl="0" fontAlgn="base">
      <a:spcBef>
        <a:spcPts val="10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Times New Roman"/>
        <a:ea typeface="ＭＳ Ｐゴシック" pitchFamily="-110" charset="-128"/>
        <a:cs typeface="Times New Roman"/>
      </a:defRPr>
    </a:lvl2pPr>
    <a:lvl3pPr marL="322263" indent="-138113" algn="l" rtl="0" fontAlgn="base">
      <a:spcBef>
        <a:spcPts val="0"/>
      </a:spcBef>
      <a:spcAft>
        <a:spcPct val="0"/>
      </a:spcAft>
      <a:buFont typeface="Lucida Grande"/>
      <a:buChar char="-"/>
      <a:defRPr sz="1200" kern="1200">
        <a:solidFill>
          <a:schemeClr val="tx1"/>
        </a:solidFill>
        <a:latin typeface="Times New Roman"/>
        <a:ea typeface="ＭＳ Ｐゴシック" pitchFamily="-110" charset="-128"/>
        <a:cs typeface="Times New Roman"/>
      </a:defRPr>
    </a:lvl3pPr>
    <a:lvl4pPr marL="469900" indent="-120650" algn="l" rtl="0" fontAlgn="base">
      <a:spcBef>
        <a:spcPts val="0"/>
      </a:spcBef>
      <a:spcAft>
        <a:spcPct val="0"/>
      </a:spcAft>
      <a:buFont typeface="Arial"/>
      <a:buChar char="•"/>
      <a:defRPr sz="1200" kern="1200">
        <a:solidFill>
          <a:schemeClr val="tx1"/>
        </a:solidFill>
        <a:latin typeface="Times New Roman"/>
        <a:ea typeface="ＭＳ Ｐゴシック" pitchFamily="-110" charset="-128"/>
        <a:cs typeface="Times New Roman"/>
      </a:defRPr>
    </a:lvl4pPr>
    <a:lvl5pPr marL="615950" indent="-146050" algn="l" rtl="0" fontAlgn="base">
      <a:spcBef>
        <a:spcPts val="0"/>
      </a:spcBef>
      <a:spcAft>
        <a:spcPct val="0"/>
      </a:spcAft>
      <a:buFont typeface="Lucida Grande"/>
      <a:buChar char="-"/>
      <a:defRPr sz="1200" kern="1200">
        <a:solidFill>
          <a:schemeClr val="tx1"/>
        </a:solidFill>
        <a:latin typeface="Times New Roman"/>
        <a:ea typeface="ＭＳ Ｐゴシック" pitchFamily="-110" charset="-128"/>
        <a:cs typeface="Times New Roman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26"/>
          <a:stretch/>
        </p:blipFill>
        <p:spPr>
          <a:xfrm>
            <a:off x="0" y="2859782"/>
            <a:ext cx="9156130" cy="229054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2293" y="530181"/>
            <a:ext cx="6505550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Sub-</a:t>
            </a:r>
            <a:r>
              <a:rPr lang="en-US" dirty="0" err="1"/>
              <a:t>título</a:t>
            </a:r>
            <a:r>
              <a:rPr lang="en-US" dirty="0"/>
              <a:t> 16pt – NOME DO CLIENTE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292" y="1055966"/>
            <a:ext cx="8055607" cy="1163497"/>
          </a:xfrm>
        </p:spPr>
        <p:txBody>
          <a:bodyPr anchor="t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5000" i="1" kern="1200" spc="-10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50pt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ou</a:t>
            </a:r>
            <a:r>
              <a:rPr lang="en-US" dirty="0"/>
              <a:t> 2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2293" y="2415938"/>
            <a:ext cx="6505550" cy="304800"/>
          </a:xfrm>
        </p:spPr>
        <p:txBody>
          <a:bodyPr/>
          <a:lstStyle>
            <a:lvl1pPr>
              <a:defRPr sz="1400" b="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DD de </a:t>
            </a:r>
            <a:r>
              <a:rPr lang="en-US" dirty="0" err="1"/>
              <a:t>mês</a:t>
            </a:r>
            <a:r>
              <a:rPr lang="en-US" dirty="0"/>
              <a:t> de 20XX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0950" y="268288"/>
            <a:ext cx="1260000" cy="31116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72" userDrawn="1">
          <p15:clr>
            <a:srgbClr val="FBAE40"/>
          </p15:clr>
        </p15:guide>
        <p15:guide id="2" orient="horz" pos="169" userDrawn="1">
          <p15:clr>
            <a:srgbClr val="FBAE40"/>
          </p15:clr>
        </p15:guide>
        <p15:guide id="3" pos="5588" userDrawn="1">
          <p15:clr>
            <a:srgbClr val="FBAE40"/>
          </p15:clr>
        </p15:guide>
        <p15:guide id="4" pos="5416" userDrawn="1">
          <p15:clr>
            <a:srgbClr val="FBAE40"/>
          </p15:clr>
        </p15:guide>
        <p15:guide id="5" orient="horz" pos="335" userDrawn="1">
          <p15:clr>
            <a:srgbClr val="FBAE40"/>
          </p15:clr>
        </p15:guide>
        <p15:guide id="6" pos="344" userDrawn="1">
          <p15:clr>
            <a:srgbClr val="FBAE40"/>
          </p15:clr>
        </p15:guide>
        <p15:guide id="7" orient="horz" pos="3072" userDrawn="1">
          <p15:clr>
            <a:srgbClr val="FBAE40"/>
          </p15:clr>
        </p15:guide>
        <p15:guide id="8" orient="horz" pos="29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O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3050" y="268288"/>
            <a:ext cx="56388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Bold 16pt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0950" y="268288"/>
            <a:ext cx="1260000" cy="311165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0671" y="1802757"/>
            <a:ext cx="2684779" cy="2805756"/>
          </a:xfrm>
        </p:spPr>
        <p:txBody>
          <a:bodyPr/>
          <a:lstStyle>
            <a:lvl1pPr>
              <a:defRPr sz="1200" b="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  <a:br>
              <a:rPr lang="en-US" dirty="0"/>
            </a:b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1" y="806450"/>
            <a:ext cx="2692399" cy="70827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tabLst>
                <a:tab pos="2576513" algn="l"/>
              </a:tabLst>
              <a:defRPr sz="3000" i="1" kern="1200" spc="0" baseline="0">
                <a:solidFill>
                  <a:srgbClr val="73CE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+ </a:t>
            </a:r>
            <a:r>
              <a:rPr lang="en-US" dirty="0" err="1"/>
              <a:t>Foto</a:t>
            </a:r>
            <a:endParaRPr lang="en-US" dirty="0"/>
          </a:p>
          <a:p>
            <a:pPr lvl="0"/>
            <a:r>
              <a:rPr lang="en-US" dirty="0"/>
              <a:t>Calibri Bold 30pt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8500" y="806450"/>
            <a:ext cx="5632450" cy="4070350"/>
          </a:xfrm>
        </p:spPr>
        <p:txBody>
          <a:bodyPr anchor="ctr"/>
          <a:lstStyle>
            <a:lvl1pPr algn="ctr">
              <a:defRPr sz="1000" b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gráfico</a:t>
            </a:r>
            <a:r>
              <a:rPr lang="en-US" dirty="0"/>
              <a:t>, </a:t>
            </a:r>
            <a:r>
              <a:rPr lang="en-US" dirty="0" err="1"/>
              <a:t>tabela</a:t>
            </a:r>
            <a:r>
              <a:rPr lang="en-US" dirty="0"/>
              <a:t>, etc.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  <p15:guide id="9" pos="1868">
          <p15:clr>
            <a:srgbClr val="FBAE40"/>
          </p15:clr>
        </p15:guide>
        <p15:guide id="10" pos="2040">
          <p15:clr>
            <a:srgbClr val="FBAE40"/>
          </p15:clr>
        </p15:guide>
        <p15:guide id="11" pos="3724">
          <p15:clr>
            <a:srgbClr val="FBAE40"/>
          </p15:clr>
        </p15:guide>
        <p15:guide id="12" pos="3896">
          <p15:clr>
            <a:srgbClr val="FBAE40"/>
          </p15:clr>
        </p15:guide>
        <p15:guide id="13" orient="horz" pos="5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O + F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3050" y="268288"/>
            <a:ext cx="56388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Bold 16pt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0950" y="268288"/>
            <a:ext cx="1260000" cy="311165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0671" y="1802757"/>
            <a:ext cx="2684779" cy="2805756"/>
          </a:xfrm>
        </p:spPr>
        <p:txBody>
          <a:bodyPr/>
          <a:lstStyle>
            <a:lvl1pPr>
              <a:defRPr sz="1200" b="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  <a:br>
              <a:rPr lang="en-US" dirty="0"/>
            </a:b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1" y="806450"/>
            <a:ext cx="2692399" cy="70827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tabLst>
                <a:tab pos="2576513" algn="l"/>
              </a:tabLst>
              <a:defRPr sz="3000" i="1" kern="1200" spc="0" baseline="0">
                <a:solidFill>
                  <a:srgbClr val="73CE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+ </a:t>
            </a:r>
            <a:r>
              <a:rPr lang="en-US" dirty="0" err="1"/>
              <a:t>Foto</a:t>
            </a:r>
            <a:endParaRPr lang="en-US" dirty="0"/>
          </a:p>
          <a:p>
            <a:pPr lvl="0"/>
            <a:r>
              <a:rPr lang="en-US" dirty="0"/>
              <a:t>Calibri Bold 30pt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184900" y="806450"/>
            <a:ext cx="2686050" cy="4070350"/>
          </a:xfrm>
        </p:spPr>
        <p:txBody>
          <a:bodyPr anchor="ctr"/>
          <a:lstStyle>
            <a:lvl1pPr algn="ctr">
              <a:defRPr sz="1000" b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gráfico</a:t>
            </a:r>
            <a:r>
              <a:rPr lang="en-US" dirty="0"/>
              <a:t>, </a:t>
            </a:r>
            <a:r>
              <a:rPr lang="en-US" dirty="0" err="1"/>
              <a:t>tabela</a:t>
            </a:r>
            <a:r>
              <a:rPr lang="en-US" dirty="0"/>
              <a:t>, etc.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0" y="1802757"/>
            <a:ext cx="2673350" cy="2805756"/>
          </a:xfrm>
        </p:spPr>
        <p:txBody>
          <a:bodyPr/>
          <a:lstStyle>
            <a:lvl1pPr>
              <a:defRPr sz="1200" b="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  <a:br>
              <a:rPr lang="en-US" dirty="0"/>
            </a:b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</a:p>
        </p:txBody>
      </p:sp>
    </p:spTree>
    <p:extLst>
      <p:ext uri="{BB962C8B-B14F-4D97-AF65-F5344CB8AC3E}">
        <p14:creationId xmlns:p14="http://schemas.microsoft.com/office/powerpoint/2010/main" val="1742025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  <p15:guide id="9" pos="1868">
          <p15:clr>
            <a:srgbClr val="FBAE40"/>
          </p15:clr>
        </p15:guide>
        <p15:guide id="10" pos="2040">
          <p15:clr>
            <a:srgbClr val="FBAE40"/>
          </p15:clr>
        </p15:guide>
        <p15:guide id="11" pos="3724">
          <p15:clr>
            <a:srgbClr val="FBAE40"/>
          </p15:clr>
        </p15:guide>
        <p15:guide id="12" pos="3896">
          <p15:clr>
            <a:srgbClr val="FBAE40"/>
          </p15:clr>
        </p15:guide>
        <p15:guide id="13" orient="horz" pos="50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QUE">
    <p:bg>
      <p:bgPr>
        <a:solidFill>
          <a:srgbClr val="6D77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963" y="267494"/>
            <a:ext cx="680476" cy="460706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9631" y="531813"/>
            <a:ext cx="7322627" cy="4078430"/>
          </a:xfrm>
        </p:spPr>
        <p:txBody>
          <a:bodyPr anchor="ctr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3000" i="1" kern="1200" spc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 err="1"/>
              <a:t>Destaque</a:t>
            </a:r>
            <a:r>
              <a:rPr lang="en-US" dirty="0"/>
              <a:t> para </a:t>
            </a:r>
            <a:r>
              <a:rPr lang="en-US" dirty="0" err="1"/>
              <a:t>uma</a:t>
            </a:r>
            <a:br>
              <a:rPr lang="en-US" dirty="0"/>
            </a:br>
            <a:r>
              <a:rPr lang="en-US" dirty="0" err="1"/>
              <a:t>frase</a:t>
            </a:r>
            <a:r>
              <a:rPr lang="en-US" dirty="0"/>
              <a:t>, </a:t>
            </a:r>
            <a:r>
              <a:rPr lang="en-US" dirty="0" err="1"/>
              <a:t>citação</a:t>
            </a:r>
            <a:r>
              <a:rPr lang="en-US" dirty="0"/>
              <a:t>,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Calibri Bold 30pt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dolor, </a:t>
            </a:r>
            <a:r>
              <a:rPr lang="en-US" dirty="0" err="1"/>
              <a:t>interdum</a:t>
            </a:r>
            <a:r>
              <a:rPr lang="en-US" dirty="0"/>
              <a:t> in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QUE B">
    <p:bg>
      <p:bgPr>
        <a:solidFill>
          <a:srgbClr val="73C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963" y="268288"/>
            <a:ext cx="680612" cy="46080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259631" y="531813"/>
            <a:ext cx="7322627" cy="4078430"/>
          </a:xfrm>
        </p:spPr>
        <p:txBody>
          <a:bodyPr anchor="ctr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5000" i="1" kern="1200" spc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 err="1"/>
              <a:t>Destaque</a:t>
            </a:r>
            <a:r>
              <a:rPr lang="en-US" dirty="0"/>
              <a:t> para </a:t>
            </a:r>
            <a:r>
              <a:rPr lang="en-US" dirty="0" err="1"/>
              <a:t>uma</a:t>
            </a:r>
            <a:br>
              <a:rPr lang="en-US" dirty="0"/>
            </a:br>
            <a:r>
              <a:rPr lang="en-US" dirty="0" err="1"/>
              <a:t>frase</a:t>
            </a:r>
            <a:r>
              <a:rPr lang="en-US" dirty="0"/>
              <a:t>, </a:t>
            </a:r>
            <a:r>
              <a:rPr lang="en-US" dirty="0" err="1"/>
              <a:t>citação</a:t>
            </a:r>
            <a:r>
              <a:rPr lang="en-US" dirty="0"/>
              <a:t>,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Calibri Bold 50pt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06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26"/>
          <a:stretch/>
        </p:blipFill>
        <p:spPr>
          <a:xfrm>
            <a:off x="0" y="2859782"/>
            <a:ext cx="9156130" cy="229054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3724" y="2050585"/>
            <a:ext cx="7969251" cy="1042330"/>
          </a:xfrm>
        </p:spPr>
        <p:txBody>
          <a:bodyPr anchor="ctr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6400" i="1" kern="1200" spc="-100" baseline="0">
                <a:solidFill>
                  <a:srgbClr val="73CE40"/>
                </a:solidFill>
              </a:defRPr>
            </a:lvl1pPr>
            <a:lvl2pPr marL="0" indent="0">
              <a:buNone/>
              <a:defRPr spc="-150"/>
            </a:lvl2pPr>
          </a:lstStyle>
          <a:p>
            <a:pPr lvl="0"/>
            <a:r>
              <a:rPr lang="en-US" dirty="0"/>
              <a:t>Obrigado!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UDO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9780" y="221983"/>
            <a:ext cx="1295527" cy="316809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1" y="808038"/>
            <a:ext cx="4305300" cy="1763712"/>
          </a:xfrm>
        </p:spPr>
        <p:txBody>
          <a:bodyPr lIns="0"/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Calibri 12-18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66700" y="4608514"/>
            <a:ext cx="8230186" cy="304956"/>
          </a:xfrm>
        </p:spPr>
        <p:txBody>
          <a:bodyPr lIns="0" anchor="b"/>
          <a:lstStyle>
            <a:lvl1pPr marL="0" indent="0">
              <a:buNone/>
              <a:defRPr sz="900" b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Fonte - Calibri 9pt</a:t>
            </a:r>
          </a:p>
        </p:txBody>
      </p:sp>
      <p:sp>
        <p:nvSpPr>
          <p:cNvPr id="7" name="Retângulo 6"/>
          <p:cNvSpPr/>
          <p:nvPr userDrawn="1"/>
        </p:nvSpPr>
        <p:spPr bwMode="auto">
          <a:xfrm>
            <a:off x="140680" y="133006"/>
            <a:ext cx="138435" cy="13843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40680" y="133005"/>
            <a:ext cx="2543695" cy="359884"/>
          </a:xfrm>
          <a:prstGeom prst="roundRect">
            <a:avLst/>
          </a:prstGeom>
          <a:solidFill>
            <a:schemeClr val="bg2"/>
          </a:solidFill>
        </p:spPr>
        <p:txBody>
          <a:bodyPr lIns="108000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Bold 24pt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90129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57B9A7-6F2C-4248-8ADA-EF85B1A92ED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7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0">
          <p15:clr>
            <a:srgbClr val="FBAE40"/>
          </p15:clr>
        </p15:guide>
        <p15:guide id="2" pos="5588">
          <p15:clr>
            <a:srgbClr val="FBAE40"/>
          </p15:clr>
        </p15:guide>
        <p15:guide id="3" orient="horz" pos="168">
          <p15:clr>
            <a:srgbClr val="FBAE40"/>
          </p15:clr>
        </p15:guide>
        <p15:guide id="4" pos="168">
          <p15:clr>
            <a:srgbClr val="FBAE40"/>
          </p15:clr>
        </p15:guide>
        <p15:guide id="5" orient="horz" pos="3072">
          <p15:clr>
            <a:srgbClr val="FBAE40"/>
          </p15:clr>
        </p15:guide>
        <p15:guide id="6" orient="horz" pos="5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CA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2292" y="1384891"/>
            <a:ext cx="8055607" cy="322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b="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 </a:t>
            </a:r>
            <a:r>
              <a:rPr lang="en-US" dirty="0" err="1"/>
              <a:t>Introdução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Objetivo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Contexto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Assunto</a:t>
            </a:r>
            <a:r>
              <a:rPr lang="en-US" dirty="0"/>
              <a:t> </a:t>
            </a:r>
            <a:r>
              <a:rPr lang="en-US" dirty="0" err="1"/>
              <a:t>Prinpical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Conclusão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0950" y="268288"/>
            <a:ext cx="1260000" cy="31116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546100" y="339502"/>
            <a:ext cx="2952328" cy="86409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400"/>
              </a:spcBef>
            </a:pPr>
            <a:r>
              <a:rPr lang="en-US" sz="5000" b="1" i="1" spc="-20" dirty="0">
                <a:solidFill>
                  <a:srgbClr val="73CE4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19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QUE ANGULO 1">
    <p:bg>
      <p:bgPr>
        <a:solidFill>
          <a:srgbClr val="73C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514198"/>
            <a:ext cx="7837714" cy="1159920"/>
          </a:xfrm>
        </p:spPr>
        <p:txBody>
          <a:bodyPr anchor="ctr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5000" i="1" kern="1200" spc="-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/>
              <a:t>Título</a:t>
            </a:r>
            <a:r>
              <a:rPr lang="en-US" dirty="0"/>
              <a:t> 50pt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ou</a:t>
            </a:r>
            <a:r>
              <a:rPr lang="en-US" dirty="0"/>
              <a:t> 2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2293" y="1820851"/>
            <a:ext cx="6505550" cy="2787662"/>
          </a:xfr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ante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In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 a,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r="59568"/>
          <a:stretch/>
        </p:blipFill>
        <p:spPr>
          <a:xfrm>
            <a:off x="7963125" y="0"/>
            <a:ext cx="1289396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527612"/>
            <a:ext cx="175298" cy="103641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9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QUE ANGULO 2">
    <p:bg>
      <p:bgPr>
        <a:solidFill>
          <a:srgbClr val="0E7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514198"/>
            <a:ext cx="7837714" cy="1159920"/>
          </a:xfrm>
        </p:spPr>
        <p:txBody>
          <a:bodyPr anchor="ctr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5000" i="1" kern="1200" spc="-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/>
              <a:t>Título</a:t>
            </a:r>
            <a:r>
              <a:rPr lang="en-US" dirty="0"/>
              <a:t> 50pt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ou</a:t>
            </a:r>
            <a:r>
              <a:rPr lang="en-US" dirty="0"/>
              <a:t> 2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2293" y="1820851"/>
            <a:ext cx="6505550" cy="2787662"/>
          </a:xfr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ante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In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 a,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r="59568"/>
          <a:stretch/>
        </p:blipFill>
        <p:spPr>
          <a:xfrm>
            <a:off x="7963125" y="0"/>
            <a:ext cx="1289396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527612"/>
            <a:ext cx="175298" cy="103641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295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QUE ANGULO 3">
    <p:bg>
      <p:bgPr>
        <a:solidFill>
          <a:srgbClr val="6E4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514198"/>
            <a:ext cx="7837714" cy="1159920"/>
          </a:xfrm>
        </p:spPr>
        <p:txBody>
          <a:bodyPr anchor="ctr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5000" i="1" kern="1200" spc="-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/>
              <a:t>Título</a:t>
            </a:r>
            <a:r>
              <a:rPr lang="en-US" dirty="0"/>
              <a:t> 50pt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ou</a:t>
            </a:r>
            <a:r>
              <a:rPr lang="en-US" dirty="0"/>
              <a:t> 2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2293" y="1820851"/>
            <a:ext cx="6505550" cy="2787662"/>
          </a:xfr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ante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In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 a,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r="59568"/>
          <a:stretch/>
        </p:blipFill>
        <p:spPr>
          <a:xfrm>
            <a:off x="7963125" y="0"/>
            <a:ext cx="1289396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527612"/>
            <a:ext cx="175298" cy="103641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98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TAQUE ANGULO 4">
    <p:bg>
      <p:bgPr>
        <a:solidFill>
          <a:srgbClr val="6D77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514198"/>
            <a:ext cx="7837714" cy="1159920"/>
          </a:xfrm>
        </p:spPr>
        <p:txBody>
          <a:bodyPr anchor="ctr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5000" i="1" kern="1200" spc="-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/>
              <a:t>Título</a:t>
            </a:r>
            <a:r>
              <a:rPr lang="en-US" dirty="0"/>
              <a:t> 50pt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ou</a:t>
            </a:r>
            <a:r>
              <a:rPr lang="en-US" dirty="0"/>
              <a:t> 2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2293" y="1820851"/>
            <a:ext cx="6505550" cy="2787662"/>
          </a:xfr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</a:p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ante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In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 a,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r="59568"/>
          <a:stretch/>
        </p:blipFill>
        <p:spPr>
          <a:xfrm>
            <a:off x="7963125" y="0"/>
            <a:ext cx="1289396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527612"/>
            <a:ext cx="175298" cy="103641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76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3050" y="268288"/>
            <a:ext cx="56388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Bold 16pt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0950" y="268288"/>
            <a:ext cx="1260000" cy="311165"/>
          </a:xfrm>
          <a:prstGeom prst="rect">
            <a:avLst/>
          </a:prstGeom>
        </p:spPr>
      </p:pic>
      <p:sp>
        <p:nvSpPr>
          <p:cNvPr id="2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0671" y="1973399"/>
            <a:ext cx="5631179" cy="2903401"/>
          </a:xfrm>
        </p:spPr>
        <p:txBody>
          <a:bodyPr/>
          <a:lstStyle>
            <a:lvl1pPr>
              <a:defRPr sz="1200" b="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  <a:br>
              <a:rPr lang="en-US" dirty="0"/>
            </a:b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ante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In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 a,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1" y="806450"/>
            <a:ext cx="5638800" cy="1080120"/>
          </a:xfrm>
        </p:spPr>
        <p:txBody>
          <a:bodyPr anchor="t" anchorCtr="0">
            <a:noAutofit/>
          </a:bodyPr>
          <a:lstStyle>
            <a:lvl1pPr>
              <a:lnSpc>
                <a:spcPct val="82000"/>
              </a:lnSpc>
              <a:spcBef>
                <a:spcPts val="0"/>
              </a:spcBef>
              <a:defRPr sz="4000" i="1" kern="1200" spc="-100" baseline="0">
                <a:solidFill>
                  <a:srgbClr val="73CE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 err="1"/>
              <a:t>Destaque</a:t>
            </a:r>
            <a:r>
              <a:rPr lang="en-US" dirty="0"/>
              <a:t> 50pt</a:t>
            </a:r>
          </a:p>
          <a:p>
            <a:pPr lvl="0"/>
            <a:r>
              <a:rPr lang="en-US" dirty="0"/>
              <a:t>1, 2 </a:t>
            </a:r>
            <a:r>
              <a:rPr lang="en-US" dirty="0" err="1"/>
              <a:t>ou</a:t>
            </a:r>
            <a:r>
              <a:rPr lang="en-US" dirty="0"/>
              <a:t> 3 </a:t>
            </a:r>
            <a:r>
              <a:rPr lang="en-US" dirty="0" err="1"/>
              <a:t>linhas</a:t>
            </a:r>
            <a:endParaRPr 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28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  <p15:guide id="9" pos="1868" userDrawn="1">
          <p15:clr>
            <a:srgbClr val="FBAE40"/>
          </p15:clr>
        </p15:guide>
        <p15:guide id="10" pos="2040" userDrawn="1">
          <p15:clr>
            <a:srgbClr val="FBAE40"/>
          </p15:clr>
        </p15:guide>
        <p15:guide id="11" pos="3724" userDrawn="1">
          <p15:clr>
            <a:srgbClr val="FBAE40"/>
          </p15:clr>
        </p15:guide>
        <p15:guide id="12" pos="3896" userDrawn="1">
          <p15:clr>
            <a:srgbClr val="FBAE40"/>
          </p15:clr>
        </p15:guide>
        <p15:guide id="13" orient="horz" pos="50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3050" y="268288"/>
            <a:ext cx="56388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Bold 16pt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0950" y="268288"/>
            <a:ext cx="1260000" cy="311165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0671" y="1802756"/>
            <a:ext cx="2684779" cy="3074043"/>
          </a:xfrm>
        </p:spPr>
        <p:txBody>
          <a:bodyPr/>
          <a:lstStyle>
            <a:lvl1pPr>
              <a:defRPr sz="1200" b="0"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descritivo</a:t>
            </a:r>
            <a:r>
              <a:rPr lang="en-US" dirty="0"/>
              <a:t> Calibri 14pt</a:t>
            </a:r>
            <a:br>
              <a:rPr lang="en-US" dirty="0"/>
            </a:b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in ligula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vitae lacus </a:t>
            </a:r>
            <a:r>
              <a:rPr lang="en-US" dirty="0" err="1"/>
              <a:t>fringilla</a:t>
            </a:r>
            <a:r>
              <a:rPr lang="en-US" dirty="0"/>
              <a:t>,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ac,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. In ac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dictum </a:t>
            </a:r>
            <a:r>
              <a:rPr lang="en-US" dirty="0" err="1"/>
              <a:t>diam</a:t>
            </a:r>
            <a:r>
              <a:rPr lang="en-US" dirty="0"/>
              <a:t> ac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lacus,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a, </a:t>
            </a:r>
            <a:r>
              <a:rPr lang="en-US" dirty="0" err="1"/>
              <a:t>lacinia</a:t>
            </a:r>
            <a:r>
              <a:rPr lang="en-US" dirty="0"/>
              <a:t> ex.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1" y="806450"/>
            <a:ext cx="5638799" cy="70827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tabLst>
                <a:tab pos="2576513" algn="l"/>
              </a:tabLst>
              <a:defRPr sz="3000" i="1" kern="1200" spc="0" baseline="0">
                <a:solidFill>
                  <a:srgbClr val="73CE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/>
              <a:t>Slide de </a:t>
            </a:r>
            <a:r>
              <a:rPr lang="en-US" dirty="0" err="1"/>
              <a:t>Conteúdo</a:t>
            </a:r>
            <a:endParaRPr lang="en-US" dirty="0"/>
          </a:p>
          <a:p>
            <a:pPr lvl="0"/>
            <a:r>
              <a:rPr lang="en-US" dirty="0"/>
              <a:t>Calibri Bold 30pt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8500" y="1802756"/>
            <a:ext cx="5632450" cy="3074044"/>
          </a:xfrm>
        </p:spPr>
        <p:txBody>
          <a:bodyPr anchor="ctr"/>
          <a:lstStyle>
            <a:lvl1pPr algn="ctr">
              <a:defRPr sz="1000" b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gráfico</a:t>
            </a:r>
            <a:r>
              <a:rPr lang="en-US" dirty="0"/>
              <a:t>, </a:t>
            </a:r>
            <a:r>
              <a:rPr lang="en-US" dirty="0" err="1"/>
              <a:t>tabela</a:t>
            </a:r>
            <a:r>
              <a:rPr lang="en-US" dirty="0"/>
              <a:t>, etc.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6825" y="4948014"/>
            <a:ext cx="262413" cy="121123"/>
          </a:xfrm>
        </p:spPr>
        <p:txBody>
          <a:bodyPr/>
          <a:lstStyle>
            <a:lvl1pPr algn="r">
              <a:defRPr sz="6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7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  <p15:guide id="9" pos="1868">
          <p15:clr>
            <a:srgbClr val="FBAE40"/>
          </p15:clr>
        </p15:guide>
        <p15:guide id="10" pos="2040">
          <p15:clr>
            <a:srgbClr val="FBAE40"/>
          </p15:clr>
        </p15:guide>
        <p15:guide id="11" pos="3724">
          <p15:clr>
            <a:srgbClr val="FBAE40"/>
          </p15:clr>
        </p15:guide>
        <p15:guide id="12" pos="3896">
          <p15:clr>
            <a:srgbClr val="FBAE40"/>
          </p15:clr>
        </p15:guide>
        <p15:guide id="13" orient="horz" pos="5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+ GRÁFIC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3050" y="268288"/>
            <a:ext cx="56388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Bold 16pt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0950" y="268288"/>
            <a:ext cx="1260000" cy="311165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1" y="806450"/>
            <a:ext cx="5638799" cy="70827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tabLst>
                <a:tab pos="2576513" algn="l"/>
              </a:tabLst>
              <a:defRPr sz="3000" i="1" kern="1200" spc="0" baseline="0">
                <a:solidFill>
                  <a:srgbClr val="73CE4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>
              <a:spcBef>
                <a:spcPts val="800"/>
              </a:spcBef>
              <a:buNone/>
              <a:defRPr sz="3000" b="1" spc="-50">
                <a:latin typeface="Helvetica Neue for IB" pitchFamily="34" charset="0"/>
                <a:cs typeface="Helvetica Neue for IB" pitchFamily="34" charset="0"/>
              </a:defRPr>
            </a:lvl2pPr>
          </a:lstStyle>
          <a:p>
            <a:pPr lvl="0"/>
            <a:r>
              <a:rPr lang="en-US" dirty="0"/>
              <a:t>Slide de </a:t>
            </a:r>
            <a:r>
              <a:rPr lang="en-US" dirty="0" err="1"/>
              <a:t>Conteúdo</a:t>
            </a:r>
            <a:endParaRPr lang="en-US" dirty="0"/>
          </a:p>
          <a:p>
            <a:pPr lvl="0"/>
            <a:r>
              <a:rPr lang="en-US" dirty="0"/>
              <a:t>Calibri Bold 30pt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79400" y="1802756"/>
            <a:ext cx="8591550" cy="2805756"/>
          </a:xfrm>
        </p:spPr>
        <p:txBody>
          <a:bodyPr anchor="ctr"/>
          <a:lstStyle>
            <a:lvl1pPr algn="ctr">
              <a:defRPr sz="1000" b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gráfico</a:t>
            </a:r>
            <a:r>
              <a:rPr lang="en-US" dirty="0"/>
              <a:t>, </a:t>
            </a:r>
            <a:r>
              <a:rPr lang="en-US" dirty="0" err="1"/>
              <a:t>tabela</a:t>
            </a:r>
            <a:r>
              <a:rPr lang="en-US" dirty="0"/>
              <a:t>, etc.</a:t>
            </a:r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606825" y="4948014"/>
            <a:ext cx="262413" cy="12112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600" b="1" kern="1200">
                <a:solidFill>
                  <a:srgbClr val="6D776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9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6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72">
          <p15:clr>
            <a:srgbClr val="FBAE40"/>
          </p15:clr>
        </p15:guide>
        <p15:guide id="2" orient="horz" pos="169">
          <p15:clr>
            <a:srgbClr val="FBAE40"/>
          </p15:clr>
        </p15:guide>
        <p15:guide id="3" pos="5588">
          <p15:clr>
            <a:srgbClr val="FBAE40"/>
          </p15:clr>
        </p15:guide>
        <p15:guide id="4" pos="5416">
          <p15:clr>
            <a:srgbClr val="FBAE40"/>
          </p15:clr>
        </p15:guide>
        <p15:guide id="5" orient="horz" pos="33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orient="horz" pos="2903">
          <p15:clr>
            <a:srgbClr val="FBAE40"/>
          </p15:clr>
        </p15:guide>
        <p15:guide id="9" pos="1868">
          <p15:clr>
            <a:srgbClr val="FBAE40"/>
          </p15:clr>
        </p15:guide>
        <p15:guide id="10" pos="2040">
          <p15:clr>
            <a:srgbClr val="FBAE40"/>
          </p15:clr>
        </p15:guide>
        <p15:guide id="11" pos="3724">
          <p15:clr>
            <a:srgbClr val="FBAE40"/>
          </p15:clr>
        </p15:guide>
        <p15:guide id="12" pos="38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365"/>
            <a:ext cx="8556625" cy="52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88" y="1082837"/>
            <a:ext cx="8556625" cy="36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H="1">
            <a:off x="-304800" y="1289885"/>
            <a:ext cx="228600" cy="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 dirty="0">
              <a:latin typeface="Helvetica Neue for IB"/>
            </a:endParaRP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 flipH="1">
            <a:off x="-304800" y="261433"/>
            <a:ext cx="228600" cy="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 dirty="0">
              <a:latin typeface="Helvetica Neue for IB"/>
            </a:endParaRPr>
          </a:p>
        </p:txBody>
      </p:sp>
      <p:sp>
        <p:nvSpPr>
          <p:cNvPr id="44" name="Slide Number Placeholder 36"/>
          <p:cNvSpPr>
            <a:spLocks noGrp="1"/>
          </p:cNvSpPr>
          <p:nvPr>
            <p:ph type="sldNum" sz="quarter" idx="4"/>
          </p:nvPr>
        </p:nvSpPr>
        <p:spPr>
          <a:xfrm>
            <a:off x="293688" y="4965438"/>
            <a:ext cx="262413" cy="12112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50" b="1">
                <a:solidFill>
                  <a:schemeClr val="tx1"/>
                </a:solidFill>
                <a:latin typeface="Helvetica Neue for IB" pitchFamily="34" charset="0"/>
                <a:cs typeface="Helvetica Neue for IB" pitchFamily="34" charset="0"/>
              </a:defRPr>
            </a:lvl1pPr>
          </a:lstStyle>
          <a:p>
            <a:fld id="{18FFD63D-7F43-3B4E-8B2F-7535F503E7C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H="1">
            <a:off x="-304800" y="1140752"/>
            <a:ext cx="228600" cy="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 dirty="0">
              <a:latin typeface="Helvetica Neue for IB"/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 flipH="1">
            <a:off x="-304800" y="412157"/>
            <a:ext cx="228600" cy="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 dirty="0">
              <a:latin typeface="Helvetica Neue for IB"/>
            </a:endParaRP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 flipH="1">
            <a:off x="-304800" y="4888706"/>
            <a:ext cx="2286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en-US" b="1" dirty="0">
              <a:latin typeface="Helvetica Neue for IB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3118644" y="5254890"/>
            <a:ext cx="152400" cy="1588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 flipH="1" flipV="1">
            <a:off x="3118644" y="-136258"/>
            <a:ext cx="152400" cy="1588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MSIPCM66574c8492f339d419487df2" descr="{&quot;HashCode&quot;:891313737,&quot;Placement&quot;:&quot;Footer&quot;,&quot;Top&quot;:384.343,&quot;Left&quot;:264.723541}"/>
          <p:cNvSpPr txBox="1"/>
          <p:nvPr userDrawn="1"/>
        </p:nvSpPr>
        <p:spPr>
          <a:xfrm>
            <a:off x="3361989" y="4881156"/>
            <a:ext cx="2420021" cy="26234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ct val="0"/>
              </a:spcAft>
            </a:pPr>
            <a:r>
              <a:rPr lang="pt-BR" sz="1000" spc="-20">
                <a:solidFill>
                  <a:srgbClr val="000000"/>
                </a:solidFill>
                <a:latin typeface="Calibri" panose="020F0502020204030204" pitchFamily="34" charset="0"/>
                <a:cs typeface="Helvetica Neue Light"/>
              </a:rPr>
              <a:t>Classificação da informação: Uso Interno</a:t>
            </a:r>
            <a:endParaRPr lang="pt-BR" sz="1000" spc="-20" dirty="0" err="1">
              <a:solidFill>
                <a:srgbClr val="000000"/>
              </a:solidFill>
              <a:latin typeface="Calibri" panose="020F0502020204030204" pitchFamily="34" charset="0"/>
              <a:cs typeface="Helvetica Ne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965" r:id="rId2"/>
    <p:sldLayoutId id="2147483966" r:id="rId3"/>
    <p:sldLayoutId id="2147483979" r:id="rId4"/>
    <p:sldLayoutId id="2147483980" r:id="rId5"/>
    <p:sldLayoutId id="2147483981" r:id="rId6"/>
    <p:sldLayoutId id="2147483982" r:id="rId7"/>
    <p:sldLayoutId id="2147483985" r:id="rId8"/>
    <p:sldLayoutId id="2147483983" r:id="rId9"/>
    <p:sldLayoutId id="2147483986" r:id="rId10"/>
    <p:sldLayoutId id="2147483987" r:id="rId11"/>
    <p:sldLayoutId id="2147483988" r:id="rId12"/>
    <p:sldLayoutId id="2147483989" r:id="rId13"/>
    <p:sldLayoutId id="2147483947" r:id="rId14"/>
    <p:sldLayoutId id="2147483990" r:id="rId15"/>
  </p:sldLayoutIdLst>
  <p:hf hdr="0" ftr="0" dt="0"/>
  <p:txStyles>
    <p:titleStyle>
      <a:lvl1pPr algn="l" rtl="0" eaLnBrk="1" fontAlgn="base" hangingPunct="1">
        <a:lnSpc>
          <a:spcPct val="92000"/>
        </a:lnSpc>
        <a:spcBef>
          <a:spcPct val="0"/>
        </a:spcBef>
        <a:spcAft>
          <a:spcPct val="0"/>
        </a:spcAft>
        <a:defRPr sz="1600" b="1" spc="-20">
          <a:solidFill>
            <a:srgbClr val="000000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1600" b="1" spc="-20">
          <a:solidFill>
            <a:srgbClr val="000000"/>
          </a:solidFill>
          <a:latin typeface="Calibri" charset="0"/>
          <a:ea typeface="Calibri" charset="0"/>
          <a:cs typeface="Calibri" charset="0"/>
        </a:defRPr>
      </a:lvl1pPr>
      <a:lvl2pPr marL="173038" indent="-119063" algn="l" rtl="0" eaLnBrk="1" fontAlgn="base" hangingPunct="1">
        <a:spcBef>
          <a:spcPts val="300"/>
        </a:spcBef>
        <a:spcAft>
          <a:spcPct val="0"/>
        </a:spcAft>
        <a:buFont typeface="Arial"/>
        <a:buChar char="•"/>
        <a:tabLst/>
        <a:defRPr sz="1600" b="0" spc="-20">
          <a:solidFill>
            <a:srgbClr val="000000"/>
          </a:solidFill>
          <a:latin typeface="Calibri" charset="0"/>
          <a:ea typeface="Calibri" charset="0"/>
          <a:cs typeface="Calibri" charset="0"/>
        </a:defRPr>
      </a:lvl2pPr>
      <a:lvl3pPr marL="368300" indent="-153988" algn="l" rtl="0" eaLnBrk="1" fontAlgn="base" hangingPunct="1">
        <a:spcBef>
          <a:spcPts val="0"/>
        </a:spcBef>
        <a:spcAft>
          <a:spcPct val="0"/>
        </a:spcAft>
        <a:buChar char="–"/>
        <a:defRPr sz="1500" b="0" spc="-20">
          <a:solidFill>
            <a:srgbClr val="000000"/>
          </a:solidFill>
          <a:latin typeface="Calibri" charset="0"/>
          <a:ea typeface="Calibri" charset="0"/>
          <a:cs typeface="Calibri" charset="0"/>
        </a:defRPr>
      </a:lvl3pPr>
      <a:lvl4pPr marL="533400" indent="-123825" algn="l" rtl="0" eaLnBrk="1" fontAlgn="base" hangingPunct="1">
        <a:spcBef>
          <a:spcPts val="0"/>
        </a:spcBef>
        <a:spcAft>
          <a:spcPct val="0"/>
        </a:spcAft>
        <a:buFont typeface="Arial"/>
        <a:buChar char="•"/>
        <a:defRPr sz="1400" b="0" spc="-20">
          <a:solidFill>
            <a:srgbClr val="000000"/>
          </a:solidFill>
          <a:latin typeface="Calibri" charset="0"/>
          <a:ea typeface="Calibri" charset="0"/>
          <a:cs typeface="Calibri" charset="0"/>
        </a:defRPr>
      </a:lvl4pPr>
      <a:lvl5pPr marL="730250" indent="-160338" algn="l" rtl="0" eaLnBrk="1" fontAlgn="base" hangingPunct="1">
        <a:spcBef>
          <a:spcPts val="0"/>
        </a:spcBef>
        <a:spcAft>
          <a:spcPct val="0"/>
        </a:spcAft>
        <a:buChar char="–"/>
        <a:defRPr sz="1300" b="0" spc="-20">
          <a:solidFill>
            <a:srgbClr val="000000"/>
          </a:solidFill>
          <a:latin typeface="Calibri" charset="0"/>
          <a:ea typeface="Calibri" charset="0"/>
          <a:cs typeface="Calibri" charset="0"/>
        </a:defRPr>
      </a:lvl5pPr>
      <a:lvl6pPr marL="1830388" indent="-230188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6pPr>
      <a:lvl7pPr marL="2287588" indent="-230188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7pPr>
      <a:lvl8pPr marL="2744788" indent="-230188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8pPr>
      <a:lvl9pPr marL="3201988" indent="-230188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BE11-87D7-2A4A-8348-91A40EE70647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9C5E-2377-6344-986F-B50C8CBCA6B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505c421fa0002bb6a19f8d1a" descr="{&quot;HashCode&quot;:891313737,&quot;Placement&quot;:&quot;Footer&quot;,&quot;Top&quot;:384.343,&quot;Left&quot;:264.723541}"/>
          <p:cNvSpPr txBox="1"/>
          <p:nvPr userDrawn="1"/>
        </p:nvSpPr>
        <p:spPr>
          <a:xfrm>
            <a:off x="3361989" y="4881156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103545240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9612" y="2588595"/>
            <a:ext cx="6505550" cy="304800"/>
          </a:xfrm>
        </p:spPr>
        <p:txBody>
          <a:bodyPr/>
          <a:lstStyle/>
          <a:p>
            <a:r>
              <a:rPr lang="en-US" dirty="0" err="1"/>
              <a:t>maio</a:t>
            </a:r>
            <a:r>
              <a:rPr lang="en-US" dirty="0"/>
              <a:t> de 2018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542293" y="1055967"/>
            <a:ext cx="4677780" cy="579680"/>
          </a:xfrm>
        </p:spPr>
        <p:txBody>
          <a:bodyPr/>
          <a:lstStyle/>
          <a:p>
            <a:r>
              <a:rPr lang="pt-BR" dirty="0"/>
              <a:t>Controladoria Trabalhista</a:t>
            </a:r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Superintendência Jurídica</a:t>
            </a:r>
          </a:p>
        </p:txBody>
      </p:sp>
    </p:spTree>
    <p:extLst>
      <p:ext uri="{BB962C8B-B14F-4D97-AF65-F5344CB8AC3E}">
        <p14:creationId xmlns:p14="http://schemas.microsoft.com/office/powerpoint/2010/main" val="4392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126E2-5A2C-4D9A-953A-A128F89C82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700" y="4651046"/>
            <a:ext cx="8230186" cy="304956"/>
          </a:xfrm>
        </p:spPr>
        <p:txBody>
          <a:bodyPr/>
          <a:lstStyle/>
          <a:p>
            <a:r>
              <a:rPr lang="pt-BR" dirty="0"/>
              <a:t>Detalhes da composição dos valores: somente reclamatórias trabalhistas; somente modelo sistêmico e processos encerrados no mês;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6FAB94-5B2D-4810-ADAC-1A99B49E1B09}"/>
              </a:ext>
            </a:extLst>
          </p:cNvPr>
          <p:cNvSpPr txBox="1"/>
          <p:nvPr/>
        </p:nvSpPr>
        <p:spPr>
          <a:xfrm>
            <a:off x="185549" y="1323817"/>
            <a:ext cx="8490907" cy="894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Objetivo:</a:t>
            </a:r>
            <a:r>
              <a:rPr lang="pt-BR" sz="1200" spc="-20" dirty="0">
                <a:latin typeface="+mn-lt"/>
                <a:cs typeface="Helvetica Neue Light"/>
              </a:rPr>
              <a:t> fomentar o encerramento sustentável de processos. </a:t>
            </a:r>
          </a:p>
          <a:p>
            <a:pPr>
              <a:spcBef>
                <a:spcPts val="400"/>
              </a:spcBef>
            </a:pPr>
            <a:br>
              <a:rPr lang="pt-BR" sz="1200" spc="-20" dirty="0">
                <a:latin typeface="+mn-lt"/>
                <a:cs typeface="Helvetica Neue Light"/>
              </a:rPr>
            </a:br>
            <a:r>
              <a:rPr lang="pt-BR" sz="1200" spc="-20" dirty="0">
                <a:solidFill>
                  <a:srgbClr val="FF0000"/>
                </a:solidFill>
                <a:latin typeface="+mn-lt"/>
                <a:cs typeface="Helvetica Neue Light"/>
              </a:rPr>
              <a:t>Importante:</a:t>
            </a:r>
            <a:r>
              <a:rPr lang="pt-BR" sz="1200" spc="-20" dirty="0">
                <a:latin typeface="+mn-lt"/>
                <a:cs typeface="Helvetica Neue Light"/>
              </a:rPr>
              <a:t> destacamos que outras medidas garantem que o processo não seja encerrado simplesmente por encerrar, mas sim que seja encerrado buscando êxito para o cliente, pois do contrário afetará negativamente nos indicadores de resultado e assertividade em provisão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B3D721-B1DC-45AA-817F-ABC2BFA62180}"/>
              </a:ext>
            </a:extLst>
          </p:cNvPr>
          <p:cNvSpPr txBox="1"/>
          <p:nvPr/>
        </p:nvSpPr>
        <p:spPr>
          <a:xfrm>
            <a:off x="754259" y="914744"/>
            <a:ext cx="5616624" cy="26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600" b="1" spc="-20" dirty="0">
                <a:latin typeface="Exo 2.0 Black" panose="00000A00000000000000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ENCERRAMENTO</a:t>
            </a:r>
            <a:endParaRPr lang="pt-BR" sz="1600" spc="-20" dirty="0">
              <a:latin typeface="Exo 2.0 Black" panose="00000A00000000000000" pitchFamily="50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4" name="Gráfico 13" descr="Termômetro">
            <a:extLst>
              <a:ext uri="{FF2B5EF4-FFF2-40B4-BE49-F238E27FC236}">
                <a16:creationId xmlns:a16="http://schemas.microsoft.com/office/drawing/2014/main" id="{72385C78-2E25-4E6D-86AF-EA179CC3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11" y="3662578"/>
            <a:ext cx="352541" cy="3525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D343F8-BFF2-41C2-9112-9F50F41499D1}"/>
              </a:ext>
            </a:extLst>
          </p:cNvPr>
          <p:cNvSpPr txBox="1"/>
          <p:nvPr/>
        </p:nvSpPr>
        <p:spPr>
          <a:xfrm>
            <a:off x="575879" y="3742664"/>
            <a:ext cx="868832" cy="195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Peso: </a:t>
            </a:r>
            <a:r>
              <a:rPr lang="pt-BR" sz="1200" spc="-20" dirty="0">
                <a:latin typeface="+mn-lt"/>
                <a:cs typeface="Helvetica Neue Light"/>
              </a:rPr>
              <a:t>5%</a:t>
            </a:r>
          </a:p>
          <a:p>
            <a:pPr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pic>
        <p:nvPicPr>
          <p:cNvPr id="9" name="Gráfico 8" descr="Tendência para baixo">
            <a:extLst>
              <a:ext uri="{FF2B5EF4-FFF2-40B4-BE49-F238E27FC236}">
                <a16:creationId xmlns:a16="http://schemas.microsoft.com/office/drawing/2014/main" id="{8D114A26-F1A1-422D-9598-8C8D46528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71" y="728962"/>
            <a:ext cx="549996" cy="549996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983F7A3-7745-41A5-944B-D340AE518ECA}"/>
              </a:ext>
            </a:extLst>
          </p:cNvPr>
          <p:cNvGrpSpPr/>
          <p:nvPr/>
        </p:nvGrpSpPr>
        <p:grpSpPr>
          <a:xfrm>
            <a:off x="658867" y="2537804"/>
            <a:ext cx="6791330" cy="970085"/>
            <a:chOff x="143809" y="1773048"/>
            <a:chExt cx="6791330" cy="970085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7493980-A85C-4355-B978-477E948B2C32}"/>
                </a:ext>
              </a:extLst>
            </p:cNvPr>
            <p:cNvSpPr txBox="1"/>
            <p:nvPr/>
          </p:nvSpPr>
          <p:spPr>
            <a:xfrm>
              <a:off x="713994" y="1773048"/>
              <a:ext cx="3308863" cy="420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Total de processos encerrados da carteira do escritório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A8C2D6D-98BC-4EDF-BF61-871DCC6DD5A3}"/>
                </a:ext>
              </a:extLst>
            </p:cNvPr>
            <p:cNvSpPr txBox="1"/>
            <p:nvPr/>
          </p:nvSpPr>
          <p:spPr>
            <a:xfrm>
              <a:off x="840767" y="2285439"/>
              <a:ext cx="2993910" cy="457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Total de processos ativos da carteira do escritório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1D5C1DD-8538-409B-8CB7-C81F7F304B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4181" y="2239296"/>
              <a:ext cx="361978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1AD0602-C946-41F0-91D8-B12C525581F6}"/>
                </a:ext>
              </a:extLst>
            </p:cNvPr>
            <p:cNvSpPr txBox="1"/>
            <p:nvPr/>
          </p:nvSpPr>
          <p:spPr>
            <a:xfrm>
              <a:off x="143809" y="2130329"/>
              <a:ext cx="515058" cy="2704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X =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3C636BB-27BA-4456-A80C-225E42624E1D}"/>
                </a:ext>
              </a:extLst>
            </p:cNvPr>
            <p:cNvSpPr txBox="1"/>
            <p:nvPr/>
          </p:nvSpPr>
          <p:spPr>
            <a:xfrm>
              <a:off x="4498965" y="2043767"/>
              <a:ext cx="2436174" cy="45769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Ponderado quanto representa no total de encerramentos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E8A3177-4114-4C60-8063-CA1F358BAFA3}"/>
                </a:ext>
              </a:extLst>
            </p:cNvPr>
            <p:cNvSpPr txBox="1"/>
            <p:nvPr/>
          </p:nvSpPr>
          <p:spPr>
            <a:xfrm>
              <a:off x="4241436" y="2137378"/>
              <a:ext cx="515058" cy="2704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=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34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6FAB94-5B2D-4810-ADAC-1A99B49E1B09}"/>
              </a:ext>
            </a:extLst>
          </p:cNvPr>
          <p:cNvSpPr txBox="1"/>
          <p:nvPr/>
        </p:nvSpPr>
        <p:spPr>
          <a:xfrm>
            <a:off x="185549" y="1323817"/>
            <a:ext cx="8490907" cy="2699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Objetivo:</a:t>
            </a:r>
            <a:r>
              <a:rPr lang="pt-BR" sz="1200" spc="-20" dirty="0">
                <a:latin typeface="+mn-lt"/>
                <a:cs typeface="Helvetica Neue Light"/>
              </a:rPr>
              <a:t> melhorar as informações disponibilizadas no sistema e proporcionar dados para a gestão dos processos.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B3D721-B1DC-45AA-817F-ABC2BFA62180}"/>
              </a:ext>
            </a:extLst>
          </p:cNvPr>
          <p:cNvSpPr txBox="1"/>
          <p:nvPr/>
        </p:nvSpPr>
        <p:spPr>
          <a:xfrm>
            <a:off x="754259" y="914744"/>
            <a:ext cx="5616624" cy="26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600" b="1" spc="-20" dirty="0">
                <a:latin typeface="Exo 2.0 Black" panose="00000A00000000000000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CONFORMIDADE CADASTRAL</a:t>
            </a:r>
            <a:endParaRPr lang="pt-BR" sz="1600" spc="-20" dirty="0">
              <a:latin typeface="Exo 2.0 Black" panose="00000A00000000000000" pitchFamily="50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4" name="Gráfico 13" descr="Termômetro">
            <a:extLst>
              <a:ext uri="{FF2B5EF4-FFF2-40B4-BE49-F238E27FC236}">
                <a16:creationId xmlns:a16="http://schemas.microsoft.com/office/drawing/2014/main" id="{72385C78-2E25-4E6D-86AF-EA179CC3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5862" y="1669316"/>
            <a:ext cx="303092" cy="2373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D343F8-BFF2-41C2-9112-9F50F41499D1}"/>
              </a:ext>
            </a:extLst>
          </p:cNvPr>
          <p:cNvSpPr txBox="1"/>
          <p:nvPr/>
        </p:nvSpPr>
        <p:spPr>
          <a:xfrm>
            <a:off x="7723388" y="1701642"/>
            <a:ext cx="621967" cy="2231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Peso:</a:t>
            </a:r>
            <a:endParaRPr lang="pt-BR" sz="1200" spc="-20" dirty="0">
              <a:latin typeface="+mn-lt"/>
              <a:cs typeface="Helvetica Neue Light"/>
            </a:endParaRPr>
          </a:p>
        </p:txBody>
      </p:sp>
      <p:pic>
        <p:nvPicPr>
          <p:cNvPr id="10" name="Gráfico 9" descr="Roteador sem fio">
            <a:extLst>
              <a:ext uri="{FF2B5EF4-FFF2-40B4-BE49-F238E27FC236}">
                <a16:creationId xmlns:a16="http://schemas.microsoft.com/office/drawing/2014/main" id="{515A1794-9CB8-4170-B6F2-78F7975AF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27" y="591837"/>
            <a:ext cx="624548" cy="6245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CFC878-8008-471F-B062-67B7949B801F}"/>
              </a:ext>
            </a:extLst>
          </p:cNvPr>
          <p:cNvSpPr txBox="1"/>
          <p:nvPr/>
        </p:nvSpPr>
        <p:spPr>
          <a:xfrm>
            <a:off x="185551" y="1701228"/>
            <a:ext cx="7163384" cy="6132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400"/>
              </a:spcBef>
              <a:buFont typeface="+mj-lt"/>
              <a:buAutoNum type="arabicPeriod"/>
            </a:pPr>
            <a:r>
              <a:rPr lang="pt-BR" sz="1200" b="1" spc="-20" dirty="0">
                <a:latin typeface="+mn-lt"/>
                <a:cs typeface="Helvetica Neue Light"/>
              </a:rPr>
              <a:t>Avaliação de Risco - Novos:</a:t>
            </a:r>
            <a:r>
              <a:rPr lang="pt-BR" sz="1200" spc="-20" dirty="0">
                <a:latin typeface="+mn-lt"/>
                <a:cs typeface="Helvetica Neue Light"/>
              </a:rPr>
              <a:t> processos cadastrados no mês anterior sem avaliação do risco (somente reclamatórias trabalhistas; somente processos de </a:t>
            </a:r>
            <a:r>
              <a:rPr lang="pt-BR" sz="1200" spc="-20" dirty="0" err="1">
                <a:latin typeface="+mn-lt"/>
                <a:cs typeface="Helvetica Neue Light"/>
              </a:rPr>
              <a:t>ex-empregados</a:t>
            </a:r>
            <a:r>
              <a:rPr lang="pt-BR" sz="1200" spc="-20" dirty="0">
                <a:latin typeface="+mn-lt"/>
                <a:cs typeface="Helvetica Neue Light"/>
              </a:rPr>
              <a:t> do cliente patrocinador ou terceiros insolventes; sem risco indicado em remoto, possível e provável.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EA7431D-BA72-4C44-9798-F6AC7F89D227}"/>
              </a:ext>
            </a:extLst>
          </p:cNvPr>
          <p:cNvCxnSpPr/>
          <p:nvPr/>
        </p:nvCxnSpPr>
        <p:spPr bwMode="auto">
          <a:xfrm>
            <a:off x="7348936" y="1669316"/>
            <a:ext cx="0" cy="3141527"/>
          </a:xfrm>
          <a:prstGeom prst="line">
            <a:avLst/>
          </a:prstGeom>
          <a:noFill/>
          <a:ln w="6350" cap="flat" cmpd="sng" algn="ctr">
            <a:solidFill>
              <a:srgbClr val="79CF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5C1E52-DDC1-43E5-B18F-164619EC64D4}"/>
              </a:ext>
            </a:extLst>
          </p:cNvPr>
          <p:cNvSpPr txBox="1"/>
          <p:nvPr/>
        </p:nvSpPr>
        <p:spPr>
          <a:xfrm>
            <a:off x="7808951" y="1935406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10%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FC4B883-8C70-4D69-8C71-AD5403F7FE58}"/>
              </a:ext>
            </a:extLst>
          </p:cNvPr>
          <p:cNvSpPr txBox="1"/>
          <p:nvPr/>
        </p:nvSpPr>
        <p:spPr>
          <a:xfrm>
            <a:off x="185548" y="2318024"/>
            <a:ext cx="7163387" cy="6132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400"/>
              </a:spcBef>
              <a:buFont typeface="+mj-lt"/>
              <a:buAutoNum type="arabicPeriod" startAt="2"/>
            </a:pPr>
            <a:r>
              <a:rPr lang="pt-BR" sz="1200" b="1" spc="-20" dirty="0">
                <a:latin typeface="+mn-lt"/>
                <a:cs typeface="Helvetica Neue Light"/>
              </a:rPr>
              <a:t>Avaliação de Risco – Decisões:</a:t>
            </a:r>
            <a:r>
              <a:rPr lang="pt-BR" sz="1200" spc="-20" dirty="0">
                <a:latin typeface="+mn-lt"/>
                <a:cs typeface="Helvetica Neue Light"/>
              </a:rPr>
              <a:t> processos ativos com andamento tipo decisão no mês anterior sem avaliação do risco (somente reclamatórias trabalhistas; somente processos de </a:t>
            </a:r>
            <a:r>
              <a:rPr lang="pt-BR" sz="1200" spc="-20" dirty="0" err="1">
                <a:latin typeface="+mn-lt"/>
                <a:cs typeface="Helvetica Neue Light"/>
              </a:rPr>
              <a:t>ex-empregados</a:t>
            </a:r>
            <a:r>
              <a:rPr lang="pt-BR" sz="1200" spc="-20" dirty="0">
                <a:latin typeface="+mn-lt"/>
                <a:cs typeface="Helvetica Neue Light"/>
              </a:rPr>
              <a:t> do cliente patrocinador ou terceiros insolventes; sem risco indicado em remoto, possível e provável.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F3FE3F3-884D-4270-8F33-C84B4DA4401F}"/>
              </a:ext>
            </a:extLst>
          </p:cNvPr>
          <p:cNvSpPr txBox="1"/>
          <p:nvPr/>
        </p:nvSpPr>
        <p:spPr>
          <a:xfrm>
            <a:off x="185548" y="2961115"/>
            <a:ext cx="7163387" cy="352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400"/>
              </a:spcBef>
              <a:buFont typeface="+mj-lt"/>
              <a:buAutoNum type="arabicPeriod" startAt="3"/>
            </a:pPr>
            <a:r>
              <a:rPr lang="pt-BR" sz="1200" b="1" spc="-20" dirty="0">
                <a:latin typeface="+mn-lt"/>
                <a:cs typeface="Helvetica Neue Light"/>
              </a:rPr>
              <a:t>Atualização do Andamento Processual:</a:t>
            </a:r>
            <a:r>
              <a:rPr lang="pt-BR" sz="1200" spc="-20" dirty="0">
                <a:latin typeface="+mn-lt"/>
                <a:cs typeface="Helvetica Neue Light"/>
              </a:rPr>
              <a:t> avaliação por amostragem (15%) andamento processual de acordo com o tribunal.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04E41B2-FAE6-4117-88C8-B3ABB875C142}"/>
              </a:ext>
            </a:extLst>
          </p:cNvPr>
          <p:cNvSpPr txBox="1"/>
          <p:nvPr/>
        </p:nvSpPr>
        <p:spPr>
          <a:xfrm>
            <a:off x="185548" y="3392851"/>
            <a:ext cx="7163387" cy="352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400"/>
              </a:spcBef>
              <a:buFont typeface="+mj-lt"/>
              <a:buAutoNum type="arabicPeriod" startAt="4"/>
            </a:pPr>
            <a:r>
              <a:rPr lang="pt-BR" sz="1200" b="1" spc="-20" dirty="0">
                <a:latin typeface="+mn-lt"/>
                <a:cs typeface="Helvetica Neue Light"/>
              </a:rPr>
              <a:t>Atualização da Providência:</a:t>
            </a:r>
            <a:r>
              <a:rPr lang="pt-BR" sz="1200" spc="-20" dirty="0">
                <a:latin typeface="+mn-lt"/>
                <a:cs typeface="Helvetica Neue Light"/>
              </a:rPr>
              <a:t> providência corretamente cadastrada, com data correta, com ata anexada ao sistema por amostragem (20%).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E9E6C53-9EB0-4068-A870-457CE8B9CF80}"/>
              </a:ext>
            </a:extLst>
          </p:cNvPr>
          <p:cNvSpPr txBox="1"/>
          <p:nvPr/>
        </p:nvSpPr>
        <p:spPr>
          <a:xfrm>
            <a:off x="185548" y="3827991"/>
            <a:ext cx="7163387" cy="352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400"/>
              </a:spcBef>
              <a:buFont typeface="+mj-lt"/>
              <a:buAutoNum type="arabicPeriod" startAt="5"/>
            </a:pPr>
            <a:r>
              <a:rPr lang="pt-BR" sz="1200" b="1" spc="-20" dirty="0">
                <a:latin typeface="+mn-lt"/>
                <a:cs typeface="Helvetica Neue Light"/>
              </a:rPr>
              <a:t>Atualização da data do Andamento Processual:</a:t>
            </a:r>
            <a:r>
              <a:rPr lang="pt-BR" sz="1200" spc="-20" dirty="0">
                <a:latin typeface="+mn-lt"/>
                <a:cs typeface="Helvetica Neue Light"/>
              </a:rPr>
              <a:t> data do andamento atualizada (</a:t>
            </a:r>
            <a:r>
              <a:rPr lang="pt-BR" sz="1200" spc="-20" dirty="0">
                <a:solidFill>
                  <a:srgbClr val="FF0000"/>
                </a:solidFill>
                <a:latin typeface="+mn-lt"/>
                <a:cs typeface="Helvetica Neue Light"/>
              </a:rPr>
              <a:t>últimos 30 dias</a:t>
            </a:r>
            <a:r>
              <a:rPr lang="pt-BR" sz="1200" spc="-20" dirty="0">
                <a:latin typeface="+mn-lt"/>
                <a:cs typeface="Helvetica Neue Light"/>
              </a:rPr>
              <a:t>).</a:t>
            </a:r>
          </a:p>
          <a:p>
            <a:pPr marL="228600" indent="-228600">
              <a:spcBef>
                <a:spcPts val="400"/>
              </a:spcBef>
              <a:buFont typeface="+mj-lt"/>
              <a:buAutoNum type="arabicPeriod" startAt="5"/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F10EC6-E8B3-4DA9-9431-7FAF781DEE3B}"/>
              </a:ext>
            </a:extLst>
          </p:cNvPr>
          <p:cNvSpPr txBox="1"/>
          <p:nvPr/>
        </p:nvSpPr>
        <p:spPr>
          <a:xfrm>
            <a:off x="185548" y="4122347"/>
            <a:ext cx="7163388" cy="352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400"/>
              </a:spcBef>
              <a:buFont typeface="+mj-lt"/>
              <a:buAutoNum type="arabicPeriod" startAt="6"/>
            </a:pPr>
            <a:r>
              <a:rPr lang="pt-BR" sz="1200" b="1" spc="-20" dirty="0">
                <a:latin typeface="+mn-lt"/>
                <a:cs typeface="Helvetica Neue Light"/>
              </a:rPr>
              <a:t>Perspectiva de risco do processo:</a:t>
            </a:r>
            <a:r>
              <a:rPr lang="pt-BR" sz="1200" spc="-20" dirty="0">
                <a:latin typeface="+mn-lt"/>
                <a:cs typeface="Helvetica Neue Light"/>
              </a:rPr>
              <a:t> processos com risco cadastrado que contenham a justificativa cadastrada incorretamente. Informação importante para orientar o cliente sobre a situação do processo.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78E0E01-7C36-40AF-9B6A-664DD6231348}"/>
              </a:ext>
            </a:extLst>
          </p:cNvPr>
          <p:cNvSpPr txBox="1"/>
          <p:nvPr/>
        </p:nvSpPr>
        <p:spPr>
          <a:xfrm>
            <a:off x="185548" y="4573734"/>
            <a:ext cx="7163388" cy="352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spcBef>
                <a:spcPts val="400"/>
              </a:spcBef>
              <a:buFont typeface="+mj-lt"/>
              <a:buAutoNum type="arabicPeriod" startAt="7"/>
            </a:pPr>
            <a:r>
              <a:rPr lang="pt-BR" sz="1200" b="1" spc="-20" dirty="0">
                <a:latin typeface="+mn-lt"/>
                <a:cs typeface="Helvetica Neue Light"/>
              </a:rPr>
              <a:t>Total pago:</a:t>
            </a:r>
            <a:r>
              <a:rPr lang="pt-BR" sz="1200" spc="-20" dirty="0">
                <a:latin typeface="+mn-lt"/>
                <a:cs typeface="Helvetica Neue Light"/>
              </a:rPr>
              <a:t> processos encerrados na competência anterior com total pago corretamente cadastrado.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70BE349-8A3D-45F7-B6D9-139DCB14371C}"/>
              </a:ext>
            </a:extLst>
          </p:cNvPr>
          <p:cNvSpPr txBox="1"/>
          <p:nvPr/>
        </p:nvSpPr>
        <p:spPr>
          <a:xfrm>
            <a:off x="7808951" y="2528592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10%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96C35FC-4C90-4B11-9D6E-4E1B612B60D0}"/>
              </a:ext>
            </a:extLst>
          </p:cNvPr>
          <p:cNvSpPr txBox="1"/>
          <p:nvPr/>
        </p:nvSpPr>
        <p:spPr>
          <a:xfrm>
            <a:off x="7808951" y="3011000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5%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FB78207-A122-42A5-8367-5E197F1A7B72}"/>
              </a:ext>
            </a:extLst>
          </p:cNvPr>
          <p:cNvSpPr txBox="1"/>
          <p:nvPr/>
        </p:nvSpPr>
        <p:spPr>
          <a:xfrm>
            <a:off x="7808951" y="3446016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5%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B365BB0-5D62-4C60-96FC-F3638D550B2A}"/>
              </a:ext>
            </a:extLst>
          </p:cNvPr>
          <p:cNvSpPr txBox="1"/>
          <p:nvPr/>
        </p:nvSpPr>
        <p:spPr>
          <a:xfrm>
            <a:off x="7808951" y="3821899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5%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576BB78-BDC7-4DFE-8B47-5D074B868256}"/>
              </a:ext>
            </a:extLst>
          </p:cNvPr>
          <p:cNvSpPr txBox="1"/>
          <p:nvPr/>
        </p:nvSpPr>
        <p:spPr>
          <a:xfrm>
            <a:off x="7808951" y="4122347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10%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0DE000-7FAD-41C1-A4E6-5468552C3F6B}"/>
              </a:ext>
            </a:extLst>
          </p:cNvPr>
          <p:cNvSpPr txBox="1"/>
          <p:nvPr/>
        </p:nvSpPr>
        <p:spPr>
          <a:xfrm>
            <a:off x="7808951" y="4590188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10%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506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6FAB94-5B2D-4810-ADAC-1A99B49E1B09}"/>
              </a:ext>
            </a:extLst>
          </p:cNvPr>
          <p:cNvSpPr txBox="1"/>
          <p:nvPr/>
        </p:nvSpPr>
        <p:spPr>
          <a:xfrm>
            <a:off x="185549" y="1323817"/>
            <a:ext cx="8490907" cy="2699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Objetivo:</a:t>
            </a:r>
            <a:r>
              <a:rPr lang="pt-BR" sz="1200" spc="-20" dirty="0">
                <a:latin typeface="+mn-lt"/>
                <a:cs typeface="Helvetica Neue Light"/>
              </a:rPr>
              <a:t> excelência na prestação dos serviços.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B3D721-B1DC-45AA-817F-ABC2BFA62180}"/>
              </a:ext>
            </a:extLst>
          </p:cNvPr>
          <p:cNvSpPr txBox="1"/>
          <p:nvPr/>
        </p:nvSpPr>
        <p:spPr>
          <a:xfrm>
            <a:off x="754259" y="914744"/>
            <a:ext cx="5616624" cy="26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600" b="1" spc="-20" dirty="0" err="1">
                <a:latin typeface="Exo 2.0 Black" panose="00000A00000000000000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SLAs</a:t>
            </a:r>
            <a:r>
              <a:rPr lang="pt-BR" sz="1600" b="1" spc="-20" dirty="0">
                <a:latin typeface="Exo 2.0 Black" panose="00000A00000000000000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 de Atendimento</a:t>
            </a:r>
            <a:endParaRPr lang="pt-BR" sz="1600" spc="-20" dirty="0">
              <a:latin typeface="Exo 2.0 Black" panose="00000A00000000000000" pitchFamily="50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4" name="Gráfico 13" descr="Termômetro">
            <a:extLst>
              <a:ext uri="{FF2B5EF4-FFF2-40B4-BE49-F238E27FC236}">
                <a16:creationId xmlns:a16="http://schemas.microsoft.com/office/drawing/2014/main" id="{72385C78-2E25-4E6D-86AF-EA179CC3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5862" y="1669316"/>
            <a:ext cx="303092" cy="2373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D343F8-BFF2-41C2-9112-9F50F41499D1}"/>
              </a:ext>
            </a:extLst>
          </p:cNvPr>
          <p:cNvSpPr txBox="1"/>
          <p:nvPr/>
        </p:nvSpPr>
        <p:spPr>
          <a:xfrm>
            <a:off x="7723388" y="1701642"/>
            <a:ext cx="621967" cy="2231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Peso:</a:t>
            </a: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CFC878-8008-471F-B062-67B7949B801F}"/>
              </a:ext>
            </a:extLst>
          </p:cNvPr>
          <p:cNvSpPr txBox="1"/>
          <p:nvPr/>
        </p:nvSpPr>
        <p:spPr>
          <a:xfrm>
            <a:off x="185551" y="1701228"/>
            <a:ext cx="6743910" cy="6132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just">
              <a:spcBef>
                <a:spcPts val="400"/>
              </a:spcBef>
              <a:buFont typeface="+mj-lt"/>
              <a:buAutoNum type="arabicPeriod"/>
            </a:pPr>
            <a:r>
              <a:rPr lang="pt-BR" sz="1200" b="1" spc="-20" dirty="0">
                <a:latin typeface="+mn-lt"/>
                <a:cs typeface="Helvetica Neue Light"/>
              </a:rPr>
              <a:t>Cumprimento do SLA para envio das guias de pagamento: </a:t>
            </a:r>
            <a:r>
              <a:rPr lang="pt-BR" sz="1200" spc="-20" dirty="0">
                <a:latin typeface="+mn-lt"/>
                <a:cs typeface="Helvetica Neue Light"/>
              </a:rPr>
              <a:t>o escritório deverá enviar as guias em até 48 horas após a publicação da decisão no Tribunal, nos casos em que o prazo do recurso a ser interposto seja de 8 dias. Os casos em que o prazo de interposição do recurso é menor que 8 dias, as guias devem ser enviadas em até 24 horas após publicação da decisão no Tribunal.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EA7431D-BA72-4C44-9798-F6AC7F89D227}"/>
              </a:ext>
            </a:extLst>
          </p:cNvPr>
          <p:cNvCxnSpPr/>
          <p:nvPr/>
        </p:nvCxnSpPr>
        <p:spPr bwMode="auto">
          <a:xfrm>
            <a:off x="7210711" y="1669316"/>
            <a:ext cx="0" cy="3141527"/>
          </a:xfrm>
          <a:prstGeom prst="line">
            <a:avLst/>
          </a:prstGeom>
          <a:noFill/>
          <a:ln w="6350" cap="flat" cmpd="sng" algn="ctr">
            <a:solidFill>
              <a:srgbClr val="79CF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5C1E52-DDC1-43E5-B18F-164619EC64D4}"/>
              </a:ext>
            </a:extLst>
          </p:cNvPr>
          <p:cNvSpPr txBox="1"/>
          <p:nvPr/>
        </p:nvSpPr>
        <p:spPr>
          <a:xfrm>
            <a:off x="7808951" y="1935406"/>
            <a:ext cx="469567" cy="1823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latin typeface="+mn-lt"/>
                <a:cs typeface="Helvetica Neue Light"/>
              </a:rPr>
              <a:t>10%</a:t>
            </a:r>
          </a:p>
          <a:p>
            <a:pPr algn="ctr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pic>
        <p:nvPicPr>
          <p:cNvPr id="3" name="Gráfico 2" descr="Ampulheta">
            <a:extLst>
              <a:ext uri="{FF2B5EF4-FFF2-40B4-BE49-F238E27FC236}">
                <a16:creationId xmlns:a16="http://schemas.microsoft.com/office/drawing/2014/main" id="{C7E5A693-5084-4E51-A38A-915A7C32A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470" y="762161"/>
            <a:ext cx="426575" cy="426575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0EE349D1-F4F1-48DF-A91E-A81A67F78E30}"/>
              </a:ext>
            </a:extLst>
          </p:cNvPr>
          <p:cNvSpPr txBox="1"/>
          <p:nvPr/>
        </p:nvSpPr>
        <p:spPr>
          <a:xfrm>
            <a:off x="185470" y="2646730"/>
            <a:ext cx="6743991" cy="6132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just">
              <a:spcBef>
                <a:spcPts val="400"/>
              </a:spcBef>
              <a:buFont typeface="+mj-lt"/>
              <a:buAutoNum type="arabicPeriod" startAt="2"/>
            </a:pPr>
            <a:r>
              <a:rPr lang="pt-BR" sz="1200" b="1" spc="-20" dirty="0">
                <a:latin typeface="+mn-lt"/>
                <a:cs typeface="Helvetica Neue Light"/>
              </a:rPr>
              <a:t>Cumprimento do SLA para envio das defesas às cooperativas: </a:t>
            </a:r>
            <a:r>
              <a:rPr lang="pt-BR" sz="1200" spc="-20" dirty="0">
                <a:cs typeface="Helvetica Neue Light"/>
              </a:rPr>
              <a:t>o escritório deverá enviar a defesa de todas as empresas envolvidas até 10 dias antes da audiência inicial/UNA.</a:t>
            </a:r>
          </a:p>
          <a:p>
            <a:pPr marL="228600" indent="-228600" algn="just">
              <a:spcBef>
                <a:spcPts val="400"/>
              </a:spcBef>
              <a:buFont typeface="+mj-lt"/>
              <a:buAutoNum type="arabicPeriod" startAt="2"/>
            </a:pPr>
            <a:endParaRPr lang="pt-BR" sz="1200" spc="-20" dirty="0">
              <a:cs typeface="Helvetica Neue Light"/>
            </a:endParaRPr>
          </a:p>
          <a:p>
            <a:pPr algn="just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245025-2C15-482E-B592-C2427180E177}"/>
              </a:ext>
            </a:extLst>
          </p:cNvPr>
          <p:cNvSpPr txBox="1"/>
          <p:nvPr/>
        </p:nvSpPr>
        <p:spPr>
          <a:xfrm>
            <a:off x="185469" y="3293442"/>
            <a:ext cx="6743991" cy="6132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just">
              <a:spcBef>
                <a:spcPts val="400"/>
              </a:spcBef>
              <a:buFont typeface="+mj-lt"/>
              <a:buAutoNum type="arabicPeriod" startAt="2"/>
            </a:pPr>
            <a:r>
              <a:rPr lang="pt-BR" sz="1200" b="1" spc="-20" dirty="0">
                <a:latin typeface="+mn-lt"/>
                <a:cs typeface="Helvetica Neue Light"/>
              </a:rPr>
              <a:t>Cumprimento do SLA para atualização das informações de risco (passivos contingentes): </a:t>
            </a:r>
            <a:r>
              <a:rPr lang="pt-BR" sz="1200" spc="-20" dirty="0">
                <a:latin typeface="+mn-lt"/>
                <a:cs typeface="Helvetica Neue Light"/>
              </a:rPr>
              <a:t>15 dias após a publicação da decisão (contador possui 10 dias)</a:t>
            </a:r>
            <a:r>
              <a:rPr lang="pt-BR" sz="1200" spc="-20" dirty="0">
                <a:cs typeface="Helvetica Neue Light"/>
              </a:rPr>
              <a:t>.</a:t>
            </a:r>
          </a:p>
          <a:p>
            <a:pPr algn="just"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76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126E2-5A2C-4D9A-953A-A128F89C82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700" y="4651046"/>
            <a:ext cx="8230186" cy="304956"/>
          </a:xfrm>
        </p:spPr>
        <p:txBody>
          <a:bodyPr/>
          <a:lstStyle/>
          <a:p>
            <a:r>
              <a:rPr lang="pt-BR" dirty="0"/>
              <a:t>Detalhes da composição dos valores: somente reclamatórias trabalhistas; somente modelo sistêmico e processos encerrados no mês;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6FAB94-5B2D-4810-ADAC-1A99B49E1B09}"/>
              </a:ext>
            </a:extLst>
          </p:cNvPr>
          <p:cNvSpPr txBox="1"/>
          <p:nvPr/>
        </p:nvSpPr>
        <p:spPr>
          <a:xfrm>
            <a:off x="185549" y="1323817"/>
            <a:ext cx="8490907" cy="2699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Objetivo:</a:t>
            </a:r>
            <a:r>
              <a:rPr lang="pt-BR" sz="1200" spc="-20" dirty="0">
                <a:latin typeface="+mn-lt"/>
                <a:cs typeface="Helvetica Neue Light"/>
              </a:rPr>
              <a:t> avaliar o grau de assertividade do provisionamento nos processos encerrados.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B3D721-B1DC-45AA-817F-ABC2BFA62180}"/>
              </a:ext>
            </a:extLst>
          </p:cNvPr>
          <p:cNvSpPr txBox="1"/>
          <p:nvPr/>
        </p:nvSpPr>
        <p:spPr>
          <a:xfrm>
            <a:off x="796791" y="914744"/>
            <a:ext cx="5616624" cy="26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600" b="1" spc="-20" dirty="0">
                <a:latin typeface="Exo 2.0 Black" panose="00000A00000000000000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PROVISÃO</a:t>
            </a:r>
            <a:endParaRPr lang="pt-BR" sz="1600" spc="-20" dirty="0">
              <a:latin typeface="Exo 2.0 Black" panose="00000A00000000000000" pitchFamily="50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4" name="Gráfico 13" descr="Termômetro">
            <a:extLst>
              <a:ext uri="{FF2B5EF4-FFF2-40B4-BE49-F238E27FC236}">
                <a16:creationId xmlns:a16="http://schemas.microsoft.com/office/drawing/2014/main" id="{72385C78-2E25-4E6D-86AF-EA179CC3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48" y="3077563"/>
            <a:ext cx="352541" cy="3525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D343F8-BFF2-41C2-9112-9F50F41499D1}"/>
              </a:ext>
            </a:extLst>
          </p:cNvPr>
          <p:cNvSpPr txBox="1"/>
          <p:nvPr/>
        </p:nvSpPr>
        <p:spPr>
          <a:xfrm>
            <a:off x="534816" y="3157649"/>
            <a:ext cx="8141640" cy="223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Peso: </a:t>
            </a:r>
            <a:r>
              <a:rPr lang="pt-BR" sz="1200" spc="-20" dirty="0">
                <a:cs typeface="Helvetica Neue Light"/>
              </a:rPr>
              <a:t>25%</a:t>
            </a:r>
            <a:endParaRPr lang="pt-BR" sz="1200" spc="-20" dirty="0">
              <a:latin typeface="+mn-lt"/>
              <a:cs typeface="Helvetica Neue Light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983F7A3-7745-41A5-944B-D340AE518ECA}"/>
              </a:ext>
            </a:extLst>
          </p:cNvPr>
          <p:cNvGrpSpPr/>
          <p:nvPr/>
        </p:nvGrpSpPr>
        <p:grpSpPr>
          <a:xfrm>
            <a:off x="565322" y="2028885"/>
            <a:ext cx="4140159" cy="789326"/>
            <a:chOff x="143809" y="1964436"/>
            <a:chExt cx="4140159" cy="789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7493980-A85C-4355-B978-477E948B2C32}"/>
                </a:ext>
              </a:extLst>
            </p:cNvPr>
            <p:cNvSpPr txBox="1"/>
            <p:nvPr/>
          </p:nvSpPr>
          <p:spPr>
            <a:xfrm>
              <a:off x="713994" y="1964436"/>
              <a:ext cx="3308863" cy="420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Valor provisionado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A8C2D6D-98BC-4EDF-BF61-871DCC6DD5A3}"/>
                </a:ext>
              </a:extLst>
            </p:cNvPr>
            <p:cNvSpPr txBox="1"/>
            <p:nvPr/>
          </p:nvSpPr>
          <p:spPr>
            <a:xfrm>
              <a:off x="840767" y="2296068"/>
              <a:ext cx="2993910" cy="457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Valor pago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1D5C1DD-8538-409B-8CB7-C81F7F304B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4181" y="2228662"/>
              <a:ext cx="361978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1AD0602-C946-41F0-91D8-B12C525581F6}"/>
                </a:ext>
              </a:extLst>
            </p:cNvPr>
            <p:cNvSpPr txBox="1"/>
            <p:nvPr/>
          </p:nvSpPr>
          <p:spPr>
            <a:xfrm>
              <a:off x="143809" y="2130329"/>
              <a:ext cx="515058" cy="2704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X =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</p:grpSp>
      <p:pic>
        <p:nvPicPr>
          <p:cNvPr id="10" name="Gráfico 9" descr="Baixar da nuvem">
            <a:extLst>
              <a:ext uri="{FF2B5EF4-FFF2-40B4-BE49-F238E27FC236}">
                <a16:creationId xmlns:a16="http://schemas.microsoft.com/office/drawing/2014/main" id="{6351BA6D-CD2F-44CA-ADAF-7B91484A1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189" y="711810"/>
            <a:ext cx="567771" cy="56777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522AE3-B7CD-4EFB-BC2E-75637DF70A01}"/>
              </a:ext>
            </a:extLst>
          </p:cNvPr>
          <p:cNvSpPr txBox="1"/>
          <p:nvPr/>
        </p:nvSpPr>
        <p:spPr>
          <a:xfrm>
            <a:off x="5016173" y="2065684"/>
            <a:ext cx="2436174" cy="45769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b="1" spc="-20" dirty="0">
                <a:latin typeface="+mn-lt"/>
                <a:cs typeface="Helvetica Neue Light"/>
              </a:rPr>
              <a:t>Soma de todo o resultado da carteira do escritório e obtém a média</a:t>
            </a:r>
            <a:endParaRPr lang="pt-BR" spc="-20" dirty="0">
              <a:latin typeface="+mn-lt"/>
              <a:cs typeface="Helvetica Neue Light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E7A4E2-E97C-4C65-A047-41654AFEB87C}"/>
              </a:ext>
            </a:extLst>
          </p:cNvPr>
          <p:cNvSpPr txBox="1"/>
          <p:nvPr/>
        </p:nvSpPr>
        <p:spPr>
          <a:xfrm>
            <a:off x="4662949" y="2201827"/>
            <a:ext cx="515058" cy="270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b="1" spc="-20" dirty="0">
                <a:latin typeface="+mn-lt"/>
                <a:cs typeface="Helvetica Neue Light"/>
              </a:rPr>
              <a:t>=</a:t>
            </a:r>
            <a:endParaRPr lang="pt-BR" spc="-20" dirty="0">
              <a:latin typeface="+mn-l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1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126E2-5A2C-4D9A-953A-A128F89C82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Ponderação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F34EED-2D48-4C04-9B5A-4C1947C400B3}"/>
              </a:ext>
            </a:extLst>
          </p:cNvPr>
          <p:cNvSpPr txBox="1"/>
          <p:nvPr/>
        </p:nvSpPr>
        <p:spPr>
          <a:xfrm>
            <a:off x="266700" y="492889"/>
            <a:ext cx="1280964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24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Resumo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BA678F-3FE8-4ECF-BB9E-FA830F52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2233934"/>
            <a:ext cx="8312727" cy="6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2098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99651B8-D554-43FC-B0A5-4D060818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43864"/>
            <a:ext cx="8496944" cy="4348166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Ranking – 06/2018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05452A-43AF-4E6C-8D53-9CE4BC76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04" y="3867894"/>
            <a:ext cx="2449760" cy="623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86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5404B0-001A-4937-8D75-CB6B169F4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Desenho do</a:t>
            </a:r>
          </a:p>
          <a:p>
            <a:r>
              <a:rPr lang="pt-BR" dirty="0"/>
              <a:t>Processo (como)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12878-43AD-4B93-8446-BFAC78FD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D63D-7F43-3B4E-8B2F-7535F503E7C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78FD05C-6E56-4C59-A1AA-2A0825FE8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532557"/>
              </p:ext>
            </p:extLst>
          </p:nvPr>
        </p:nvGraphicFramePr>
        <p:xfrm>
          <a:off x="395536" y="1963851"/>
          <a:ext cx="7416824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áfico 6" descr="Cronômetro">
            <a:extLst>
              <a:ext uri="{FF2B5EF4-FFF2-40B4-BE49-F238E27FC236}">
                <a16:creationId xmlns:a16="http://schemas.microsoft.com/office/drawing/2014/main" id="{7E652B6D-DFDF-43BA-8D10-63244FC19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601" y="3075806"/>
            <a:ext cx="457965" cy="4579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B24C07-EB8B-48D5-BCC7-D0DF1798D736}"/>
              </a:ext>
            </a:extLst>
          </p:cNvPr>
          <p:cNvSpPr txBox="1"/>
          <p:nvPr/>
        </p:nvSpPr>
        <p:spPr>
          <a:xfrm>
            <a:off x="1056566" y="3120122"/>
            <a:ext cx="7920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Dia 05 de cada mês</a:t>
            </a:r>
          </a:p>
        </p:txBody>
      </p:sp>
      <p:pic>
        <p:nvPicPr>
          <p:cNvPr id="12" name="Gráfico 11" descr="Cronômetro">
            <a:extLst>
              <a:ext uri="{FF2B5EF4-FFF2-40B4-BE49-F238E27FC236}">
                <a16:creationId xmlns:a16="http://schemas.microsoft.com/office/drawing/2014/main" id="{3FD647E5-B632-4AB7-84D5-47FB4A69C8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1349" y="2087381"/>
            <a:ext cx="457965" cy="45796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21E81C-8F81-4937-9A81-46AA6D0A77FC}"/>
              </a:ext>
            </a:extLst>
          </p:cNvPr>
          <p:cNvSpPr txBox="1"/>
          <p:nvPr/>
        </p:nvSpPr>
        <p:spPr>
          <a:xfrm>
            <a:off x="7164288" y="2598511"/>
            <a:ext cx="7920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Dia 15 de cada mês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A7FA6C-15CD-4461-BD0B-9015736ABF26}"/>
              </a:ext>
            </a:extLst>
          </p:cNvPr>
          <p:cNvSpPr txBox="1"/>
          <p:nvPr/>
        </p:nvSpPr>
        <p:spPr>
          <a:xfrm>
            <a:off x="5508104" y="4443958"/>
            <a:ext cx="2448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Escritório terá até o dia 25 de cada mês para avaliar e enviar o retorno.</a:t>
            </a:r>
          </a:p>
        </p:txBody>
      </p:sp>
    </p:spTree>
    <p:extLst>
      <p:ext uri="{BB962C8B-B14F-4D97-AF65-F5344CB8AC3E}">
        <p14:creationId xmlns:p14="http://schemas.microsoft.com/office/powerpoint/2010/main" val="33672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D5404B0-001A-4937-8D75-CB6B169F4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4236" y="77622"/>
            <a:ext cx="7852792" cy="1159920"/>
          </a:xfrm>
        </p:spPr>
        <p:txBody>
          <a:bodyPr/>
          <a:lstStyle/>
          <a:p>
            <a:r>
              <a:rPr lang="pt-BR" sz="4800" dirty="0"/>
              <a:t>Linha do Tempo (processo)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12878-43AD-4B93-8446-BFAC78FD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6825" y="4671568"/>
            <a:ext cx="262413" cy="121123"/>
          </a:xfrm>
        </p:spPr>
        <p:txBody>
          <a:bodyPr/>
          <a:lstStyle/>
          <a:p>
            <a:fld id="{18FFD63D-7F43-3B4E-8B2F-7535F503E7C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Gráfico 6" descr="Cronômetro">
            <a:extLst>
              <a:ext uri="{FF2B5EF4-FFF2-40B4-BE49-F238E27FC236}">
                <a16:creationId xmlns:a16="http://schemas.microsoft.com/office/drawing/2014/main" id="{7E652B6D-DFDF-43BA-8D10-63244FC1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4" y="218381"/>
            <a:ext cx="764833" cy="76483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B24C07-EB8B-48D5-BCC7-D0DF1798D736}"/>
              </a:ext>
            </a:extLst>
          </p:cNvPr>
          <p:cNvSpPr txBox="1"/>
          <p:nvPr/>
        </p:nvSpPr>
        <p:spPr>
          <a:xfrm>
            <a:off x="1010067" y="2524699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01 a 25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21E81C-8F81-4937-9A81-46AA6D0A77FC}"/>
              </a:ext>
            </a:extLst>
          </p:cNvPr>
          <p:cNvSpPr txBox="1"/>
          <p:nvPr/>
        </p:nvSpPr>
        <p:spPr>
          <a:xfrm>
            <a:off x="4005339" y="4285482"/>
            <a:ext cx="12176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 err="1">
                <a:solidFill>
                  <a:schemeClr val="bg1"/>
                </a:solidFill>
                <a:latin typeface="+mn-lt"/>
                <a:cs typeface="Helvetica Neue Light"/>
              </a:rPr>
              <a:t>Jur</a:t>
            </a: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 + SGP - Sicredi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A7FA6C-15CD-4461-BD0B-9015736ABF26}"/>
              </a:ext>
            </a:extLst>
          </p:cNvPr>
          <p:cNvSpPr txBox="1"/>
          <p:nvPr/>
        </p:nvSpPr>
        <p:spPr>
          <a:xfrm>
            <a:off x="352054" y="2010992"/>
            <a:ext cx="21029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Movimentações Processuais e atualização do Sistema</a:t>
            </a:r>
          </a:p>
        </p:txBody>
      </p:sp>
      <p:sp>
        <p:nvSpPr>
          <p:cNvPr id="3" name="Colchete Direito 2">
            <a:extLst>
              <a:ext uri="{FF2B5EF4-FFF2-40B4-BE49-F238E27FC236}">
                <a16:creationId xmlns:a16="http://schemas.microsoft.com/office/drawing/2014/main" id="{2291E96F-2360-4FB7-A487-F6871959A552}"/>
              </a:ext>
            </a:extLst>
          </p:cNvPr>
          <p:cNvSpPr/>
          <p:nvPr/>
        </p:nvSpPr>
        <p:spPr bwMode="auto">
          <a:xfrm rot="16200000">
            <a:off x="1237009" y="1534613"/>
            <a:ext cx="261272" cy="2088231"/>
          </a:xfrm>
          <a:prstGeom prst="rightBracke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lchete Direito 10">
            <a:extLst>
              <a:ext uri="{FF2B5EF4-FFF2-40B4-BE49-F238E27FC236}">
                <a16:creationId xmlns:a16="http://schemas.microsoft.com/office/drawing/2014/main" id="{77AFA49E-81B5-478F-9960-1DFC9036BCFE}"/>
              </a:ext>
            </a:extLst>
          </p:cNvPr>
          <p:cNvSpPr/>
          <p:nvPr/>
        </p:nvSpPr>
        <p:spPr bwMode="auto">
          <a:xfrm rot="16200000">
            <a:off x="2997490" y="1969898"/>
            <a:ext cx="261272" cy="1217659"/>
          </a:xfrm>
          <a:prstGeom prst="rightBracke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E382CD-6CED-4598-8C19-9F015B3E1CA1}"/>
              </a:ext>
            </a:extLst>
          </p:cNvPr>
          <p:cNvSpPr txBox="1"/>
          <p:nvPr/>
        </p:nvSpPr>
        <p:spPr>
          <a:xfrm>
            <a:off x="2455032" y="2004938"/>
            <a:ext cx="13649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das Pastas Encerradas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1D0B7C-9BD6-43D2-9A34-3A27F69A3B23}"/>
              </a:ext>
            </a:extLst>
          </p:cNvPr>
          <p:cNvSpPr txBox="1"/>
          <p:nvPr/>
        </p:nvSpPr>
        <p:spPr>
          <a:xfrm>
            <a:off x="794713" y="1573892"/>
            <a:ext cx="12176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rgbClr val="FFC000"/>
                </a:solidFill>
                <a:latin typeface="+mn-lt"/>
                <a:cs typeface="Helvetica Neue Light"/>
              </a:rPr>
              <a:t>Escritórios Parceiros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C904B7-10DE-499E-A355-4F50FA517614}"/>
              </a:ext>
            </a:extLst>
          </p:cNvPr>
          <p:cNvSpPr txBox="1"/>
          <p:nvPr/>
        </p:nvSpPr>
        <p:spPr>
          <a:xfrm>
            <a:off x="2771798" y="2514067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26 a 30</a:t>
            </a:r>
          </a:p>
        </p:txBody>
      </p:sp>
      <p:sp>
        <p:nvSpPr>
          <p:cNvPr id="17" name="Colchete Direito 16">
            <a:extLst>
              <a:ext uri="{FF2B5EF4-FFF2-40B4-BE49-F238E27FC236}">
                <a16:creationId xmlns:a16="http://schemas.microsoft.com/office/drawing/2014/main" id="{BD01AF06-BBD9-493B-A8C0-25B7B9A6EDED}"/>
              </a:ext>
            </a:extLst>
          </p:cNvPr>
          <p:cNvSpPr/>
          <p:nvPr/>
        </p:nvSpPr>
        <p:spPr bwMode="auto">
          <a:xfrm rot="16200000">
            <a:off x="4158431" y="2133779"/>
            <a:ext cx="261272" cy="889153"/>
          </a:xfrm>
          <a:prstGeom prst="rightBracke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CFA46D-E403-4F6A-B625-0D5E70A3ACCC}"/>
              </a:ext>
            </a:extLst>
          </p:cNvPr>
          <p:cNvSpPr txBox="1"/>
          <p:nvPr/>
        </p:nvSpPr>
        <p:spPr>
          <a:xfrm>
            <a:off x="3801498" y="2004938"/>
            <a:ext cx="9908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Passivos Contingentes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708559-E4C2-48A7-AB84-137FE7177639}"/>
              </a:ext>
            </a:extLst>
          </p:cNvPr>
          <p:cNvSpPr txBox="1"/>
          <p:nvPr/>
        </p:nvSpPr>
        <p:spPr>
          <a:xfrm>
            <a:off x="3890233" y="2513693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01 a 02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7D8649-92AF-4CE9-99F7-403A9E518199}"/>
              </a:ext>
            </a:extLst>
          </p:cNvPr>
          <p:cNvSpPr txBox="1"/>
          <p:nvPr/>
        </p:nvSpPr>
        <p:spPr>
          <a:xfrm>
            <a:off x="2540563" y="1666225"/>
            <a:ext cx="1217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SGP - Sicredi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BA23D9-8BF7-400A-9F84-D038216F7B4D}"/>
              </a:ext>
            </a:extLst>
          </p:cNvPr>
          <p:cNvSpPr txBox="1"/>
          <p:nvPr/>
        </p:nvSpPr>
        <p:spPr>
          <a:xfrm>
            <a:off x="4210613" y="3142194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01 a 15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EB1DA39-E6A4-4E54-AB82-6832FC08B3E9}"/>
              </a:ext>
            </a:extLst>
          </p:cNvPr>
          <p:cNvSpPr txBox="1"/>
          <p:nvPr/>
        </p:nvSpPr>
        <p:spPr>
          <a:xfrm>
            <a:off x="3876389" y="3438430"/>
            <a:ext cx="14120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 de Conformidade, Ranking e planos de ações do mês anterior</a:t>
            </a:r>
          </a:p>
        </p:txBody>
      </p:sp>
      <p:sp>
        <p:nvSpPr>
          <p:cNvPr id="25" name="Colchete Direito 24">
            <a:extLst>
              <a:ext uri="{FF2B5EF4-FFF2-40B4-BE49-F238E27FC236}">
                <a16:creationId xmlns:a16="http://schemas.microsoft.com/office/drawing/2014/main" id="{1A912A7F-C7F9-4478-8D08-B56A425000BA}"/>
              </a:ext>
            </a:extLst>
          </p:cNvPr>
          <p:cNvSpPr/>
          <p:nvPr/>
        </p:nvSpPr>
        <p:spPr bwMode="auto">
          <a:xfrm rot="16200000">
            <a:off x="4434438" y="2472628"/>
            <a:ext cx="261272" cy="1446726"/>
          </a:xfrm>
          <a:prstGeom prst="rightBracke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19E982-2A1B-49CF-88FE-53777FC781B8}"/>
              </a:ext>
            </a:extLst>
          </p:cNvPr>
          <p:cNvSpPr txBox="1"/>
          <p:nvPr/>
        </p:nvSpPr>
        <p:spPr>
          <a:xfrm>
            <a:off x="3958384" y="1523430"/>
            <a:ext cx="655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 err="1">
                <a:solidFill>
                  <a:schemeClr val="bg1"/>
                </a:solidFill>
                <a:latin typeface="+mn-lt"/>
                <a:cs typeface="Helvetica Neue Light"/>
              </a:rPr>
              <a:t>Jur</a:t>
            </a: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 - Sicredi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4F2AC3D-CC6F-4C0B-9888-A1340E7E3DEE}"/>
              </a:ext>
            </a:extLst>
          </p:cNvPr>
          <p:cNvCxnSpPr>
            <a:cxnSpLocks/>
          </p:cNvCxnSpPr>
          <p:nvPr/>
        </p:nvCxnSpPr>
        <p:spPr bwMode="auto">
          <a:xfrm>
            <a:off x="323529" y="2905859"/>
            <a:ext cx="8545709" cy="0"/>
          </a:xfrm>
          <a:prstGeom prst="line">
            <a:avLst/>
          </a:prstGeom>
          <a:noFill/>
          <a:ln w="19050" cap="flat" cmpd="sng" algn="ctr">
            <a:solidFill>
              <a:srgbClr val="79CF4D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98901D4-64AE-4FEE-A62C-77FD2DEBB37B}"/>
              </a:ext>
            </a:extLst>
          </p:cNvPr>
          <p:cNvSpPr txBox="1"/>
          <p:nvPr/>
        </p:nvSpPr>
        <p:spPr>
          <a:xfrm>
            <a:off x="7925677" y="2004938"/>
            <a:ext cx="12176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rgbClr val="FFC000"/>
                </a:solidFill>
                <a:latin typeface="+mn-lt"/>
                <a:cs typeface="Helvetica Neue Light"/>
              </a:rPr>
              <a:t>Vida do Processo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216233B-2337-4DE0-B222-761683E1C937}"/>
              </a:ext>
            </a:extLst>
          </p:cNvPr>
          <p:cNvSpPr txBox="1"/>
          <p:nvPr/>
        </p:nvSpPr>
        <p:spPr>
          <a:xfrm>
            <a:off x="7926341" y="3397536"/>
            <a:ext cx="121765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rgbClr val="FFC000"/>
                </a:solidFill>
                <a:latin typeface="+mn-lt"/>
                <a:cs typeface="Helvetica Neue Light"/>
              </a:rPr>
              <a:t>Avaliação Técnica Administrativa Mensal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3B1F2F0-C7C2-44FA-90FF-430647F905EB}"/>
              </a:ext>
            </a:extLst>
          </p:cNvPr>
          <p:cNvCxnSpPr/>
          <p:nvPr/>
        </p:nvCxnSpPr>
        <p:spPr bwMode="auto">
          <a:xfrm flipH="1">
            <a:off x="3138759" y="3326627"/>
            <a:ext cx="529973" cy="0"/>
          </a:xfrm>
          <a:prstGeom prst="straightConnector1">
            <a:avLst/>
          </a:prstGeom>
          <a:noFill/>
          <a:ln w="28575" cap="flat" cmpd="sng" algn="ctr">
            <a:solidFill>
              <a:srgbClr val="64C83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A07AB4C-9AC7-4F97-BD5C-42D7C91E1B6D}"/>
              </a:ext>
            </a:extLst>
          </p:cNvPr>
          <p:cNvSpPr txBox="1"/>
          <p:nvPr/>
        </p:nvSpPr>
        <p:spPr>
          <a:xfrm>
            <a:off x="1906420" y="3162037"/>
            <a:ext cx="11816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Helvetica Neue Light"/>
              </a:rPr>
              <a:t>Base no mês anterior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DAB63AE-A2FF-4D60-8CD0-ABE24146F5C0}"/>
              </a:ext>
            </a:extLst>
          </p:cNvPr>
          <p:cNvSpPr txBox="1"/>
          <p:nvPr/>
        </p:nvSpPr>
        <p:spPr>
          <a:xfrm>
            <a:off x="6064018" y="3141962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chemeClr val="bg1"/>
                </a:solidFill>
                <a:latin typeface="+mn-lt"/>
                <a:cs typeface="Helvetica Neue Light"/>
              </a:rPr>
              <a:t>16 a 25</a:t>
            </a:r>
          </a:p>
        </p:txBody>
      </p:sp>
      <p:sp>
        <p:nvSpPr>
          <p:cNvPr id="37" name="Colchete Direito 36">
            <a:extLst>
              <a:ext uri="{FF2B5EF4-FFF2-40B4-BE49-F238E27FC236}">
                <a16:creationId xmlns:a16="http://schemas.microsoft.com/office/drawing/2014/main" id="{2C43889C-9463-458D-9460-2EF9C581F749}"/>
              </a:ext>
            </a:extLst>
          </p:cNvPr>
          <p:cNvSpPr/>
          <p:nvPr/>
        </p:nvSpPr>
        <p:spPr bwMode="auto">
          <a:xfrm rot="16200000">
            <a:off x="6290960" y="2151876"/>
            <a:ext cx="261272" cy="2088231"/>
          </a:xfrm>
          <a:prstGeom prst="rightBracke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3D7D4A-549D-4E0E-84BE-DB4606BA1AC2}"/>
              </a:ext>
            </a:extLst>
          </p:cNvPr>
          <p:cNvSpPr txBox="1"/>
          <p:nvPr/>
        </p:nvSpPr>
        <p:spPr>
          <a:xfrm>
            <a:off x="5715572" y="3433279"/>
            <a:ext cx="14120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spc="-2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e ajuste dos apontamentos e indicação dos planos de ações do mês atual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17E4682-8BAB-414A-8C24-0B54A62C9F64}"/>
              </a:ext>
            </a:extLst>
          </p:cNvPr>
          <p:cNvSpPr txBox="1"/>
          <p:nvPr/>
        </p:nvSpPr>
        <p:spPr>
          <a:xfrm>
            <a:off x="5812766" y="4285482"/>
            <a:ext cx="12176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solidFill>
                  <a:srgbClr val="FFC000"/>
                </a:solidFill>
                <a:latin typeface="+mn-lt"/>
                <a:cs typeface="Helvetica Neue Light"/>
              </a:rPr>
              <a:t>Escritórios Parceiros</a:t>
            </a:r>
          </a:p>
        </p:txBody>
      </p:sp>
    </p:spTree>
    <p:extLst>
      <p:ext uri="{BB962C8B-B14F-4D97-AF65-F5344CB8AC3E}">
        <p14:creationId xmlns:p14="http://schemas.microsoft.com/office/powerpoint/2010/main" val="2196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Próximos Passos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EE3CEF7-C0C8-44EE-9558-67A2748F94C8}"/>
              </a:ext>
            </a:extLst>
          </p:cNvPr>
          <p:cNvGrpSpPr/>
          <p:nvPr/>
        </p:nvGrpSpPr>
        <p:grpSpPr>
          <a:xfrm>
            <a:off x="1259632" y="1347614"/>
            <a:ext cx="6400716" cy="3063329"/>
            <a:chOff x="5874090" y="1380629"/>
            <a:chExt cx="6400716" cy="306332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37E0555C-1C39-405D-9E05-DA6BCE2AFF5C}"/>
                </a:ext>
              </a:extLst>
            </p:cNvPr>
            <p:cNvGrpSpPr/>
            <p:nvPr/>
          </p:nvGrpSpPr>
          <p:grpSpPr>
            <a:xfrm>
              <a:off x="5874090" y="1385038"/>
              <a:ext cx="4795612" cy="3058920"/>
              <a:chOff x="5438149" y="1385038"/>
              <a:chExt cx="4795612" cy="3058920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AD5F8223-9A1F-4A5B-8BA9-8F8A78ABBCFE}"/>
                  </a:ext>
                </a:extLst>
              </p:cNvPr>
              <p:cNvSpPr/>
              <p:nvPr/>
            </p:nvSpPr>
            <p:spPr bwMode="auto">
              <a:xfrm>
                <a:off x="5438149" y="2369639"/>
                <a:ext cx="288032" cy="288032"/>
              </a:xfrm>
              <a:prstGeom prst="ellipse">
                <a:avLst/>
              </a:prstGeom>
              <a:solidFill>
                <a:srgbClr val="79CF4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E70F7455-213C-4ABB-9E13-934574023501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 bwMode="auto">
              <a:xfrm>
                <a:off x="5726181" y="2520970"/>
                <a:ext cx="1139453" cy="443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8CED7554-C0E3-4D3C-9284-0BAB5FB182C3}"/>
                  </a:ext>
                </a:extLst>
              </p:cNvPr>
              <p:cNvSpPr txBox="1"/>
              <p:nvPr/>
            </p:nvSpPr>
            <p:spPr>
              <a:xfrm>
                <a:off x="5935867" y="2686530"/>
                <a:ext cx="72008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pt-BR" sz="1200" b="1" spc="-20" dirty="0">
                    <a:latin typeface="+mn-lt"/>
                    <a:cs typeface="Helvetica Neue Light"/>
                  </a:rPr>
                  <a:t>01 a 06/2018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00A955E-9277-4E84-88CC-E54A53315513}"/>
                  </a:ext>
                </a:extLst>
              </p:cNvPr>
              <p:cNvSpPr txBox="1"/>
              <p:nvPr/>
            </p:nvSpPr>
            <p:spPr>
              <a:xfrm>
                <a:off x="5716177" y="1630405"/>
                <a:ext cx="1056406" cy="501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>
                  <a:spcBef>
                    <a:spcPts val="400"/>
                  </a:spcBef>
                </a:pPr>
                <a:r>
                  <a:rPr lang="pt-BR" sz="1200" b="1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Consolidação do Método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7AF4A16A-BF6D-4E58-8D45-DA213BE28B2B}"/>
                  </a:ext>
                </a:extLst>
              </p:cNvPr>
              <p:cNvSpPr txBox="1"/>
              <p:nvPr/>
            </p:nvSpPr>
            <p:spPr>
              <a:xfrm>
                <a:off x="5819231" y="3268717"/>
                <a:ext cx="953351" cy="605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r>
                  <a:rPr lang="pt-BR" sz="900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Definição da forma de avaliação</a:t>
                </a:r>
              </a:p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r>
                  <a:rPr lang="pt-BR" sz="900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Início das avaliações por amostragem</a:t>
                </a:r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BFB31376-396E-428E-B6FE-247A537D7A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876259" y="1385038"/>
                <a:ext cx="0" cy="11516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53319EFD-F2AE-4B7A-9862-302AC4BA5A43}"/>
                  </a:ext>
                </a:extLst>
              </p:cNvPr>
              <p:cNvSpPr/>
              <p:nvPr/>
            </p:nvSpPr>
            <p:spPr bwMode="auto">
              <a:xfrm>
                <a:off x="7111904" y="2372819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1ED80E4E-6FC5-42CD-870A-9D920742A4C9}"/>
                  </a:ext>
                </a:extLst>
              </p:cNvPr>
              <p:cNvCxnSpPr>
                <a:cxnSpLocks/>
                <a:stCxn id="57" idx="6"/>
              </p:cNvCxnSpPr>
              <p:nvPr/>
            </p:nvCxnSpPr>
            <p:spPr bwMode="auto">
              <a:xfrm>
                <a:off x="7399936" y="2524150"/>
                <a:ext cx="1139453" cy="443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B559C3A-A0DF-4ACF-815C-2A82CC3CBF26}"/>
                  </a:ext>
                </a:extLst>
              </p:cNvPr>
              <p:cNvSpPr txBox="1"/>
              <p:nvPr/>
            </p:nvSpPr>
            <p:spPr>
              <a:xfrm>
                <a:off x="7609622" y="2689710"/>
                <a:ext cx="720080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pt-BR" sz="1200" b="1" spc="-20" dirty="0">
                    <a:latin typeface="+mn-lt"/>
                    <a:cs typeface="Helvetica Neue Light"/>
                  </a:rPr>
                  <a:t>07/2018</a:t>
                </a:r>
              </a:p>
            </p:txBody>
          </p: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0D59C2B-C0B1-4D6D-AED5-BABB2CBB01F7}"/>
                  </a:ext>
                </a:extLst>
              </p:cNvPr>
              <p:cNvSpPr txBox="1"/>
              <p:nvPr/>
            </p:nvSpPr>
            <p:spPr>
              <a:xfrm>
                <a:off x="7491976" y="1633585"/>
                <a:ext cx="954361" cy="501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>
                  <a:spcBef>
                    <a:spcPts val="400"/>
                  </a:spcBef>
                </a:pPr>
                <a:r>
                  <a:rPr lang="pt-BR" sz="1200" b="1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Gestão da Mudança</a:t>
                </a:r>
              </a:p>
            </p:txBody>
          </p: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C9F6407A-2F82-4377-A81C-A113B86F28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550014" y="1388218"/>
                <a:ext cx="0" cy="11516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6D10487-5D3A-4D0C-BC83-5F60646BBC27}"/>
                  </a:ext>
                </a:extLst>
              </p:cNvPr>
              <p:cNvSpPr txBox="1"/>
              <p:nvPr/>
            </p:nvSpPr>
            <p:spPr>
              <a:xfrm>
                <a:off x="7363100" y="3328028"/>
                <a:ext cx="953351" cy="812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r>
                  <a:rPr lang="pt-BR" sz="900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Alinhamento com as Centrais</a:t>
                </a:r>
              </a:p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r>
                  <a:rPr lang="pt-BR" sz="900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Comunicação aos envolvidos.</a:t>
                </a:r>
              </a:p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r>
                  <a:rPr lang="pt-BR" sz="900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Visita aos escritórios ou reuniões por Skype</a:t>
                </a: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CEBFAF7E-E114-47B2-8A16-71C43D7356F6}"/>
                  </a:ext>
                </a:extLst>
              </p:cNvPr>
              <p:cNvSpPr/>
              <p:nvPr/>
            </p:nvSpPr>
            <p:spPr bwMode="auto">
              <a:xfrm>
                <a:off x="8795651" y="2370981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4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908647CE-643C-4A4F-997F-C648D5209D5F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 bwMode="auto">
              <a:xfrm>
                <a:off x="9083683" y="2522312"/>
                <a:ext cx="1139453" cy="443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3B94D557-6334-4B09-840E-DD9DB207909D}"/>
                  </a:ext>
                </a:extLst>
              </p:cNvPr>
              <p:cNvSpPr txBox="1"/>
              <p:nvPr/>
            </p:nvSpPr>
            <p:spPr>
              <a:xfrm>
                <a:off x="9046847" y="2687872"/>
                <a:ext cx="966602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400"/>
                  </a:spcBef>
                </a:pPr>
                <a:r>
                  <a:rPr lang="pt-BR" sz="1200" b="1" spc="-20" dirty="0">
                    <a:latin typeface="+mn-lt"/>
                    <a:cs typeface="Helvetica Neue Light"/>
                  </a:rPr>
                  <a:t>01 a 12/2018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C44EC13E-B0F5-426D-A78A-298E56BB065F}"/>
                  </a:ext>
                </a:extLst>
              </p:cNvPr>
              <p:cNvSpPr txBox="1"/>
              <p:nvPr/>
            </p:nvSpPr>
            <p:spPr>
              <a:xfrm>
                <a:off x="8964489" y="1631747"/>
                <a:ext cx="1165596" cy="501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>
                  <a:spcBef>
                    <a:spcPts val="400"/>
                  </a:spcBef>
                </a:pPr>
                <a:r>
                  <a:rPr lang="pt-BR" sz="1200" b="1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Implantação</a:t>
                </a:r>
              </a:p>
            </p:txBody>
          </p: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4A38E7AF-FB71-4AA2-ABFC-80F12D00DE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0233761" y="1386380"/>
                <a:ext cx="0" cy="11516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77B48379-FDC5-46FA-80F6-99EA6F65B96C}"/>
                  </a:ext>
                </a:extLst>
              </p:cNvPr>
              <p:cNvSpPr txBox="1"/>
              <p:nvPr/>
            </p:nvSpPr>
            <p:spPr>
              <a:xfrm>
                <a:off x="9046847" y="3124164"/>
                <a:ext cx="953351" cy="1319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r>
                  <a:rPr lang="pt-BR" sz="900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Realizando operação assistida</a:t>
                </a:r>
              </a:p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endParaRPr lang="pt-BR" sz="900" spc="-2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r>
                  <a:rPr lang="pt-BR" sz="900" spc="-2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Visita aos escritórios ou reuniões por Skype</a:t>
                </a:r>
              </a:p>
              <a:p>
                <a:pPr marL="171450" indent="-171450">
                  <a:spcBef>
                    <a:spcPts val="400"/>
                  </a:spcBef>
                  <a:buFontTx/>
                  <a:buChar char="-"/>
                </a:pPr>
                <a:endParaRPr lang="pt-BR" sz="900" spc="-2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E9E611E-6961-4952-A622-050FDEA3A03F}"/>
                </a:ext>
              </a:extLst>
            </p:cNvPr>
            <p:cNvSpPr/>
            <p:nvPr/>
          </p:nvSpPr>
          <p:spPr bwMode="auto">
            <a:xfrm>
              <a:off x="10836696" y="2365230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98089835-879B-4C7C-976D-9C4817BADF92}"/>
                </a:ext>
              </a:extLst>
            </p:cNvPr>
            <p:cNvCxnSpPr>
              <a:cxnSpLocks/>
              <a:stCxn id="63" idx="6"/>
            </p:cNvCxnSpPr>
            <p:nvPr/>
          </p:nvCxnSpPr>
          <p:spPr bwMode="auto">
            <a:xfrm>
              <a:off x="11124728" y="2516561"/>
              <a:ext cx="1139453" cy="443"/>
            </a:xfrm>
            <a:prstGeom prst="line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DA34A621-2B3F-4CAD-BCB3-A0659E3B35FD}"/>
                </a:ext>
              </a:extLst>
            </p:cNvPr>
            <p:cNvSpPr txBox="1"/>
            <p:nvPr/>
          </p:nvSpPr>
          <p:spPr>
            <a:xfrm>
              <a:off x="11334414" y="2682121"/>
              <a:ext cx="720080" cy="2880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400"/>
                </a:spcBef>
              </a:pPr>
              <a:r>
                <a:rPr lang="pt-BR" sz="1200" b="1" spc="-20" dirty="0">
                  <a:latin typeface="+mn-lt"/>
                  <a:cs typeface="Helvetica Neue Light"/>
                </a:rPr>
                <a:t>2019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403A5F73-EA7A-4664-9E97-6F8FAE29041C}"/>
                </a:ext>
              </a:extLst>
            </p:cNvPr>
            <p:cNvSpPr txBox="1"/>
            <p:nvPr/>
          </p:nvSpPr>
          <p:spPr>
            <a:xfrm>
              <a:off x="11005534" y="1625996"/>
              <a:ext cx="1165596" cy="50106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spcBef>
                  <a:spcPts val="400"/>
                </a:spcBef>
              </a:pPr>
              <a:r>
                <a:rPr lang="pt-BR" sz="1200" b="1" spc="-20" dirty="0">
                  <a:latin typeface="Calibri" panose="020F0502020204030204" pitchFamily="34" charset="0"/>
                  <a:cs typeface="Calibri" panose="020F0502020204030204" pitchFamily="34" charset="0"/>
                </a:rPr>
                <a:t>Estudo de uma Política de Reconhecimentos</a:t>
              </a: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D9AA2E6-8F6E-45A0-A8C7-E03DD6FEDE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274806" y="1380629"/>
              <a:ext cx="0" cy="1151635"/>
            </a:xfrm>
            <a:prstGeom prst="line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F99276E7-2CDF-483D-8794-B5A28D8731C3}"/>
                </a:ext>
              </a:extLst>
            </p:cNvPr>
            <p:cNvSpPr txBox="1"/>
            <p:nvPr/>
          </p:nvSpPr>
          <p:spPr>
            <a:xfrm>
              <a:off x="11087892" y="3118413"/>
              <a:ext cx="953351" cy="6054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171450" indent="-171450">
                <a:spcBef>
                  <a:spcPts val="400"/>
                </a:spcBef>
                <a:buFontTx/>
                <a:buChar char="-"/>
              </a:pPr>
              <a:r>
                <a:rPr lang="pt-BR" sz="900" spc="-20" dirty="0">
                  <a:latin typeface="Calibri" panose="020F0502020204030204" pitchFamily="34" charset="0"/>
                  <a:cs typeface="Calibri" panose="020F0502020204030204" pitchFamily="34" charset="0"/>
                </a:rPr>
                <a:t>A partir da experiência de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1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987" y="915566"/>
            <a:ext cx="7969251" cy="1042330"/>
          </a:xfrm>
        </p:spPr>
        <p:txBody>
          <a:bodyPr/>
          <a:lstStyle/>
          <a:p>
            <a:r>
              <a:rPr lang="en-US" dirty="0"/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5DF729-CB35-4225-9894-2A8E00C5CECA}"/>
              </a:ext>
            </a:extLst>
          </p:cNvPr>
          <p:cNvSpPr txBox="1">
            <a:spLocks/>
          </p:cNvSpPr>
          <p:nvPr/>
        </p:nvSpPr>
        <p:spPr>
          <a:xfrm>
            <a:off x="251520" y="2764429"/>
            <a:ext cx="8230186" cy="30495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ts val="1000"/>
              </a:spcBef>
              <a:spcAft>
                <a:spcPct val="0"/>
              </a:spcAft>
              <a:defRPr sz="1600" b="1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173038" indent="-119063" algn="l" rtl="0" eaLnBrk="1" fontAlgn="base" hangingPunct="1">
              <a:spcBef>
                <a:spcPts val="300"/>
              </a:spcBef>
              <a:spcAft>
                <a:spcPct val="0"/>
              </a:spcAft>
              <a:buFont typeface="Arial"/>
              <a:buChar char="•"/>
              <a:tabLst/>
              <a:defRPr sz="16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368300" indent="-153988" algn="l" rtl="0" eaLnBrk="1" fontAlgn="base" hangingPunct="1">
              <a:spcBef>
                <a:spcPts val="0"/>
              </a:spcBef>
              <a:spcAft>
                <a:spcPct val="0"/>
              </a:spcAft>
              <a:buChar char="–"/>
              <a:defRPr sz="15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533400" indent="-123825" algn="l" rtl="0" eaLnBrk="1" fontAlgn="base" hangingPunct="1"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4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730250" indent="-160338" algn="l" rtl="0" eaLnBrk="1" fontAlgn="base" hangingPunct="1">
              <a:spcBef>
                <a:spcPts val="0"/>
              </a:spcBef>
              <a:spcAft>
                <a:spcPct val="0"/>
              </a:spcAft>
              <a:buChar char="–"/>
              <a:defRPr sz="13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303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75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47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019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BR" kern="0" dirty="0">
                <a:solidFill>
                  <a:schemeClr val="bg2">
                    <a:lumMod val="75000"/>
                  </a:schemeClr>
                </a:solidFill>
              </a:rPr>
              <a:t>Gerência Jurídica Tributária, Trabalhista e Processual Cível.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CF0B5989-A840-4361-AB6D-C886EF0C51CC}"/>
              </a:ext>
            </a:extLst>
          </p:cNvPr>
          <p:cNvSpPr txBox="1">
            <a:spLocks/>
          </p:cNvSpPr>
          <p:nvPr/>
        </p:nvSpPr>
        <p:spPr>
          <a:xfrm>
            <a:off x="258957" y="3017188"/>
            <a:ext cx="8230186" cy="30495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ts val="1000"/>
              </a:spcBef>
              <a:spcAft>
                <a:spcPct val="0"/>
              </a:spcAft>
              <a:defRPr sz="1600" b="1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173038" indent="-119063" algn="l" rtl="0" eaLnBrk="1" fontAlgn="base" hangingPunct="1">
              <a:spcBef>
                <a:spcPts val="300"/>
              </a:spcBef>
              <a:spcAft>
                <a:spcPct val="0"/>
              </a:spcAft>
              <a:buFont typeface="Arial"/>
              <a:buChar char="•"/>
              <a:tabLst/>
              <a:defRPr sz="16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368300" indent="-153988" algn="l" rtl="0" eaLnBrk="1" fontAlgn="base" hangingPunct="1">
              <a:spcBef>
                <a:spcPts val="0"/>
              </a:spcBef>
              <a:spcAft>
                <a:spcPct val="0"/>
              </a:spcAft>
              <a:buChar char="–"/>
              <a:defRPr sz="15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533400" indent="-123825" algn="l" rtl="0" eaLnBrk="1" fontAlgn="base" hangingPunct="1"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4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730250" indent="-160338" algn="l" rtl="0" eaLnBrk="1" fontAlgn="base" hangingPunct="1">
              <a:spcBef>
                <a:spcPts val="0"/>
              </a:spcBef>
              <a:spcAft>
                <a:spcPct val="0"/>
              </a:spcAft>
              <a:buChar char="–"/>
              <a:defRPr sz="13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303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75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47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019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BR" kern="0" dirty="0">
                <a:solidFill>
                  <a:schemeClr val="bg2">
                    <a:lumMod val="75000"/>
                  </a:schemeClr>
                </a:solidFill>
              </a:rPr>
              <a:t>Serviços de Gestão de Pessoas.</a:t>
            </a:r>
          </a:p>
        </p:txBody>
      </p:sp>
    </p:spTree>
    <p:extLst>
      <p:ext uri="{BB962C8B-B14F-4D97-AF65-F5344CB8AC3E}">
        <p14:creationId xmlns:p14="http://schemas.microsoft.com/office/powerpoint/2010/main" val="3711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8FD7C-C161-4314-B73C-DDEB6348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D63D-7F43-3B4E-8B2F-7535F503E7C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B4C464-512F-4D22-9BD6-25D392D5F69C}"/>
              </a:ext>
            </a:extLst>
          </p:cNvPr>
          <p:cNvSpPr txBox="1"/>
          <p:nvPr/>
        </p:nvSpPr>
        <p:spPr>
          <a:xfrm>
            <a:off x="827584" y="1419622"/>
            <a:ext cx="5904656" cy="32403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pt-BR" sz="1600" spc="-20" dirty="0">
                <a:solidFill>
                  <a:srgbClr val="7575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</a:p>
          <a:p>
            <a:pPr marL="228600" indent="-2286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pt-BR" sz="1600" spc="-20" dirty="0">
                <a:solidFill>
                  <a:srgbClr val="7575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</a:p>
          <a:p>
            <a:pPr marL="228600" indent="-2286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pt-BR" sz="1600" spc="-20" dirty="0">
                <a:solidFill>
                  <a:srgbClr val="7575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 de Conformidade</a:t>
            </a:r>
          </a:p>
          <a:p>
            <a:pPr marL="228600" indent="-2286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pt-BR" sz="1600" spc="-20" dirty="0">
                <a:solidFill>
                  <a:srgbClr val="7575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Ranking dos Escritórios</a:t>
            </a:r>
          </a:p>
          <a:p>
            <a:pPr marL="228600" indent="-2286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pt-BR" sz="1600" spc="-20" dirty="0">
                <a:solidFill>
                  <a:srgbClr val="7575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</a:p>
          <a:p>
            <a:pPr marL="228600" indent="-2286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pt-BR" sz="1600" spc="-20" dirty="0">
                <a:solidFill>
                  <a:srgbClr val="75757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283677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A597611-C5E7-45A0-8CEE-22448F153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9142D-7351-44CB-AC62-B3C850299C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2400" dirty="0"/>
              <a:t>Apresentar os controles implantados na gestão dos processos judiciais trabalhistas e seus desdobramentos.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919B45-B23A-4A22-9CA4-499C9B7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D63D-7F43-3B4E-8B2F-7535F503E7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10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A6E406-C7C8-45A8-B08A-D7E3E03B2E1A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672633" y="2528683"/>
            <a:ext cx="1157264" cy="9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2593154-A4E9-4848-9484-EDADFF73C255}"/>
              </a:ext>
            </a:extLst>
          </p:cNvPr>
          <p:cNvSpPr/>
          <p:nvPr/>
        </p:nvSpPr>
        <p:spPr bwMode="auto">
          <a:xfrm>
            <a:off x="384601" y="2369639"/>
            <a:ext cx="288032" cy="288032"/>
          </a:xfrm>
          <a:prstGeom prst="ellipse">
            <a:avLst/>
          </a:prstGeom>
          <a:solidFill>
            <a:srgbClr val="79CF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2CC886A-EFD0-4D1E-A40F-A046A0C61C46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9897" y="1392167"/>
            <a:ext cx="0" cy="1151635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3294AC5A-DEBB-4B66-B721-30342084C747}"/>
              </a:ext>
            </a:extLst>
          </p:cNvPr>
          <p:cNvSpPr/>
          <p:nvPr/>
        </p:nvSpPr>
        <p:spPr bwMode="auto">
          <a:xfrm>
            <a:off x="2061106" y="2369639"/>
            <a:ext cx="288032" cy="288032"/>
          </a:xfrm>
          <a:prstGeom prst="ellipse">
            <a:avLst/>
          </a:prstGeom>
          <a:solidFill>
            <a:srgbClr val="79CF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06759B1-618D-4FCC-B9EB-53EA334AD163}"/>
              </a:ext>
            </a:extLst>
          </p:cNvPr>
          <p:cNvCxnSpPr>
            <a:cxnSpLocks/>
            <a:stCxn id="29" idx="6"/>
          </p:cNvCxnSpPr>
          <p:nvPr/>
        </p:nvCxnSpPr>
        <p:spPr bwMode="auto">
          <a:xfrm flipV="1">
            <a:off x="2349138" y="2501097"/>
            <a:ext cx="1139453" cy="45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25D14F0-DC43-4EE8-A490-4AC16A5455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8591" y="1358620"/>
            <a:ext cx="0" cy="1151635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C63D52C-F578-4CF4-9D0C-9BAEFFCD677A}"/>
              </a:ext>
            </a:extLst>
          </p:cNvPr>
          <p:cNvSpPr txBox="1"/>
          <p:nvPr/>
        </p:nvSpPr>
        <p:spPr>
          <a:xfrm>
            <a:off x="855950" y="2692011"/>
            <a:ext cx="720080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04/2017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02BCFBC-05AE-4434-BAF8-C61B1331689E}"/>
              </a:ext>
            </a:extLst>
          </p:cNvPr>
          <p:cNvSpPr txBox="1"/>
          <p:nvPr/>
        </p:nvSpPr>
        <p:spPr>
          <a:xfrm>
            <a:off x="804416" y="1605510"/>
            <a:ext cx="877148" cy="7101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400"/>
              </a:spcBef>
            </a:pPr>
            <a:r>
              <a:rPr lang="pt-BR" sz="12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Estudo dos processos que serão monitorados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E11ACCD-2692-489D-9D70-4BF8F50CC8C9}"/>
              </a:ext>
            </a:extLst>
          </p:cNvPr>
          <p:cNvSpPr txBox="1"/>
          <p:nvPr/>
        </p:nvSpPr>
        <p:spPr>
          <a:xfrm>
            <a:off x="471377" y="3144155"/>
            <a:ext cx="1489226" cy="8852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Cadastro e distribuição de processos</a:t>
            </a: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Monitoramento de processos</a:t>
            </a: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Encerramento de processos</a:t>
            </a: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Slas</a:t>
            </a: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 de Atendimento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2F9255D-338E-4C25-BCB9-F73B9819E13E}"/>
              </a:ext>
            </a:extLst>
          </p:cNvPr>
          <p:cNvSpPr txBox="1"/>
          <p:nvPr/>
        </p:nvSpPr>
        <p:spPr>
          <a:xfrm>
            <a:off x="2558824" y="2692011"/>
            <a:ext cx="720080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05/2017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03DA0E4-CA9B-4011-BF81-6CF25310614A}"/>
              </a:ext>
            </a:extLst>
          </p:cNvPr>
          <p:cNvSpPr txBox="1"/>
          <p:nvPr/>
        </p:nvSpPr>
        <p:spPr>
          <a:xfrm>
            <a:off x="2441178" y="1635886"/>
            <a:ext cx="954361" cy="5010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400"/>
              </a:spcBef>
            </a:pPr>
            <a:r>
              <a:rPr lang="pt-BR" sz="12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Apresentação dos Controles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14AFFEF-A984-436A-96E5-470F3F5DA3BA}"/>
              </a:ext>
            </a:extLst>
          </p:cNvPr>
          <p:cNvSpPr txBox="1"/>
          <p:nvPr/>
        </p:nvSpPr>
        <p:spPr>
          <a:xfrm>
            <a:off x="2442188" y="3042701"/>
            <a:ext cx="953351" cy="6054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Evento de alinhamento com os Escritórios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04A7F06-BDCA-427D-8DBB-1FFEF745745E}"/>
              </a:ext>
            </a:extLst>
          </p:cNvPr>
          <p:cNvSpPr/>
          <p:nvPr/>
        </p:nvSpPr>
        <p:spPr bwMode="auto">
          <a:xfrm>
            <a:off x="3691987" y="2369639"/>
            <a:ext cx="288032" cy="288032"/>
          </a:xfrm>
          <a:prstGeom prst="ellipse">
            <a:avLst/>
          </a:prstGeom>
          <a:solidFill>
            <a:srgbClr val="79CF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719BA26-222C-47AF-A37E-56EE63A301FB}"/>
              </a:ext>
            </a:extLst>
          </p:cNvPr>
          <p:cNvCxnSpPr>
            <a:cxnSpLocks/>
            <a:stCxn id="44" idx="6"/>
          </p:cNvCxnSpPr>
          <p:nvPr/>
        </p:nvCxnSpPr>
        <p:spPr bwMode="auto">
          <a:xfrm flipV="1">
            <a:off x="3980019" y="2497190"/>
            <a:ext cx="1139453" cy="2783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267067C-6908-4331-975C-DB22CC28D350}"/>
              </a:ext>
            </a:extLst>
          </p:cNvPr>
          <p:cNvCxnSpPr>
            <a:cxnSpLocks/>
          </p:cNvCxnSpPr>
          <p:nvPr/>
        </p:nvCxnSpPr>
        <p:spPr bwMode="auto">
          <a:xfrm flipV="1">
            <a:off x="5119472" y="1353139"/>
            <a:ext cx="0" cy="1151635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C50C486-4A16-42FB-A2C1-093EF7BB6EC5}"/>
              </a:ext>
            </a:extLst>
          </p:cNvPr>
          <p:cNvSpPr txBox="1"/>
          <p:nvPr/>
        </p:nvSpPr>
        <p:spPr>
          <a:xfrm>
            <a:off x="4189705" y="2686530"/>
            <a:ext cx="720080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12/2017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D84965-0DF2-4679-B537-28411C6AA515}"/>
              </a:ext>
            </a:extLst>
          </p:cNvPr>
          <p:cNvSpPr txBox="1"/>
          <p:nvPr/>
        </p:nvSpPr>
        <p:spPr>
          <a:xfrm>
            <a:off x="3980019" y="1630405"/>
            <a:ext cx="1046401" cy="5010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400"/>
              </a:spcBef>
            </a:pPr>
            <a:r>
              <a:rPr lang="pt-BR" sz="12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Monitoramento</a:t>
            </a:r>
          </a:p>
          <a:p>
            <a:pPr algn="r">
              <a:spcBef>
                <a:spcPts val="400"/>
              </a:spcBef>
            </a:pPr>
            <a:r>
              <a:rPr lang="pt-BR" sz="12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Fase I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E7D190A-95EC-4AB1-88B9-454A0B19F6CC}"/>
              </a:ext>
            </a:extLst>
          </p:cNvPr>
          <p:cNvSpPr txBox="1"/>
          <p:nvPr/>
        </p:nvSpPr>
        <p:spPr>
          <a:xfrm>
            <a:off x="4073069" y="3141124"/>
            <a:ext cx="1046403" cy="9976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Testes dos controles</a:t>
            </a: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Avaliação dos processos</a:t>
            </a: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Saneamento de bases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D5F8223-9A1F-4A5B-8BA9-8F8A78ABBCFE}"/>
              </a:ext>
            </a:extLst>
          </p:cNvPr>
          <p:cNvSpPr/>
          <p:nvPr/>
        </p:nvSpPr>
        <p:spPr bwMode="auto">
          <a:xfrm>
            <a:off x="5364109" y="2369639"/>
            <a:ext cx="288032" cy="288032"/>
          </a:xfrm>
          <a:prstGeom prst="ellipse">
            <a:avLst/>
          </a:prstGeom>
          <a:solidFill>
            <a:srgbClr val="79CF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70F7455-213C-4ABB-9E13-934574023501}"/>
              </a:ext>
            </a:extLst>
          </p:cNvPr>
          <p:cNvCxnSpPr>
            <a:cxnSpLocks/>
            <a:stCxn id="50" idx="6"/>
          </p:cNvCxnSpPr>
          <p:nvPr/>
        </p:nvCxnSpPr>
        <p:spPr bwMode="auto">
          <a:xfrm>
            <a:off x="5652141" y="2520970"/>
            <a:ext cx="1139453" cy="443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CED7554-C0E3-4D3C-9284-0BAB5FB182C3}"/>
              </a:ext>
            </a:extLst>
          </p:cNvPr>
          <p:cNvSpPr txBox="1"/>
          <p:nvPr/>
        </p:nvSpPr>
        <p:spPr>
          <a:xfrm>
            <a:off x="5624739" y="2686530"/>
            <a:ext cx="1073803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01 a 05/2018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0A955E-9277-4E84-88CC-E54A53315513}"/>
              </a:ext>
            </a:extLst>
          </p:cNvPr>
          <p:cNvSpPr txBox="1"/>
          <p:nvPr/>
        </p:nvSpPr>
        <p:spPr>
          <a:xfrm>
            <a:off x="5642137" y="1630405"/>
            <a:ext cx="1056406" cy="5010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spcBef>
                <a:spcPts val="400"/>
              </a:spcBef>
            </a:pPr>
            <a:r>
              <a:rPr lang="pt-BR" sz="12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Consolidação do Método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AF4A16A-BF6D-4E58-8D45-DA213BE28B2B}"/>
              </a:ext>
            </a:extLst>
          </p:cNvPr>
          <p:cNvSpPr txBox="1"/>
          <p:nvPr/>
        </p:nvSpPr>
        <p:spPr>
          <a:xfrm>
            <a:off x="5745191" y="3141124"/>
            <a:ext cx="953351" cy="6054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Definição da forma de avaliação</a:t>
            </a: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pt-BR" sz="900" spc="-20" dirty="0">
                <a:latin typeface="Calibri" panose="020F0502020204030204" pitchFamily="34" charset="0"/>
                <a:cs typeface="Calibri" panose="020F0502020204030204" pitchFamily="34" charset="0"/>
              </a:rPr>
              <a:t>Início das avaliações por amostragem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BFB31376-396E-428E-B6FE-247A537D7A84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2219" y="1385038"/>
            <a:ext cx="0" cy="1151635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53319EFD-F2AE-4B7A-9862-302AC4BA5A43}"/>
              </a:ext>
            </a:extLst>
          </p:cNvPr>
          <p:cNvSpPr/>
          <p:nvPr/>
        </p:nvSpPr>
        <p:spPr bwMode="auto">
          <a:xfrm>
            <a:off x="7037864" y="2372819"/>
            <a:ext cx="288032" cy="288032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1ED80E4E-6FC5-42CD-870A-9D920742A4C9}"/>
              </a:ext>
            </a:extLst>
          </p:cNvPr>
          <p:cNvCxnSpPr>
            <a:cxnSpLocks/>
            <a:stCxn id="57" idx="6"/>
          </p:cNvCxnSpPr>
          <p:nvPr/>
        </p:nvCxnSpPr>
        <p:spPr bwMode="auto">
          <a:xfrm>
            <a:off x="7325896" y="2524150"/>
            <a:ext cx="1139453" cy="443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B559C3A-A0DF-4ACF-815C-2A82CC3CBF26}"/>
              </a:ext>
            </a:extLst>
          </p:cNvPr>
          <p:cNvSpPr txBox="1"/>
          <p:nvPr/>
        </p:nvSpPr>
        <p:spPr>
          <a:xfrm>
            <a:off x="7535582" y="2689710"/>
            <a:ext cx="720080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....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0D59C2B-C0B1-4D6D-AED5-BABB2CBB01F7}"/>
              </a:ext>
            </a:extLst>
          </p:cNvPr>
          <p:cNvSpPr txBox="1"/>
          <p:nvPr/>
        </p:nvSpPr>
        <p:spPr>
          <a:xfrm>
            <a:off x="7417936" y="1633585"/>
            <a:ext cx="954361" cy="5010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Continua...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9F6407A-2F82-4377-A81C-A113B86F28BC}"/>
              </a:ext>
            </a:extLst>
          </p:cNvPr>
          <p:cNvCxnSpPr>
            <a:cxnSpLocks/>
          </p:cNvCxnSpPr>
          <p:nvPr/>
        </p:nvCxnSpPr>
        <p:spPr bwMode="auto">
          <a:xfrm flipV="1">
            <a:off x="8475974" y="1388218"/>
            <a:ext cx="0" cy="1151635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9922A5-2D27-451C-8F45-88152D4298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7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/>
      <p:bldP spid="42" grpId="0"/>
      <p:bldP spid="43" grpId="0"/>
      <p:bldP spid="44" grpId="0" animBg="1"/>
      <p:bldP spid="47" grpId="0"/>
      <p:bldP spid="48" grpId="0"/>
      <p:bldP spid="49" grpId="0"/>
      <p:bldP spid="50" grpId="0" animBg="1"/>
      <p:bldP spid="52" grpId="0"/>
      <p:bldP spid="53" grpId="0"/>
      <p:bldP spid="54" grpId="0"/>
      <p:bldP spid="57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>
            <a:extLst>
              <a:ext uri="{FF2B5EF4-FFF2-40B4-BE49-F238E27FC236}">
                <a16:creationId xmlns:a16="http://schemas.microsoft.com/office/drawing/2014/main" id="{1EA012A4-B38F-4E05-8B7B-23FD36B13404}"/>
              </a:ext>
            </a:extLst>
          </p:cNvPr>
          <p:cNvGrpSpPr/>
          <p:nvPr/>
        </p:nvGrpSpPr>
        <p:grpSpPr>
          <a:xfrm>
            <a:off x="163755" y="1813850"/>
            <a:ext cx="501524" cy="494529"/>
            <a:chOff x="3127432" y="550970"/>
            <a:chExt cx="1143000" cy="1143000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02229DF7-E087-4D17-A8E2-30C3F4CF6345}"/>
                </a:ext>
              </a:extLst>
            </p:cNvPr>
            <p:cNvSpPr/>
            <p:nvPr/>
          </p:nvSpPr>
          <p:spPr>
            <a:xfrm>
              <a:off x="3127432" y="550970"/>
              <a:ext cx="1143000" cy="1143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Elipse 4">
              <a:extLst>
                <a:ext uri="{FF2B5EF4-FFF2-40B4-BE49-F238E27FC236}">
                  <a16:creationId xmlns:a16="http://schemas.microsoft.com/office/drawing/2014/main" id="{09F1B427-4598-41AD-A53A-F5D73FBC7EFE}"/>
                </a:ext>
              </a:extLst>
            </p:cNvPr>
            <p:cNvSpPr txBox="1"/>
            <p:nvPr/>
          </p:nvSpPr>
          <p:spPr>
            <a:xfrm>
              <a:off x="3294820" y="718358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5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Técnica Administrativa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E0F8C39-984E-478A-B2D5-6E923771B1D5}"/>
              </a:ext>
            </a:extLst>
          </p:cNvPr>
          <p:cNvGrpSpPr/>
          <p:nvPr/>
        </p:nvGrpSpPr>
        <p:grpSpPr>
          <a:xfrm>
            <a:off x="126156" y="3328519"/>
            <a:ext cx="536830" cy="511892"/>
            <a:chOff x="0" y="1181115"/>
            <a:chExt cx="1143000" cy="1143000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3F18D3B-8E72-4FC1-A4ED-A6E0E30E5E14}"/>
                </a:ext>
              </a:extLst>
            </p:cNvPr>
            <p:cNvSpPr/>
            <p:nvPr/>
          </p:nvSpPr>
          <p:spPr>
            <a:xfrm>
              <a:off x="0" y="1181115"/>
              <a:ext cx="11430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12897603"/>
                <a:satOff val="0"/>
                <a:lumOff val="16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Elipse 6">
              <a:extLst>
                <a:ext uri="{FF2B5EF4-FFF2-40B4-BE49-F238E27FC236}">
                  <a16:creationId xmlns:a16="http://schemas.microsoft.com/office/drawing/2014/main" id="{0D83EC63-6D89-4623-BB23-E2F4F40D0C00}"/>
                </a:ext>
              </a:extLst>
            </p:cNvPr>
            <p:cNvSpPr txBox="1"/>
            <p:nvPr/>
          </p:nvSpPr>
          <p:spPr>
            <a:xfrm>
              <a:off x="167388" y="1348503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5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Técnica Jurídica</a:t>
              </a:r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02BCFBC-05AE-4434-BAF8-C61B1331689E}"/>
              </a:ext>
            </a:extLst>
          </p:cNvPr>
          <p:cNvSpPr txBox="1"/>
          <p:nvPr/>
        </p:nvSpPr>
        <p:spPr>
          <a:xfrm>
            <a:off x="160276" y="771550"/>
            <a:ext cx="2537741" cy="2380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400"/>
              </a:spcBef>
            </a:pPr>
            <a:r>
              <a:rPr lang="pt-BR" sz="1800" b="1" spc="-20" dirty="0">
                <a:latin typeface="Calibri" panose="020F0502020204030204" pitchFamily="34" charset="0"/>
                <a:cs typeface="Calibri" panose="020F0502020204030204" pitchFamily="34" charset="0"/>
              </a:rPr>
              <a:t>Racional de Análise: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6699036-F10C-4AA0-9A2A-E0E13CD621C9}"/>
              </a:ext>
            </a:extLst>
          </p:cNvPr>
          <p:cNvGrpSpPr/>
          <p:nvPr/>
        </p:nvGrpSpPr>
        <p:grpSpPr>
          <a:xfrm>
            <a:off x="453825" y="1504794"/>
            <a:ext cx="1143000" cy="1143000"/>
            <a:chOff x="3127432" y="550970"/>
            <a:chExt cx="1143000" cy="1143000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ED5A211-27D1-46D9-A4F8-7DD6CB85F5DD}"/>
                </a:ext>
              </a:extLst>
            </p:cNvPr>
            <p:cNvSpPr/>
            <p:nvPr/>
          </p:nvSpPr>
          <p:spPr>
            <a:xfrm>
              <a:off x="3127432" y="550970"/>
              <a:ext cx="1143000" cy="1143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Elipse 4">
              <a:extLst>
                <a:ext uri="{FF2B5EF4-FFF2-40B4-BE49-F238E27FC236}">
                  <a16:creationId xmlns:a16="http://schemas.microsoft.com/office/drawing/2014/main" id="{A0A2720E-D127-48AD-BBC0-685DAF8FE49E}"/>
                </a:ext>
              </a:extLst>
            </p:cNvPr>
            <p:cNvSpPr txBox="1"/>
            <p:nvPr/>
          </p:nvSpPr>
          <p:spPr>
            <a:xfrm>
              <a:off x="3294820" y="718358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Técnica Administrativa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7C1C94D9-5E1A-4E2A-8E25-EE87EECB7C8D}"/>
              </a:ext>
            </a:extLst>
          </p:cNvPr>
          <p:cNvGrpSpPr/>
          <p:nvPr/>
        </p:nvGrpSpPr>
        <p:grpSpPr>
          <a:xfrm>
            <a:off x="453825" y="2982374"/>
            <a:ext cx="1143000" cy="1143000"/>
            <a:chOff x="0" y="1181115"/>
            <a:chExt cx="1143000" cy="1143000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6C8AE3D9-2768-464A-86CF-10BBEF37FDE6}"/>
                </a:ext>
              </a:extLst>
            </p:cNvPr>
            <p:cNvSpPr/>
            <p:nvPr/>
          </p:nvSpPr>
          <p:spPr>
            <a:xfrm>
              <a:off x="0" y="1181115"/>
              <a:ext cx="1143000" cy="1143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-12897603"/>
                <a:satOff val="0"/>
                <a:lumOff val="16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Elipse 6">
              <a:extLst>
                <a:ext uri="{FF2B5EF4-FFF2-40B4-BE49-F238E27FC236}">
                  <a16:creationId xmlns:a16="http://schemas.microsoft.com/office/drawing/2014/main" id="{EEF34A87-A0F9-4BC6-844D-9F20ED51B2F9}"/>
                </a:ext>
              </a:extLst>
            </p:cNvPr>
            <p:cNvSpPr txBox="1"/>
            <p:nvPr/>
          </p:nvSpPr>
          <p:spPr>
            <a:xfrm>
              <a:off x="167388" y="1348503"/>
              <a:ext cx="808224" cy="8082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Técnica Jurídica</a:t>
              </a:r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7122019-6A3B-49AE-BF08-4C3D0276546A}"/>
              </a:ext>
            </a:extLst>
          </p:cNvPr>
          <p:cNvSpPr txBox="1"/>
          <p:nvPr/>
        </p:nvSpPr>
        <p:spPr>
          <a:xfrm>
            <a:off x="5664650" y="1830118"/>
            <a:ext cx="1250073" cy="6054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pc="-20" dirty="0">
                <a:latin typeface="Calibri" panose="020F0502020204030204" pitchFamily="34" charset="0"/>
                <a:cs typeface="Calibri" panose="020F0502020204030204" pitchFamily="34" charset="0"/>
              </a:rPr>
              <a:t>Mensal</a:t>
            </a:r>
          </a:p>
        </p:txBody>
      </p:sp>
      <p:pic>
        <p:nvPicPr>
          <p:cNvPr id="16" name="Gráfico 15" descr="Cronômetro">
            <a:extLst>
              <a:ext uri="{FF2B5EF4-FFF2-40B4-BE49-F238E27FC236}">
                <a16:creationId xmlns:a16="http://schemas.microsoft.com/office/drawing/2014/main" id="{E4550127-F650-46F3-B90F-B63CA6C9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935" y="1619135"/>
            <a:ext cx="343501" cy="34350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6D8C5B8B-B477-44DB-BCA6-94B9DB68829F}"/>
              </a:ext>
            </a:extLst>
          </p:cNvPr>
          <p:cNvSpPr txBox="1"/>
          <p:nvPr/>
        </p:nvSpPr>
        <p:spPr>
          <a:xfrm>
            <a:off x="1797264" y="1738375"/>
            <a:ext cx="1118807" cy="6054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400"/>
              </a:spcBef>
            </a:pPr>
            <a:r>
              <a:rPr lang="pt-BR" spc="-20" dirty="0">
                <a:latin typeface="Calibri" panose="020F0502020204030204" pitchFamily="34" charset="0"/>
                <a:cs typeface="Calibri" panose="020F0502020204030204" pitchFamily="34" charset="0"/>
              </a:rPr>
              <a:t>Indicadores de Conformidade</a:t>
            </a:r>
          </a:p>
        </p:txBody>
      </p:sp>
      <p:sp>
        <p:nvSpPr>
          <p:cNvPr id="17" name="Chave Direita 16">
            <a:extLst>
              <a:ext uri="{FF2B5EF4-FFF2-40B4-BE49-F238E27FC236}">
                <a16:creationId xmlns:a16="http://schemas.microsoft.com/office/drawing/2014/main" id="{C3FCD494-67E9-4879-841D-1B3B61323536}"/>
              </a:ext>
            </a:extLst>
          </p:cNvPr>
          <p:cNvSpPr/>
          <p:nvPr/>
        </p:nvSpPr>
        <p:spPr bwMode="auto">
          <a:xfrm>
            <a:off x="5447134" y="1617358"/>
            <a:ext cx="187268" cy="899243"/>
          </a:xfrm>
          <a:prstGeom prst="rightBrace">
            <a:avLst>
              <a:gd name="adj1" fmla="val 34393"/>
              <a:gd name="adj2" fmla="val 53752"/>
            </a:avLst>
          </a:prstGeom>
          <a:noFill/>
          <a:ln w="12700" cap="flat" cmpd="sng" algn="ctr">
            <a:solidFill>
              <a:srgbClr val="146E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2A4BD6A-7046-4701-9558-9C81C9E8B9A4}"/>
              </a:ext>
            </a:extLst>
          </p:cNvPr>
          <p:cNvSpPr txBox="1"/>
          <p:nvPr/>
        </p:nvSpPr>
        <p:spPr>
          <a:xfrm>
            <a:off x="3473474" y="1780214"/>
            <a:ext cx="2160928" cy="6054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</a:p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Encerramentos</a:t>
            </a:r>
          </a:p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Conformidade Cadastral</a:t>
            </a:r>
          </a:p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Cumprimento de </a:t>
            </a:r>
            <a:r>
              <a:rPr lang="pt-BR" sz="1200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SLAs</a:t>
            </a:r>
            <a:endParaRPr lang="pt-BR" sz="1200" spc="-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Gráfico 18" descr="Ejetar">
            <a:extLst>
              <a:ext uri="{FF2B5EF4-FFF2-40B4-BE49-F238E27FC236}">
                <a16:creationId xmlns:a16="http://schemas.microsoft.com/office/drawing/2014/main" id="{F0254C9E-A889-4075-8B42-8BAA760A1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1769" y="1970409"/>
            <a:ext cx="211768" cy="211768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F6817099-D158-4814-BF03-D6D69C34E14D}"/>
              </a:ext>
            </a:extLst>
          </p:cNvPr>
          <p:cNvSpPr txBox="1"/>
          <p:nvPr/>
        </p:nvSpPr>
        <p:spPr>
          <a:xfrm>
            <a:off x="5651464" y="3695907"/>
            <a:ext cx="1250073" cy="6054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pt-BR" spc="-20" dirty="0">
                <a:latin typeface="Calibri" panose="020F0502020204030204" pitchFamily="34" charset="0"/>
                <a:cs typeface="Calibri" panose="020F0502020204030204" pitchFamily="34" charset="0"/>
              </a:rPr>
              <a:t>Semestral</a:t>
            </a:r>
          </a:p>
        </p:txBody>
      </p:sp>
      <p:pic>
        <p:nvPicPr>
          <p:cNvPr id="74" name="Gráfico 73" descr="Cronômetro">
            <a:extLst>
              <a:ext uri="{FF2B5EF4-FFF2-40B4-BE49-F238E27FC236}">
                <a16:creationId xmlns:a16="http://schemas.microsoft.com/office/drawing/2014/main" id="{F01D76D3-5471-41F1-BA05-7FD679D27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4749" y="3496956"/>
            <a:ext cx="343501" cy="343501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47D3E0D8-D4C2-4B2D-B2B2-9018CFBB0666}"/>
              </a:ext>
            </a:extLst>
          </p:cNvPr>
          <p:cNvSpPr txBox="1"/>
          <p:nvPr/>
        </p:nvSpPr>
        <p:spPr>
          <a:xfrm>
            <a:off x="1796110" y="3209638"/>
            <a:ext cx="1118807" cy="6054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ts val="400"/>
              </a:spcBef>
            </a:pPr>
            <a:r>
              <a:rPr lang="pt-BR" spc="-20" dirty="0">
                <a:latin typeface="Calibri" panose="020F0502020204030204" pitchFamily="34" charset="0"/>
                <a:cs typeface="Calibri" panose="020F0502020204030204" pitchFamily="34" charset="0"/>
              </a:rPr>
              <a:t>Auditoria Semestral*</a:t>
            </a:r>
          </a:p>
        </p:txBody>
      </p:sp>
      <p:sp>
        <p:nvSpPr>
          <p:cNvPr id="76" name="Chave Direita 75">
            <a:extLst>
              <a:ext uri="{FF2B5EF4-FFF2-40B4-BE49-F238E27FC236}">
                <a16:creationId xmlns:a16="http://schemas.microsoft.com/office/drawing/2014/main" id="{27BCCD16-23EC-486C-B9D3-59F68FF2908A}"/>
              </a:ext>
            </a:extLst>
          </p:cNvPr>
          <p:cNvSpPr/>
          <p:nvPr/>
        </p:nvSpPr>
        <p:spPr bwMode="auto">
          <a:xfrm>
            <a:off x="5445980" y="3159765"/>
            <a:ext cx="187268" cy="1316581"/>
          </a:xfrm>
          <a:prstGeom prst="rightBrace">
            <a:avLst>
              <a:gd name="adj1" fmla="val 34393"/>
              <a:gd name="adj2" fmla="val 53752"/>
            </a:avLst>
          </a:prstGeom>
          <a:noFill/>
          <a:ln w="12700" cap="flat" cmpd="sng" algn="ctr">
            <a:solidFill>
              <a:srgbClr val="146E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A2A8A07-D2A7-44F6-8382-73AE436F3196}"/>
              </a:ext>
            </a:extLst>
          </p:cNvPr>
          <p:cNvSpPr txBox="1"/>
          <p:nvPr/>
        </p:nvSpPr>
        <p:spPr>
          <a:xfrm>
            <a:off x="3472320" y="3141307"/>
            <a:ext cx="2160928" cy="146720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Cumprimento dos planos de ações mensais</a:t>
            </a:r>
          </a:p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Defesas/Recursos</a:t>
            </a:r>
          </a:p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Erros graves</a:t>
            </a:r>
          </a:p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Contato com clientes</a:t>
            </a:r>
          </a:p>
          <a:p>
            <a:pPr marL="285750" indent="-285750">
              <a:spcBef>
                <a:spcPts val="400"/>
              </a:spcBef>
              <a:buFont typeface="Calibri" panose="020F0502020204030204" pitchFamily="34" charset="0"/>
              <a:buChar char="›"/>
            </a:pPr>
            <a:r>
              <a:rPr lang="pt-BR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Processos Estratégicos</a:t>
            </a:r>
          </a:p>
        </p:txBody>
      </p:sp>
      <p:pic>
        <p:nvPicPr>
          <p:cNvPr id="78" name="Gráfico 77" descr="Ejetar">
            <a:extLst>
              <a:ext uri="{FF2B5EF4-FFF2-40B4-BE49-F238E27FC236}">
                <a16:creationId xmlns:a16="http://schemas.microsoft.com/office/drawing/2014/main" id="{7D3B5A36-E3CB-4248-8AC7-29D7DB120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615" y="3441672"/>
            <a:ext cx="211768" cy="211768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96483DC-BC41-4872-9674-68E7C1AEA8E1}"/>
              </a:ext>
            </a:extLst>
          </p:cNvPr>
          <p:cNvSpPr/>
          <p:nvPr/>
        </p:nvSpPr>
        <p:spPr bwMode="auto">
          <a:xfrm>
            <a:off x="6882205" y="1406891"/>
            <a:ext cx="337389" cy="1254273"/>
          </a:xfrm>
          <a:prstGeom prst="roundRect">
            <a:avLst/>
          </a:prstGeom>
          <a:solidFill>
            <a:srgbClr val="146E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rPr>
              <a:t>RANKING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7B886D8-A690-4B9A-8B76-A9DE59BEEBAE}"/>
              </a:ext>
            </a:extLst>
          </p:cNvPr>
          <p:cNvSpPr/>
          <p:nvPr/>
        </p:nvSpPr>
        <p:spPr bwMode="auto">
          <a:xfrm>
            <a:off x="6892838" y="3186853"/>
            <a:ext cx="337389" cy="1254273"/>
          </a:xfrm>
          <a:prstGeom prst="roundRect">
            <a:avLst/>
          </a:prstGeom>
          <a:solidFill>
            <a:srgbClr val="146E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rPr>
              <a:t>RANKING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7BD2D0A5-CA37-428F-88CD-E09626151A9A}"/>
              </a:ext>
            </a:extLst>
          </p:cNvPr>
          <p:cNvSpPr txBox="1">
            <a:spLocks/>
          </p:cNvSpPr>
          <p:nvPr/>
        </p:nvSpPr>
        <p:spPr bwMode="auto">
          <a:xfrm>
            <a:off x="266700" y="4608514"/>
            <a:ext cx="8230186" cy="30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000"/>
              </a:spcBef>
              <a:spcAft>
                <a:spcPct val="0"/>
              </a:spcAft>
              <a:buNone/>
              <a:defRPr sz="900" b="0" spc="-2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173038" indent="-119063" algn="l" rtl="0" eaLnBrk="1" fontAlgn="base" hangingPunct="1">
              <a:spcBef>
                <a:spcPts val="300"/>
              </a:spcBef>
              <a:spcAft>
                <a:spcPct val="0"/>
              </a:spcAft>
              <a:buFont typeface="Arial"/>
              <a:buChar char="•"/>
              <a:tabLst/>
              <a:defRPr sz="16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368300" indent="-153988" algn="l" rtl="0" eaLnBrk="1" fontAlgn="base" hangingPunct="1">
              <a:spcBef>
                <a:spcPts val="0"/>
              </a:spcBef>
              <a:spcAft>
                <a:spcPct val="0"/>
              </a:spcAft>
              <a:buChar char="–"/>
              <a:defRPr sz="15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533400" indent="-123825" algn="l" rtl="0" eaLnBrk="1" fontAlgn="base" hangingPunct="1">
              <a:spcBef>
                <a:spcPts val="0"/>
              </a:spcBef>
              <a:spcAft>
                <a:spcPct val="0"/>
              </a:spcAft>
              <a:buFont typeface="Arial"/>
              <a:buChar char="•"/>
              <a:defRPr sz="14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730250" indent="-160338" algn="l" rtl="0" eaLnBrk="1" fontAlgn="base" hangingPunct="1">
              <a:spcBef>
                <a:spcPts val="0"/>
              </a:spcBef>
              <a:spcAft>
                <a:spcPct val="0"/>
              </a:spcAft>
              <a:buChar char="–"/>
              <a:defRPr sz="1300" b="0" spc="-2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303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75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47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01988" indent="-230188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BR" kern="0" dirty="0"/>
              <a:t>* Em desenvolvimento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17F0122-13D8-43DB-B28D-E797E58AD967}"/>
              </a:ext>
            </a:extLst>
          </p:cNvPr>
          <p:cNvSpPr/>
          <p:nvPr/>
        </p:nvSpPr>
        <p:spPr bwMode="auto">
          <a:xfrm>
            <a:off x="7380312" y="1417524"/>
            <a:ext cx="1584176" cy="12409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rPr>
              <a:t>Fonte: relatório de conformidade + indicadores de desempenho.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325295B-C4D4-4356-B1CF-942D12BE8A9C}"/>
              </a:ext>
            </a:extLst>
          </p:cNvPr>
          <p:cNvSpPr/>
          <p:nvPr/>
        </p:nvSpPr>
        <p:spPr bwMode="auto">
          <a:xfrm>
            <a:off x="7384487" y="3186853"/>
            <a:ext cx="1584176" cy="12409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rPr>
              <a:t>Fonte: planos de ações + análises por amostragem.</a:t>
            </a:r>
          </a:p>
        </p:txBody>
      </p:sp>
    </p:spTree>
    <p:extLst>
      <p:ext uri="{BB962C8B-B14F-4D97-AF65-F5344CB8AC3E}">
        <p14:creationId xmlns:p14="http://schemas.microsoft.com/office/powerpoint/2010/main" val="37780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1605E-6 L 0.83264 0.0123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32" y="61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58025E-6 L 0.88611 -0.2876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06" y="-1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17" grpId="0" animBg="1"/>
      <p:bldP spid="72" grpId="0"/>
      <p:bldP spid="73" grpId="0"/>
      <p:bldP spid="75" grpId="0"/>
      <p:bldP spid="76" grpId="0" animBg="1"/>
      <p:bldP spid="77" grpId="0"/>
      <p:bldP spid="2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0928C5-F757-43A1-AEE6-115244396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Relatório de Conformidade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5BA0A-6EB3-403E-A643-1649BFB4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292" y="1820851"/>
            <a:ext cx="7198059" cy="2787662"/>
          </a:xfrm>
        </p:spPr>
        <p:txBody>
          <a:bodyPr/>
          <a:lstStyle/>
          <a:p>
            <a:r>
              <a:rPr lang="pt-BR" dirty="0"/>
              <a:t>O relatório de conformidade consiste na avaliação das informações dispostas no software de gestão de processos jurídicos.</a:t>
            </a:r>
          </a:p>
          <a:p>
            <a:r>
              <a:rPr lang="pt-BR" dirty="0"/>
              <a:t>Em parte o resultado desta análise serve para a consolidação dos indicadores de desempenho do escritório, sendo também avaliados outros cadastros, visando superar a expectativa quanto a informação prestada.</a:t>
            </a:r>
          </a:p>
          <a:p>
            <a:r>
              <a:rPr lang="pt-BR" dirty="0"/>
              <a:t>Além disso, os itens em desconformidade automaticamente constituem um plano de ação do escritório no sentido de corrigir o problema apontado, com prazo final até o próximo ciclo.</a:t>
            </a:r>
          </a:p>
          <a:p>
            <a:r>
              <a:rPr lang="pt-BR" dirty="0"/>
              <a:t>O descumprimento dos planos de ações resultará em pontos negativos para avaliação anual do desempenho do escritório.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1EF134-6817-4729-B2A1-E1DE8C8E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D63D-7F43-3B4E-8B2F-7535F503E7C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6E4D27"/>
          </a:solidFill>
        </p:spPr>
        <p:txBody>
          <a:bodyPr/>
          <a:lstStyle/>
          <a:p>
            <a:r>
              <a:rPr lang="pt-BR" dirty="0"/>
              <a:t>Rel. Conformidade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C26A81-EDC8-4149-8A41-FBC070D7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71550"/>
            <a:ext cx="8312727" cy="1877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4A75F1-8CB5-453F-81B8-B61D245D6605}"/>
              </a:ext>
            </a:extLst>
          </p:cNvPr>
          <p:cNvSpPr txBox="1"/>
          <p:nvPr/>
        </p:nvSpPr>
        <p:spPr>
          <a:xfrm>
            <a:off x="539552" y="2862145"/>
            <a:ext cx="6984776" cy="20770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encerrados no mês em que o total pago não estava cadastrado ou estava incorreto;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cadastrados no mês anterior sem avaliação de risco;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com decisão sem atualização de risco;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ativos com andamento desatualizado em relação ao tribunal;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ativos com andamento fora do padrão;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com providência cadastrada incorretamente;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com data de audiência cadastrada incorretamente;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com ata devidamente anexada no sistema;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Processos com cadastramento incorreto da justificativa do risco.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1200" spc="-20" dirty="0">
              <a:latin typeface="+mn-l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99541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1CD735D-A3D4-4557-97B8-0CF6856B3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Ranking – KPI </a:t>
            </a:r>
            <a:r>
              <a:rPr lang="pt-BR" sz="1600" dirty="0"/>
              <a:t>(</a:t>
            </a:r>
            <a:r>
              <a:rPr lang="pt-BR" sz="1600" dirty="0" err="1"/>
              <a:t>key</a:t>
            </a:r>
            <a:r>
              <a:rPr lang="pt-BR" sz="1600" dirty="0"/>
              <a:t> Performance </a:t>
            </a:r>
            <a:r>
              <a:rPr lang="pt-BR" sz="1600" dirty="0" err="1"/>
              <a:t>Indicator</a:t>
            </a:r>
            <a:r>
              <a:rPr lang="pt-BR" sz="1600" dirty="0"/>
              <a:t>)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57072-7868-4FD0-89E9-91B4D0FD3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pt-BR" sz="1800" dirty="0"/>
              <a:t>O ranking tem como objetivo demonstrar por meio de indicadores a performance dos escritórios, facilitando assim a gestão e possibilitando no futuro reconhecer os resultados.</a:t>
            </a:r>
          </a:p>
          <a:p>
            <a:pPr algn="just"/>
            <a:r>
              <a:rPr lang="pt-BR" sz="1800" dirty="0"/>
              <a:t>A sua apuração será </a:t>
            </a:r>
            <a:r>
              <a:rPr lang="pt-BR" sz="1800" b="1" dirty="0"/>
              <a:t>mensal referente as informações de conformidade cadastral </a:t>
            </a:r>
            <a:r>
              <a:rPr lang="pt-BR" sz="1800" dirty="0"/>
              <a:t>e </a:t>
            </a:r>
            <a:r>
              <a:rPr lang="pt-BR" sz="1800" b="1" dirty="0"/>
              <a:t>semestral para a auditoria técnica jurídica</a:t>
            </a:r>
            <a:r>
              <a:rPr lang="pt-BR" sz="1800" dirty="0"/>
              <a:t>, sendo que ao final de cada competência haverá uma </a:t>
            </a:r>
            <a:r>
              <a:rPr lang="pt-BR" sz="1800" b="1" dirty="0"/>
              <a:t>consolidação das informações gerando um resultado final</a:t>
            </a:r>
            <a:r>
              <a:rPr lang="pt-BR" sz="18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BDA53A-424A-47A6-8117-A4DE4C3C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D63D-7F43-3B4E-8B2F-7535F503E7C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8126E2-5A2C-4D9A-953A-A128F89C82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700" y="4651046"/>
            <a:ext cx="8230186" cy="304956"/>
          </a:xfrm>
        </p:spPr>
        <p:txBody>
          <a:bodyPr/>
          <a:lstStyle/>
          <a:p>
            <a:r>
              <a:rPr lang="pt-BR" dirty="0"/>
              <a:t>Detalhes da composição dos valores: somente reclamatórias trabalhistas; somente modelo sistêmico e processos encerrados no mês;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4D7823-10B5-4907-9F6B-130BA85DD0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146E37"/>
          </a:solidFill>
        </p:spPr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6FAB94-5B2D-4810-ADAC-1A99B49E1B09}"/>
              </a:ext>
            </a:extLst>
          </p:cNvPr>
          <p:cNvSpPr txBox="1"/>
          <p:nvPr/>
        </p:nvSpPr>
        <p:spPr>
          <a:xfrm>
            <a:off x="185549" y="1323816"/>
            <a:ext cx="8490907" cy="4664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Objetivo:</a:t>
            </a:r>
            <a:r>
              <a:rPr lang="pt-BR" sz="1200" spc="-20" dirty="0">
                <a:latin typeface="+mn-lt"/>
                <a:cs typeface="Helvetica Neue Light"/>
              </a:rPr>
              <a:t> avaliar o resultado financeiro do processo, considerando apenas o aspecto de condenação. Para isso, observamos a seguinte fórmula:</a:t>
            </a:r>
          </a:p>
        </p:txBody>
      </p:sp>
      <p:pic>
        <p:nvPicPr>
          <p:cNvPr id="11" name="Gráfico 10" descr="Dinheiro">
            <a:extLst>
              <a:ext uri="{FF2B5EF4-FFF2-40B4-BE49-F238E27FC236}">
                <a16:creationId xmlns:a16="http://schemas.microsoft.com/office/drawing/2014/main" id="{187B1E39-2CCF-4F36-8099-E169F467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390" y="763751"/>
            <a:ext cx="504650" cy="466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B3D721-B1DC-45AA-817F-ABC2BFA62180}"/>
              </a:ext>
            </a:extLst>
          </p:cNvPr>
          <p:cNvSpPr txBox="1"/>
          <p:nvPr/>
        </p:nvSpPr>
        <p:spPr>
          <a:xfrm>
            <a:off x="754259" y="914744"/>
            <a:ext cx="5616624" cy="26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600" b="1" spc="-20" dirty="0">
                <a:latin typeface="Exo 2.0 Black" panose="00000A00000000000000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RESULTADO</a:t>
            </a:r>
            <a:endParaRPr lang="pt-BR" sz="1600" spc="-20" dirty="0">
              <a:latin typeface="Exo 2.0 Black" panose="00000A00000000000000" pitchFamily="50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ED9F57E-AF38-4633-B1CB-A6F0A232A439}"/>
              </a:ext>
            </a:extLst>
          </p:cNvPr>
          <p:cNvGrpSpPr/>
          <p:nvPr/>
        </p:nvGrpSpPr>
        <p:grpSpPr>
          <a:xfrm>
            <a:off x="1835696" y="2035727"/>
            <a:ext cx="5040560" cy="585495"/>
            <a:chOff x="1763689" y="2137228"/>
            <a:chExt cx="5040560" cy="585495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7493980-A85C-4355-B978-477E948B2C32}"/>
                </a:ext>
              </a:extLst>
            </p:cNvPr>
            <p:cNvSpPr txBox="1"/>
            <p:nvPr/>
          </p:nvSpPr>
          <p:spPr>
            <a:xfrm>
              <a:off x="1763689" y="2137228"/>
              <a:ext cx="5040560" cy="2414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X = (total êxito do escritório (provisão versus realizado)</a:t>
              </a:r>
              <a:r>
                <a:rPr lang="pt-BR" spc="-20" dirty="0">
                  <a:latin typeface="+mn-lt"/>
                  <a:cs typeface="Helvetica Neue Light"/>
                </a:rPr>
                <a:t>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A8C2D6D-98BC-4EDF-BF61-871DCC6DD5A3}"/>
                </a:ext>
              </a:extLst>
            </p:cNvPr>
            <p:cNvSpPr txBox="1"/>
            <p:nvPr/>
          </p:nvSpPr>
          <p:spPr>
            <a:xfrm>
              <a:off x="2522541" y="2491309"/>
              <a:ext cx="3705644" cy="2314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400"/>
                </a:spcBef>
              </a:pPr>
              <a:r>
                <a:rPr lang="pt-BR" b="1" spc="-20" dirty="0">
                  <a:latin typeface="+mn-lt"/>
                  <a:cs typeface="Helvetica Neue Light"/>
                </a:rPr>
                <a:t>Soma dos êxitos de todas as carteiras</a:t>
              </a:r>
              <a:endParaRPr lang="pt-BR" spc="-20" dirty="0">
                <a:latin typeface="+mn-lt"/>
                <a:cs typeface="Helvetica Neue Light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1D5C1DD-8538-409B-8CB7-C81F7F304B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720" y="2418321"/>
              <a:ext cx="439248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4" name="Gráfico 13" descr="Termômetro">
            <a:extLst>
              <a:ext uri="{FF2B5EF4-FFF2-40B4-BE49-F238E27FC236}">
                <a16:creationId xmlns:a16="http://schemas.microsoft.com/office/drawing/2014/main" id="{72385C78-2E25-4E6D-86AF-EA179CC32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648" y="2833012"/>
            <a:ext cx="352541" cy="35254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D343F8-BFF2-41C2-9112-9F50F41499D1}"/>
              </a:ext>
            </a:extLst>
          </p:cNvPr>
          <p:cNvSpPr txBox="1"/>
          <p:nvPr/>
        </p:nvSpPr>
        <p:spPr>
          <a:xfrm>
            <a:off x="534816" y="2926070"/>
            <a:ext cx="8141640" cy="3467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400"/>
              </a:spcBef>
            </a:pPr>
            <a:r>
              <a:rPr lang="pt-BR" sz="1200" b="1" spc="-20" dirty="0">
                <a:latin typeface="+mn-lt"/>
                <a:cs typeface="Helvetica Neue Light"/>
              </a:rPr>
              <a:t>Peso: </a:t>
            </a:r>
            <a:r>
              <a:rPr lang="pt-BR" sz="1200" spc="-20" dirty="0">
                <a:latin typeface="+mn-lt"/>
                <a:cs typeface="Helvetica Neue Light"/>
              </a:rPr>
              <a:t>5% - Este item peso baixo em função das diferenças nas características das carteiras de cada escritório. 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Caso o escritório não tenha processos encerrados no mês o resultado considerado será 0%.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200" spc="-20" dirty="0">
                <a:latin typeface="+mn-lt"/>
                <a:cs typeface="Helvetica Neue Light"/>
              </a:rPr>
              <a:t>Caso o escritório fique com resultado negativo o percentual a ser considerado será 0.</a:t>
            </a:r>
          </a:p>
          <a:p>
            <a:pPr>
              <a:spcBef>
                <a:spcPts val="400"/>
              </a:spcBef>
            </a:pPr>
            <a:endParaRPr lang="pt-BR" sz="1200" spc="-20" dirty="0">
              <a:latin typeface="+mn-l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5416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#4 Template 8.30.16.01">
  <a:themeElements>
    <a:clrScheme name="Sicredi">
      <a:dk1>
        <a:srgbClr val="000000"/>
      </a:dk1>
      <a:lt1>
        <a:srgbClr val="FFFFFF"/>
      </a:lt1>
      <a:dk2>
        <a:srgbClr val="FF0000"/>
      </a:dk2>
      <a:lt2>
        <a:srgbClr val="9C9C9C"/>
      </a:lt2>
      <a:accent1>
        <a:srgbClr val="666666"/>
      </a:accent1>
      <a:accent2>
        <a:srgbClr val="17BDFE"/>
      </a:accent2>
      <a:accent3>
        <a:srgbClr val="0003AD"/>
      </a:accent3>
      <a:accent4>
        <a:srgbClr val="FF6600"/>
      </a:accent4>
      <a:accent5>
        <a:srgbClr val="26E108"/>
      </a:accent5>
      <a:accent6>
        <a:srgbClr val="FC00F5"/>
      </a:accent6>
      <a:hlink>
        <a:srgbClr val="666666"/>
      </a:hlink>
      <a:folHlink>
        <a:srgbClr val="000000"/>
      </a:folHlink>
    </a:clrScheme>
    <a:fontScheme name="Interbrand IB Helvetica Neue">
      <a:majorFont>
        <a:latin typeface="Helvetica Neue for IB"/>
        <a:ea typeface="ＭＳ Ｐゴシック"/>
        <a:cs typeface="ＭＳ Ｐゴシック"/>
      </a:majorFont>
      <a:minorFont>
        <a:latin typeface="Helvetica Neue for IB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40000"/>
            <a:lumOff val="6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Verdana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noFill/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spcBef>
            <a:spcPts val="400"/>
          </a:spcBef>
          <a:defRPr sz="1200" spc="-20" dirty="0" err="1" smtClean="0">
            <a:latin typeface="+mn-lt"/>
            <a:cs typeface="Helvetica Neue Light"/>
          </a:defRPr>
        </a:defPPr>
      </a:lstStyle>
    </a:txDef>
  </a:objectDefaults>
  <a:extraClrSchemeLst>
    <a:extraClrScheme>
      <a:clrScheme name="Office Theme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stom 185">
      <a:dk1>
        <a:srgbClr val="000000"/>
      </a:dk1>
      <a:lt1>
        <a:srgbClr val="FFFFFF"/>
      </a:lt1>
      <a:dk2>
        <a:srgbClr val="FF0000"/>
      </a:dk2>
      <a:lt2>
        <a:srgbClr val="9C9C9C"/>
      </a:lt2>
      <a:accent1>
        <a:srgbClr val="666666"/>
      </a:accent1>
      <a:accent2>
        <a:srgbClr val="17BDFE"/>
      </a:accent2>
      <a:accent3>
        <a:srgbClr val="0003AD"/>
      </a:accent3>
      <a:accent4>
        <a:srgbClr val="FF6600"/>
      </a:accent4>
      <a:accent5>
        <a:srgbClr val="17E108"/>
      </a:accent5>
      <a:accent6>
        <a:srgbClr val="FC00F5"/>
      </a:accent6>
      <a:hlink>
        <a:srgbClr val="66666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3755</TotalTime>
  <Words>1264</Words>
  <Application>Microsoft Office PowerPoint</Application>
  <PresentationFormat>Apresentação na tela (16:9)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Exo 2.0 Black</vt:lpstr>
      <vt:lpstr>Helvetica Neue for IB</vt:lpstr>
      <vt:lpstr>Helvetica Neue Light</vt:lpstr>
      <vt:lpstr>Lucida Grande</vt:lpstr>
      <vt:lpstr>Segoe UI Black</vt:lpstr>
      <vt:lpstr>Times New Roman</vt:lpstr>
      <vt:lpstr>Verdana</vt:lpstr>
      <vt:lpstr>#4 Template 8.30.16.01</vt:lpstr>
      <vt:lpstr>Custom Design</vt:lpstr>
      <vt:lpstr>Superintendência Jurídica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 Miyahira</dc:creator>
  <cp:lastModifiedBy>Mateus Silva Freitas</cp:lastModifiedBy>
  <cp:revision>209</cp:revision>
  <cp:lastPrinted>2016-08-18T17:10:31Z</cp:lastPrinted>
  <dcterms:created xsi:type="dcterms:W3CDTF">2016-09-01T18:49:13Z</dcterms:created>
  <dcterms:modified xsi:type="dcterms:W3CDTF">2018-07-23T21:17:09Z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Ref">
    <vt:lpwstr>https://api.informationprotection.azure.com/api/3223964c-6e1f-48ba-b705-423351281a8c</vt:lpwstr>
  </property>
  <property fmtid="{D5CDD505-2E9C-101B-9397-08002B2CF9AE}" pid="5" name="MSIP_Label_99deea41-824f-4c3c-afd5-7afdfc16eee8_SetBy">
    <vt:lpwstr>mateus_freitas@sicredi.com.br</vt:lpwstr>
  </property>
  <property fmtid="{D5CDD505-2E9C-101B-9397-08002B2CF9AE}" pid="6" name="MSIP_Label_99deea41-824f-4c3c-afd5-7afdfc16eee8_SetDate">
    <vt:lpwstr>2017-06-07T11:36:50.0744799-03:00</vt:lpwstr>
  </property>
  <property fmtid="{D5CDD505-2E9C-101B-9397-08002B2CF9AE}" pid="7" name="MSIP_Label_99deea41-824f-4c3c-afd5-7afdfc16eee8_Name">
    <vt:lpwstr>Uso Interno</vt:lpwstr>
  </property>
  <property fmtid="{D5CDD505-2E9C-101B-9397-08002B2CF9AE}" pid="8" name="MSIP_Label_99deea41-824f-4c3c-afd5-7afdfc16eee8_Application">
    <vt:lpwstr>Microsoft Azure Information Protection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