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7"/>
  </p:notesMasterIdLst>
  <p:sldIdLst>
    <p:sldId id="259" r:id="rId5"/>
    <p:sldId id="277" r:id="rId6"/>
    <p:sldId id="279" r:id="rId7"/>
    <p:sldId id="283" r:id="rId8"/>
    <p:sldId id="295" r:id="rId9"/>
    <p:sldId id="312" r:id="rId10"/>
    <p:sldId id="296" r:id="rId11"/>
    <p:sldId id="297" r:id="rId12"/>
    <p:sldId id="313" r:id="rId13"/>
    <p:sldId id="298" r:id="rId14"/>
    <p:sldId id="300" r:id="rId15"/>
    <p:sldId id="299" r:id="rId16"/>
    <p:sldId id="327" r:id="rId17"/>
    <p:sldId id="326" r:id="rId18"/>
    <p:sldId id="314" r:id="rId19"/>
    <p:sldId id="302" r:id="rId20"/>
    <p:sldId id="310" r:id="rId21"/>
    <p:sldId id="305" r:id="rId22"/>
    <p:sldId id="306" r:id="rId23"/>
    <p:sldId id="307" r:id="rId24"/>
    <p:sldId id="309" r:id="rId25"/>
    <p:sldId id="331" r:id="rId26"/>
    <p:sldId id="332" r:id="rId27"/>
    <p:sldId id="322" r:id="rId28"/>
    <p:sldId id="323" r:id="rId29"/>
    <p:sldId id="324" r:id="rId30"/>
    <p:sldId id="325" r:id="rId31"/>
    <p:sldId id="328" r:id="rId32"/>
    <p:sldId id="329" r:id="rId33"/>
    <p:sldId id="330" r:id="rId34"/>
    <p:sldId id="316" r:id="rId35"/>
    <p:sldId id="304" r:id="rId36"/>
    <p:sldId id="317" r:id="rId37"/>
    <p:sldId id="303" r:id="rId38"/>
    <p:sldId id="311" r:id="rId39"/>
    <p:sldId id="334" r:id="rId40"/>
    <p:sldId id="333" r:id="rId41"/>
    <p:sldId id="318" r:id="rId42"/>
    <p:sldId id="320" r:id="rId43"/>
    <p:sldId id="319" r:id="rId44"/>
    <p:sldId id="288" r:id="rId45"/>
    <p:sldId id="292"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6E37"/>
    <a:srgbClr val="8E664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p:restoredTop sz="94684"/>
  </p:normalViewPr>
  <p:slideViewPr>
    <p:cSldViewPr snapToGrid="0" snapToObjects="1">
      <p:cViewPr varScale="1">
        <p:scale>
          <a:sx n="70" d="100"/>
          <a:sy n="70"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Base%20geral%20-%20Auditoria%20externa%202018_2%20-%20E%20&amp;%20Y%20(11_2018%20-%20Novembro%20-%20FINALIZAD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nas01\juridico\Contencioso\12.%20Passivos%20Contingentes\Auditoria%20externa%20-%20Ernst%20&amp;%20Young%20-%202018_2\Contatos%20e%20Organiza&#231;&#227;o%20para%20envio%20-%20Auditoria%202018_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pt-BR" sz="2400" b="1" dirty="0"/>
              <a:t>Nº</a:t>
            </a:r>
            <a:r>
              <a:rPr lang="pt-BR" sz="2400" b="1" baseline="0" dirty="0"/>
              <a:t> cooperativas x Central Cooperativa</a:t>
            </a:r>
            <a:endParaRPr lang="pt-BR" sz="2400" b="1" dirty="0"/>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2.3347271225302349E-2"/>
          <c:y val="0.12405691129407802"/>
          <c:w val="0.96331143093166771"/>
          <c:h val="0.73572491553468278"/>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4DF-4361-A10E-952CBFCB970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84DF-4361-A10E-952CBFCB970B}"/>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84DF-4361-A10E-952CBFCB970B}"/>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84DF-4361-A10E-952CBFCB970B}"/>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Estatísticas!$F$94:$F$97</c:f>
              <c:strCache>
                <c:ptCount val="4"/>
                <c:pt idx="0">
                  <c:v>Central Sicredi Brasil Central</c:v>
                </c:pt>
                <c:pt idx="1">
                  <c:v>Central Sicredi Centro Norte</c:v>
                </c:pt>
                <c:pt idx="2">
                  <c:v>Central Sicredi PR/SP/RJ</c:v>
                </c:pt>
                <c:pt idx="3">
                  <c:v>Central Sicredi Sul/Sudeste</c:v>
                </c:pt>
              </c:strCache>
            </c:strRef>
          </c:cat>
          <c:val>
            <c:numRef>
              <c:f>Estatísticas!$G$94:$G$97</c:f>
              <c:numCache>
                <c:formatCode>General</c:formatCode>
                <c:ptCount val="4"/>
                <c:pt idx="0">
                  <c:v>8</c:v>
                </c:pt>
                <c:pt idx="1">
                  <c:v>11</c:v>
                </c:pt>
                <c:pt idx="2">
                  <c:v>31</c:v>
                </c:pt>
                <c:pt idx="3">
                  <c:v>41</c:v>
                </c:pt>
              </c:numCache>
            </c:numRef>
          </c:val>
          <c:extLst>
            <c:ext xmlns:c16="http://schemas.microsoft.com/office/drawing/2014/chart" uri="{C3380CC4-5D6E-409C-BE32-E72D297353CC}">
              <c16:uniqueId val="{00000008-84DF-4361-A10E-952CBFCB970B}"/>
            </c:ext>
          </c:extLst>
        </c:ser>
        <c:dLbls>
          <c:showLegendKey val="0"/>
          <c:showVal val="0"/>
          <c:showCatName val="0"/>
          <c:showSerName val="0"/>
          <c:showPercent val="0"/>
          <c:showBubbleSize val="0"/>
        </c:dLbls>
        <c:gapWidth val="219"/>
        <c:overlap val="-27"/>
        <c:axId val="67937344"/>
        <c:axId val="67936688"/>
      </c:barChart>
      <c:catAx>
        <c:axId val="6793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pt-BR"/>
          </a:p>
        </c:txPr>
        <c:crossAx val="67936688"/>
        <c:crosses val="autoZero"/>
        <c:auto val="1"/>
        <c:lblAlgn val="ctr"/>
        <c:lblOffset val="100"/>
        <c:noMultiLvlLbl val="0"/>
      </c:catAx>
      <c:valAx>
        <c:axId val="679366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7937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[Base geral - Auditoria externa 2018_2 - E &amp; Y (11_2018 - Novembro - FINALIZADA).xlsx]Planilha1!Tabela dinâmica1</c:name>
    <c:fmtId val="4"/>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Base</a:t>
            </a:r>
            <a:r>
              <a:rPr lang="en-US" sz="2400" b="1" baseline="0" dirty="0"/>
              <a:t> </a:t>
            </a:r>
            <a:r>
              <a:rPr lang="en-US" sz="2400" b="1" baseline="0" dirty="0" err="1"/>
              <a:t>auditável</a:t>
            </a:r>
            <a:r>
              <a:rPr lang="en-US" sz="2400" b="1" baseline="0" dirty="0"/>
              <a:t> (</a:t>
            </a:r>
            <a:r>
              <a:rPr lang="en-US" sz="2400" b="1" baseline="0" dirty="0" err="1"/>
              <a:t>quantidade</a:t>
            </a:r>
            <a:r>
              <a:rPr lang="en-US" sz="2400" b="1" baseline="0" dirty="0"/>
              <a:t> de </a:t>
            </a:r>
            <a:r>
              <a:rPr lang="en-US" sz="2400" b="1" baseline="0" dirty="0" err="1"/>
              <a:t>processos</a:t>
            </a:r>
            <a:r>
              <a:rPr lang="en-US" sz="2400" b="1" baseline="0" dirty="0"/>
              <a:t>) x </a:t>
            </a:r>
            <a:r>
              <a:rPr lang="en-US" sz="2400" b="1" baseline="0" dirty="0" err="1"/>
              <a:t>Natureza</a:t>
            </a:r>
            <a:endParaRPr lang="en-US" sz="2400" b="1" dirty="0"/>
          </a:p>
        </c:rich>
      </c:tx>
      <c:layout>
        <c:manualLayout>
          <c:xMode val="edge"/>
          <c:yMode val="edge"/>
          <c:x val="0.12625155934335819"/>
          <c:y val="3.3948305398024313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accent6"/>
          </a:solidFill>
          <a:ln w="19050">
            <a:solidFill>
              <a:schemeClr val="lt1"/>
            </a:solid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rgbClr val="00B0F0"/>
          </a:solidFill>
          <a:ln w="19050">
            <a:solidFill>
              <a:schemeClr val="lt1"/>
            </a:solidFill>
          </a:ln>
          <a:effectLst/>
        </c:spPr>
        <c:dLbl>
          <c:idx val="0"/>
          <c:layout>
            <c:manualLayout>
              <c:x val="-1.3549371730592315E-3"/>
              <c:y val="-9.8755086806809698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6"/>
          </a:solidFill>
          <a:ln w="19050">
            <a:solidFill>
              <a:schemeClr val="lt1"/>
            </a:solidFill>
          </a:ln>
          <a:effectLst/>
        </c:spPr>
        <c:dLbl>
          <c:idx val="0"/>
          <c:layout>
            <c:manualLayout>
              <c:x val="-9.2503133016208341E-2"/>
              <c:y val="-0.2649315302978432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lumMod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3"/>
        <c:spPr>
          <a:solidFill>
            <a:schemeClr val="bg1">
              <a:lumMod val="50000"/>
            </a:schemeClr>
          </a:solidFill>
          <a:ln w="19050">
            <a:solidFill>
              <a:schemeClr val="lt1"/>
            </a:solidFill>
          </a:ln>
          <a:effectLst/>
        </c:spPr>
        <c:dLbl>
          <c:idx val="0"/>
          <c:layout>
            <c:manualLayout>
              <c:x val="-7.1230556198956553E-3"/>
              <c:y val="2.5140664756354996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4"/>
        <c:spPr>
          <a:solidFill>
            <a:srgbClr val="AE642C"/>
          </a:solidFill>
          <a:ln w="19050">
            <a:solidFill>
              <a:schemeClr val="lt1"/>
            </a:solidFill>
          </a:ln>
          <a:effectLst/>
        </c:spPr>
        <c:dLbl>
          <c:idx val="0"/>
          <c:layout>
            <c:manualLayout>
              <c:x val="-4.6575533711236329E-2"/>
              <c:y val="-9.9686163082825657E-3"/>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4">
              <a:lumMod val="75000"/>
            </a:schemeClr>
          </a:solidFill>
          <a:ln w="19050">
            <a:solidFill>
              <a:schemeClr val="lt1"/>
            </a:solidFill>
          </a:ln>
          <a:effectLst/>
        </c:spPr>
        <c:dLbl>
          <c:idx val="0"/>
          <c:layout>
            <c:manualLayout>
              <c:x val="3.1180072914078934E-2"/>
              <c:y val="-2.7232375769542568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6"/>
          </a:solidFill>
          <a:ln w="19050">
            <a:solidFill>
              <a:schemeClr val="lt1"/>
            </a:solid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rgbClr val="00B0F0"/>
          </a:solidFill>
          <a:ln w="19050">
            <a:solidFill>
              <a:schemeClr val="lt1"/>
            </a:solidFill>
          </a:ln>
          <a:effectLst/>
        </c:spPr>
        <c:dLbl>
          <c:idx val="0"/>
          <c:layout>
            <c:manualLayout>
              <c:x val="-1.3549371730592315E-3"/>
              <c:y val="-9.8755086806809698E-3"/>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4">
              <a:lumMod val="75000"/>
            </a:schemeClr>
          </a:solidFill>
          <a:ln w="19050">
            <a:solidFill>
              <a:schemeClr val="lt1"/>
            </a:solidFill>
          </a:ln>
          <a:effectLst/>
        </c:spPr>
        <c:dLbl>
          <c:idx val="0"/>
          <c:layout>
            <c:manualLayout>
              <c:x val="3.1180072914078934E-2"/>
              <c:y val="-2.7232375769542568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6"/>
          </a:solidFill>
          <a:ln w="19050">
            <a:solidFill>
              <a:schemeClr val="lt1"/>
            </a:solidFill>
          </a:ln>
          <a:effectLst/>
        </c:spPr>
        <c:dLbl>
          <c:idx val="0"/>
          <c:layout>
            <c:manualLayout>
              <c:x val="-9.2503133016208341E-2"/>
              <c:y val="-0.2649315302978432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lumMod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bg1">
              <a:lumMod val="50000"/>
            </a:schemeClr>
          </a:solidFill>
          <a:ln w="19050">
            <a:solidFill>
              <a:schemeClr val="lt1"/>
            </a:solidFill>
          </a:ln>
          <a:effectLst/>
        </c:spPr>
        <c:dLbl>
          <c:idx val="0"/>
          <c:layout>
            <c:manualLayout>
              <c:x val="-7.1230556198956553E-3"/>
              <c:y val="2.5140664756354996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solidFill>
            <a:srgbClr val="AE642C"/>
          </a:solidFill>
          <a:ln w="19050">
            <a:solidFill>
              <a:schemeClr val="lt1"/>
            </a:solidFill>
          </a:ln>
          <a:effectLst/>
        </c:spPr>
        <c:dLbl>
          <c:idx val="0"/>
          <c:layout>
            <c:manualLayout>
              <c:x val="-4.6575533711236329E-2"/>
              <c:y val="-9.9686163082825657E-3"/>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2"/>
        <c:spPr>
          <a:solidFill>
            <a:schemeClr val="accent6"/>
          </a:solidFill>
          <a:ln w="19050">
            <a:solidFill>
              <a:schemeClr val="lt1"/>
            </a:solid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3"/>
        <c:spPr>
          <a:solidFill>
            <a:srgbClr val="00B0F0"/>
          </a:solidFill>
          <a:ln w="19050">
            <a:solidFill>
              <a:schemeClr val="lt1"/>
            </a:solidFill>
          </a:ln>
          <a:effectLst/>
        </c:spPr>
        <c:dLbl>
          <c:idx val="0"/>
          <c:layout>
            <c:manualLayout>
              <c:x val="-1.3549371730592315E-3"/>
              <c:y val="-9.8755086806809698E-3"/>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4"/>
        <c:spPr>
          <a:solidFill>
            <a:schemeClr val="accent4">
              <a:lumMod val="75000"/>
            </a:schemeClr>
          </a:solidFill>
          <a:ln w="19050">
            <a:solidFill>
              <a:schemeClr val="lt1"/>
            </a:solidFill>
          </a:ln>
          <a:effectLst/>
        </c:spPr>
        <c:dLbl>
          <c:idx val="0"/>
          <c:layout>
            <c:manualLayout>
              <c:x val="3.1180072914078934E-2"/>
              <c:y val="-2.7232375769542568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5"/>
        <c:spPr>
          <a:solidFill>
            <a:schemeClr val="accent6"/>
          </a:solidFill>
          <a:ln w="19050">
            <a:solidFill>
              <a:schemeClr val="lt1"/>
            </a:solidFill>
          </a:ln>
          <a:effectLst/>
        </c:spPr>
        <c:dLbl>
          <c:idx val="0"/>
          <c:layout>
            <c:manualLayout>
              <c:x val="-9.2503133016208341E-2"/>
              <c:y val="-0.2649315302978432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lumMod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6"/>
        <c:spPr>
          <a:solidFill>
            <a:schemeClr val="bg1">
              <a:lumMod val="50000"/>
            </a:schemeClr>
          </a:solidFill>
          <a:ln w="19050">
            <a:solidFill>
              <a:schemeClr val="lt1"/>
            </a:solidFill>
          </a:ln>
          <a:effectLst/>
        </c:spPr>
        <c:dLbl>
          <c:idx val="0"/>
          <c:layout>
            <c:manualLayout>
              <c:x val="-7.1230556198956553E-3"/>
              <c:y val="2.5140664756354996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solidFill>
            <a:srgbClr val="AE642C"/>
          </a:solidFill>
          <a:ln w="19050">
            <a:solidFill>
              <a:schemeClr val="lt1"/>
            </a:solidFill>
          </a:ln>
          <a:effectLst/>
        </c:spPr>
        <c:dLbl>
          <c:idx val="0"/>
          <c:layout>
            <c:manualLayout>
              <c:x val="-4.6575533711236329E-2"/>
              <c:y val="-9.9686163082825657E-3"/>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manualLayout>
          <c:layoutTarget val="inner"/>
          <c:xMode val="edge"/>
          <c:yMode val="edge"/>
          <c:x val="0.23059846576190887"/>
          <c:y val="0.25580267132824319"/>
          <c:w val="0.41608050982689571"/>
          <c:h val="0.74183812621248435"/>
        </c:manualLayout>
      </c:layout>
      <c:pieChart>
        <c:varyColors val="1"/>
        <c:ser>
          <c:idx val="0"/>
          <c:order val="0"/>
          <c:tx>
            <c:strRef>
              <c:f>Planilha1!$B$3</c:f>
              <c:strCache>
                <c:ptCount val="1"/>
                <c:pt idx="0">
                  <c:v>Total</c:v>
                </c:pt>
              </c:strCache>
            </c:strRef>
          </c:tx>
          <c:spPr>
            <a:solidFill>
              <a:schemeClr val="accent6"/>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BAF3-4BA5-A888-A721A377000A}"/>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BAF3-4BA5-A888-A721A377000A}"/>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BAF3-4BA5-A888-A721A377000A}"/>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BAF3-4BA5-A888-A721A377000A}"/>
              </c:ext>
            </c:extLst>
          </c:dPt>
          <c:dPt>
            <c:idx val="4"/>
            <c:bubble3D val="0"/>
            <c:spPr>
              <a:solidFill>
                <a:srgbClr val="AE642C"/>
              </a:solidFill>
              <a:ln w="19050">
                <a:solidFill>
                  <a:schemeClr val="lt1"/>
                </a:solidFill>
              </a:ln>
              <a:effectLst/>
            </c:spPr>
            <c:extLst>
              <c:ext xmlns:c16="http://schemas.microsoft.com/office/drawing/2014/chart" uri="{C3380CC4-5D6E-409C-BE32-E72D297353CC}">
                <c16:uniqueId val="{00000009-BAF3-4BA5-A888-A721A377000A}"/>
              </c:ext>
            </c:extLst>
          </c:dPt>
          <c:dLbls>
            <c:dLbl>
              <c:idx val="0"/>
              <c:layout>
                <c:manualLayout>
                  <c:x val="-1.3549933948611053E-3"/>
                  <c:y val="-4.0134436975519945E-2"/>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BAF3-4BA5-A888-A721A377000A}"/>
                </c:ext>
              </c:extLst>
            </c:dLbl>
            <c:dLbl>
              <c:idx val="1"/>
              <c:layout>
                <c:manualLayout>
                  <c:x val="4.0104829569378206E-2"/>
                  <c:y val="-1.4361362968654038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50000"/>
                        </a:schemeClr>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BAF3-4BA5-A888-A721A377000A}"/>
                </c:ext>
              </c:extLst>
            </c:dLbl>
            <c:dLbl>
              <c:idx val="2"/>
              <c:layout>
                <c:manualLayout>
                  <c:x val="-0.11778990727272712"/>
                  <c:y val="-0.20674120277399982"/>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BAF3-4BA5-A888-A721A377000A}"/>
                </c:ext>
              </c:extLst>
            </c:dLbl>
            <c:dLbl>
              <c:idx val="3"/>
              <c:layout>
                <c:manualLayout>
                  <c:x val="-3.0922403935606392E-2"/>
                  <c:y val="6.5196948006474055E-3"/>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BAF3-4BA5-A888-A721A377000A}"/>
                </c:ext>
              </c:extLst>
            </c:dLbl>
            <c:dLbl>
              <c:idx val="4"/>
              <c:layout>
                <c:manualLayout>
                  <c:x val="-3.7650756045087171E-2"/>
                  <c:y val="-5.3133689024138795E-3"/>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BAF3-4BA5-A888-A721A377000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50000"/>
                      </a:schemeClr>
                    </a:solidFill>
                    <a:latin typeface="+mn-lt"/>
                    <a:ea typeface="+mn-ea"/>
                    <a:cs typeface="+mn-cs"/>
                  </a:defRPr>
                </a:pPr>
                <a:endParaRPr lang="pt-BR"/>
              </a:p>
            </c:txP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Planilha1!$A$4:$A$9</c:f>
              <c:strCache>
                <c:ptCount val="5"/>
                <c:pt idx="0">
                  <c:v>Administrativo PROCON</c:v>
                </c:pt>
                <c:pt idx="1">
                  <c:v>Administrativo Trabalhista</c:v>
                </c:pt>
                <c:pt idx="2">
                  <c:v>Cível</c:v>
                </c:pt>
                <c:pt idx="3">
                  <c:v>Trabalhista</c:v>
                </c:pt>
                <c:pt idx="4">
                  <c:v>Tributária</c:v>
                </c:pt>
              </c:strCache>
            </c:strRef>
          </c:cat>
          <c:val>
            <c:numRef>
              <c:f>Planilha1!$B$4:$B$9</c:f>
              <c:numCache>
                <c:formatCode>General</c:formatCode>
                <c:ptCount val="5"/>
                <c:pt idx="0">
                  <c:v>4</c:v>
                </c:pt>
                <c:pt idx="1">
                  <c:v>262</c:v>
                </c:pt>
                <c:pt idx="2">
                  <c:v>3285</c:v>
                </c:pt>
                <c:pt idx="3">
                  <c:v>559</c:v>
                </c:pt>
                <c:pt idx="4">
                  <c:v>249</c:v>
                </c:pt>
              </c:numCache>
            </c:numRef>
          </c:val>
          <c:extLst>
            <c:ext xmlns:c16="http://schemas.microsoft.com/office/drawing/2014/chart" uri="{C3380CC4-5D6E-409C-BE32-E72D297353CC}">
              <c16:uniqueId val="{0000000A-BAF3-4BA5-A888-A721A377000A}"/>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[Contatos e Organização para envio - Auditoria 2018_2.xlsx]Estatísticas!Tabela dinâmica1</c:name>
    <c:fmtId val="3"/>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pt-BR" sz="2400" b="1" dirty="0"/>
              <a:t>Data x Nº de retornos (cooperativas)</a:t>
            </a:r>
          </a:p>
        </c:rich>
      </c:tx>
      <c:layout>
        <c:manualLayout>
          <c:xMode val="edge"/>
          <c:yMode val="edge"/>
          <c:x val="0.22544404173212251"/>
          <c:y val="0"/>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61906841659549E-2"/>
          <c:y val="0.10593921525532014"/>
          <c:w val="0.93115407027596253"/>
          <c:h val="0.7172019503603807"/>
        </c:manualLayout>
      </c:layout>
      <c:barChart>
        <c:barDir val="col"/>
        <c:grouping val="clustered"/>
        <c:varyColors val="0"/>
        <c:ser>
          <c:idx val="0"/>
          <c:order val="0"/>
          <c:tx>
            <c:strRef>
              <c:f>Estatísticas!$B$3</c:f>
              <c:strCache>
                <c:ptCount val="1"/>
                <c:pt idx="0">
                  <c:v>Total</c:v>
                </c:pt>
              </c:strCache>
            </c:strRef>
          </c:tx>
          <c:spPr>
            <a:solidFill>
              <a:schemeClr val="accent1"/>
            </a:solidFill>
            <a:ln>
              <a:noFill/>
            </a:ln>
            <a:effectLst/>
          </c:spPr>
          <c:invertIfNegative val="0"/>
          <c:dPt>
            <c:idx val="7"/>
            <c:invertIfNegative val="0"/>
            <c:bubble3D val="0"/>
            <c:spPr>
              <a:solidFill>
                <a:srgbClr val="8E6648"/>
              </a:solidFill>
              <a:ln>
                <a:noFill/>
              </a:ln>
              <a:effectLst/>
            </c:spPr>
            <c:extLst>
              <c:ext xmlns:c16="http://schemas.microsoft.com/office/drawing/2014/chart" uri="{C3380CC4-5D6E-409C-BE32-E72D297353CC}">
                <c16:uniqueId val="{00000000-8F1B-4609-81E1-F787943AC6A0}"/>
              </c:ext>
            </c:extLst>
          </c:dPt>
          <c:dPt>
            <c:idx val="8"/>
            <c:invertIfNegative val="0"/>
            <c:bubble3D val="0"/>
            <c:spPr>
              <a:solidFill>
                <a:srgbClr val="8E6648"/>
              </a:solidFill>
              <a:ln>
                <a:noFill/>
              </a:ln>
              <a:effectLst/>
            </c:spPr>
            <c:extLst>
              <c:ext xmlns:c16="http://schemas.microsoft.com/office/drawing/2014/chart" uri="{C3380CC4-5D6E-409C-BE32-E72D297353CC}">
                <c16:uniqueId val="{00000001-8F1B-4609-81E1-F787943AC6A0}"/>
              </c:ext>
            </c:extLst>
          </c:dPt>
          <c:dPt>
            <c:idx val="9"/>
            <c:invertIfNegative val="0"/>
            <c:bubble3D val="0"/>
            <c:spPr>
              <a:solidFill>
                <a:srgbClr val="8E6648"/>
              </a:solidFill>
              <a:ln>
                <a:noFill/>
              </a:ln>
              <a:effectLst/>
            </c:spPr>
            <c:extLst>
              <c:ext xmlns:c16="http://schemas.microsoft.com/office/drawing/2014/chart" uri="{C3380CC4-5D6E-409C-BE32-E72D297353CC}">
                <c16:uniqueId val="{00000002-8F1B-4609-81E1-F787943AC6A0}"/>
              </c:ext>
            </c:extLst>
          </c:dPt>
          <c:dPt>
            <c:idx val="10"/>
            <c:invertIfNegative val="0"/>
            <c:bubble3D val="0"/>
            <c:spPr>
              <a:solidFill>
                <a:srgbClr val="8E6648"/>
              </a:solidFill>
              <a:ln>
                <a:noFill/>
              </a:ln>
              <a:effectLst/>
            </c:spPr>
            <c:extLst>
              <c:ext xmlns:c16="http://schemas.microsoft.com/office/drawing/2014/chart" uri="{C3380CC4-5D6E-409C-BE32-E72D297353CC}">
                <c16:uniqueId val="{00000003-8F1B-4609-81E1-F787943AC6A0}"/>
              </c:ext>
            </c:extLst>
          </c:dPt>
          <c:dPt>
            <c:idx val="11"/>
            <c:invertIfNegative val="0"/>
            <c:bubble3D val="0"/>
            <c:spPr>
              <a:solidFill>
                <a:srgbClr val="8E6648"/>
              </a:solidFill>
              <a:ln>
                <a:noFill/>
              </a:ln>
              <a:effectLst/>
            </c:spPr>
            <c:extLst>
              <c:ext xmlns:c16="http://schemas.microsoft.com/office/drawing/2014/chart" uri="{C3380CC4-5D6E-409C-BE32-E72D297353CC}">
                <c16:uniqueId val="{00000004-8F1B-4609-81E1-F787943AC6A0}"/>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Estatísticas!$A$4:$A$16</c:f>
              <c:strCache>
                <c:ptCount val="12"/>
                <c:pt idx="0">
                  <c:v>07/11/2018</c:v>
                </c:pt>
                <c:pt idx="1">
                  <c:v>08/11/2018</c:v>
                </c:pt>
                <c:pt idx="2">
                  <c:v>09/11/2018</c:v>
                </c:pt>
                <c:pt idx="3">
                  <c:v>12/11/2018</c:v>
                </c:pt>
                <c:pt idx="4">
                  <c:v>13/11/2018</c:v>
                </c:pt>
                <c:pt idx="5">
                  <c:v>14/11/2018</c:v>
                </c:pt>
                <c:pt idx="6">
                  <c:v>16/11/2018</c:v>
                </c:pt>
                <c:pt idx="7">
                  <c:v>17/11/2018</c:v>
                </c:pt>
                <c:pt idx="8">
                  <c:v>19/11/2018</c:v>
                </c:pt>
                <c:pt idx="9">
                  <c:v>20/11/2018</c:v>
                </c:pt>
                <c:pt idx="10">
                  <c:v>21/11/2018</c:v>
                </c:pt>
                <c:pt idx="11">
                  <c:v>22/11/2018</c:v>
                </c:pt>
              </c:strCache>
            </c:strRef>
          </c:cat>
          <c:val>
            <c:numRef>
              <c:f>Estatísticas!$B$4:$B$16</c:f>
              <c:numCache>
                <c:formatCode>General</c:formatCode>
                <c:ptCount val="12"/>
                <c:pt idx="0">
                  <c:v>13</c:v>
                </c:pt>
                <c:pt idx="1">
                  <c:v>7</c:v>
                </c:pt>
                <c:pt idx="2">
                  <c:v>8</c:v>
                </c:pt>
                <c:pt idx="3">
                  <c:v>4</c:v>
                </c:pt>
                <c:pt idx="4">
                  <c:v>10</c:v>
                </c:pt>
                <c:pt idx="5">
                  <c:v>8</c:v>
                </c:pt>
                <c:pt idx="6">
                  <c:v>22</c:v>
                </c:pt>
                <c:pt idx="7">
                  <c:v>1</c:v>
                </c:pt>
                <c:pt idx="8">
                  <c:v>13</c:v>
                </c:pt>
                <c:pt idx="9">
                  <c:v>3</c:v>
                </c:pt>
                <c:pt idx="10">
                  <c:v>1</c:v>
                </c:pt>
                <c:pt idx="11">
                  <c:v>1</c:v>
                </c:pt>
              </c:numCache>
            </c:numRef>
          </c:val>
          <c:extLst>
            <c:ext xmlns:c16="http://schemas.microsoft.com/office/drawing/2014/chart" uri="{C3380CC4-5D6E-409C-BE32-E72D297353CC}">
              <c16:uniqueId val="{00000000-7213-4046-8558-B665809C441A}"/>
            </c:ext>
          </c:extLst>
        </c:ser>
        <c:dLbls>
          <c:showLegendKey val="0"/>
          <c:showVal val="0"/>
          <c:showCatName val="0"/>
          <c:showSerName val="0"/>
          <c:showPercent val="0"/>
          <c:showBubbleSize val="0"/>
        </c:dLbls>
        <c:gapWidth val="150"/>
        <c:axId val="380742768"/>
        <c:axId val="380743752"/>
      </c:barChart>
      <c:catAx>
        <c:axId val="380742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pt-BR"/>
          </a:p>
        </c:txPr>
        <c:crossAx val="380743752"/>
        <c:crosses val="autoZero"/>
        <c:auto val="1"/>
        <c:lblAlgn val="ctr"/>
        <c:lblOffset val="100"/>
        <c:noMultiLvlLbl val="0"/>
      </c:catAx>
      <c:valAx>
        <c:axId val="380743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38074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pt-BR" sz="2400" b="1" dirty="0"/>
              <a:t>Atendimento</a:t>
            </a:r>
            <a:r>
              <a:rPr lang="pt-BR" sz="2400" b="1" baseline="0" dirty="0"/>
              <a:t> do prazo de retorno (16/11)</a:t>
            </a:r>
            <a:endParaRPr lang="pt-BR" sz="2400" b="1" dirty="0"/>
          </a:p>
        </c:rich>
      </c:tx>
      <c:layout>
        <c:manualLayout>
          <c:xMode val="edge"/>
          <c:yMode val="edge"/>
          <c:x val="0.16801376817409447"/>
          <c:y val="5.223077609012276E-3"/>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0.2765963969074195"/>
          <c:y val="0.14658165641193313"/>
          <c:w val="0.45155481375182488"/>
          <c:h val="0.7180641837331192"/>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FF-4B52-8449-D9F7B001501E}"/>
              </c:ext>
            </c:extLst>
          </c:dPt>
          <c:dPt>
            <c:idx val="1"/>
            <c:bubble3D val="0"/>
            <c:spPr>
              <a:solidFill>
                <a:srgbClr val="8E6648"/>
              </a:solidFill>
              <a:ln w="19050">
                <a:solidFill>
                  <a:schemeClr val="lt1"/>
                </a:solidFill>
              </a:ln>
              <a:effectLst/>
            </c:spPr>
            <c:extLst>
              <c:ext xmlns:c16="http://schemas.microsoft.com/office/drawing/2014/chart" uri="{C3380CC4-5D6E-409C-BE32-E72D297353CC}">
                <c16:uniqueId val="{00000003-58FF-4B52-8449-D9F7B001501E}"/>
              </c:ext>
            </c:extLst>
          </c:dPt>
          <c:dLbls>
            <c:dLbl>
              <c:idx val="0"/>
              <c:layout>
                <c:manualLayout>
                  <c:x val="-0.15412571695740404"/>
                  <c:y val="-0.25734744226139167"/>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58FF-4B52-8449-D9F7B001501E}"/>
                </c:ext>
              </c:extLst>
            </c:dLbl>
            <c:dLbl>
              <c:idx val="1"/>
              <c:layout>
                <c:manualLayout>
                  <c:x val="0.10559031133658754"/>
                  <c:y val="0.18618097870780451"/>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bg1"/>
                      </a:solidFill>
                      <a:latin typeface="+mn-lt"/>
                      <a:ea typeface="+mn-ea"/>
                      <a:cs typeface="+mn-cs"/>
                    </a:defRPr>
                  </a:pPr>
                  <a:endParaRPr lang="pt-BR"/>
                </a:p>
              </c:txPr>
              <c:showLegendKey val="0"/>
              <c:showVal val="1"/>
              <c:showCatName val="0"/>
              <c:showSerName val="0"/>
              <c:showPercent val="1"/>
              <c:showBubbleSize val="0"/>
              <c:separator>
</c:separator>
              <c:extLst>
                <c:ext xmlns:c15="http://schemas.microsoft.com/office/drawing/2012/chart" uri="{CE6537A1-D6FC-4f65-9D91-7224C49458BB}">
                  <c15:layout>
                    <c:manualLayout>
                      <c:w val="7.4749999999999997E-2"/>
                      <c:h val="0.17731481481481481"/>
                    </c:manualLayout>
                  </c15:layout>
                </c:ext>
                <c:ext xmlns:c16="http://schemas.microsoft.com/office/drawing/2014/chart" uri="{C3380CC4-5D6E-409C-BE32-E72D297353CC}">
                  <c16:uniqueId val="{00000003-58FF-4B52-8449-D9F7B001501E}"/>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pt-BR"/>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Estatísticas!$A$19:$A$20</c:f>
              <c:strCache>
                <c:ptCount val="2"/>
                <c:pt idx="0">
                  <c:v>No prazo</c:v>
                </c:pt>
                <c:pt idx="1">
                  <c:v>Fora do prazo</c:v>
                </c:pt>
              </c:strCache>
            </c:strRef>
          </c:cat>
          <c:val>
            <c:numRef>
              <c:f>Estatísticas!$B$19:$B$20</c:f>
              <c:numCache>
                <c:formatCode>General</c:formatCode>
                <c:ptCount val="2"/>
                <c:pt idx="0">
                  <c:v>72</c:v>
                </c:pt>
                <c:pt idx="1">
                  <c:v>19</c:v>
                </c:pt>
              </c:numCache>
            </c:numRef>
          </c:val>
          <c:extLst>
            <c:ext xmlns:c16="http://schemas.microsoft.com/office/drawing/2014/chart" uri="{C3380CC4-5D6E-409C-BE32-E72D297353CC}">
              <c16:uniqueId val="{00000004-58FF-4B52-8449-D9F7B001501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0103251336717141"/>
          <c:y val="0.86833694973694375"/>
          <c:w val="0.42043110236220471"/>
          <c:h val="8.933180227471565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pt-BR" sz="2400" b="1"/>
              <a:t>Atendimento</a:t>
            </a:r>
            <a:r>
              <a:rPr lang="pt-BR" sz="2400" b="1" baseline="0"/>
              <a:t> do prazo de retorno</a:t>
            </a:r>
            <a:endParaRPr lang="pt-BR" sz="2400" b="1"/>
          </a:p>
        </c:rich>
      </c:tx>
      <c:layout>
        <c:manualLayout>
          <c:xMode val="edge"/>
          <c:yMode val="edge"/>
          <c:x val="0.24081232825296914"/>
          <c:y val="2.283942177174053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0.2765963969074195"/>
          <c:y val="0.14658165641193313"/>
          <c:w val="0.45155481375182488"/>
          <c:h val="0.7180641837331192"/>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30103251336717141"/>
          <c:y val="0.86833694973694375"/>
          <c:w val="0.42043110236220471"/>
          <c:h val="8.933180227471565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err="1"/>
              <a:t>Quantidade</a:t>
            </a:r>
            <a:r>
              <a:rPr lang="en-US" sz="2400" b="1" dirty="0"/>
              <a:t> de </a:t>
            </a:r>
            <a:r>
              <a:rPr lang="en-US" sz="2400" b="1" dirty="0" err="1"/>
              <a:t>requisições</a:t>
            </a:r>
            <a:r>
              <a:rPr lang="en-US" sz="2400" b="1" dirty="0"/>
              <a:t> x </a:t>
            </a:r>
            <a:r>
              <a:rPr lang="en-US" sz="2400" b="1" dirty="0" err="1"/>
              <a:t>Cooperativas</a:t>
            </a:r>
            <a:endParaRPr lang="en-US" sz="2400" b="1" dirty="0"/>
          </a:p>
        </c:rich>
      </c:tx>
      <c:layout>
        <c:manualLayout>
          <c:xMode val="edge"/>
          <c:yMode val="edge"/>
          <c:x val="0.17610945648328824"/>
          <c:y val="8.3821909463097574E-3"/>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bar"/>
        <c:grouping val="clustered"/>
        <c:varyColors val="0"/>
        <c:ser>
          <c:idx val="0"/>
          <c:order val="0"/>
          <c:tx>
            <c:strRef>
              <c:f>Estatísticas!$E$33</c:f>
              <c:strCache>
                <c:ptCount val="1"/>
                <c:pt idx="0">
                  <c:v>Quantidade</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0D6E-4FDC-9599-0B3D1A2BB362}"/>
              </c:ext>
            </c:extLst>
          </c:dPt>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3-0D6E-4FDC-9599-0B3D1A2BB362}"/>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Estatísticas!$D$34:$D$36</c:f>
              <c:strCache>
                <c:ptCount val="3"/>
                <c:pt idx="0">
                  <c:v>1 requisição</c:v>
                </c:pt>
                <c:pt idx="1">
                  <c:v>2 requisições</c:v>
                </c:pt>
                <c:pt idx="2">
                  <c:v>3 requisições</c:v>
                </c:pt>
              </c:strCache>
            </c:strRef>
          </c:cat>
          <c:val>
            <c:numRef>
              <c:f>Estatísticas!$E$34:$E$36</c:f>
              <c:numCache>
                <c:formatCode>General</c:formatCode>
                <c:ptCount val="3"/>
                <c:pt idx="0">
                  <c:v>77</c:v>
                </c:pt>
                <c:pt idx="1">
                  <c:v>13</c:v>
                </c:pt>
                <c:pt idx="2">
                  <c:v>1</c:v>
                </c:pt>
              </c:numCache>
            </c:numRef>
          </c:val>
          <c:extLst>
            <c:ext xmlns:c16="http://schemas.microsoft.com/office/drawing/2014/chart" uri="{C3380CC4-5D6E-409C-BE32-E72D297353CC}">
              <c16:uniqueId val="{00000004-0D6E-4FDC-9599-0B3D1A2BB362}"/>
            </c:ext>
          </c:extLst>
        </c:ser>
        <c:dLbls>
          <c:showLegendKey val="0"/>
          <c:showVal val="0"/>
          <c:showCatName val="0"/>
          <c:showSerName val="0"/>
          <c:showPercent val="0"/>
          <c:showBubbleSize val="0"/>
        </c:dLbls>
        <c:gapWidth val="182"/>
        <c:axId val="858959912"/>
        <c:axId val="858960240"/>
      </c:barChart>
      <c:catAx>
        <c:axId val="8589599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pt-BR"/>
          </a:p>
        </c:txPr>
        <c:crossAx val="858960240"/>
        <c:crosses val="autoZero"/>
        <c:auto val="1"/>
        <c:lblAlgn val="ctr"/>
        <c:lblOffset val="100"/>
        <c:noMultiLvlLbl val="0"/>
      </c:catAx>
      <c:valAx>
        <c:axId val="858960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pt-BR"/>
          </a:p>
        </c:txPr>
        <c:crossAx val="858959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r>
              <a:rPr lang="pt-BR" sz="2000" b="1" dirty="0">
                <a:solidFill>
                  <a:schemeClr val="bg1">
                    <a:lumMod val="50000"/>
                  </a:schemeClr>
                </a:solidFill>
              </a:rPr>
              <a:t>Solicitação de ajustes/análise</a:t>
            </a:r>
            <a:r>
              <a:rPr lang="pt-BR" sz="2000" b="1" baseline="0" dirty="0">
                <a:solidFill>
                  <a:schemeClr val="bg1">
                    <a:lumMod val="50000"/>
                  </a:schemeClr>
                </a:solidFill>
              </a:rPr>
              <a:t> x Nº cooperativas x Natureza</a:t>
            </a:r>
            <a:endParaRPr lang="pt-BR" sz="2000" b="1" dirty="0">
              <a:solidFill>
                <a:schemeClr val="bg1">
                  <a:lumMod val="50000"/>
                </a:schemeClr>
              </a:solidFill>
            </a:endParaRPr>
          </a:p>
        </c:rich>
      </c:tx>
      <c:layout>
        <c:manualLayout>
          <c:xMode val="edge"/>
          <c:yMode val="edge"/>
          <c:x val="0.15365501185885283"/>
          <c:y val="2.386201367838264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endParaRPr lang="pt-BR"/>
        </a:p>
      </c:txPr>
    </c:title>
    <c:autoTitleDeleted val="0"/>
    <c:plotArea>
      <c:layout/>
      <c:barChart>
        <c:barDir val="bar"/>
        <c:grouping val="stacked"/>
        <c:varyColors val="0"/>
        <c:ser>
          <c:idx val="0"/>
          <c:order val="0"/>
          <c:tx>
            <c:strRef>
              <c:f>Estatísticas!$G$55</c:f>
              <c:strCache>
                <c:ptCount val="1"/>
                <c:pt idx="0">
                  <c:v>Com ajustes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Estatísticas!$F$56:$F$58</c:f>
              <c:strCache>
                <c:ptCount val="3"/>
                <c:pt idx="0">
                  <c:v>Cível</c:v>
                </c:pt>
                <c:pt idx="1">
                  <c:v>Tributário</c:v>
                </c:pt>
                <c:pt idx="2">
                  <c:v>Trabalhista</c:v>
                </c:pt>
              </c:strCache>
            </c:strRef>
          </c:cat>
          <c:val>
            <c:numRef>
              <c:f>Estatísticas!$G$56:$G$58</c:f>
              <c:numCache>
                <c:formatCode>General</c:formatCode>
                <c:ptCount val="3"/>
                <c:pt idx="0">
                  <c:v>54</c:v>
                </c:pt>
                <c:pt idx="1">
                  <c:v>9</c:v>
                </c:pt>
                <c:pt idx="2">
                  <c:v>41</c:v>
                </c:pt>
              </c:numCache>
            </c:numRef>
          </c:val>
          <c:extLst>
            <c:ext xmlns:c16="http://schemas.microsoft.com/office/drawing/2014/chart" uri="{C3380CC4-5D6E-409C-BE32-E72D297353CC}">
              <c16:uniqueId val="{00000000-4F82-4198-A736-59F7EF4435FE}"/>
            </c:ext>
          </c:extLst>
        </c:ser>
        <c:ser>
          <c:idx val="1"/>
          <c:order val="1"/>
          <c:tx>
            <c:strRef>
              <c:f>Estatísticas!$H$55</c:f>
              <c:strCache>
                <c:ptCount val="1"/>
                <c:pt idx="0">
                  <c:v>Sem ajustes/De acordo/Inexistência de processo na base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Estatísticas!$F$56:$F$58</c:f>
              <c:strCache>
                <c:ptCount val="3"/>
                <c:pt idx="0">
                  <c:v>Cível</c:v>
                </c:pt>
                <c:pt idx="1">
                  <c:v>Tributário</c:v>
                </c:pt>
                <c:pt idx="2">
                  <c:v>Trabalhista</c:v>
                </c:pt>
              </c:strCache>
            </c:strRef>
          </c:cat>
          <c:val>
            <c:numRef>
              <c:f>Estatísticas!$H$56:$H$58</c:f>
              <c:numCache>
                <c:formatCode>General</c:formatCode>
                <c:ptCount val="3"/>
                <c:pt idx="0">
                  <c:v>37</c:v>
                </c:pt>
                <c:pt idx="1">
                  <c:v>82</c:v>
                </c:pt>
                <c:pt idx="2">
                  <c:v>50</c:v>
                </c:pt>
              </c:numCache>
            </c:numRef>
          </c:val>
          <c:extLst>
            <c:ext xmlns:c16="http://schemas.microsoft.com/office/drawing/2014/chart" uri="{C3380CC4-5D6E-409C-BE32-E72D297353CC}">
              <c16:uniqueId val="{00000001-4F82-4198-A736-59F7EF4435FE}"/>
            </c:ext>
          </c:extLst>
        </c:ser>
        <c:dLbls>
          <c:showLegendKey val="0"/>
          <c:showVal val="0"/>
          <c:showCatName val="0"/>
          <c:showSerName val="0"/>
          <c:showPercent val="0"/>
          <c:showBubbleSize val="0"/>
        </c:dLbls>
        <c:gapWidth val="150"/>
        <c:overlap val="100"/>
        <c:axId val="449377208"/>
        <c:axId val="832520968"/>
      </c:barChart>
      <c:catAx>
        <c:axId val="4493772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bg1">
                    <a:lumMod val="50000"/>
                  </a:schemeClr>
                </a:solidFill>
                <a:latin typeface="+mn-lt"/>
                <a:ea typeface="+mn-ea"/>
                <a:cs typeface="+mn-cs"/>
              </a:defRPr>
            </a:pPr>
            <a:endParaRPr lang="pt-BR"/>
          </a:p>
        </c:txPr>
        <c:crossAx val="832520968"/>
        <c:crosses val="autoZero"/>
        <c:auto val="1"/>
        <c:lblAlgn val="ctr"/>
        <c:lblOffset val="100"/>
        <c:noMultiLvlLbl val="0"/>
      </c:catAx>
      <c:valAx>
        <c:axId val="832520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4493772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pt-BR"/>
          </a:p>
        </c:txPr>
      </c:legendEntry>
      <c:legendEntry>
        <c:idx val="1"/>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pt-BR"/>
          </a:p>
        </c:txPr>
      </c:legendEntry>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dirty="0" err="1"/>
              <a:t>Reabertura</a:t>
            </a:r>
            <a:r>
              <a:rPr lang="en-US" sz="2800" b="1" baseline="0" dirty="0"/>
              <a:t> de </a:t>
            </a:r>
            <a:r>
              <a:rPr lang="en-US" sz="2800" b="1" baseline="0" dirty="0" err="1"/>
              <a:t>requisições</a:t>
            </a:r>
            <a:r>
              <a:rPr lang="en-US" sz="2800" b="1" baseline="0" dirty="0"/>
              <a:t> </a:t>
            </a:r>
            <a:r>
              <a:rPr lang="en-US" sz="2800" b="1" baseline="0" dirty="0" err="1"/>
              <a:t>por</a:t>
            </a:r>
            <a:r>
              <a:rPr lang="en-US" sz="2800" b="1" baseline="0" dirty="0"/>
              <a:t> </a:t>
            </a:r>
            <a:r>
              <a:rPr lang="en-US" sz="2800" b="1" baseline="0" dirty="0" err="1"/>
              <a:t>cooperativa</a:t>
            </a:r>
            <a:endParaRPr lang="en-US" sz="2800" b="1" dirty="0"/>
          </a:p>
        </c:rich>
      </c:tx>
      <c:layout>
        <c:manualLayout>
          <c:xMode val="edge"/>
          <c:yMode val="edge"/>
          <c:x val="0.11463746502075046"/>
          <c:y val="5.899530887471271E-3"/>
        </c:manualLayout>
      </c:layout>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0.24422834645669292"/>
          <c:y val="0.12593285791684258"/>
          <c:w val="0.4792974351839861"/>
          <c:h val="0.74868960932856032"/>
        </c:manualLayout>
      </c:layout>
      <c:pieChart>
        <c:varyColors val="1"/>
        <c:ser>
          <c:idx val="0"/>
          <c:order val="0"/>
          <c:dPt>
            <c:idx val="0"/>
            <c:bubble3D val="0"/>
            <c:spPr>
              <a:solidFill>
                <a:srgbClr val="8E6648"/>
              </a:solidFill>
              <a:ln w="19050">
                <a:solidFill>
                  <a:schemeClr val="lt1"/>
                </a:solidFill>
              </a:ln>
              <a:effectLst/>
            </c:spPr>
            <c:extLst>
              <c:ext xmlns:c16="http://schemas.microsoft.com/office/drawing/2014/chart" uri="{C3380CC4-5D6E-409C-BE32-E72D297353CC}">
                <c16:uniqueId val="{00000001-36BA-49B8-9309-276CC2039CF2}"/>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36BA-49B8-9309-276CC2039CF2}"/>
              </c:ext>
            </c:extLst>
          </c:dPt>
          <c:dLbls>
            <c:dLbl>
              <c:idx val="0"/>
              <c:layout>
                <c:manualLayout>
                  <c:x val="-5.4412839020122485E-2"/>
                  <c:y val="-0.31431412380587198"/>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36BA-49B8-9309-276CC2039CF2}"/>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pt-BR"/>
              </a:p>
            </c:txP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Estatísticas!$A$66:$A$67</c:f>
              <c:strCache>
                <c:ptCount val="2"/>
                <c:pt idx="0">
                  <c:v>Não</c:v>
                </c:pt>
                <c:pt idx="1">
                  <c:v>Sim</c:v>
                </c:pt>
              </c:strCache>
            </c:strRef>
          </c:cat>
          <c:val>
            <c:numRef>
              <c:f>Estatísticas!$B$66:$B$67</c:f>
              <c:numCache>
                <c:formatCode>General</c:formatCode>
                <c:ptCount val="2"/>
                <c:pt idx="0">
                  <c:v>86</c:v>
                </c:pt>
                <c:pt idx="1">
                  <c:v>5</c:v>
                </c:pt>
              </c:numCache>
            </c:numRef>
          </c:val>
          <c:extLst>
            <c:ext xmlns:c16="http://schemas.microsoft.com/office/drawing/2014/chart" uri="{C3380CC4-5D6E-409C-BE32-E72D297353CC}">
              <c16:uniqueId val="{00000004-36BA-49B8-9309-276CC2039C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r>
              <a:rPr lang="pt-BR" sz="2400" b="1" dirty="0">
                <a:solidFill>
                  <a:schemeClr val="bg1">
                    <a:lumMod val="50000"/>
                  </a:schemeClr>
                </a:solidFill>
              </a:rPr>
              <a:t>Aberturas</a:t>
            </a:r>
            <a:r>
              <a:rPr lang="pt-BR" sz="2400" b="1" baseline="0" dirty="0">
                <a:solidFill>
                  <a:schemeClr val="bg1">
                    <a:lumMod val="50000"/>
                  </a:schemeClr>
                </a:solidFill>
              </a:rPr>
              <a:t> de requisição (forma)</a:t>
            </a:r>
            <a:endParaRPr lang="pt-BR" sz="2400" b="1" dirty="0">
              <a:solidFill>
                <a:schemeClr val="bg1">
                  <a:lumMod val="50000"/>
                </a:schemeClr>
              </a:solidFill>
            </a:endParaRPr>
          </a:p>
        </c:rich>
      </c:tx>
      <c:layout>
        <c:manualLayout>
          <c:xMode val="edge"/>
          <c:yMode val="edge"/>
          <c:x val="0.24034332943393347"/>
          <c:y val="2.143686530259964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endParaRPr lang="pt-BR"/>
        </a:p>
      </c:txPr>
    </c:title>
    <c:autoTitleDeleted val="0"/>
    <c:plotArea>
      <c:layout>
        <c:manualLayout>
          <c:layoutTarget val="inner"/>
          <c:xMode val="edge"/>
          <c:yMode val="edge"/>
          <c:x val="0.25019854418214882"/>
          <c:y val="0.12298571312141687"/>
          <c:w val="0.46967399634443047"/>
          <c:h val="0.77904971608593587"/>
        </c:manualLayout>
      </c:layout>
      <c:pieChart>
        <c:varyColors val="1"/>
        <c:ser>
          <c:idx val="0"/>
          <c:order val="0"/>
          <c:explosion val="2"/>
          <c:dPt>
            <c:idx val="0"/>
            <c:bubble3D val="0"/>
            <c:spPr>
              <a:solidFill>
                <a:srgbClr val="92D050"/>
              </a:solidFill>
              <a:ln w="19050">
                <a:solidFill>
                  <a:schemeClr val="lt1"/>
                </a:solidFill>
              </a:ln>
              <a:effectLst/>
            </c:spPr>
            <c:extLst>
              <c:ext xmlns:c16="http://schemas.microsoft.com/office/drawing/2014/chart" uri="{C3380CC4-5D6E-409C-BE32-E72D297353CC}">
                <c16:uniqueId val="{00000001-25B0-44EA-8BA6-6ADDA9898D65}"/>
              </c:ext>
            </c:extLst>
          </c:dPt>
          <c:dPt>
            <c:idx val="1"/>
            <c:bubble3D val="0"/>
            <c:spPr>
              <a:solidFill>
                <a:srgbClr val="8E6648"/>
              </a:solidFill>
              <a:ln w="19050">
                <a:solidFill>
                  <a:schemeClr val="lt1"/>
                </a:solidFill>
              </a:ln>
              <a:effectLst/>
            </c:spPr>
            <c:extLst>
              <c:ext xmlns:c16="http://schemas.microsoft.com/office/drawing/2014/chart" uri="{C3380CC4-5D6E-409C-BE32-E72D297353CC}">
                <c16:uniqueId val="{00000003-25B0-44EA-8BA6-6ADDA9898D65}"/>
              </c:ext>
            </c:extLst>
          </c:dPt>
          <c:dLbls>
            <c:dLbl>
              <c:idx val="0"/>
              <c:layout>
                <c:manualLayout>
                  <c:x val="-0.16366470936903038"/>
                  <c:y val="-2.8397266227035835E-3"/>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25B0-44EA-8BA6-6ADDA9898D65}"/>
                </c:ext>
              </c:extLst>
            </c:dLbl>
            <c:dLbl>
              <c:idx val="1"/>
              <c:layout>
                <c:manualLayout>
                  <c:x val="0.15806562209783367"/>
                  <c:y val="-4.5088562037304908E-2"/>
                </c:manualLayout>
              </c:layou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25B0-44EA-8BA6-6ADDA9898D65}"/>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pt-BR"/>
              </a:p>
            </c:txP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Estatísticas!$H$190:$H$191</c:f>
              <c:strCache>
                <c:ptCount val="2"/>
                <c:pt idx="0">
                  <c:v>Orchestrator</c:v>
                </c:pt>
                <c:pt idx="1">
                  <c:v>USD</c:v>
                </c:pt>
              </c:strCache>
            </c:strRef>
          </c:cat>
          <c:val>
            <c:numRef>
              <c:f>Estatísticas!$I$190:$I$191</c:f>
              <c:numCache>
                <c:formatCode>General</c:formatCode>
                <c:ptCount val="2"/>
                <c:pt idx="0">
                  <c:v>51</c:v>
                </c:pt>
                <c:pt idx="1">
                  <c:v>57</c:v>
                </c:pt>
              </c:numCache>
            </c:numRef>
          </c:val>
          <c:extLst>
            <c:ext xmlns:c16="http://schemas.microsoft.com/office/drawing/2014/chart" uri="{C3380CC4-5D6E-409C-BE32-E72D297353CC}">
              <c16:uniqueId val="{00000004-25B0-44EA-8BA6-6ADDA9898D6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4980228063047738"/>
          <c:y val="0.46550512038179126"/>
          <c:w val="0.20971073114219113"/>
          <c:h val="0.1497601980098555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7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r>
              <a:rPr lang="pt-BR" sz="2000" b="1" dirty="0">
                <a:solidFill>
                  <a:schemeClr val="bg1">
                    <a:lumMod val="50000"/>
                  </a:schemeClr>
                </a:solidFill>
              </a:rPr>
              <a:t>Aberturas de</a:t>
            </a:r>
            <a:r>
              <a:rPr lang="pt-BR" sz="2000" b="1" baseline="0" dirty="0">
                <a:solidFill>
                  <a:schemeClr val="bg1">
                    <a:lumMod val="50000"/>
                  </a:schemeClr>
                </a:solidFill>
              </a:rPr>
              <a:t> requisição (forma) x Central</a:t>
            </a:r>
            <a:endParaRPr lang="pt-BR" sz="2000" b="1" dirty="0">
              <a:solidFill>
                <a:schemeClr val="bg1">
                  <a:lumMod val="50000"/>
                </a:schemeClr>
              </a:solidFill>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bg1">
                  <a:lumMod val="50000"/>
                </a:schemeClr>
              </a:solidFill>
              <a:latin typeface="+mn-lt"/>
              <a:ea typeface="+mn-ea"/>
              <a:cs typeface="+mn-cs"/>
            </a:defRPr>
          </a:pPr>
          <a:endParaRPr lang="pt-BR"/>
        </a:p>
      </c:txPr>
    </c:title>
    <c:autoTitleDeleted val="0"/>
    <c:plotArea>
      <c:layout/>
      <c:barChart>
        <c:barDir val="bar"/>
        <c:grouping val="clustered"/>
        <c:varyColors val="0"/>
        <c:ser>
          <c:idx val="0"/>
          <c:order val="0"/>
          <c:tx>
            <c:strRef>
              <c:f>Estatísticas!$H$182</c:f>
              <c:strCache>
                <c:ptCount val="1"/>
                <c:pt idx="0">
                  <c:v>Orchestrator</c:v>
                </c:pt>
              </c:strCache>
            </c:strRef>
          </c:tx>
          <c:spPr>
            <a:solidFill>
              <a:srgbClr val="8E664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Estatísticas!$G$183:$G$186</c:f>
              <c:strCache>
                <c:ptCount val="4"/>
                <c:pt idx="0">
                  <c:v>Central Brasil Central</c:v>
                </c:pt>
                <c:pt idx="1">
                  <c:v>Central Centro Norte</c:v>
                </c:pt>
                <c:pt idx="2">
                  <c:v>Central PR/SP/RJ</c:v>
                </c:pt>
                <c:pt idx="3">
                  <c:v>Central Sicredi Sul/Sudeste</c:v>
                </c:pt>
              </c:strCache>
            </c:strRef>
          </c:cat>
          <c:val>
            <c:numRef>
              <c:f>Estatísticas!$H$183:$H$186</c:f>
              <c:numCache>
                <c:formatCode>General</c:formatCode>
                <c:ptCount val="4"/>
                <c:pt idx="0">
                  <c:v>5</c:v>
                </c:pt>
                <c:pt idx="1">
                  <c:v>3</c:v>
                </c:pt>
                <c:pt idx="2">
                  <c:v>18</c:v>
                </c:pt>
                <c:pt idx="3">
                  <c:v>25</c:v>
                </c:pt>
              </c:numCache>
            </c:numRef>
          </c:val>
          <c:extLst>
            <c:ext xmlns:c16="http://schemas.microsoft.com/office/drawing/2014/chart" uri="{C3380CC4-5D6E-409C-BE32-E72D297353CC}">
              <c16:uniqueId val="{00000000-8E3F-4191-9548-A831902C44EF}"/>
            </c:ext>
          </c:extLst>
        </c:ser>
        <c:ser>
          <c:idx val="1"/>
          <c:order val="1"/>
          <c:tx>
            <c:strRef>
              <c:f>Estatísticas!$I$182</c:f>
              <c:strCache>
                <c:ptCount val="1"/>
                <c:pt idx="0">
                  <c:v>USD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Estatísticas!$G$183:$G$186</c:f>
              <c:strCache>
                <c:ptCount val="4"/>
                <c:pt idx="0">
                  <c:v>Central Brasil Central</c:v>
                </c:pt>
                <c:pt idx="1">
                  <c:v>Central Centro Norte</c:v>
                </c:pt>
                <c:pt idx="2">
                  <c:v>Central PR/SP/RJ</c:v>
                </c:pt>
                <c:pt idx="3">
                  <c:v>Central Sicredi Sul/Sudeste</c:v>
                </c:pt>
              </c:strCache>
            </c:strRef>
          </c:cat>
          <c:val>
            <c:numRef>
              <c:f>Estatísticas!$I$183:$I$186</c:f>
              <c:numCache>
                <c:formatCode>General</c:formatCode>
                <c:ptCount val="4"/>
                <c:pt idx="0">
                  <c:v>4</c:v>
                </c:pt>
                <c:pt idx="1">
                  <c:v>9</c:v>
                </c:pt>
                <c:pt idx="2">
                  <c:v>19</c:v>
                </c:pt>
                <c:pt idx="3">
                  <c:v>25</c:v>
                </c:pt>
              </c:numCache>
            </c:numRef>
          </c:val>
          <c:extLst>
            <c:ext xmlns:c16="http://schemas.microsoft.com/office/drawing/2014/chart" uri="{C3380CC4-5D6E-409C-BE32-E72D297353CC}">
              <c16:uniqueId val="{00000001-8E3F-4191-9548-A831902C44EF}"/>
            </c:ext>
          </c:extLst>
        </c:ser>
        <c:dLbls>
          <c:showLegendKey val="0"/>
          <c:showVal val="0"/>
          <c:showCatName val="0"/>
          <c:showSerName val="0"/>
          <c:showPercent val="0"/>
          <c:showBubbleSize val="0"/>
        </c:dLbls>
        <c:gapWidth val="182"/>
        <c:axId val="808111712"/>
        <c:axId val="808112040"/>
      </c:barChart>
      <c:catAx>
        <c:axId val="808111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lumMod val="50000"/>
                  </a:schemeClr>
                </a:solidFill>
                <a:latin typeface="+mn-lt"/>
                <a:ea typeface="+mn-ea"/>
                <a:cs typeface="+mn-cs"/>
              </a:defRPr>
            </a:pPr>
            <a:endParaRPr lang="pt-BR"/>
          </a:p>
        </c:txPr>
        <c:crossAx val="808112040"/>
        <c:crosses val="autoZero"/>
        <c:auto val="1"/>
        <c:lblAlgn val="ctr"/>
        <c:lblOffset val="100"/>
        <c:noMultiLvlLbl val="0"/>
      </c:catAx>
      <c:valAx>
        <c:axId val="808112040"/>
        <c:scaling>
          <c:orientation val="minMax"/>
        </c:scaling>
        <c:delete val="1"/>
        <c:axPos val="b"/>
        <c:numFmt formatCode="General" sourceLinked="1"/>
        <c:majorTickMark val="none"/>
        <c:minorTickMark val="none"/>
        <c:tickLblPos val="nextTo"/>
        <c:crossAx val="808111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bg1">
                  <a:lumMod val="50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0.86584</cdr:y>
    </cdr:from>
    <cdr:to>
      <cdr:x>1</cdr:x>
      <cdr:y>1</cdr:y>
    </cdr:to>
    <cdr:sp macro="" textlink="">
      <cdr:nvSpPr>
        <cdr:cNvPr id="2" name="CaixaDeTexto 1">
          <a:extLst xmlns:a="http://schemas.openxmlformats.org/drawingml/2006/main">
            <a:ext uri="{FF2B5EF4-FFF2-40B4-BE49-F238E27FC236}">
              <a16:creationId xmlns:a16="http://schemas.microsoft.com/office/drawing/2014/main" id="{13180B4A-EADC-4D2F-88F8-3885DCAE62BB}"/>
            </a:ext>
          </a:extLst>
        </cdr:cNvPr>
        <cdr:cNvSpPr txBox="1"/>
      </cdr:nvSpPr>
      <cdr:spPr>
        <a:xfrm xmlns:a="http://schemas.openxmlformats.org/drawingml/2006/main">
          <a:off x="0" y="4171322"/>
          <a:ext cx="8325135" cy="64633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just"/>
          <a:r>
            <a:rPr lang="pt-BR" sz="1800" b="1" dirty="0">
              <a:sym typeface="Wingdings" panose="05000000000000000000" pitchFamily="2" charset="2"/>
            </a:rPr>
            <a:t> No total, foram atendidas 106 requisições, abertas pelas 91 cooperativas com processos no modelo sistêmico. </a:t>
          </a:r>
          <a:endParaRPr lang="pt-BR" sz="18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068B6C-AFE5-40D7-A34C-DFEBBE49BD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43F709CB-12CD-41EA-8881-E5BC07208ED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4E60C45-6996-4840-BE02-40EA79439E37}" type="datetimeFigureOut">
              <a:rPr lang="en-US"/>
              <a:pPr>
                <a:defRPr/>
              </a:pPr>
              <a:t>1/15/2019</a:t>
            </a:fld>
            <a:endParaRPr lang="en-US"/>
          </a:p>
        </p:txBody>
      </p:sp>
      <p:sp>
        <p:nvSpPr>
          <p:cNvPr id="4" name="Slide Image Placeholder 3">
            <a:extLst>
              <a:ext uri="{FF2B5EF4-FFF2-40B4-BE49-F238E27FC236}">
                <a16:creationId xmlns:a16="http://schemas.microsoft.com/office/drawing/2014/main" id="{8B788717-27A3-4AA5-8C34-C0599198F87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B9445F0-B1C1-40B5-A1BB-FF5EB95B223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D033BF6-9ACA-4FEF-888F-8163DE3DE38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550107C-FADC-4F31-A4A2-4E3BA972B21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7EB9EE55-DC47-479F-8254-4A763EA9F705}"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679FD7F-E36D-4053-8BBC-EEC4ACF57C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E64728BB-9A85-4636-9CD8-6388ED02C7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17412" name="Slide Number Placeholder 3">
            <a:extLst>
              <a:ext uri="{FF2B5EF4-FFF2-40B4-BE49-F238E27FC236}">
                <a16:creationId xmlns:a16="http://schemas.microsoft.com/office/drawing/2014/main" id="{952B00A7-4357-4632-8D80-1678D2D8ED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57F243D-3037-4320-AB4A-62CAADD1A894}" type="slidenum">
              <a:rPr lang="en-US" altLang="pt-BR" smtClean="0"/>
              <a:pPr fontAlgn="base">
                <a:spcBef>
                  <a:spcPct val="0"/>
                </a:spcBef>
                <a:spcAft>
                  <a:spcPct val="0"/>
                </a:spcAft>
              </a:pPr>
              <a:t>1</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9.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SEM FOTO">
    <p:spTree>
      <p:nvGrpSpPr>
        <p:cNvPr id="1" name=""/>
        <p:cNvGrpSpPr/>
        <p:nvPr/>
      </p:nvGrpSpPr>
      <p:grpSpPr>
        <a:xfrm>
          <a:off x="0" y="0"/>
          <a:ext cx="0" cy="0"/>
          <a:chOff x="0" y="0"/>
          <a:chExt cx="0" cy="0"/>
        </a:xfrm>
      </p:grpSpPr>
      <p:pic>
        <p:nvPicPr>
          <p:cNvPr id="5" name="Picture 31">
            <a:extLst>
              <a:ext uri="{FF2B5EF4-FFF2-40B4-BE49-F238E27FC236}">
                <a16:creationId xmlns:a16="http://schemas.microsoft.com/office/drawing/2014/main" id="{52CC97D8-DF53-4BA6-B02D-091E688C48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55527"/>
          <a:stretch>
            <a:fillRect/>
          </a:stretch>
        </p:blipFill>
        <p:spPr bwMode="auto">
          <a:xfrm>
            <a:off x="0" y="4567238"/>
            <a:ext cx="9156700"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a:extLst>
              <a:ext uri="{FF2B5EF4-FFF2-40B4-BE49-F238E27FC236}">
                <a16:creationId xmlns:a16="http://schemas.microsoft.com/office/drawing/2014/main" id="{C65D8D72-56C3-48EF-BB6B-D2EC274044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45313" y="327025"/>
            <a:ext cx="1839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7"/>
          <p:cNvSpPr>
            <a:spLocks noGrp="1"/>
          </p:cNvSpPr>
          <p:nvPr>
            <p:ph type="body" sz="quarter" idx="11"/>
          </p:nvPr>
        </p:nvSpPr>
        <p:spPr>
          <a:xfrm>
            <a:off x="680638" y="1149287"/>
            <a:ext cx="6505551" cy="1215652"/>
          </a:xfrm>
          <a:prstGeom prst="rect">
            <a:avLst/>
          </a:prstGeom>
        </p:spPr>
        <p:txBody>
          <a:bodyPr>
            <a:noAutofit/>
          </a:bodyPr>
          <a:lstStyle>
            <a:lvl1pPr marL="0" indent="0">
              <a:lnSpc>
                <a:spcPct val="75000"/>
              </a:lnSpc>
              <a:spcBef>
                <a:spcPts val="0"/>
              </a:spcBef>
              <a:buFontTx/>
              <a:buNone/>
              <a:defRPr sz="6000" b="1" i="1" kern="1200" spc="-100" baseline="0">
                <a:solidFill>
                  <a:srgbClr val="000000"/>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18" name="Text Placeholder 9"/>
          <p:cNvSpPr>
            <a:spLocks noGrp="1"/>
          </p:cNvSpPr>
          <p:nvPr>
            <p:ph type="body" sz="quarter" idx="12"/>
          </p:nvPr>
        </p:nvSpPr>
        <p:spPr>
          <a:xfrm>
            <a:off x="719138" y="2615531"/>
            <a:ext cx="6505550" cy="304800"/>
          </a:xfrm>
          <a:prstGeom prst="rect">
            <a:avLst/>
          </a:prstGeom>
        </p:spPr>
        <p:txBody>
          <a:bodyPr/>
          <a:lstStyle>
            <a:lvl1pPr marL="0" indent="0">
              <a:buFontTx/>
              <a:buNone/>
              <a:defRPr sz="1400" b="0" i="0" baseline="0">
                <a:solidFill>
                  <a:srgbClr val="000000"/>
                </a:solidFill>
                <a:latin typeface="Calibri" charset="0"/>
                <a:ea typeface="Calibri" charset="0"/>
                <a:cs typeface="Calibri" charset="0"/>
              </a:defRPr>
            </a:lvl1pPr>
          </a:lstStyle>
          <a:p>
            <a:pPr lvl="0"/>
            <a:r>
              <a:rPr lang="pt-BR"/>
              <a:t>Editar estilos de texto Mestre</a:t>
            </a:r>
          </a:p>
        </p:txBody>
      </p:sp>
      <p:sp>
        <p:nvSpPr>
          <p:cNvPr id="19" name="Text Placeholder 9"/>
          <p:cNvSpPr>
            <a:spLocks noGrp="1"/>
          </p:cNvSpPr>
          <p:nvPr>
            <p:ph type="body" sz="quarter" idx="13"/>
          </p:nvPr>
        </p:nvSpPr>
        <p:spPr>
          <a:xfrm>
            <a:off x="719138" y="698500"/>
            <a:ext cx="6505550" cy="304800"/>
          </a:xfrm>
          <a:prstGeom prst="rect">
            <a:avLst/>
          </a:prstGeom>
        </p:spPr>
        <p:txBody>
          <a:bodyPr/>
          <a:lstStyle>
            <a:lvl1pPr marL="0" indent="0">
              <a:buFontTx/>
              <a:buNone/>
              <a:defRPr sz="2000" b="0" i="0" baseline="0">
                <a:solidFill>
                  <a:srgbClr val="000000"/>
                </a:solidFill>
                <a:latin typeface="Calibri" charset="0"/>
                <a:ea typeface="Calibri" charset="0"/>
                <a:cs typeface="Calibri" charset="0"/>
              </a:defRPr>
            </a:lvl1pPr>
          </a:lstStyle>
          <a:p>
            <a:pPr lvl="0"/>
            <a:r>
              <a:rPr lang="pt-BR"/>
              <a:t>Editar estilos de texto Mestre</a:t>
            </a:r>
          </a:p>
        </p:txBody>
      </p:sp>
    </p:spTree>
    <p:extLst>
      <p:ext uri="{BB962C8B-B14F-4D97-AF65-F5344CB8AC3E}">
        <p14:creationId xmlns:p14="http://schemas.microsoft.com/office/powerpoint/2010/main" val="11846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TAQUE_FOTO_TELACHEIA_01">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0" y="0"/>
            <a:ext cx="9144000" cy="6858000"/>
          </a:xfrm>
        </p:spPr>
        <p:txBody>
          <a:bodyPr anchor="ctr"/>
          <a:lstStyle>
            <a:lvl1pPr marL="0" indent="0" algn="ctr">
              <a:buFontTx/>
              <a:buNone/>
              <a:defRPr baseline="0">
                <a:solidFill>
                  <a:srgbClr val="73CE40"/>
                </a:solidFill>
              </a:defRPr>
            </a:lvl1pPr>
          </a:lstStyle>
          <a:p>
            <a:pPr lvl="0"/>
            <a:r>
              <a:rPr lang="pt-BR" noProof="0"/>
              <a:t>Clique no ícone para adicionar uma imagem</a:t>
            </a:r>
            <a:endParaRPr lang="en-US" noProof="0" dirty="0"/>
          </a:p>
        </p:txBody>
      </p:sp>
      <p:sp>
        <p:nvSpPr>
          <p:cNvPr id="8" name="Text Placeholder 7"/>
          <p:cNvSpPr>
            <a:spLocks noGrp="1"/>
          </p:cNvSpPr>
          <p:nvPr>
            <p:ph type="body" sz="quarter" idx="14"/>
          </p:nvPr>
        </p:nvSpPr>
        <p:spPr>
          <a:xfrm>
            <a:off x="727075" y="680329"/>
            <a:ext cx="8058150" cy="4068763"/>
          </a:xfrm>
        </p:spPr>
        <p:txBody>
          <a:bodyPr>
            <a:noAutofit/>
          </a:bodyPr>
          <a:lstStyle>
            <a:lvl1pPr marL="0" indent="0">
              <a:lnSpc>
                <a:spcPct val="82000"/>
              </a:lnSpc>
              <a:spcBef>
                <a:spcPts val="0"/>
              </a:spcBef>
              <a:buFontTx/>
              <a:buNone/>
              <a:defRPr sz="4000" b="1" i="1" kern="1200" spc="0" baseline="0">
                <a:solidFill>
                  <a:srgbClr val="000000"/>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a:p>
            <a:pPr lvl="1"/>
            <a:r>
              <a:rPr lang="pt-BR"/>
              <a:t>Segundo nível</a:t>
            </a:r>
          </a:p>
        </p:txBody>
      </p:sp>
      <p:sp>
        <p:nvSpPr>
          <p:cNvPr id="5" name="Slide Number Placeholder 1">
            <a:extLst>
              <a:ext uri="{FF2B5EF4-FFF2-40B4-BE49-F238E27FC236}">
                <a16:creationId xmlns:a16="http://schemas.microsoft.com/office/drawing/2014/main" id="{E2CC64F1-082D-4D51-B8E9-B1BDBABB1536}"/>
              </a:ext>
            </a:extLst>
          </p:cNvPr>
          <p:cNvSpPr>
            <a:spLocks noGrp="1"/>
          </p:cNvSpPr>
          <p:nvPr>
            <p:ph type="sldNum" sz="quarter" idx="15"/>
          </p:nvPr>
        </p:nvSpPr>
        <p:spPr/>
        <p:txBody>
          <a:bodyPr/>
          <a:lstStyle>
            <a:lvl1pPr>
              <a:defRPr/>
            </a:lvl1pPr>
          </a:lstStyle>
          <a:p>
            <a:pPr>
              <a:defRPr/>
            </a:pPr>
            <a:fld id="{83D7F12D-C1F2-407A-96A2-66CB9B91C61E}" type="slidenum">
              <a:rPr lang="en-US"/>
              <a:pPr>
                <a:defRPr/>
              </a:pPr>
              <a:t>‹nº›</a:t>
            </a:fld>
            <a:endParaRPr lang="en-US"/>
          </a:p>
        </p:txBody>
      </p:sp>
    </p:spTree>
    <p:extLst>
      <p:ext uri="{BB962C8B-B14F-4D97-AF65-F5344CB8AC3E}">
        <p14:creationId xmlns:p14="http://schemas.microsoft.com/office/powerpoint/2010/main" val="349716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STAQUE_FOTO_TELACHEIA_02">
    <p:bg>
      <p:bgPr>
        <a:solidFill>
          <a:schemeClr val="accent1"/>
        </a:solidFill>
        <a:effectLst/>
      </p:bgPr>
    </p:bg>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0" y="0"/>
            <a:ext cx="9144000" cy="6858000"/>
          </a:xfrm>
        </p:spPr>
        <p:txBody>
          <a:bodyPr anchor="ctr"/>
          <a:lstStyle>
            <a:lvl1pPr marL="0" indent="0" algn="ctr">
              <a:buFontTx/>
              <a:buNone/>
              <a:defRPr baseline="0">
                <a:solidFill>
                  <a:schemeClr val="bg1"/>
                </a:solidFill>
              </a:defRPr>
            </a:lvl1pPr>
          </a:lstStyle>
          <a:p>
            <a:pPr lvl="0"/>
            <a:r>
              <a:rPr lang="pt-BR" noProof="0"/>
              <a:t>Clique no ícone para adicionar uma imagem</a:t>
            </a:r>
            <a:endParaRPr lang="en-US" noProof="0" dirty="0"/>
          </a:p>
        </p:txBody>
      </p:sp>
      <p:sp>
        <p:nvSpPr>
          <p:cNvPr id="7" name="Text Placeholder 7"/>
          <p:cNvSpPr>
            <a:spLocks noGrp="1"/>
          </p:cNvSpPr>
          <p:nvPr>
            <p:ph type="body" sz="quarter" idx="14"/>
          </p:nvPr>
        </p:nvSpPr>
        <p:spPr>
          <a:xfrm>
            <a:off x="727075" y="680329"/>
            <a:ext cx="8058150" cy="4068763"/>
          </a:xfrm>
        </p:spPr>
        <p:txBody>
          <a:bodyPr>
            <a:noAutofit/>
          </a:bodyPr>
          <a:lstStyle>
            <a:lvl1pPr marL="0" indent="0">
              <a:lnSpc>
                <a:spcPct val="82000"/>
              </a:lnSpc>
              <a:spcBef>
                <a:spcPts val="0"/>
              </a:spcBef>
              <a:buFontTx/>
              <a:buNone/>
              <a:defRPr sz="4000" b="1" i="1" kern="1200" spc="0" baseline="0">
                <a:solidFill>
                  <a:schemeClr val="bg1"/>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a:p>
            <a:pPr lvl="1"/>
            <a:r>
              <a:rPr lang="pt-BR"/>
              <a:t>Segundo nível</a:t>
            </a:r>
          </a:p>
        </p:txBody>
      </p:sp>
      <p:sp>
        <p:nvSpPr>
          <p:cNvPr id="5" name="Slide Number Placeholder 7">
            <a:extLst>
              <a:ext uri="{FF2B5EF4-FFF2-40B4-BE49-F238E27FC236}">
                <a16:creationId xmlns:a16="http://schemas.microsoft.com/office/drawing/2014/main" id="{CD9AB879-9734-4FA2-8E82-1E67D120AC72}"/>
              </a:ext>
            </a:extLst>
          </p:cNvPr>
          <p:cNvSpPr>
            <a:spLocks noGrp="1"/>
          </p:cNvSpPr>
          <p:nvPr>
            <p:ph type="sldNum" sz="quarter" idx="15"/>
          </p:nvPr>
        </p:nvSpPr>
        <p:spPr/>
        <p:txBody>
          <a:bodyPr/>
          <a:lstStyle>
            <a:lvl1pPr>
              <a:defRPr>
                <a:solidFill>
                  <a:schemeClr val="bg1"/>
                </a:solidFill>
              </a:defRPr>
            </a:lvl1pPr>
          </a:lstStyle>
          <a:p>
            <a:pPr>
              <a:defRPr/>
            </a:pPr>
            <a:fld id="{6079DD13-D8FA-41B9-83C9-33F84F5214B0}" type="slidenum">
              <a:rPr lang="en-US"/>
              <a:pPr>
                <a:defRPr/>
              </a:pPr>
              <a:t>‹nº›</a:t>
            </a:fld>
            <a:endParaRPr lang="en-US" dirty="0"/>
          </a:p>
        </p:txBody>
      </p:sp>
    </p:spTree>
    <p:extLst>
      <p:ext uri="{BB962C8B-B14F-4D97-AF65-F5344CB8AC3E}">
        <p14:creationId xmlns:p14="http://schemas.microsoft.com/office/powerpoint/2010/main" val="151336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SSINATURA_01">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66C1EE7-2ED5-413B-B848-7C7C2564AC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55527"/>
          <a:stretch>
            <a:fillRect/>
          </a:stretch>
        </p:blipFill>
        <p:spPr bwMode="auto">
          <a:xfrm>
            <a:off x="0" y="4567238"/>
            <a:ext cx="9156700"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76AF414F-7F4D-4166-80DA-13A5DA3638FB}"/>
              </a:ext>
            </a:extLst>
          </p:cNvPr>
          <p:cNvSpPr>
            <a:spLocks noChangeArrowheads="1"/>
          </p:cNvSpPr>
          <p:nvPr userDrawn="1"/>
        </p:nvSpPr>
        <p:spPr bwMode="auto">
          <a:xfrm>
            <a:off x="5648325" y="1570038"/>
            <a:ext cx="27765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defRPr/>
            </a:pPr>
            <a:r>
              <a:rPr lang="en-US" altLang="pt-BR" sz="1600">
                <a:solidFill>
                  <a:srgbClr val="000000"/>
                </a:solidFill>
                <a:ea typeface="Calibri" panose="020F0502020204030204" pitchFamily="34" charset="0"/>
                <a:cs typeface="Calibri" panose="020F0502020204030204" pitchFamily="34" charset="0"/>
              </a:rPr>
              <a:t>sicredi.com.br</a:t>
            </a:r>
          </a:p>
          <a:p>
            <a:pPr algn="r" eaLnBrk="1" hangingPunct="1">
              <a:defRPr/>
            </a:pPr>
            <a:r>
              <a:rPr lang="en-US" altLang="pt-BR" sz="1600">
                <a:solidFill>
                  <a:srgbClr val="000000"/>
                </a:solidFill>
                <a:ea typeface="Calibri" panose="020F0502020204030204" pitchFamily="34" charset="0"/>
                <a:cs typeface="Calibri" panose="020F0502020204030204" pitchFamily="34" charset="0"/>
              </a:rPr>
              <a:t>gentequecooperacresce.com.br</a:t>
            </a:r>
            <a:br>
              <a:rPr lang="en-US" altLang="pt-BR" sz="1600">
                <a:solidFill>
                  <a:srgbClr val="000000"/>
                </a:solidFill>
                <a:ea typeface="Calibri" panose="020F0502020204030204" pitchFamily="34" charset="0"/>
                <a:cs typeface="Calibri" panose="020F0502020204030204" pitchFamily="34" charset="0"/>
              </a:rPr>
            </a:br>
            <a:r>
              <a:rPr lang="en-US" altLang="pt-BR" sz="1600">
                <a:solidFill>
                  <a:srgbClr val="000000"/>
                </a:solidFill>
                <a:ea typeface="Calibri" panose="020F0502020204030204" pitchFamily="34" charset="0"/>
                <a:cs typeface="Calibri" panose="020F0502020204030204" pitchFamily="34" charset="0"/>
              </a:rPr>
              <a:t>twitter.com/sicredi_oficial</a:t>
            </a:r>
          </a:p>
          <a:p>
            <a:pPr algn="r" eaLnBrk="1" hangingPunct="1">
              <a:defRPr/>
            </a:pPr>
            <a:r>
              <a:rPr lang="en-US" altLang="pt-BR" sz="1600">
                <a:solidFill>
                  <a:srgbClr val="000000"/>
                </a:solidFill>
                <a:ea typeface="Calibri" panose="020F0502020204030204" pitchFamily="34" charset="0"/>
                <a:cs typeface="Calibri" panose="020F0502020204030204" pitchFamily="34" charset="0"/>
              </a:rPr>
              <a:t>facebook.com/sicredi</a:t>
            </a:r>
          </a:p>
        </p:txBody>
      </p:sp>
      <p:pic>
        <p:nvPicPr>
          <p:cNvPr id="6" name="Picture 6">
            <a:extLst>
              <a:ext uri="{FF2B5EF4-FFF2-40B4-BE49-F238E27FC236}">
                <a16:creationId xmlns:a16="http://schemas.microsoft.com/office/drawing/2014/main" id="{3CF90457-0AEC-4E53-8FF3-822C8E7458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72213" y="741363"/>
            <a:ext cx="21526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a:spLocks noGrp="1"/>
          </p:cNvSpPr>
          <p:nvPr>
            <p:ph type="body" sz="quarter" idx="11"/>
          </p:nvPr>
        </p:nvSpPr>
        <p:spPr>
          <a:xfrm>
            <a:off x="719138" y="741863"/>
            <a:ext cx="3564104" cy="579168"/>
          </a:xfrm>
        </p:spPr>
        <p:txBody>
          <a:bodyPr anchor="ctr">
            <a:noAutofit/>
          </a:bodyPr>
          <a:lstStyle>
            <a:lvl1pPr marL="0" indent="0">
              <a:lnSpc>
                <a:spcPct val="82000"/>
              </a:lnSpc>
              <a:spcBef>
                <a:spcPts val="0"/>
              </a:spcBef>
              <a:buFontTx/>
              <a:buNone/>
              <a:defRPr sz="6000" b="1" i="1" kern="1200" spc="-100" baseline="0">
                <a:solidFill>
                  <a:srgbClr val="000000"/>
                </a:solidFill>
              </a:defRPr>
            </a:lvl1pPr>
            <a:lvl2pPr marL="0" indent="0">
              <a:buNone/>
              <a:defRPr spc="-150"/>
            </a:lvl2pPr>
          </a:lstStyle>
          <a:p>
            <a:pPr lvl="0"/>
            <a:r>
              <a:rPr lang="pt-BR"/>
              <a:t>Editar estilos de texto Mestre</a:t>
            </a:r>
          </a:p>
        </p:txBody>
      </p:sp>
    </p:spTree>
    <p:extLst>
      <p:ext uri="{BB962C8B-B14F-4D97-AF65-F5344CB8AC3E}">
        <p14:creationId xmlns:p14="http://schemas.microsoft.com/office/powerpoint/2010/main" val="236302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SSINATURA_02">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BBF8A39-18B1-4BEC-8A1A-EB649B7AF7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55527"/>
          <a:stretch>
            <a:fillRect/>
          </a:stretch>
        </p:blipFill>
        <p:spPr bwMode="auto">
          <a:xfrm>
            <a:off x="0" y="4567238"/>
            <a:ext cx="9156700"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08283B18-D990-4E73-BA96-E0F974D8ED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72213" y="741363"/>
            <a:ext cx="21526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a:spLocks noGrp="1"/>
          </p:cNvSpPr>
          <p:nvPr>
            <p:ph type="body" sz="quarter" idx="11"/>
          </p:nvPr>
        </p:nvSpPr>
        <p:spPr>
          <a:xfrm>
            <a:off x="719138" y="741863"/>
            <a:ext cx="3564104" cy="579168"/>
          </a:xfrm>
        </p:spPr>
        <p:txBody>
          <a:bodyPr anchor="ctr">
            <a:noAutofit/>
          </a:bodyPr>
          <a:lstStyle>
            <a:lvl1pPr marL="0" indent="0">
              <a:lnSpc>
                <a:spcPct val="82000"/>
              </a:lnSpc>
              <a:spcBef>
                <a:spcPts val="0"/>
              </a:spcBef>
              <a:buFontTx/>
              <a:buNone/>
              <a:defRPr sz="6000" b="1" i="1" kern="1200" spc="-100" baseline="0">
                <a:solidFill>
                  <a:srgbClr val="000000"/>
                </a:solidFill>
              </a:defRPr>
            </a:lvl1pPr>
            <a:lvl2pPr marL="0" indent="0">
              <a:buNone/>
              <a:defRPr spc="-150"/>
            </a:lvl2pPr>
          </a:lstStyle>
          <a:p>
            <a:pPr lvl="0"/>
            <a:r>
              <a:rPr lang="pt-BR"/>
              <a:t>Editar estilos de texto Mestre</a:t>
            </a:r>
          </a:p>
        </p:txBody>
      </p:sp>
    </p:spTree>
    <p:extLst>
      <p:ext uri="{BB962C8B-B14F-4D97-AF65-F5344CB8AC3E}">
        <p14:creationId xmlns:p14="http://schemas.microsoft.com/office/powerpoint/2010/main" val="160373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SSINATURA_FOT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92B56738-459E-4BDE-B5F7-3E8F1BEEABE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188" y="730250"/>
            <a:ext cx="3298825"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B8F9DD8A-03E5-40F1-A4DC-8C09C2DEE27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0600" y="966788"/>
            <a:ext cx="18399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a:extLst>
              <a:ext uri="{FF2B5EF4-FFF2-40B4-BE49-F238E27FC236}">
                <a16:creationId xmlns:a16="http://schemas.microsoft.com/office/drawing/2014/main" id="{39C66DD1-0022-4FD2-9568-2D9615DBCFD3}"/>
              </a:ext>
            </a:extLst>
          </p:cNvPr>
          <p:cNvSpPr txBox="1">
            <a:spLocks noChangeArrowheads="1"/>
          </p:cNvSpPr>
          <p:nvPr userDrawn="1"/>
        </p:nvSpPr>
        <p:spPr bwMode="auto">
          <a:xfrm>
            <a:off x="1000125" y="4437063"/>
            <a:ext cx="20701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pt-BR" sz="1200">
                <a:solidFill>
                  <a:srgbClr val="000000"/>
                </a:solidFill>
              </a:rPr>
              <a:t>sicredi.com.br</a:t>
            </a:r>
            <a:br>
              <a:rPr lang="en-US" altLang="pt-BR" sz="1200">
                <a:solidFill>
                  <a:srgbClr val="000000"/>
                </a:solidFill>
              </a:rPr>
            </a:br>
            <a:r>
              <a:rPr lang="en-US" altLang="pt-BR" sz="1200">
                <a:solidFill>
                  <a:srgbClr val="000000"/>
                </a:solidFill>
              </a:rPr>
              <a:t>gentequecooperacresce.com.br</a:t>
            </a:r>
            <a:br>
              <a:rPr lang="en-US" altLang="pt-BR" sz="1200">
                <a:solidFill>
                  <a:srgbClr val="000000"/>
                </a:solidFill>
              </a:rPr>
            </a:br>
            <a:r>
              <a:rPr lang="en-US" altLang="pt-BR" sz="1200">
                <a:solidFill>
                  <a:srgbClr val="000000"/>
                </a:solidFill>
              </a:rPr>
              <a:t>twitter.com/sicredi_oficial</a:t>
            </a:r>
            <a:br>
              <a:rPr lang="en-US" altLang="pt-BR" sz="1200">
                <a:solidFill>
                  <a:srgbClr val="000000"/>
                </a:solidFill>
              </a:rPr>
            </a:br>
            <a:r>
              <a:rPr lang="en-US" altLang="pt-BR" sz="1200">
                <a:solidFill>
                  <a:srgbClr val="000000"/>
                </a:solidFill>
              </a:rPr>
              <a:t>facebook.com/sicredi</a:t>
            </a:r>
          </a:p>
        </p:txBody>
      </p:sp>
      <p:sp>
        <p:nvSpPr>
          <p:cNvPr id="8" name="Text Placeholder 7"/>
          <p:cNvSpPr>
            <a:spLocks noGrp="1"/>
          </p:cNvSpPr>
          <p:nvPr>
            <p:ph type="body" sz="quarter" idx="12"/>
          </p:nvPr>
        </p:nvSpPr>
        <p:spPr>
          <a:xfrm>
            <a:off x="952395" y="2183729"/>
            <a:ext cx="3104219" cy="1751550"/>
          </a:xfrm>
        </p:spPr>
        <p:txBody>
          <a:bodyPr>
            <a:noAutofit/>
          </a:bodyPr>
          <a:lstStyle>
            <a:lvl1pPr marL="0" indent="0">
              <a:lnSpc>
                <a:spcPct val="82000"/>
              </a:lnSpc>
              <a:spcBef>
                <a:spcPts val="0"/>
              </a:spcBef>
              <a:buFontTx/>
              <a:buNone/>
              <a:defRPr sz="5000" b="1" i="1" kern="1200" spc="-100" baseline="0">
                <a:solidFill>
                  <a:srgbClr val="000000"/>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11" name="Text Placeholder 5"/>
          <p:cNvSpPr>
            <a:spLocks noGrp="1"/>
          </p:cNvSpPr>
          <p:nvPr>
            <p:ph type="body" sz="quarter" idx="11"/>
          </p:nvPr>
        </p:nvSpPr>
        <p:spPr>
          <a:xfrm>
            <a:off x="738389" y="5384743"/>
            <a:ext cx="3298974" cy="265287"/>
          </a:xfrm>
        </p:spPr>
        <p:txBody>
          <a:bodyPr/>
          <a:lstStyle>
            <a:lvl1pPr marL="0" indent="0" algn="ctr">
              <a:spcBef>
                <a:spcPts val="0"/>
              </a:spcBef>
              <a:buFontTx/>
              <a:buNone/>
              <a:defRPr sz="1400" b="1" baseline="0">
                <a:solidFill>
                  <a:srgbClr val="000000"/>
                </a:solidFill>
              </a:defRPr>
            </a:lvl1pPr>
          </a:lstStyle>
          <a:p>
            <a:pPr lvl="0"/>
            <a:r>
              <a:rPr lang="pt-BR"/>
              <a:t>Editar estilos de texto Mestre</a:t>
            </a:r>
          </a:p>
        </p:txBody>
      </p:sp>
      <p:sp>
        <p:nvSpPr>
          <p:cNvPr id="13" name="Text Placeholder 5"/>
          <p:cNvSpPr>
            <a:spLocks noGrp="1"/>
          </p:cNvSpPr>
          <p:nvPr>
            <p:ph type="body" sz="quarter" idx="13"/>
          </p:nvPr>
        </p:nvSpPr>
        <p:spPr>
          <a:xfrm>
            <a:off x="738389" y="5646327"/>
            <a:ext cx="3298974" cy="265287"/>
          </a:xfrm>
        </p:spPr>
        <p:txBody>
          <a:bodyPr/>
          <a:lstStyle>
            <a:lvl1pPr marL="0" indent="0" algn="ctr">
              <a:spcBef>
                <a:spcPts val="0"/>
              </a:spcBef>
              <a:buFontTx/>
              <a:buNone/>
              <a:defRPr sz="1400" b="0" baseline="0">
                <a:solidFill>
                  <a:srgbClr val="000000"/>
                </a:solidFill>
              </a:defRPr>
            </a:lvl1pPr>
          </a:lstStyle>
          <a:p>
            <a:pPr lvl="0"/>
            <a:r>
              <a:rPr lang="pt-BR"/>
              <a:t>Editar estilos de texto Mestre</a:t>
            </a:r>
          </a:p>
        </p:txBody>
      </p:sp>
    </p:spTree>
    <p:extLst>
      <p:ext uri="{BB962C8B-B14F-4D97-AF65-F5344CB8AC3E}">
        <p14:creationId xmlns:p14="http://schemas.microsoft.com/office/powerpoint/2010/main" val="335282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3306E-CF33-4E46-8DFE-EBBEFCF20F09}"/>
              </a:ext>
            </a:extLst>
          </p:cNvPr>
          <p:cNvSpPr>
            <a:spLocks noGrp="1"/>
          </p:cNvSpPr>
          <p:nvPr>
            <p:ph type="sldNum" sz="quarter" idx="10"/>
          </p:nvPr>
        </p:nvSpPr>
        <p:spPr/>
        <p:txBody>
          <a:bodyPr/>
          <a:lstStyle>
            <a:lvl1pPr>
              <a:defRPr/>
            </a:lvl1pPr>
          </a:lstStyle>
          <a:p>
            <a:pPr>
              <a:defRPr/>
            </a:pPr>
            <a:fld id="{AB9A3BA2-1698-48B4-B097-942B78899132}" type="slidenum">
              <a:rPr lang="en-US"/>
              <a:pPr>
                <a:defRPr/>
              </a:pPr>
              <a:t>‹nº›</a:t>
            </a:fld>
            <a:endParaRPr lang="en-US"/>
          </a:p>
        </p:txBody>
      </p:sp>
    </p:spTree>
    <p:extLst>
      <p:ext uri="{BB962C8B-B14F-4D97-AF65-F5344CB8AC3E}">
        <p14:creationId xmlns:p14="http://schemas.microsoft.com/office/powerpoint/2010/main" val="310546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COM FOT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A5B9228E-94FB-4D75-AD8D-6B0919F00C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9138" y="720725"/>
            <a:ext cx="342265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a16="http://schemas.microsoft.com/office/drawing/2014/main" id="{09628E13-54EC-43B6-BC13-ADB5EC75823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0600" y="966788"/>
            <a:ext cx="18399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a:spLocks noGrp="1"/>
          </p:cNvSpPr>
          <p:nvPr>
            <p:ph type="body" sz="quarter" idx="11"/>
          </p:nvPr>
        </p:nvSpPr>
        <p:spPr>
          <a:xfrm>
            <a:off x="971558" y="2074832"/>
            <a:ext cx="2960362" cy="1848397"/>
          </a:xfrm>
        </p:spPr>
        <p:txBody>
          <a:bodyPr>
            <a:noAutofit/>
          </a:bodyPr>
          <a:lstStyle>
            <a:lvl1pPr marL="0" indent="0">
              <a:lnSpc>
                <a:spcPct val="82000"/>
              </a:lnSpc>
              <a:spcBef>
                <a:spcPts val="0"/>
              </a:spcBef>
              <a:buFontTx/>
              <a:buNone/>
              <a:defRPr sz="4500" b="1" i="1" kern="1200" spc="-100" baseline="0">
                <a:solidFill>
                  <a:srgbClr val="000000"/>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6" name="Text Placeholder 9"/>
          <p:cNvSpPr>
            <a:spLocks noGrp="1"/>
          </p:cNvSpPr>
          <p:nvPr>
            <p:ph type="body" sz="quarter" idx="13"/>
          </p:nvPr>
        </p:nvSpPr>
        <p:spPr>
          <a:xfrm>
            <a:off x="990807" y="1650837"/>
            <a:ext cx="2941113" cy="321653"/>
          </a:xfrm>
        </p:spPr>
        <p:txBody>
          <a:bodyPr/>
          <a:lstStyle>
            <a:lvl1pPr marL="0" indent="0">
              <a:buFontTx/>
              <a:buNone/>
              <a:defRPr sz="2000" b="0" baseline="0">
                <a:solidFill>
                  <a:srgbClr val="000000"/>
                </a:solidFill>
                <a:latin typeface="Calibri" charset="0"/>
                <a:ea typeface="Calibri" charset="0"/>
                <a:cs typeface="Calibri" charset="0"/>
              </a:defRPr>
            </a:lvl1pPr>
          </a:lstStyle>
          <a:p>
            <a:pPr lvl="0"/>
            <a:r>
              <a:rPr lang="pt-BR"/>
              <a:t>Editar estilos de texto Mestre</a:t>
            </a:r>
          </a:p>
        </p:txBody>
      </p:sp>
      <p:sp>
        <p:nvSpPr>
          <p:cNvPr id="7" name="Text Placeholder 9"/>
          <p:cNvSpPr>
            <a:spLocks noGrp="1"/>
          </p:cNvSpPr>
          <p:nvPr>
            <p:ph type="body" sz="quarter" idx="14"/>
          </p:nvPr>
        </p:nvSpPr>
        <p:spPr>
          <a:xfrm>
            <a:off x="719138" y="5146766"/>
            <a:ext cx="3421976" cy="322618"/>
          </a:xfrm>
        </p:spPr>
        <p:txBody>
          <a:bodyPr/>
          <a:lstStyle>
            <a:lvl1pPr marL="0" indent="0" algn="ctr">
              <a:buFontTx/>
              <a:buNone/>
              <a:defRPr sz="2000" b="0" baseline="0">
                <a:solidFill>
                  <a:srgbClr val="000000"/>
                </a:solidFill>
                <a:latin typeface="Calibri" charset="0"/>
                <a:ea typeface="Calibri" charset="0"/>
                <a:cs typeface="Calibri" charset="0"/>
              </a:defRPr>
            </a:lvl1pPr>
          </a:lstStyle>
          <a:p>
            <a:pPr lvl="0"/>
            <a:r>
              <a:rPr lang="pt-BR"/>
              <a:t>Editar estilos de texto Mestre</a:t>
            </a:r>
          </a:p>
        </p:txBody>
      </p:sp>
    </p:spTree>
    <p:extLst>
      <p:ext uri="{BB962C8B-B14F-4D97-AF65-F5344CB8AC3E}">
        <p14:creationId xmlns:p14="http://schemas.microsoft.com/office/powerpoint/2010/main" val="68303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4AF7A9-5EDC-46DA-B77C-E8E1422E4B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8775" y="349250"/>
            <a:ext cx="906463" cy="61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7"/>
          <p:cNvSpPr>
            <a:spLocks noGrp="1"/>
          </p:cNvSpPr>
          <p:nvPr>
            <p:ph type="body" sz="quarter" idx="11"/>
          </p:nvPr>
        </p:nvSpPr>
        <p:spPr>
          <a:xfrm>
            <a:off x="1708937" y="650982"/>
            <a:ext cx="6715926" cy="772870"/>
          </a:xfrm>
        </p:spPr>
        <p:txBody>
          <a:bodyPr>
            <a:noAutofit/>
          </a:bodyPr>
          <a:lstStyle>
            <a:lvl1pPr marL="0" indent="0">
              <a:lnSpc>
                <a:spcPct val="82000"/>
              </a:lnSpc>
              <a:spcBef>
                <a:spcPts val="0"/>
              </a:spcBef>
              <a:buFontTx/>
              <a:buNone/>
              <a:defRPr sz="6000" b="1" i="1" kern="1200" spc="-100" baseline="0">
                <a:solidFill>
                  <a:schemeClr val="accent1"/>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8" name="Title 11"/>
          <p:cNvSpPr>
            <a:spLocks noGrp="1" noChangeArrowheads="1"/>
          </p:cNvSpPr>
          <p:nvPr>
            <p:ph type="title"/>
          </p:nvPr>
        </p:nvSpPr>
        <p:spPr bwMode="auto">
          <a:xfrm>
            <a:off x="1703672" y="1726934"/>
            <a:ext cx="6721192" cy="4402403"/>
          </a:xfrm>
          <a:prstGeom prst="rect">
            <a:avLst/>
          </a:prstGeom>
          <a:noFill/>
          <a:ln w="9525">
            <a:noFill/>
            <a:miter lim="800000"/>
            <a:headEnd/>
            <a:tailEnd/>
          </a:ln>
        </p:spPr>
        <p:txBody>
          <a:bodyPr/>
          <a:lstStyle>
            <a:lvl1pPr>
              <a:lnSpc>
                <a:spcPct val="150000"/>
              </a:lnSpc>
              <a:defRPr sz="2400" b="0" baseline="0">
                <a:solidFill>
                  <a:srgbClr val="000000"/>
                </a:solidFill>
                <a:latin typeface="Calibri" charset="0"/>
                <a:ea typeface="Calibri" charset="0"/>
                <a:cs typeface="Calibri" charset="0"/>
              </a:defRPr>
            </a:lvl1pPr>
          </a:lstStyle>
          <a:p>
            <a:pPr lvl="0"/>
            <a:r>
              <a:rPr lang="pt-BR"/>
              <a:t>Clique para editar o título Mestre</a:t>
            </a:r>
            <a:endParaRPr lang="en-US" dirty="0"/>
          </a:p>
        </p:txBody>
      </p:sp>
    </p:spTree>
    <p:extLst>
      <p:ext uri="{BB962C8B-B14F-4D97-AF65-F5344CB8AC3E}">
        <p14:creationId xmlns:p14="http://schemas.microsoft.com/office/powerpoint/2010/main" val="87172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CAPA_CAPITULOS_02">
    <p:bg>
      <p:bgPr>
        <a:solidFill>
          <a:schemeClr val="tx2"/>
        </a:solidFill>
        <a:effectLst/>
      </p:bgPr>
    </p:bg>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609D754A-C782-46BF-98F1-35CD43C3E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60854"/>
          <a:stretch>
            <a:fillRect/>
          </a:stretch>
        </p:blipFill>
        <p:spPr bwMode="auto">
          <a:xfrm>
            <a:off x="7478713" y="0"/>
            <a:ext cx="16652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7E3C29E2-BA0D-44C6-9512-86E812E730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9138" y="728663"/>
            <a:ext cx="254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a:spLocks noGrp="1"/>
          </p:cNvSpPr>
          <p:nvPr>
            <p:ph type="body" sz="quarter" idx="11"/>
          </p:nvPr>
        </p:nvSpPr>
        <p:spPr>
          <a:xfrm>
            <a:off x="1150605" y="663975"/>
            <a:ext cx="6173560" cy="1663979"/>
          </a:xfrm>
        </p:spPr>
        <p:txBody>
          <a:bodyPr>
            <a:noAutofit/>
          </a:bodyPr>
          <a:lstStyle>
            <a:lvl1pPr marL="0" indent="0">
              <a:lnSpc>
                <a:spcPct val="82000"/>
              </a:lnSpc>
              <a:spcBef>
                <a:spcPts val="0"/>
              </a:spcBef>
              <a:buFontTx/>
              <a:buNone/>
              <a:defRPr sz="6000" b="1" i="1" kern="1200" spc="-100" baseline="0">
                <a:solidFill>
                  <a:schemeClr val="bg1"/>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7" name="Text Placeholder 9"/>
          <p:cNvSpPr>
            <a:spLocks noGrp="1"/>
          </p:cNvSpPr>
          <p:nvPr>
            <p:ph type="body" sz="quarter" idx="13"/>
          </p:nvPr>
        </p:nvSpPr>
        <p:spPr>
          <a:xfrm>
            <a:off x="719137" y="2566929"/>
            <a:ext cx="6605027" cy="3211571"/>
          </a:xfrm>
        </p:spPr>
        <p:txBody>
          <a:bodyPr/>
          <a:lstStyle>
            <a:lvl1pPr marL="0" indent="0">
              <a:buFontTx/>
              <a:buNone/>
              <a:defRPr sz="1200" b="0" baseline="0">
                <a:solidFill>
                  <a:schemeClr val="bg1"/>
                </a:solidFill>
                <a:latin typeface="Calibri" charset="0"/>
                <a:ea typeface="Calibri" charset="0"/>
                <a:cs typeface="Calibri" charset="0"/>
              </a:defRPr>
            </a:lvl1pPr>
          </a:lstStyle>
          <a:p>
            <a:pPr lvl="0"/>
            <a:r>
              <a:rPr lang="pt-BR"/>
              <a:t>Editar estilos de texto Mestre</a:t>
            </a:r>
          </a:p>
        </p:txBody>
      </p:sp>
      <p:sp>
        <p:nvSpPr>
          <p:cNvPr id="8" name="Slide Number Placeholder 11">
            <a:extLst>
              <a:ext uri="{FF2B5EF4-FFF2-40B4-BE49-F238E27FC236}">
                <a16:creationId xmlns:a16="http://schemas.microsoft.com/office/drawing/2014/main" id="{08F3DF09-B6EA-4753-8B80-84FF3FF6E920}"/>
              </a:ext>
            </a:extLst>
          </p:cNvPr>
          <p:cNvSpPr>
            <a:spLocks noGrp="1"/>
          </p:cNvSpPr>
          <p:nvPr>
            <p:ph type="sldNum" sz="quarter" idx="14"/>
          </p:nvPr>
        </p:nvSpPr>
        <p:spPr/>
        <p:txBody>
          <a:bodyPr/>
          <a:lstStyle>
            <a:lvl1pPr>
              <a:defRPr/>
            </a:lvl1pPr>
          </a:lstStyle>
          <a:p>
            <a:pPr>
              <a:defRPr/>
            </a:pPr>
            <a:fld id="{188441AB-18FD-430D-91CB-1889278F7B55}" type="slidenum">
              <a:rPr lang="en-US"/>
              <a:pPr>
                <a:defRPr/>
              </a:pPr>
              <a:t>‹nº›</a:t>
            </a:fld>
            <a:endParaRPr lang="en-US"/>
          </a:p>
        </p:txBody>
      </p:sp>
    </p:spTree>
    <p:extLst>
      <p:ext uri="{BB962C8B-B14F-4D97-AF65-F5344CB8AC3E}">
        <p14:creationId xmlns:p14="http://schemas.microsoft.com/office/powerpoint/2010/main" val="104719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UDO_03">
    <p:spTree>
      <p:nvGrpSpPr>
        <p:cNvPr id="1" name=""/>
        <p:cNvGrpSpPr/>
        <p:nvPr/>
      </p:nvGrpSpPr>
      <p:grpSpPr>
        <a:xfrm>
          <a:off x="0" y="0"/>
          <a:ext cx="0" cy="0"/>
          <a:chOff x="0" y="0"/>
          <a:chExt cx="0" cy="0"/>
        </a:xfrm>
      </p:grpSpPr>
      <p:sp>
        <p:nvSpPr>
          <p:cNvPr id="8" name="Retângulo 6">
            <a:extLst>
              <a:ext uri="{FF2B5EF4-FFF2-40B4-BE49-F238E27FC236}">
                <a16:creationId xmlns:a16="http://schemas.microsoft.com/office/drawing/2014/main" id="{A8C0EC97-43AF-4146-AAC8-E2278F98E57C}"/>
              </a:ext>
            </a:extLst>
          </p:cNvPr>
          <p:cNvSpPr>
            <a:spLocks noChangeArrowheads="1"/>
          </p:cNvSpPr>
          <p:nvPr userDrawn="1"/>
        </p:nvSpPr>
        <p:spPr bwMode="auto">
          <a:xfrm>
            <a:off x="247650" y="368300"/>
            <a:ext cx="138113" cy="13970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tIns="91440" bIns="91440"/>
          <a:lstStyle>
            <a:lvl1pPr defTabSz="912813">
              <a:defRPr>
                <a:solidFill>
                  <a:schemeClr val="tx1"/>
                </a:solidFill>
                <a:latin typeface="Calibri" panose="020F0502020204030204" pitchFamily="34" charset="0"/>
              </a:defRPr>
            </a:lvl1pPr>
            <a:lvl2pPr marL="742950" indent="-285750" defTabSz="912813">
              <a:defRPr>
                <a:solidFill>
                  <a:schemeClr val="tx1"/>
                </a:solidFill>
                <a:latin typeface="Calibri" panose="020F0502020204030204" pitchFamily="34" charset="0"/>
              </a:defRPr>
            </a:lvl2pPr>
            <a:lvl3pPr marL="1143000" indent="-228600" defTabSz="912813">
              <a:defRPr>
                <a:solidFill>
                  <a:schemeClr val="tx1"/>
                </a:solidFill>
                <a:latin typeface="Calibri" panose="020F0502020204030204" pitchFamily="34" charset="0"/>
              </a:defRPr>
            </a:lvl3pPr>
            <a:lvl4pPr marL="1600200" indent="-228600" defTabSz="912813">
              <a:defRPr>
                <a:solidFill>
                  <a:schemeClr val="tx1"/>
                </a:solidFill>
                <a:latin typeface="Calibri" panose="020F0502020204030204" pitchFamily="34" charset="0"/>
              </a:defRPr>
            </a:lvl4pPr>
            <a:lvl5pPr marL="2057400" indent="-228600" defTabSz="912813">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defRPr/>
            </a:pPr>
            <a:endParaRPr lang="pt-BR" altLang="pt-BR" sz="1400">
              <a:solidFill>
                <a:schemeClr val="bg1"/>
              </a:solidFill>
              <a:latin typeface="Verdana" panose="020B0604030504040204" pitchFamily="34" charset="0"/>
              <a:ea typeface="ＭＳ Ｐゴシック" panose="020B0600070205080204" pitchFamily="34" charset="-128"/>
            </a:endParaRPr>
          </a:p>
        </p:txBody>
      </p:sp>
      <p:pic>
        <p:nvPicPr>
          <p:cNvPr id="9" name="Picture 7">
            <a:extLst>
              <a:ext uri="{FF2B5EF4-FFF2-40B4-BE49-F238E27FC236}">
                <a16:creationId xmlns:a16="http://schemas.microsoft.com/office/drawing/2014/main" id="{942F1E9D-90B9-492F-BA8E-04408EACE9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5688" y="377825"/>
            <a:ext cx="1379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7"/>
          </p:nvPr>
        </p:nvSpPr>
        <p:spPr>
          <a:xfrm>
            <a:off x="247274" y="368878"/>
            <a:ext cx="2543695" cy="359884"/>
          </a:xfrm>
          <a:prstGeom prst="roundRect">
            <a:avLst/>
          </a:prstGeom>
          <a:solidFill>
            <a:schemeClr val="tx2"/>
          </a:solidFill>
        </p:spPr>
        <p:txBody>
          <a:bodyPr lIns="108000" anchor="ctr"/>
          <a:lstStyle>
            <a:lvl1pPr marL="0" indent="0" algn="l">
              <a:buNone/>
              <a:defRPr sz="2400" b="1">
                <a:solidFill>
                  <a:schemeClr val="bg1"/>
                </a:solidFill>
              </a:defRPr>
            </a:lvl1pPr>
          </a:lstStyle>
          <a:p>
            <a:pPr lvl="0"/>
            <a:r>
              <a:rPr lang="pt-BR"/>
              <a:t>Editar estilos de texto Mestre</a:t>
            </a:r>
          </a:p>
        </p:txBody>
      </p:sp>
      <p:sp>
        <p:nvSpPr>
          <p:cNvPr id="6" name="Text Placeholder 9"/>
          <p:cNvSpPr>
            <a:spLocks noGrp="1"/>
          </p:cNvSpPr>
          <p:nvPr>
            <p:ph type="body" sz="quarter" idx="11"/>
          </p:nvPr>
        </p:nvSpPr>
        <p:spPr>
          <a:xfrm>
            <a:off x="358775" y="1052513"/>
            <a:ext cx="4213225" cy="4725988"/>
          </a:xfrm>
        </p:spPr>
        <p:txBody>
          <a:bodyPr/>
          <a:lstStyle>
            <a:lvl1pPr marL="0" indent="0">
              <a:buFontTx/>
              <a:buNone/>
              <a:defRPr sz="1200" b="0" baseline="0">
                <a:solidFill>
                  <a:srgbClr val="000000"/>
                </a:solidFill>
                <a:latin typeface="Calibri" charset="0"/>
                <a:ea typeface="Calibri" charset="0"/>
                <a:cs typeface="Calibri" charset="0"/>
              </a:defRPr>
            </a:lvl1pPr>
          </a:lstStyle>
          <a:p>
            <a:pPr lvl="0"/>
            <a:r>
              <a:rPr lang="pt-BR"/>
              <a:t>Editar estilos de texto Mestre</a:t>
            </a:r>
          </a:p>
        </p:txBody>
      </p:sp>
      <p:sp>
        <p:nvSpPr>
          <p:cNvPr id="7" name="Text Placeholder 9"/>
          <p:cNvSpPr>
            <a:spLocks noGrp="1"/>
          </p:cNvSpPr>
          <p:nvPr>
            <p:ph type="body" sz="quarter" idx="16"/>
          </p:nvPr>
        </p:nvSpPr>
        <p:spPr>
          <a:xfrm>
            <a:off x="356134" y="6184822"/>
            <a:ext cx="8068729" cy="304956"/>
          </a:xfrm>
        </p:spPr>
        <p:txBody>
          <a:bodyPr anchor="b"/>
          <a:lstStyle>
            <a:lvl1pPr marL="0" indent="0">
              <a:buFontTx/>
              <a:buNone/>
              <a:defRPr sz="900" b="0" baseline="0">
                <a:solidFill>
                  <a:srgbClr val="000000"/>
                </a:solidFill>
                <a:latin typeface="Calibri" charset="0"/>
                <a:ea typeface="Calibri" charset="0"/>
                <a:cs typeface="Calibri" charset="0"/>
              </a:defRPr>
            </a:lvl1pPr>
          </a:lstStyle>
          <a:p>
            <a:pPr lvl="0"/>
            <a:r>
              <a:rPr lang="pt-BR"/>
              <a:t>Editar estilos de texto Mestre</a:t>
            </a:r>
          </a:p>
        </p:txBody>
      </p:sp>
      <p:sp>
        <p:nvSpPr>
          <p:cNvPr id="10" name="Slide Number Placeholder 8">
            <a:extLst>
              <a:ext uri="{FF2B5EF4-FFF2-40B4-BE49-F238E27FC236}">
                <a16:creationId xmlns:a16="http://schemas.microsoft.com/office/drawing/2014/main" id="{2149427B-8ABF-4132-B6BD-3DE43177BEA7}"/>
              </a:ext>
            </a:extLst>
          </p:cNvPr>
          <p:cNvSpPr>
            <a:spLocks noGrp="1"/>
          </p:cNvSpPr>
          <p:nvPr>
            <p:ph type="sldNum" sz="quarter" idx="18"/>
          </p:nvPr>
        </p:nvSpPr>
        <p:spPr/>
        <p:txBody>
          <a:bodyPr/>
          <a:lstStyle>
            <a:lvl1pPr>
              <a:defRPr/>
            </a:lvl1pPr>
          </a:lstStyle>
          <a:p>
            <a:pPr>
              <a:defRPr/>
            </a:pPr>
            <a:fld id="{BD75264C-2DB6-47F2-A068-89F2C5BA1878}" type="slidenum">
              <a:rPr lang="en-US"/>
              <a:pPr>
                <a:defRPr/>
              </a:pPr>
              <a:t>‹nº›</a:t>
            </a:fld>
            <a:endParaRPr lang="en-US"/>
          </a:p>
        </p:txBody>
      </p:sp>
    </p:spTree>
    <p:extLst>
      <p:ext uri="{BB962C8B-B14F-4D97-AF65-F5344CB8AC3E}">
        <p14:creationId xmlns:p14="http://schemas.microsoft.com/office/powerpoint/2010/main" val="379827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UDO_FOTO_ANGULO_01">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1755250-69DE-4753-900B-88D0654A63E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26880"/>
          <a:stretch>
            <a:fillRect/>
          </a:stretch>
        </p:blipFill>
        <p:spPr bwMode="auto">
          <a:xfrm>
            <a:off x="0" y="0"/>
            <a:ext cx="3898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a:extLst>
              <a:ext uri="{FF2B5EF4-FFF2-40B4-BE49-F238E27FC236}">
                <a16:creationId xmlns:a16="http://schemas.microsoft.com/office/drawing/2014/main" id="{0134A05B-9203-4A64-9255-34033516D7F1}"/>
              </a:ext>
            </a:extLst>
          </p:cNvPr>
          <p:cNvGrpSpPr>
            <a:grpSpLocks noChangeAspect="1"/>
          </p:cNvGrpSpPr>
          <p:nvPr userDrawn="1"/>
        </p:nvGrpSpPr>
        <p:grpSpPr bwMode="auto">
          <a:xfrm>
            <a:off x="7202488" y="311150"/>
            <a:ext cx="1595437" cy="469900"/>
            <a:chOff x="2781300" y="2044700"/>
            <a:chExt cx="3581400" cy="1054100"/>
          </a:xfrm>
        </p:grpSpPr>
        <p:pic>
          <p:nvPicPr>
            <p:cNvPr id="7" name="Picture 5">
              <a:extLst>
                <a:ext uri="{FF2B5EF4-FFF2-40B4-BE49-F238E27FC236}">
                  <a16:creationId xmlns:a16="http://schemas.microsoft.com/office/drawing/2014/main" id="{C908710A-7F66-4DA8-89F7-D478285969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1300" y="2044700"/>
              <a:ext cx="3581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EBC09000-20F6-4E18-A648-30A80FF4000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17851" y="2216150"/>
              <a:ext cx="2908301"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2"/>
          <p:cNvSpPr>
            <a:spLocks noGrp="1" noChangeArrowheads="1"/>
          </p:cNvSpPr>
          <p:nvPr>
            <p:ph type="title"/>
          </p:nvPr>
        </p:nvSpPr>
        <p:spPr bwMode="auto">
          <a:xfrm>
            <a:off x="370616" y="381174"/>
            <a:ext cx="5638800" cy="263525"/>
          </a:xfrm>
          <a:prstGeom prst="rect">
            <a:avLst/>
          </a:prstGeom>
          <a:noFill/>
          <a:ln w="9525">
            <a:noFill/>
            <a:miter lim="800000"/>
            <a:headEnd/>
            <a:tailEnd/>
          </a:ln>
        </p:spPr>
        <p:txBody>
          <a:bodyPr>
            <a:noAutofit/>
          </a:bodyPr>
          <a:lstStyle>
            <a:lvl1pPr>
              <a:defRPr sz="2400" b="1" baseline="0">
                <a:solidFill>
                  <a:srgbClr val="000000"/>
                </a:solidFill>
                <a:latin typeface="Calibri" charset="0"/>
                <a:ea typeface="Calibri" charset="0"/>
                <a:cs typeface="Calibri" charset="0"/>
              </a:defRPr>
            </a:lvl1pPr>
          </a:lstStyle>
          <a:p>
            <a:pPr lvl="0"/>
            <a:r>
              <a:rPr lang="pt-BR"/>
              <a:t>Clique para editar o título Mestre</a:t>
            </a:r>
            <a:endParaRPr lang="en-US" dirty="0"/>
          </a:p>
        </p:txBody>
      </p:sp>
      <p:sp>
        <p:nvSpPr>
          <p:cNvPr id="11" name="Text Placeholder 9"/>
          <p:cNvSpPr>
            <a:spLocks noGrp="1"/>
          </p:cNvSpPr>
          <p:nvPr>
            <p:ph type="body" sz="quarter" idx="16"/>
          </p:nvPr>
        </p:nvSpPr>
        <p:spPr>
          <a:xfrm>
            <a:off x="358775" y="2035839"/>
            <a:ext cx="2593745" cy="4093499"/>
          </a:xfrm>
        </p:spPr>
        <p:txBody>
          <a:bodyPr/>
          <a:lstStyle>
            <a:lvl1pPr marL="0" indent="0">
              <a:buFontTx/>
              <a:buNone/>
              <a:defRPr sz="1200" b="0" baseline="0">
                <a:solidFill>
                  <a:srgbClr val="000000"/>
                </a:solidFill>
                <a:latin typeface="Calibri" charset="0"/>
                <a:ea typeface="Calibri" charset="0"/>
                <a:cs typeface="Calibri" charset="0"/>
              </a:defRPr>
            </a:lvl1pPr>
          </a:lstStyle>
          <a:p>
            <a:pPr lvl="0"/>
            <a:r>
              <a:rPr lang="pt-BR"/>
              <a:t>Editar estilos de texto Mestre</a:t>
            </a:r>
          </a:p>
        </p:txBody>
      </p:sp>
      <p:sp>
        <p:nvSpPr>
          <p:cNvPr id="10" name="Text Placeholder 7"/>
          <p:cNvSpPr>
            <a:spLocks noGrp="1"/>
          </p:cNvSpPr>
          <p:nvPr>
            <p:ph type="body" sz="quarter" idx="11"/>
          </p:nvPr>
        </p:nvSpPr>
        <p:spPr>
          <a:xfrm>
            <a:off x="358774" y="957436"/>
            <a:ext cx="2858593" cy="896764"/>
          </a:xfrm>
        </p:spPr>
        <p:txBody>
          <a:bodyPr>
            <a:noAutofit/>
          </a:bodyPr>
          <a:lstStyle>
            <a:lvl1pPr marL="0" indent="0">
              <a:lnSpc>
                <a:spcPct val="82000"/>
              </a:lnSpc>
              <a:spcBef>
                <a:spcPts val="0"/>
              </a:spcBef>
              <a:buFontTx/>
              <a:buNone/>
              <a:tabLst>
                <a:tab pos="2576449" algn="l"/>
              </a:tabLst>
              <a:defRPr sz="3000" b="1" i="1" kern="1200" spc="0" baseline="0">
                <a:solidFill>
                  <a:srgbClr val="146E37"/>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12" name="Slide Number Placeholder 13">
            <a:extLst>
              <a:ext uri="{FF2B5EF4-FFF2-40B4-BE49-F238E27FC236}">
                <a16:creationId xmlns:a16="http://schemas.microsoft.com/office/drawing/2014/main" id="{70FD6FE2-BBB3-45B9-82A4-8C2C9B5E6E7E}"/>
              </a:ext>
            </a:extLst>
          </p:cNvPr>
          <p:cNvSpPr>
            <a:spLocks noGrp="1"/>
          </p:cNvSpPr>
          <p:nvPr>
            <p:ph type="sldNum" sz="quarter" idx="17"/>
          </p:nvPr>
        </p:nvSpPr>
        <p:spPr/>
        <p:txBody>
          <a:bodyPr/>
          <a:lstStyle>
            <a:lvl1pPr>
              <a:defRPr>
                <a:solidFill>
                  <a:schemeClr val="bg1"/>
                </a:solidFill>
              </a:defRPr>
            </a:lvl1pPr>
          </a:lstStyle>
          <a:p>
            <a:pPr>
              <a:defRPr/>
            </a:pPr>
            <a:fld id="{1528AFC3-9582-4656-A04D-AF9447E210B7}" type="slidenum">
              <a:rPr lang="en-US"/>
              <a:pPr>
                <a:defRPr/>
              </a:pPr>
              <a:t>‹nº›</a:t>
            </a:fld>
            <a:endParaRPr lang="en-US" dirty="0"/>
          </a:p>
        </p:txBody>
      </p:sp>
    </p:spTree>
    <p:extLst>
      <p:ext uri="{BB962C8B-B14F-4D97-AF65-F5344CB8AC3E}">
        <p14:creationId xmlns:p14="http://schemas.microsoft.com/office/powerpoint/2010/main" val="267852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UDO_FOTO_ANGULO_0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640063CA-A86B-463B-9C1F-EFC2AA9B61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b="21619"/>
          <a:stretch>
            <a:fillRect/>
          </a:stretch>
        </p:blipFill>
        <p:spPr bwMode="auto">
          <a:xfrm>
            <a:off x="0" y="0"/>
            <a:ext cx="6804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
            <a:extLst>
              <a:ext uri="{FF2B5EF4-FFF2-40B4-BE49-F238E27FC236}">
                <a16:creationId xmlns:a16="http://schemas.microsoft.com/office/drawing/2014/main" id="{64D31EE4-AF57-41F8-81E2-112F7A01E4EE}"/>
              </a:ext>
            </a:extLst>
          </p:cNvPr>
          <p:cNvGrpSpPr>
            <a:grpSpLocks noChangeAspect="1"/>
          </p:cNvGrpSpPr>
          <p:nvPr userDrawn="1"/>
        </p:nvGrpSpPr>
        <p:grpSpPr bwMode="auto">
          <a:xfrm>
            <a:off x="7202488" y="311150"/>
            <a:ext cx="1595437" cy="469900"/>
            <a:chOff x="2781300" y="2044700"/>
            <a:chExt cx="3581400" cy="1054100"/>
          </a:xfrm>
        </p:grpSpPr>
        <p:pic>
          <p:nvPicPr>
            <p:cNvPr id="8" name="Picture 5">
              <a:extLst>
                <a:ext uri="{FF2B5EF4-FFF2-40B4-BE49-F238E27FC236}">
                  <a16:creationId xmlns:a16="http://schemas.microsoft.com/office/drawing/2014/main" id="{1D22E380-2CF0-4772-A211-289FD06348C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1300" y="2044700"/>
              <a:ext cx="3581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3511C67A-EA3E-4598-A4B8-3D30D5C29EE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17851" y="2216150"/>
              <a:ext cx="2908301"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2"/>
          <p:cNvSpPr>
            <a:spLocks noGrp="1" noChangeArrowheads="1"/>
          </p:cNvSpPr>
          <p:nvPr>
            <p:ph type="title"/>
          </p:nvPr>
        </p:nvSpPr>
        <p:spPr bwMode="auto">
          <a:xfrm>
            <a:off x="370616" y="381174"/>
            <a:ext cx="5638800" cy="263525"/>
          </a:xfrm>
          <a:prstGeom prst="rect">
            <a:avLst/>
          </a:prstGeom>
          <a:noFill/>
          <a:ln w="9525">
            <a:noFill/>
            <a:miter lim="800000"/>
            <a:headEnd/>
            <a:tailEnd/>
          </a:ln>
        </p:spPr>
        <p:txBody>
          <a:bodyPr>
            <a:noAutofit/>
          </a:bodyPr>
          <a:lstStyle>
            <a:lvl1pPr>
              <a:defRPr sz="2400" b="1" baseline="0">
                <a:solidFill>
                  <a:srgbClr val="000000"/>
                </a:solidFill>
                <a:latin typeface="Calibri" charset="0"/>
                <a:ea typeface="Calibri" charset="0"/>
                <a:cs typeface="Calibri" charset="0"/>
              </a:defRPr>
            </a:lvl1pPr>
          </a:lstStyle>
          <a:p>
            <a:pPr lvl="0"/>
            <a:r>
              <a:rPr lang="pt-BR"/>
              <a:t>Clique para editar o título Mestre</a:t>
            </a:r>
            <a:endParaRPr lang="en-US" dirty="0"/>
          </a:p>
        </p:txBody>
      </p:sp>
      <p:sp>
        <p:nvSpPr>
          <p:cNvPr id="14" name="Text Placeholder 7"/>
          <p:cNvSpPr>
            <a:spLocks noGrp="1"/>
          </p:cNvSpPr>
          <p:nvPr>
            <p:ph type="body" sz="quarter" idx="11"/>
          </p:nvPr>
        </p:nvSpPr>
        <p:spPr>
          <a:xfrm>
            <a:off x="358774" y="957436"/>
            <a:ext cx="2858593" cy="896764"/>
          </a:xfrm>
        </p:spPr>
        <p:txBody>
          <a:bodyPr>
            <a:noAutofit/>
          </a:bodyPr>
          <a:lstStyle>
            <a:lvl1pPr marL="0" indent="0">
              <a:lnSpc>
                <a:spcPct val="82000"/>
              </a:lnSpc>
              <a:spcBef>
                <a:spcPts val="0"/>
              </a:spcBef>
              <a:buFontTx/>
              <a:buNone/>
              <a:tabLst>
                <a:tab pos="2576449" algn="l"/>
              </a:tabLst>
              <a:defRPr sz="3000" b="1" i="1" kern="1200" spc="0" baseline="0">
                <a:solidFill>
                  <a:srgbClr val="146E37"/>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15" name="Text Placeholder 9"/>
          <p:cNvSpPr>
            <a:spLocks noGrp="1"/>
          </p:cNvSpPr>
          <p:nvPr>
            <p:ph type="body" sz="quarter" idx="16"/>
          </p:nvPr>
        </p:nvSpPr>
        <p:spPr>
          <a:xfrm>
            <a:off x="358775" y="2035839"/>
            <a:ext cx="2593745" cy="4093499"/>
          </a:xfrm>
        </p:spPr>
        <p:txBody>
          <a:bodyPr/>
          <a:lstStyle>
            <a:lvl1pPr marL="0" indent="0">
              <a:buFontTx/>
              <a:buNone/>
              <a:defRPr sz="1200" b="0" baseline="0">
                <a:solidFill>
                  <a:srgbClr val="000000"/>
                </a:solidFill>
                <a:latin typeface="Calibri" charset="0"/>
                <a:ea typeface="Calibri" charset="0"/>
                <a:cs typeface="Calibri" charset="0"/>
              </a:defRPr>
            </a:lvl1pPr>
          </a:lstStyle>
          <a:p>
            <a:pPr lvl="0"/>
            <a:r>
              <a:rPr lang="pt-BR"/>
              <a:t>Editar estilos de texto Mestre</a:t>
            </a:r>
          </a:p>
        </p:txBody>
      </p:sp>
      <p:sp>
        <p:nvSpPr>
          <p:cNvPr id="16" name="Text Placeholder 9"/>
          <p:cNvSpPr>
            <a:spLocks noGrp="1"/>
          </p:cNvSpPr>
          <p:nvPr>
            <p:ph type="body" sz="quarter" idx="19"/>
          </p:nvPr>
        </p:nvSpPr>
        <p:spPr>
          <a:xfrm>
            <a:off x="3217367" y="2035839"/>
            <a:ext cx="2593745" cy="4093499"/>
          </a:xfrm>
        </p:spPr>
        <p:txBody>
          <a:bodyPr/>
          <a:lstStyle>
            <a:lvl1pPr marL="0" indent="0">
              <a:buFontTx/>
              <a:buNone/>
              <a:defRPr sz="1200" b="0" baseline="0">
                <a:solidFill>
                  <a:srgbClr val="000000"/>
                </a:solidFill>
                <a:latin typeface="Calibri" charset="0"/>
                <a:ea typeface="Calibri" charset="0"/>
                <a:cs typeface="Calibri" charset="0"/>
              </a:defRPr>
            </a:lvl1pPr>
          </a:lstStyle>
          <a:p>
            <a:pPr lvl="0"/>
            <a:r>
              <a:rPr lang="pt-BR"/>
              <a:t>Editar estilos de texto Mestre</a:t>
            </a:r>
          </a:p>
        </p:txBody>
      </p:sp>
      <p:sp>
        <p:nvSpPr>
          <p:cNvPr id="10" name="Slide Number Placeholder 11">
            <a:extLst>
              <a:ext uri="{FF2B5EF4-FFF2-40B4-BE49-F238E27FC236}">
                <a16:creationId xmlns:a16="http://schemas.microsoft.com/office/drawing/2014/main" id="{172E078D-450E-477E-84FA-DB4061C20E9D}"/>
              </a:ext>
            </a:extLst>
          </p:cNvPr>
          <p:cNvSpPr>
            <a:spLocks noGrp="1"/>
          </p:cNvSpPr>
          <p:nvPr>
            <p:ph type="sldNum" sz="quarter" idx="20"/>
          </p:nvPr>
        </p:nvSpPr>
        <p:spPr/>
        <p:txBody>
          <a:bodyPr/>
          <a:lstStyle>
            <a:lvl1pPr>
              <a:defRPr>
                <a:solidFill>
                  <a:schemeClr val="bg1"/>
                </a:solidFill>
              </a:defRPr>
            </a:lvl1pPr>
          </a:lstStyle>
          <a:p>
            <a:pPr>
              <a:defRPr/>
            </a:pPr>
            <a:fld id="{D50EF343-F733-4A87-A682-BF7033CAEC41}" type="slidenum">
              <a:rPr lang="en-US"/>
              <a:pPr>
                <a:defRPr/>
              </a:pPr>
              <a:t>‹nº›</a:t>
            </a:fld>
            <a:endParaRPr lang="en-US" dirty="0"/>
          </a:p>
        </p:txBody>
      </p:sp>
    </p:spTree>
    <p:extLst>
      <p:ext uri="{BB962C8B-B14F-4D97-AF65-F5344CB8AC3E}">
        <p14:creationId xmlns:p14="http://schemas.microsoft.com/office/powerpoint/2010/main" val="420196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TAQUE_01">
    <p:bg>
      <p:bgPr>
        <a:solidFill>
          <a:schemeClr val="tx1"/>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450C625B-5CEA-41A7-9FB8-348ACF5903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8775" y="369888"/>
            <a:ext cx="903288"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a:spLocks noGrp="1"/>
          </p:cNvSpPr>
          <p:nvPr>
            <p:ph type="body" sz="quarter" idx="11"/>
          </p:nvPr>
        </p:nvSpPr>
        <p:spPr>
          <a:xfrm>
            <a:off x="1462598" y="1052512"/>
            <a:ext cx="7322627" cy="5076825"/>
          </a:xfrm>
        </p:spPr>
        <p:txBody>
          <a:bodyPr anchor="ctr">
            <a:noAutofit/>
          </a:bodyPr>
          <a:lstStyle>
            <a:lvl1pPr marL="0" indent="0">
              <a:lnSpc>
                <a:spcPct val="82000"/>
              </a:lnSpc>
              <a:spcBef>
                <a:spcPts val="0"/>
              </a:spcBef>
              <a:buFontTx/>
              <a:buNone/>
              <a:defRPr sz="3000" b="1" i="1" kern="1200" spc="0" baseline="0">
                <a:solidFill>
                  <a:schemeClr val="bg1"/>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a:p>
            <a:pPr lvl="1"/>
            <a:r>
              <a:rPr lang="pt-BR"/>
              <a:t>Segundo nível</a:t>
            </a:r>
          </a:p>
          <a:p>
            <a:pPr lvl="2"/>
            <a:r>
              <a:rPr lang="pt-BR"/>
              <a:t>Terceiro nível</a:t>
            </a:r>
          </a:p>
        </p:txBody>
      </p:sp>
      <p:sp>
        <p:nvSpPr>
          <p:cNvPr id="4" name="Slide Number Placeholder 6">
            <a:extLst>
              <a:ext uri="{FF2B5EF4-FFF2-40B4-BE49-F238E27FC236}">
                <a16:creationId xmlns:a16="http://schemas.microsoft.com/office/drawing/2014/main" id="{B6725886-2EBC-4BDA-BC38-17E1E0600135}"/>
              </a:ext>
            </a:extLst>
          </p:cNvPr>
          <p:cNvSpPr>
            <a:spLocks noGrp="1"/>
          </p:cNvSpPr>
          <p:nvPr>
            <p:ph type="sldNum" sz="quarter" idx="12"/>
          </p:nvPr>
        </p:nvSpPr>
        <p:spPr/>
        <p:txBody>
          <a:bodyPr/>
          <a:lstStyle>
            <a:lvl1pPr>
              <a:defRPr>
                <a:solidFill>
                  <a:schemeClr val="bg1"/>
                </a:solidFill>
              </a:defRPr>
            </a:lvl1pPr>
          </a:lstStyle>
          <a:p>
            <a:pPr>
              <a:defRPr/>
            </a:pPr>
            <a:fld id="{4A86043C-AD27-4B32-A9B3-344588C0798A}" type="slidenum">
              <a:rPr lang="en-US"/>
              <a:pPr>
                <a:defRPr/>
              </a:pPr>
              <a:t>‹nº›</a:t>
            </a:fld>
            <a:endParaRPr lang="en-US" dirty="0"/>
          </a:p>
        </p:txBody>
      </p:sp>
    </p:spTree>
    <p:extLst>
      <p:ext uri="{BB962C8B-B14F-4D97-AF65-F5344CB8AC3E}">
        <p14:creationId xmlns:p14="http://schemas.microsoft.com/office/powerpoint/2010/main" val="40607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TAQUE_02">
    <p:bg>
      <p:bgPr>
        <a:solidFill>
          <a:schemeClr val="accent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071B169-340E-4219-916C-379454815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8775" y="369888"/>
            <a:ext cx="903288"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a:spLocks noGrp="1"/>
          </p:cNvSpPr>
          <p:nvPr>
            <p:ph type="body" sz="quarter" idx="11"/>
          </p:nvPr>
        </p:nvSpPr>
        <p:spPr>
          <a:xfrm>
            <a:off x="1362635" y="349250"/>
            <a:ext cx="6024283" cy="6140449"/>
          </a:xfrm>
        </p:spPr>
        <p:txBody>
          <a:bodyPr anchor="ctr">
            <a:noAutofit/>
          </a:bodyPr>
          <a:lstStyle>
            <a:lvl1pPr marL="0" indent="0">
              <a:lnSpc>
                <a:spcPct val="82000"/>
              </a:lnSpc>
              <a:spcBef>
                <a:spcPts val="0"/>
              </a:spcBef>
              <a:buFontTx/>
              <a:buNone/>
              <a:defRPr sz="6000" b="1" i="1" kern="1200" spc="0" baseline="0">
                <a:solidFill>
                  <a:schemeClr val="bg1"/>
                </a:solidFill>
                <a:latin typeface="Calibri" charset="0"/>
                <a:ea typeface="Calibri" charset="0"/>
                <a:cs typeface="Calibri" charset="0"/>
              </a:defRPr>
            </a:lvl1pPr>
            <a:lvl2pPr marL="0" indent="0">
              <a:spcBef>
                <a:spcPts val="800"/>
              </a:spcBef>
              <a:buNone/>
              <a:defRPr sz="3000" b="1" spc="-50">
                <a:latin typeface="Helvetica Neue for IB" pitchFamily="34" charset="0"/>
                <a:cs typeface="Helvetica Neue for IB" pitchFamily="34" charset="0"/>
              </a:defRPr>
            </a:lvl2pPr>
          </a:lstStyle>
          <a:p>
            <a:pPr lvl="0"/>
            <a:r>
              <a:rPr lang="pt-BR"/>
              <a:t>Editar estilos de texto Mestre</a:t>
            </a:r>
          </a:p>
        </p:txBody>
      </p:sp>
      <p:sp>
        <p:nvSpPr>
          <p:cNvPr id="4" name="Slide Number Placeholder 5">
            <a:extLst>
              <a:ext uri="{FF2B5EF4-FFF2-40B4-BE49-F238E27FC236}">
                <a16:creationId xmlns:a16="http://schemas.microsoft.com/office/drawing/2014/main" id="{26580CD6-C84A-4592-A7CD-A90B55A108E1}"/>
              </a:ext>
            </a:extLst>
          </p:cNvPr>
          <p:cNvSpPr>
            <a:spLocks noGrp="1"/>
          </p:cNvSpPr>
          <p:nvPr>
            <p:ph type="sldNum" sz="quarter" idx="12"/>
          </p:nvPr>
        </p:nvSpPr>
        <p:spPr/>
        <p:txBody>
          <a:bodyPr/>
          <a:lstStyle>
            <a:lvl1pPr>
              <a:defRPr>
                <a:solidFill>
                  <a:schemeClr val="bg1"/>
                </a:solidFill>
              </a:defRPr>
            </a:lvl1pPr>
          </a:lstStyle>
          <a:p>
            <a:pPr>
              <a:defRPr/>
            </a:pPr>
            <a:fld id="{50E7EB25-4FC3-49D2-BAD0-8973E0A87B81}" type="slidenum">
              <a:rPr lang="en-US"/>
              <a:pPr>
                <a:defRPr/>
              </a:pPr>
              <a:t>‹nº›</a:t>
            </a:fld>
            <a:endParaRPr lang="en-US" dirty="0"/>
          </a:p>
        </p:txBody>
      </p:sp>
    </p:spTree>
    <p:extLst>
      <p:ext uri="{BB962C8B-B14F-4D97-AF65-F5344CB8AC3E}">
        <p14:creationId xmlns:p14="http://schemas.microsoft.com/office/powerpoint/2010/main" val="11016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A98C3EE-8159-445D-9911-5092C16B7AE0}"/>
              </a:ext>
            </a:extLst>
          </p:cNvPr>
          <p:cNvSpPr>
            <a:spLocks noGrp="1" noChangeArrowheads="1"/>
          </p:cNvSpPr>
          <p:nvPr>
            <p:ph type="title"/>
          </p:nvPr>
        </p:nvSpPr>
        <p:spPr bwMode="auto">
          <a:xfrm>
            <a:off x="358775" y="349250"/>
            <a:ext cx="8426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pt-BR"/>
              <a:t>Click to edit Master title style</a:t>
            </a:r>
          </a:p>
        </p:txBody>
      </p:sp>
      <p:sp>
        <p:nvSpPr>
          <p:cNvPr id="1027" name="Rectangle 3">
            <a:extLst>
              <a:ext uri="{FF2B5EF4-FFF2-40B4-BE49-F238E27FC236}">
                <a16:creationId xmlns:a16="http://schemas.microsoft.com/office/drawing/2014/main" id="{B05911E3-4DCD-4526-9075-F5BB58041881}"/>
              </a:ext>
            </a:extLst>
          </p:cNvPr>
          <p:cNvSpPr>
            <a:spLocks noGrp="1" noChangeArrowheads="1"/>
          </p:cNvSpPr>
          <p:nvPr>
            <p:ph type="body" idx="1"/>
          </p:nvPr>
        </p:nvSpPr>
        <p:spPr bwMode="auto">
          <a:xfrm>
            <a:off x="358775" y="1443038"/>
            <a:ext cx="8426450"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2" name="Slide Number Placeholder 1">
            <a:extLst>
              <a:ext uri="{FF2B5EF4-FFF2-40B4-BE49-F238E27FC236}">
                <a16:creationId xmlns:a16="http://schemas.microsoft.com/office/drawing/2014/main" id="{5EFAD08A-9A56-42B4-94A9-87DCCC3559B1}"/>
              </a:ext>
            </a:extLst>
          </p:cNvPr>
          <p:cNvSpPr>
            <a:spLocks noGrp="1"/>
          </p:cNvSpPr>
          <p:nvPr>
            <p:ph type="sldNum" sz="quarter" idx="4"/>
          </p:nvPr>
        </p:nvSpPr>
        <p:spPr>
          <a:xfrm>
            <a:off x="6996113" y="638492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00" baseline="0">
                <a:solidFill>
                  <a:schemeClr val="tx1"/>
                </a:solidFill>
                <a:latin typeface="Calibri" charset="0"/>
              </a:defRPr>
            </a:lvl1pPr>
          </a:lstStyle>
          <a:p>
            <a:pPr>
              <a:defRPr/>
            </a:pPr>
            <a:fld id="{FE44D0B6-D5EE-4C68-9075-9937F6B25C3F}" type="slidenum">
              <a:rPr lang="en-US"/>
              <a:pPr>
                <a:defRPr/>
              </a:pPr>
              <a:t>‹nº›</a:t>
            </a:fld>
            <a:endParaRPr lang="en-US"/>
          </a:p>
        </p:txBody>
      </p:sp>
      <p:sp>
        <p:nvSpPr>
          <p:cNvPr id="1029" name="MSIPCMContentMarking" descr="{&quot;HashCode&quot;:891313737,&quot;Placement&quot;:&quot;Footer&quot;}">
            <a:extLst>
              <a:ext uri="{FF2B5EF4-FFF2-40B4-BE49-F238E27FC236}">
                <a16:creationId xmlns:a16="http://schemas.microsoft.com/office/drawing/2014/main" id="{287CB8F0-16A1-4DDD-B501-32FB1736F424}"/>
              </a:ext>
            </a:extLst>
          </p:cNvPr>
          <p:cNvSpPr txBox="1">
            <a:spLocks noChangeArrowheads="1"/>
          </p:cNvSpPr>
          <p:nvPr userDrawn="1"/>
        </p:nvSpPr>
        <p:spPr bwMode="auto">
          <a:xfrm>
            <a:off x="3362325" y="6596063"/>
            <a:ext cx="24193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pt-BR" altLang="pt-BR" sz="1000">
                <a:solidFill>
                  <a:srgbClr val="000000"/>
                </a:solidFill>
              </a:rPr>
              <a:t>Classificação da informação: Uso Interno</a:t>
            </a:r>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74" r:id="rId10"/>
    <p:sldLayoutId id="2147483885" r:id="rId11"/>
    <p:sldLayoutId id="2147483886" r:id="rId12"/>
    <p:sldLayoutId id="2147483887" r:id="rId13"/>
    <p:sldLayoutId id="2147483888" r:id="rId14"/>
    <p:sldLayoutId id="2147483875" r:id="rId15"/>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mailto:coop101_passivoscontingentes@sicredi.com.br"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DB7024-9791-45F4-9173-F599F3AB3153}"/>
              </a:ext>
            </a:extLst>
          </p:cNvPr>
          <p:cNvSpPr>
            <a:spLocks noGrp="1"/>
          </p:cNvSpPr>
          <p:nvPr>
            <p:ph type="body" sz="quarter" idx="11"/>
          </p:nvPr>
        </p:nvSpPr>
        <p:spPr>
          <a:xfrm>
            <a:off x="681038" y="1149350"/>
            <a:ext cx="6505575" cy="1216025"/>
          </a:xfrm>
        </p:spPr>
        <p:txBody>
          <a:bodyPr/>
          <a:lstStyle/>
          <a:p>
            <a:pPr eaLnBrk="1" fontAlgn="auto" hangingPunct="1">
              <a:spcAft>
                <a:spcPts val="0"/>
              </a:spcAft>
              <a:defRPr/>
            </a:pPr>
            <a:r>
              <a:rPr lang="en-US" sz="4800" dirty="0">
                <a:solidFill>
                  <a:schemeClr val="tx1"/>
                </a:solidFill>
              </a:rPr>
              <a:t>Auditoria Externa &amp; </a:t>
            </a:r>
            <a:r>
              <a:rPr lang="en-US" sz="4800" dirty="0" err="1">
                <a:solidFill>
                  <a:schemeClr val="tx1"/>
                </a:solidFill>
              </a:rPr>
              <a:t>Passivos</a:t>
            </a:r>
            <a:r>
              <a:rPr lang="en-US" sz="4800" dirty="0">
                <a:solidFill>
                  <a:schemeClr val="tx1"/>
                </a:solidFill>
              </a:rPr>
              <a:t> </a:t>
            </a:r>
            <a:r>
              <a:rPr lang="en-US" sz="4800" dirty="0" err="1">
                <a:solidFill>
                  <a:schemeClr val="tx1"/>
                </a:solidFill>
              </a:rPr>
              <a:t>contingentes</a:t>
            </a:r>
            <a:endParaRPr lang="en-US" sz="4800" dirty="0">
              <a:solidFill>
                <a:schemeClr val="tx1"/>
              </a:solidFill>
            </a:endParaRPr>
          </a:p>
          <a:p>
            <a:pPr eaLnBrk="1" fontAlgn="auto" hangingPunct="1">
              <a:spcAft>
                <a:spcPts val="0"/>
              </a:spcAft>
              <a:defRPr/>
            </a:pPr>
            <a:r>
              <a:rPr lang="en-US" sz="2000" b="0" dirty="0" err="1">
                <a:solidFill>
                  <a:schemeClr val="tx1"/>
                </a:solidFill>
              </a:rPr>
              <a:t>Análise</a:t>
            </a:r>
            <a:r>
              <a:rPr lang="en-US" sz="2000" b="0" dirty="0">
                <a:solidFill>
                  <a:schemeClr val="tx1"/>
                </a:solidFill>
              </a:rPr>
              <a:t> do </a:t>
            </a:r>
            <a:r>
              <a:rPr lang="en-US" sz="2000" b="0" dirty="0" err="1">
                <a:solidFill>
                  <a:schemeClr val="tx1"/>
                </a:solidFill>
              </a:rPr>
              <a:t>processo</a:t>
            </a:r>
            <a:r>
              <a:rPr lang="en-US" sz="2000" b="0" dirty="0">
                <a:solidFill>
                  <a:schemeClr val="tx1"/>
                </a:solidFill>
              </a:rPr>
              <a:t> &amp; </a:t>
            </a:r>
            <a:r>
              <a:rPr lang="en-US" sz="2000" b="0" dirty="0" err="1">
                <a:solidFill>
                  <a:schemeClr val="tx1"/>
                </a:solidFill>
              </a:rPr>
              <a:t>Sinalizadores</a:t>
            </a:r>
            <a:r>
              <a:rPr lang="en-US" sz="2000" b="0" dirty="0">
                <a:solidFill>
                  <a:schemeClr val="tx1"/>
                </a:solidFill>
              </a:rPr>
              <a:t> de </a:t>
            </a:r>
            <a:r>
              <a:rPr lang="en-US" sz="2000" b="0" dirty="0" err="1">
                <a:solidFill>
                  <a:schemeClr val="tx1"/>
                </a:solidFill>
              </a:rPr>
              <a:t>melhorias</a:t>
            </a:r>
            <a:endParaRPr lang="en-US" sz="2000" b="0" dirty="0">
              <a:solidFill>
                <a:schemeClr val="tx1"/>
              </a:solidFill>
            </a:endParaRPr>
          </a:p>
        </p:txBody>
      </p:sp>
      <p:sp>
        <p:nvSpPr>
          <p:cNvPr id="16387" name="Text Placeholder 7">
            <a:extLst>
              <a:ext uri="{FF2B5EF4-FFF2-40B4-BE49-F238E27FC236}">
                <a16:creationId xmlns:a16="http://schemas.microsoft.com/office/drawing/2014/main" id="{9966CFB7-2650-46A4-95E5-7718B90285BD}"/>
              </a:ext>
            </a:extLst>
          </p:cNvPr>
          <p:cNvSpPr>
            <a:spLocks noGrp="1" noChangeArrowheads="1"/>
          </p:cNvSpPr>
          <p:nvPr>
            <p:ph type="body" sz="quarter" idx="12"/>
          </p:nvPr>
        </p:nvSpPr>
        <p:spPr>
          <a:xfrm>
            <a:off x="681037" y="4078288"/>
            <a:ext cx="6505575" cy="304800"/>
          </a:xfrm>
        </p:spPr>
        <p:txBody>
          <a:bodyPr/>
          <a:lstStyle/>
          <a:p>
            <a:pPr eaLnBrk="1" hangingPunct="1"/>
            <a:r>
              <a:rPr lang="en-US" altLang="pt-BR" dirty="0">
                <a:solidFill>
                  <a:schemeClr val="tx1"/>
                </a:solidFill>
                <a:latin typeface="Calibri" panose="020F0502020204030204" pitchFamily="34" charset="0"/>
                <a:ea typeface="Calibri" panose="020F0502020204030204" pitchFamily="34" charset="0"/>
                <a:cs typeface="Calibri" panose="020F0502020204030204" pitchFamily="34" charset="0"/>
              </a:rPr>
              <a:t>27 de </a:t>
            </a:r>
            <a:r>
              <a:rPr lang="en-US" altLang="pt-BR" dirty="0" err="1">
                <a:solidFill>
                  <a:schemeClr val="tx1"/>
                </a:solidFill>
                <a:latin typeface="Calibri" panose="020F0502020204030204" pitchFamily="34" charset="0"/>
                <a:ea typeface="Calibri" panose="020F0502020204030204" pitchFamily="34" charset="0"/>
                <a:cs typeface="Calibri" panose="020F0502020204030204" pitchFamily="34" charset="0"/>
              </a:rPr>
              <a:t>Dezembro</a:t>
            </a:r>
            <a:r>
              <a:rPr lang="en-US" altLang="pt-BR" dirty="0">
                <a:solidFill>
                  <a:schemeClr val="tx1"/>
                </a:solidFill>
                <a:latin typeface="Calibri" panose="020F0502020204030204" pitchFamily="34" charset="0"/>
                <a:ea typeface="Calibri" panose="020F0502020204030204" pitchFamily="34" charset="0"/>
                <a:cs typeface="Calibri" panose="020F0502020204030204" pitchFamily="34" charset="0"/>
              </a:rPr>
              <a:t> de 2018.</a:t>
            </a:r>
          </a:p>
        </p:txBody>
      </p:sp>
      <p:sp>
        <p:nvSpPr>
          <p:cNvPr id="16388" name="Text Placeholder 8">
            <a:extLst>
              <a:ext uri="{FF2B5EF4-FFF2-40B4-BE49-F238E27FC236}">
                <a16:creationId xmlns:a16="http://schemas.microsoft.com/office/drawing/2014/main" id="{D933F9C3-5D75-4390-80A3-2F62E5224128}"/>
              </a:ext>
            </a:extLst>
          </p:cNvPr>
          <p:cNvSpPr>
            <a:spLocks noGrp="1" noChangeArrowheads="1"/>
          </p:cNvSpPr>
          <p:nvPr>
            <p:ph type="body" sz="quarter" idx="13"/>
          </p:nvPr>
        </p:nvSpPr>
        <p:spPr>
          <a:xfrm>
            <a:off x="719138" y="698500"/>
            <a:ext cx="6505575" cy="304800"/>
          </a:xfrm>
        </p:spPr>
        <p:txBody>
          <a:bodyPr/>
          <a:lstStyle/>
          <a:p>
            <a:pPr eaLnBrk="1" hangingPunct="1"/>
            <a:r>
              <a:rPr lang="en-US" altLang="pt-BR">
                <a:solidFill>
                  <a:schemeClr val="tx1"/>
                </a:solidFill>
                <a:latin typeface="Calibri" panose="020F0502020204030204" pitchFamily="34" charset="0"/>
                <a:ea typeface="Calibri" panose="020F0502020204030204" pitchFamily="34" charset="0"/>
                <a:cs typeface="Calibri" panose="020F0502020204030204" pitchFamily="34" charset="0"/>
              </a:rPr>
              <a:t>Gerência Jurídica Tributária, Trabalhista e Processual Cível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8030AB11-E346-4CF8-91C7-BB168BCB674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2057066-0E54-4507-9F31-16E1462C3847}" type="slidenum">
              <a:rPr lang="en-US" altLang="pt-BR" sz="1000" smtClean="0"/>
              <a:pPr fontAlgn="base">
                <a:lnSpc>
                  <a:spcPct val="100000"/>
                </a:lnSpc>
                <a:spcBef>
                  <a:spcPct val="0"/>
                </a:spcBef>
                <a:spcAft>
                  <a:spcPct val="0"/>
                </a:spcAft>
                <a:buFontTx/>
                <a:buNone/>
              </a:pPr>
              <a:t>10</a:t>
            </a:fld>
            <a:endParaRPr lang="en-US" altLang="pt-BR" sz="1000"/>
          </a:p>
        </p:txBody>
      </p:sp>
      <p:sp>
        <p:nvSpPr>
          <p:cNvPr id="26627" name="Text Placeholder 1">
            <a:extLst>
              <a:ext uri="{FF2B5EF4-FFF2-40B4-BE49-F238E27FC236}">
                <a16:creationId xmlns:a16="http://schemas.microsoft.com/office/drawing/2014/main" id="{5907F5E6-A764-4208-A2CD-E80904844CE6}"/>
              </a:ext>
            </a:extLst>
          </p:cNvPr>
          <p:cNvSpPr>
            <a:spLocks noGrp="1" noChangeArrowheads="1"/>
          </p:cNvSpPr>
          <p:nvPr>
            <p:ph type="body" sz="quarter" idx="17"/>
          </p:nvPr>
        </p:nvSpPr>
        <p:spPr>
          <a:xfrm>
            <a:off x="152400" y="177800"/>
            <a:ext cx="7189788" cy="873125"/>
          </a:xfrm>
        </p:spPr>
        <p:txBody>
          <a:bodyPr/>
          <a:lstStyle/>
          <a:p>
            <a:pPr eaLnBrk="1" hangingPunct="1"/>
            <a:r>
              <a:rPr lang="en-US" altLang="pt-BR" sz="3200"/>
              <a:t>Avaliação/Implantação direta em tempo de realização dos trabalhos (2018)</a:t>
            </a:r>
          </a:p>
        </p:txBody>
      </p:sp>
      <p:sp>
        <p:nvSpPr>
          <p:cNvPr id="10" name="Text Placeholder 2">
            <a:extLst>
              <a:ext uri="{FF2B5EF4-FFF2-40B4-BE49-F238E27FC236}">
                <a16:creationId xmlns:a16="http://schemas.microsoft.com/office/drawing/2014/main" id="{B0349367-3286-4281-A1A2-6F23F6588C17}"/>
              </a:ext>
            </a:extLst>
          </p:cNvPr>
          <p:cNvSpPr>
            <a:spLocks noGrp="1"/>
          </p:cNvSpPr>
          <p:nvPr>
            <p:ph type="body" sz="quarter" idx="11"/>
          </p:nvPr>
        </p:nvSpPr>
        <p:spPr>
          <a:xfrm>
            <a:off x="155575" y="1193800"/>
            <a:ext cx="8897938" cy="5046663"/>
          </a:xfrm>
        </p:spPr>
        <p:txBody>
          <a:bodyPr/>
          <a:lstStyle/>
          <a:p>
            <a:pPr algn="just" eaLnBrk="1" fontAlgn="auto" hangingPunct="1">
              <a:spcAft>
                <a:spcPts val="0"/>
              </a:spcAft>
              <a:defRPr/>
            </a:pPr>
            <a:r>
              <a:rPr lang="en-US" sz="1800" dirty="0">
                <a:solidFill>
                  <a:srgbClr val="146E37"/>
                </a:solidFill>
              </a:rPr>
              <a:t>No </a:t>
            </a:r>
            <a:r>
              <a:rPr lang="en-US" sz="1800" dirty="0" err="1">
                <a:solidFill>
                  <a:srgbClr val="146E37"/>
                </a:solidFill>
              </a:rPr>
              <a:t>decorrer</a:t>
            </a:r>
            <a:r>
              <a:rPr lang="en-US" sz="1800" dirty="0">
                <a:solidFill>
                  <a:srgbClr val="146E37"/>
                </a:solidFill>
              </a:rPr>
              <a:t> do </a:t>
            </a:r>
            <a:r>
              <a:rPr lang="en-US" sz="1800" dirty="0" err="1">
                <a:solidFill>
                  <a:srgbClr val="146E37"/>
                </a:solidFill>
              </a:rPr>
              <a:t>ano</a:t>
            </a:r>
            <a:r>
              <a:rPr lang="en-US" sz="1800" dirty="0">
                <a:solidFill>
                  <a:srgbClr val="146E37"/>
                </a:solidFill>
              </a:rPr>
              <a:t> de 2018, </a:t>
            </a:r>
            <a:r>
              <a:rPr lang="en-US" sz="1800" dirty="0" err="1">
                <a:solidFill>
                  <a:srgbClr val="146E37"/>
                </a:solidFill>
              </a:rPr>
              <a:t>finalizados</a:t>
            </a:r>
            <a:r>
              <a:rPr lang="en-US" sz="1800" dirty="0">
                <a:solidFill>
                  <a:srgbClr val="146E37"/>
                </a:solidFill>
              </a:rPr>
              <a:t> </a:t>
            </a:r>
            <a:r>
              <a:rPr lang="en-US" sz="1800" dirty="0" err="1">
                <a:solidFill>
                  <a:srgbClr val="146E37"/>
                </a:solidFill>
              </a:rPr>
              <a:t>os</a:t>
            </a:r>
            <a:r>
              <a:rPr lang="en-US" sz="1800" dirty="0">
                <a:solidFill>
                  <a:srgbClr val="146E37"/>
                </a:solidFill>
              </a:rPr>
              <a:t> </a:t>
            </a:r>
            <a:r>
              <a:rPr lang="en-US" sz="1800" dirty="0" err="1">
                <a:solidFill>
                  <a:srgbClr val="146E37"/>
                </a:solidFill>
              </a:rPr>
              <a:t>trabalhos</a:t>
            </a:r>
            <a:r>
              <a:rPr lang="en-US" sz="1800" dirty="0">
                <a:solidFill>
                  <a:srgbClr val="146E37"/>
                </a:solidFill>
              </a:rPr>
              <a:t> de auditoria do 1º </a:t>
            </a:r>
            <a:r>
              <a:rPr lang="en-US" sz="1800" dirty="0" err="1">
                <a:solidFill>
                  <a:srgbClr val="146E37"/>
                </a:solidFill>
              </a:rPr>
              <a:t>semestre</a:t>
            </a:r>
            <a:r>
              <a:rPr lang="en-US" sz="1800" dirty="0">
                <a:solidFill>
                  <a:srgbClr val="146E37"/>
                </a:solidFill>
              </a:rPr>
              <a:t> e </a:t>
            </a:r>
            <a:r>
              <a:rPr lang="en-US" sz="1800" dirty="0" err="1">
                <a:solidFill>
                  <a:srgbClr val="146E37"/>
                </a:solidFill>
              </a:rPr>
              <a:t>quase</a:t>
            </a:r>
            <a:r>
              <a:rPr lang="en-US" sz="1800" dirty="0">
                <a:solidFill>
                  <a:srgbClr val="146E37"/>
                </a:solidFill>
              </a:rPr>
              <a:t> </a:t>
            </a:r>
            <a:r>
              <a:rPr lang="en-US" sz="1800" dirty="0" err="1">
                <a:solidFill>
                  <a:srgbClr val="146E37"/>
                </a:solidFill>
              </a:rPr>
              <a:t>finalizados</a:t>
            </a:r>
            <a:r>
              <a:rPr lang="en-US" sz="1800" dirty="0">
                <a:solidFill>
                  <a:srgbClr val="146E37"/>
                </a:solidFill>
              </a:rPr>
              <a:t> </a:t>
            </a:r>
            <a:r>
              <a:rPr lang="en-US" sz="1800" dirty="0" err="1">
                <a:solidFill>
                  <a:srgbClr val="146E37"/>
                </a:solidFill>
              </a:rPr>
              <a:t>os</a:t>
            </a:r>
            <a:r>
              <a:rPr lang="en-US" sz="1800" dirty="0">
                <a:solidFill>
                  <a:srgbClr val="146E37"/>
                </a:solidFill>
              </a:rPr>
              <a:t> </a:t>
            </a:r>
            <a:r>
              <a:rPr lang="en-US" sz="1800" dirty="0" err="1">
                <a:solidFill>
                  <a:srgbClr val="146E37"/>
                </a:solidFill>
              </a:rPr>
              <a:t>referentes</a:t>
            </a:r>
            <a:r>
              <a:rPr lang="en-US" sz="1800" dirty="0">
                <a:solidFill>
                  <a:srgbClr val="146E37"/>
                </a:solidFill>
              </a:rPr>
              <a:t> </a:t>
            </a:r>
            <a:r>
              <a:rPr lang="en-US" sz="1800" dirty="0" err="1">
                <a:solidFill>
                  <a:srgbClr val="146E37"/>
                </a:solidFill>
              </a:rPr>
              <a:t>ao</a:t>
            </a:r>
            <a:r>
              <a:rPr lang="en-US" sz="1800" dirty="0">
                <a:solidFill>
                  <a:srgbClr val="146E37"/>
                </a:solidFill>
              </a:rPr>
              <a:t> </a:t>
            </a:r>
            <a:r>
              <a:rPr lang="pt-BR" sz="1800" dirty="0">
                <a:solidFill>
                  <a:srgbClr val="146E37"/>
                </a:solidFill>
              </a:rPr>
              <a:t>2º</a:t>
            </a:r>
            <a:r>
              <a:rPr lang="en-US" sz="1800" dirty="0">
                <a:solidFill>
                  <a:srgbClr val="146E37"/>
                </a:solidFill>
              </a:rPr>
              <a:t> </a:t>
            </a:r>
            <a:r>
              <a:rPr lang="en-US" sz="1800" dirty="0" err="1">
                <a:solidFill>
                  <a:srgbClr val="146E37"/>
                </a:solidFill>
              </a:rPr>
              <a:t>semestre</a:t>
            </a:r>
            <a:r>
              <a:rPr lang="en-US" sz="1800" dirty="0">
                <a:solidFill>
                  <a:srgbClr val="146E37"/>
                </a:solidFill>
              </a:rPr>
              <a:t>, </a:t>
            </a:r>
            <a:r>
              <a:rPr lang="en-US" sz="1800" dirty="0" err="1">
                <a:solidFill>
                  <a:srgbClr val="146E37"/>
                </a:solidFill>
              </a:rPr>
              <a:t>foram</a:t>
            </a:r>
            <a:r>
              <a:rPr lang="en-US" sz="1800" dirty="0">
                <a:solidFill>
                  <a:srgbClr val="146E37"/>
                </a:solidFill>
              </a:rPr>
              <a:t> </a:t>
            </a:r>
            <a:r>
              <a:rPr lang="en-US" sz="1800" dirty="0" err="1">
                <a:solidFill>
                  <a:srgbClr val="146E37"/>
                </a:solidFill>
              </a:rPr>
              <a:t>avaliadas</a:t>
            </a:r>
            <a:r>
              <a:rPr lang="en-US" sz="1800" dirty="0">
                <a:solidFill>
                  <a:srgbClr val="146E37"/>
                </a:solidFill>
              </a:rPr>
              <a:t>/</a:t>
            </a:r>
            <a:r>
              <a:rPr lang="en-US" sz="1800" dirty="0" err="1">
                <a:solidFill>
                  <a:srgbClr val="146E37"/>
                </a:solidFill>
              </a:rPr>
              <a:t>implantadas</a:t>
            </a:r>
            <a:r>
              <a:rPr lang="en-US" sz="1800" dirty="0">
                <a:solidFill>
                  <a:srgbClr val="146E37"/>
                </a:solidFill>
              </a:rPr>
              <a:t> </a:t>
            </a:r>
            <a:r>
              <a:rPr lang="en-US" sz="1800" dirty="0" err="1">
                <a:solidFill>
                  <a:srgbClr val="146E37"/>
                </a:solidFill>
              </a:rPr>
              <a:t>melhorias</a:t>
            </a:r>
            <a:r>
              <a:rPr lang="en-US" sz="1800" dirty="0">
                <a:solidFill>
                  <a:srgbClr val="146E37"/>
                </a:solidFill>
              </a:rPr>
              <a:t> no </a:t>
            </a:r>
            <a:r>
              <a:rPr lang="en-US" sz="1800" dirty="0" err="1">
                <a:solidFill>
                  <a:srgbClr val="146E37"/>
                </a:solidFill>
              </a:rPr>
              <a:t>intuito</a:t>
            </a:r>
            <a:r>
              <a:rPr lang="en-US" sz="1800" dirty="0">
                <a:solidFill>
                  <a:srgbClr val="146E37"/>
                </a:solidFill>
              </a:rPr>
              <a:t> de </a:t>
            </a:r>
            <a:r>
              <a:rPr lang="en-US" sz="1800" dirty="0" err="1">
                <a:solidFill>
                  <a:srgbClr val="146E37"/>
                </a:solidFill>
              </a:rPr>
              <a:t>aprimorar</a:t>
            </a:r>
            <a:r>
              <a:rPr lang="en-US" sz="1800" dirty="0">
                <a:solidFill>
                  <a:srgbClr val="146E37"/>
                </a:solidFill>
              </a:rPr>
              <a:t> o </a:t>
            </a:r>
            <a:r>
              <a:rPr lang="en-US" sz="1800" dirty="0" err="1">
                <a:solidFill>
                  <a:srgbClr val="146E37"/>
                </a:solidFill>
              </a:rPr>
              <a:t>processo</a:t>
            </a:r>
            <a:r>
              <a:rPr lang="en-US" sz="1800" dirty="0">
                <a:solidFill>
                  <a:srgbClr val="146E37"/>
                </a:solidFill>
              </a:rPr>
              <a:t> e </a:t>
            </a:r>
            <a:r>
              <a:rPr lang="en-US" sz="1800" dirty="0" err="1">
                <a:solidFill>
                  <a:srgbClr val="146E37"/>
                </a:solidFill>
              </a:rPr>
              <a:t>otimizar</a:t>
            </a:r>
            <a:r>
              <a:rPr lang="en-US" sz="1800" dirty="0">
                <a:solidFill>
                  <a:srgbClr val="146E37"/>
                </a:solidFill>
              </a:rPr>
              <a:t> </a:t>
            </a:r>
            <a:r>
              <a:rPr lang="en-US" sz="1800" dirty="0" err="1">
                <a:solidFill>
                  <a:srgbClr val="146E37"/>
                </a:solidFill>
              </a:rPr>
              <a:t>os</a:t>
            </a:r>
            <a:r>
              <a:rPr lang="en-US" sz="1800" dirty="0">
                <a:solidFill>
                  <a:srgbClr val="146E37"/>
                </a:solidFill>
              </a:rPr>
              <a:t> </a:t>
            </a:r>
            <a:r>
              <a:rPr lang="en-US" sz="1800" dirty="0" err="1">
                <a:solidFill>
                  <a:srgbClr val="146E37"/>
                </a:solidFill>
              </a:rPr>
              <a:t>fluxos</a:t>
            </a:r>
            <a:r>
              <a:rPr lang="en-US" sz="1800" dirty="0">
                <a:solidFill>
                  <a:srgbClr val="146E37"/>
                </a:solidFill>
              </a:rPr>
              <a:t>:</a:t>
            </a:r>
          </a:p>
          <a:p>
            <a:pPr algn="just" eaLnBrk="1" fontAlgn="auto" hangingPunct="1">
              <a:spcAft>
                <a:spcPts val="0"/>
              </a:spcAft>
              <a:defRPr/>
            </a:pPr>
            <a:endParaRPr lang="en-US" sz="1800" dirty="0">
              <a:solidFill>
                <a:srgbClr val="146E37"/>
              </a:solidFill>
            </a:endParaRPr>
          </a:p>
          <a:p>
            <a:pPr marL="457200" indent="-457200" algn="just" eaLnBrk="1" fontAlgn="auto" hangingPunct="1">
              <a:spcAft>
                <a:spcPts val="0"/>
              </a:spcAft>
              <a:buFontTx/>
              <a:buAutoNum type="arabicParenR"/>
              <a:defRPr/>
            </a:pPr>
            <a:r>
              <a:rPr lang="en-US" sz="1600" b="1" i="1" dirty="0" err="1">
                <a:solidFill>
                  <a:srgbClr val="146E37"/>
                </a:solidFill>
              </a:rPr>
              <a:t>Reunião</a:t>
            </a:r>
            <a:r>
              <a:rPr lang="en-US" sz="1600" b="1" i="1" dirty="0">
                <a:solidFill>
                  <a:srgbClr val="146E37"/>
                </a:solidFill>
              </a:rPr>
              <a:t> com a Contabilidade, para </a:t>
            </a:r>
            <a:r>
              <a:rPr lang="en-US" sz="1600" b="1" i="1" dirty="0" err="1">
                <a:solidFill>
                  <a:srgbClr val="146E37"/>
                </a:solidFill>
              </a:rPr>
              <a:t>definição</a:t>
            </a:r>
            <a:r>
              <a:rPr lang="en-US" sz="1600" b="1" i="1" dirty="0">
                <a:solidFill>
                  <a:srgbClr val="146E37"/>
                </a:solidFill>
              </a:rPr>
              <a:t> de </a:t>
            </a:r>
            <a:r>
              <a:rPr lang="en-US" sz="1600" b="1" i="1" dirty="0" err="1">
                <a:solidFill>
                  <a:srgbClr val="146E37"/>
                </a:solidFill>
              </a:rPr>
              <a:t>parâmetros</a:t>
            </a:r>
            <a:r>
              <a:rPr lang="en-US" sz="1600" b="1" i="1" dirty="0">
                <a:solidFill>
                  <a:srgbClr val="146E37"/>
                </a:solidFill>
              </a:rPr>
              <a:t> de </a:t>
            </a:r>
            <a:r>
              <a:rPr lang="en-US" sz="1600" b="1" i="1" dirty="0" err="1">
                <a:solidFill>
                  <a:srgbClr val="146E37"/>
                </a:solidFill>
              </a:rPr>
              <a:t>lançamento</a:t>
            </a:r>
            <a:r>
              <a:rPr lang="en-US" sz="1600" b="1" i="1" dirty="0">
                <a:solidFill>
                  <a:srgbClr val="146E37"/>
                </a:solidFill>
              </a:rPr>
              <a:t> (</a:t>
            </a:r>
            <a:r>
              <a:rPr lang="en-US" sz="1600" b="1" i="1" dirty="0" err="1">
                <a:solidFill>
                  <a:srgbClr val="146E37"/>
                </a:solidFill>
              </a:rPr>
              <a:t>provisões</a:t>
            </a:r>
            <a:r>
              <a:rPr lang="en-US" sz="1600" b="1" i="1" dirty="0">
                <a:solidFill>
                  <a:srgbClr val="146E37"/>
                </a:solidFill>
              </a:rPr>
              <a:t> + </a:t>
            </a:r>
            <a:r>
              <a:rPr lang="en-US" sz="1600" b="1" i="1" dirty="0" err="1">
                <a:solidFill>
                  <a:srgbClr val="146E37"/>
                </a:solidFill>
              </a:rPr>
              <a:t>depósitos</a:t>
            </a:r>
            <a:r>
              <a:rPr lang="en-US" sz="1600" b="1" i="1" dirty="0">
                <a:solidFill>
                  <a:srgbClr val="146E37"/>
                </a:solidFill>
              </a:rPr>
              <a:t>);</a:t>
            </a:r>
          </a:p>
          <a:p>
            <a:pPr marL="457200" indent="-457200" algn="just" eaLnBrk="1" fontAlgn="auto" hangingPunct="1">
              <a:spcAft>
                <a:spcPts val="0"/>
              </a:spcAft>
              <a:buFontTx/>
              <a:buAutoNum type="arabicParenR"/>
              <a:defRPr/>
            </a:pPr>
            <a:endParaRPr lang="en-US" sz="1600" b="1" i="1" dirty="0">
              <a:solidFill>
                <a:srgbClr val="146E37"/>
              </a:solidFill>
            </a:endParaRPr>
          </a:p>
          <a:p>
            <a:pPr marL="457200" indent="-457200" algn="just" eaLnBrk="1" fontAlgn="auto" hangingPunct="1">
              <a:spcAft>
                <a:spcPts val="0"/>
              </a:spcAft>
              <a:buFontTx/>
              <a:buAutoNum type="arabicParenR"/>
              <a:defRPr/>
            </a:pPr>
            <a:r>
              <a:rPr lang="en-US" sz="1600" b="1" i="1" dirty="0" err="1">
                <a:solidFill>
                  <a:srgbClr val="146E37"/>
                </a:solidFill>
              </a:rPr>
              <a:t>Alinhamento</a:t>
            </a:r>
            <a:r>
              <a:rPr lang="en-US" sz="1600" b="1" i="1" dirty="0">
                <a:solidFill>
                  <a:srgbClr val="146E37"/>
                </a:solidFill>
              </a:rPr>
              <a:t> com a Contabilidade, </a:t>
            </a:r>
            <a:r>
              <a:rPr lang="en-US" sz="1600" b="1" i="1" dirty="0" err="1">
                <a:solidFill>
                  <a:srgbClr val="146E37"/>
                </a:solidFill>
              </a:rPr>
              <a:t>previamente</a:t>
            </a:r>
            <a:r>
              <a:rPr lang="en-US" sz="1600" b="1" i="1" dirty="0">
                <a:solidFill>
                  <a:srgbClr val="146E37"/>
                </a:solidFill>
              </a:rPr>
              <a:t> </a:t>
            </a:r>
            <a:r>
              <a:rPr lang="en-US" sz="1600" b="1" i="1" dirty="0" err="1">
                <a:solidFill>
                  <a:srgbClr val="146E37"/>
                </a:solidFill>
              </a:rPr>
              <a:t>ao</a:t>
            </a:r>
            <a:r>
              <a:rPr lang="en-US" sz="1600" b="1" i="1" dirty="0">
                <a:solidFill>
                  <a:srgbClr val="146E37"/>
                </a:solidFill>
              </a:rPr>
              <a:t> </a:t>
            </a:r>
            <a:r>
              <a:rPr lang="en-US" sz="1600" b="1" i="1" dirty="0" err="1">
                <a:solidFill>
                  <a:srgbClr val="146E37"/>
                </a:solidFill>
              </a:rPr>
              <a:t>início</a:t>
            </a:r>
            <a:r>
              <a:rPr lang="en-US" sz="1600" b="1" i="1" dirty="0">
                <a:solidFill>
                  <a:srgbClr val="146E37"/>
                </a:solidFill>
              </a:rPr>
              <a:t> dos </a:t>
            </a:r>
            <a:r>
              <a:rPr lang="en-US" sz="1600" b="1" i="1" dirty="0" err="1">
                <a:solidFill>
                  <a:srgbClr val="146E37"/>
                </a:solidFill>
              </a:rPr>
              <a:t>trabalhos</a:t>
            </a:r>
            <a:r>
              <a:rPr lang="en-US" sz="1600" b="1" i="1" dirty="0">
                <a:solidFill>
                  <a:srgbClr val="146E37"/>
                </a:solidFill>
              </a:rPr>
              <a:t> de auditoria, </a:t>
            </a:r>
            <a:r>
              <a:rPr lang="en-US" sz="1600" b="1" i="1" dirty="0" err="1">
                <a:solidFill>
                  <a:srgbClr val="146E37"/>
                </a:solidFill>
              </a:rPr>
              <a:t>sinalizando</a:t>
            </a:r>
            <a:r>
              <a:rPr lang="en-US" sz="1600" b="1" i="1" dirty="0">
                <a:solidFill>
                  <a:srgbClr val="146E37"/>
                </a:solidFill>
              </a:rPr>
              <a:t> </a:t>
            </a:r>
            <a:r>
              <a:rPr lang="en-US" sz="1600" b="1" i="1" dirty="0" err="1">
                <a:solidFill>
                  <a:srgbClr val="146E37"/>
                </a:solidFill>
              </a:rPr>
              <a:t>pontos</a:t>
            </a:r>
            <a:r>
              <a:rPr lang="en-US" sz="1600" b="1" i="1" dirty="0">
                <a:solidFill>
                  <a:srgbClr val="146E37"/>
                </a:solidFill>
              </a:rPr>
              <a:t> de </a:t>
            </a:r>
            <a:r>
              <a:rPr lang="en-US" sz="1600" b="1" i="1" dirty="0" err="1">
                <a:solidFill>
                  <a:srgbClr val="146E37"/>
                </a:solidFill>
              </a:rPr>
              <a:t>atenção</a:t>
            </a:r>
            <a:r>
              <a:rPr lang="en-US" sz="1600" b="1" i="1" dirty="0">
                <a:solidFill>
                  <a:srgbClr val="146E37"/>
                </a:solidFill>
              </a:rPr>
              <a:t>, </a:t>
            </a:r>
            <a:r>
              <a:rPr lang="en-US" sz="1600" b="1" i="1" dirty="0" err="1">
                <a:solidFill>
                  <a:srgbClr val="146E37"/>
                </a:solidFill>
              </a:rPr>
              <a:t>firmando</a:t>
            </a:r>
            <a:r>
              <a:rPr lang="en-US" sz="1600" b="1" i="1" dirty="0">
                <a:solidFill>
                  <a:srgbClr val="146E37"/>
                </a:solidFill>
              </a:rPr>
              <a:t> </a:t>
            </a:r>
            <a:r>
              <a:rPr lang="en-US" sz="1600" b="1" i="1" dirty="0" err="1">
                <a:solidFill>
                  <a:srgbClr val="146E37"/>
                </a:solidFill>
              </a:rPr>
              <a:t>prazos</a:t>
            </a:r>
            <a:r>
              <a:rPr lang="en-US" sz="1600" b="1" i="1" dirty="0">
                <a:solidFill>
                  <a:srgbClr val="146E37"/>
                </a:solidFill>
              </a:rPr>
              <a:t>, etc.;</a:t>
            </a:r>
          </a:p>
          <a:p>
            <a:pPr marL="457200" indent="-457200" algn="just" eaLnBrk="1" fontAlgn="auto" hangingPunct="1">
              <a:spcAft>
                <a:spcPts val="0"/>
              </a:spcAft>
              <a:buFontTx/>
              <a:buAutoNum type="arabicParenR"/>
              <a:defRPr/>
            </a:pPr>
            <a:endParaRPr lang="en-US" sz="1600" b="1" i="1" dirty="0">
              <a:solidFill>
                <a:srgbClr val="146E37"/>
              </a:solidFill>
            </a:endParaRPr>
          </a:p>
          <a:p>
            <a:pPr marL="457200" indent="-457200" algn="just" eaLnBrk="1" fontAlgn="auto" hangingPunct="1">
              <a:spcAft>
                <a:spcPts val="0"/>
              </a:spcAft>
              <a:buFontTx/>
              <a:buAutoNum type="arabicParenR"/>
              <a:defRPr/>
            </a:pPr>
            <a:r>
              <a:rPr lang="en-US" sz="1600" b="1" i="1" dirty="0" err="1">
                <a:solidFill>
                  <a:srgbClr val="146E37"/>
                </a:solidFill>
              </a:rPr>
              <a:t>Alinhamento</a:t>
            </a:r>
            <a:r>
              <a:rPr lang="en-US" sz="1600" b="1" i="1" dirty="0">
                <a:solidFill>
                  <a:srgbClr val="146E37"/>
                </a:solidFill>
              </a:rPr>
              <a:t> com a auditoria externa, </a:t>
            </a:r>
            <a:r>
              <a:rPr lang="en-US" sz="1600" b="1" i="1" dirty="0" err="1">
                <a:solidFill>
                  <a:srgbClr val="146E37"/>
                </a:solidFill>
              </a:rPr>
              <a:t>previamente</a:t>
            </a:r>
            <a:r>
              <a:rPr lang="en-US" sz="1600" b="1" i="1" dirty="0">
                <a:solidFill>
                  <a:srgbClr val="146E37"/>
                </a:solidFill>
              </a:rPr>
              <a:t> </a:t>
            </a:r>
            <a:r>
              <a:rPr lang="en-US" sz="1600" b="1" i="1" dirty="0" err="1">
                <a:solidFill>
                  <a:srgbClr val="146E37"/>
                </a:solidFill>
              </a:rPr>
              <a:t>ao</a:t>
            </a:r>
            <a:r>
              <a:rPr lang="en-US" sz="1600" b="1" i="1" dirty="0">
                <a:solidFill>
                  <a:srgbClr val="146E37"/>
                </a:solidFill>
              </a:rPr>
              <a:t> </a:t>
            </a:r>
            <a:r>
              <a:rPr lang="en-US" sz="1600" b="1" i="1" dirty="0" err="1">
                <a:solidFill>
                  <a:srgbClr val="146E37"/>
                </a:solidFill>
              </a:rPr>
              <a:t>início</a:t>
            </a:r>
            <a:r>
              <a:rPr lang="en-US" sz="1600" b="1" i="1" dirty="0">
                <a:solidFill>
                  <a:srgbClr val="146E37"/>
                </a:solidFill>
              </a:rPr>
              <a:t> dos </a:t>
            </a:r>
            <a:r>
              <a:rPr lang="en-US" sz="1600" b="1" i="1" dirty="0" err="1">
                <a:solidFill>
                  <a:srgbClr val="146E37"/>
                </a:solidFill>
              </a:rPr>
              <a:t>trabalhos</a:t>
            </a:r>
            <a:r>
              <a:rPr lang="en-US" sz="1600" b="1" i="1" dirty="0">
                <a:solidFill>
                  <a:srgbClr val="146E37"/>
                </a:solidFill>
              </a:rPr>
              <a:t>, </a:t>
            </a:r>
            <a:r>
              <a:rPr lang="en-US" sz="1600" b="1" i="1" dirty="0" err="1">
                <a:solidFill>
                  <a:srgbClr val="146E37"/>
                </a:solidFill>
              </a:rPr>
              <a:t>sinalizando</a:t>
            </a:r>
            <a:r>
              <a:rPr lang="en-US" sz="1600" b="1" i="1" dirty="0">
                <a:solidFill>
                  <a:srgbClr val="146E37"/>
                </a:solidFill>
              </a:rPr>
              <a:t> </a:t>
            </a:r>
            <a:r>
              <a:rPr lang="en-US" sz="1600" b="1" i="1" dirty="0" err="1">
                <a:solidFill>
                  <a:srgbClr val="146E37"/>
                </a:solidFill>
              </a:rPr>
              <a:t>pontos</a:t>
            </a:r>
            <a:r>
              <a:rPr lang="en-US" sz="1600" b="1" i="1" dirty="0">
                <a:solidFill>
                  <a:srgbClr val="146E37"/>
                </a:solidFill>
              </a:rPr>
              <a:t> de </a:t>
            </a:r>
            <a:r>
              <a:rPr lang="en-US" sz="1600" b="1" i="1" dirty="0" err="1">
                <a:solidFill>
                  <a:srgbClr val="146E37"/>
                </a:solidFill>
              </a:rPr>
              <a:t>atenção</a:t>
            </a:r>
            <a:r>
              <a:rPr lang="en-US" sz="1600" b="1" i="1" dirty="0">
                <a:solidFill>
                  <a:srgbClr val="146E37"/>
                </a:solidFill>
              </a:rPr>
              <a:t>, </a:t>
            </a:r>
            <a:r>
              <a:rPr lang="en-US" sz="1600" b="1" i="1" dirty="0" err="1">
                <a:solidFill>
                  <a:srgbClr val="146E37"/>
                </a:solidFill>
              </a:rPr>
              <a:t>firmando</a:t>
            </a:r>
            <a:r>
              <a:rPr lang="en-US" sz="1600" b="1" i="1" dirty="0">
                <a:solidFill>
                  <a:srgbClr val="146E37"/>
                </a:solidFill>
              </a:rPr>
              <a:t> </a:t>
            </a:r>
            <a:r>
              <a:rPr lang="en-US" sz="1600" b="1" i="1" dirty="0" err="1">
                <a:solidFill>
                  <a:srgbClr val="146E37"/>
                </a:solidFill>
              </a:rPr>
              <a:t>cronograma</a:t>
            </a:r>
            <a:r>
              <a:rPr lang="en-US" sz="1600" b="1" i="1" dirty="0">
                <a:solidFill>
                  <a:srgbClr val="146E37"/>
                </a:solidFill>
              </a:rPr>
              <a:t>, </a:t>
            </a:r>
            <a:r>
              <a:rPr lang="en-US" sz="1600" b="1" i="1" dirty="0" err="1">
                <a:solidFill>
                  <a:srgbClr val="146E37"/>
                </a:solidFill>
              </a:rPr>
              <a:t>tirando</a:t>
            </a:r>
            <a:r>
              <a:rPr lang="en-US" sz="1600" b="1" i="1" dirty="0">
                <a:solidFill>
                  <a:srgbClr val="146E37"/>
                </a:solidFill>
              </a:rPr>
              <a:t> </a:t>
            </a:r>
            <a:r>
              <a:rPr lang="en-US" sz="1600" b="1" i="1" dirty="0" err="1">
                <a:solidFill>
                  <a:srgbClr val="146E37"/>
                </a:solidFill>
              </a:rPr>
              <a:t>dúvidas</a:t>
            </a:r>
            <a:r>
              <a:rPr lang="en-US" sz="1600" b="1" i="1" dirty="0">
                <a:solidFill>
                  <a:srgbClr val="146E37"/>
                </a:solidFill>
              </a:rPr>
              <a:t> e </a:t>
            </a:r>
            <a:r>
              <a:rPr lang="en-US" sz="1600" b="1" i="1" dirty="0" err="1">
                <a:solidFill>
                  <a:srgbClr val="146E37"/>
                </a:solidFill>
              </a:rPr>
              <a:t>estabelecendo</a:t>
            </a:r>
            <a:r>
              <a:rPr lang="en-US" sz="1600" b="1" i="1" dirty="0">
                <a:solidFill>
                  <a:srgbClr val="146E37"/>
                </a:solidFill>
              </a:rPr>
              <a:t> </a:t>
            </a:r>
            <a:r>
              <a:rPr lang="en-US" sz="1600" b="1" i="1" dirty="0" err="1">
                <a:solidFill>
                  <a:srgbClr val="146E37"/>
                </a:solidFill>
              </a:rPr>
              <a:t>parâmetros</a:t>
            </a:r>
            <a:r>
              <a:rPr lang="en-US" sz="1600" b="1" i="1" dirty="0">
                <a:solidFill>
                  <a:srgbClr val="146E37"/>
                </a:solidFill>
              </a:rPr>
              <a:t> de </a:t>
            </a:r>
            <a:r>
              <a:rPr lang="en-US" sz="1600" b="1" i="1" dirty="0" err="1">
                <a:solidFill>
                  <a:srgbClr val="146E37"/>
                </a:solidFill>
              </a:rPr>
              <a:t>análise</a:t>
            </a:r>
            <a:r>
              <a:rPr lang="en-US" sz="1600" b="1" i="1" dirty="0">
                <a:solidFill>
                  <a:srgbClr val="146E37"/>
                </a:solidFill>
              </a:rPr>
              <a:t>;</a:t>
            </a:r>
          </a:p>
          <a:p>
            <a:pPr marL="457200" indent="-457200" algn="just" eaLnBrk="1" fontAlgn="auto" hangingPunct="1">
              <a:spcAft>
                <a:spcPts val="0"/>
              </a:spcAft>
              <a:buFontTx/>
              <a:buAutoNum type="arabicParenR"/>
              <a:defRPr/>
            </a:pPr>
            <a:endParaRPr lang="en-US" sz="1600" b="1" i="1" dirty="0">
              <a:solidFill>
                <a:srgbClr val="146E37"/>
              </a:solidFill>
            </a:endParaRPr>
          </a:p>
          <a:p>
            <a:pPr marL="457200" indent="-457200" algn="just" eaLnBrk="1" fontAlgn="auto" hangingPunct="1">
              <a:spcAft>
                <a:spcPts val="0"/>
              </a:spcAft>
              <a:buFontTx/>
              <a:buAutoNum type="arabicParenR"/>
              <a:defRPr/>
            </a:pPr>
            <a:r>
              <a:rPr lang="en-US" sz="1600" b="1" i="1" dirty="0" err="1">
                <a:solidFill>
                  <a:srgbClr val="146E37"/>
                </a:solidFill>
              </a:rPr>
              <a:t>Definição</a:t>
            </a:r>
            <a:r>
              <a:rPr lang="en-US" sz="1600" b="1" i="1" dirty="0">
                <a:solidFill>
                  <a:srgbClr val="146E37"/>
                </a:solidFill>
              </a:rPr>
              <a:t> do USD </a:t>
            </a:r>
            <a:r>
              <a:rPr lang="en-US" sz="1600" b="1" i="1" dirty="0" err="1">
                <a:solidFill>
                  <a:srgbClr val="146E37"/>
                </a:solidFill>
              </a:rPr>
              <a:t>como</a:t>
            </a:r>
            <a:r>
              <a:rPr lang="en-US" sz="1600" b="1" i="1" dirty="0">
                <a:solidFill>
                  <a:srgbClr val="146E37"/>
                </a:solidFill>
              </a:rPr>
              <a:t> canal de </a:t>
            </a:r>
            <a:r>
              <a:rPr lang="en-US" sz="1600" b="1" i="1" dirty="0" err="1">
                <a:solidFill>
                  <a:srgbClr val="146E37"/>
                </a:solidFill>
              </a:rPr>
              <a:t>ingresso</a:t>
            </a:r>
            <a:r>
              <a:rPr lang="en-US" sz="1600" b="1" i="1" dirty="0">
                <a:solidFill>
                  <a:srgbClr val="146E37"/>
                </a:solidFill>
              </a:rPr>
              <a:t>/</a:t>
            </a:r>
            <a:r>
              <a:rPr lang="en-US" sz="1600" b="1" i="1" dirty="0" err="1">
                <a:solidFill>
                  <a:srgbClr val="146E37"/>
                </a:solidFill>
              </a:rPr>
              <a:t>retorno</a:t>
            </a:r>
            <a:r>
              <a:rPr lang="en-US" sz="1600" b="1" i="1" dirty="0">
                <a:solidFill>
                  <a:srgbClr val="146E37"/>
                </a:solidFill>
              </a:rPr>
              <a:t> das bases </a:t>
            </a:r>
            <a:r>
              <a:rPr lang="en-US" sz="1600" b="1" i="1" dirty="0" err="1">
                <a:solidFill>
                  <a:srgbClr val="146E37"/>
                </a:solidFill>
              </a:rPr>
              <a:t>analíticas</a:t>
            </a:r>
            <a:r>
              <a:rPr lang="en-US" sz="1600" b="1" i="1" dirty="0">
                <a:solidFill>
                  <a:srgbClr val="146E37"/>
                </a:solidFill>
              </a:rPr>
              <a:t>, entre Jurídico CAS e </a:t>
            </a:r>
            <a:r>
              <a:rPr lang="en-US" sz="1600" b="1" i="1" dirty="0" err="1">
                <a:solidFill>
                  <a:srgbClr val="146E37"/>
                </a:solidFill>
              </a:rPr>
              <a:t>cooperativas</a:t>
            </a:r>
            <a:r>
              <a:rPr lang="en-US" sz="1600" b="1" i="1" dirty="0">
                <a:solidFill>
                  <a:srgbClr val="146E37"/>
                </a:solidFill>
              </a:rPr>
              <a:t>, </a:t>
            </a:r>
            <a:r>
              <a:rPr lang="en-US" sz="1600" b="1" i="1" dirty="0" err="1">
                <a:solidFill>
                  <a:srgbClr val="146E37"/>
                </a:solidFill>
              </a:rPr>
              <a:t>respectivamente</a:t>
            </a:r>
            <a:r>
              <a:rPr lang="en-US" sz="1600" b="1" i="1" dirty="0">
                <a:solidFill>
                  <a:srgbClr val="146E37"/>
                </a:solidFill>
              </a:rPr>
              <a:t>:</a:t>
            </a:r>
          </a:p>
          <a:p>
            <a:pPr marL="457200" indent="-457200" algn="just" eaLnBrk="1" fontAlgn="auto" hangingPunct="1">
              <a:spcAft>
                <a:spcPts val="0"/>
              </a:spcAft>
              <a:buFontTx/>
              <a:buAutoNum type="arabicParenR"/>
              <a:defRPr/>
            </a:pPr>
            <a:endParaRPr lang="en-US" sz="1600" b="1" i="1" dirty="0">
              <a:solidFill>
                <a:srgbClr val="146E37"/>
              </a:solidFill>
            </a:endParaRPr>
          </a:p>
          <a:p>
            <a:pPr marL="457200" indent="-457200" algn="just" eaLnBrk="1" fontAlgn="auto" hangingPunct="1">
              <a:spcAft>
                <a:spcPts val="0"/>
              </a:spcAft>
              <a:buFontTx/>
              <a:buAutoNum type="arabicParenR"/>
              <a:defRPr/>
            </a:pPr>
            <a:endParaRPr lang="en-US" sz="1600" b="1" i="1" dirty="0">
              <a:solidFill>
                <a:srgbClr val="146E37"/>
              </a:solidFill>
            </a:endParaRPr>
          </a:p>
        </p:txBody>
      </p:sp>
      <p:pic>
        <p:nvPicPr>
          <p:cNvPr id="11" name="Imagem 10">
            <a:extLst>
              <a:ext uri="{FF2B5EF4-FFF2-40B4-BE49-F238E27FC236}">
                <a16:creationId xmlns:a16="http://schemas.microsoft.com/office/drawing/2014/main" id="{EB5073EF-A594-4782-A1FF-FBA14C8D49E4}"/>
              </a:ext>
            </a:extLst>
          </p:cNvPr>
          <p:cNvPicPr>
            <a:picLocks noChangeAspect="1"/>
          </p:cNvPicPr>
          <p:nvPr/>
        </p:nvPicPr>
        <p:blipFill>
          <a:blip r:embed="rId2"/>
          <a:stretch>
            <a:fillRect/>
          </a:stretch>
        </p:blipFill>
        <p:spPr>
          <a:xfrm>
            <a:off x="0" y="5457825"/>
            <a:ext cx="9144000" cy="569913"/>
          </a:xfrm>
          <a:prstGeom prst="rect">
            <a:avLst/>
          </a:prstGeom>
          <a:ln>
            <a:noFill/>
          </a:ln>
          <a:effectLst>
            <a:outerShdw blurRad="292100" dist="139700" dir="2700000" algn="tl" rotWithShape="0">
              <a:srgbClr val="333333">
                <a:alpha val="65000"/>
              </a:srgbClr>
            </a:outerShdw>
          </a:effectLst>
        </p:spPr>
      </p:pic>
      <p:sp>
        <p:nvSpPr>
          <p:cNvPr id="26630" name="Retângulo 5">
            <a:extLst>
              <a:ext uri="{FF2B5EF4-FFF2-40B4-BE49-F238E27FC236}">
                <a16:creationId xmlns:a16="http://schemas.microsoft.com/office/drawing/2014/main" id="{93077A17-F63A-48D0-AABB-536404BD4FB9}"/>
              </a:ext>
            </a:extLst>
          </p:cNvPr>
          <p:cNvSpPr>
            <a:spLocks noChangeArrowheads="1"/>
          </p:cNvSpPr>
          <p:nvPr/>
        </p:nvSpPr>
        <p:spPr bwMode="auto">
          <a:xfrm>
            <a:off x="122238" y="6151563"/>
            <a:ext cx="8728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pt-BR" sz="1600" b="1" i="1">
                <a:solidFill>
                  <a:srgbClr val="146E37"/>
                </a:solidFill>
                <a:sym typeface="Wingdings" panose="05000000000000000000" pitchFamily="2" charset="2"/>
              </a:rPr>
              <a:t> Benefícios: </a:t>
            </a:r>
            <a:r>
              <a:rPr lang="en-US" altLang="pt-BR" sz="1600" i="1">
                <a:solidFill>
                  <a:srgbClr val="146E37"/>
                </a:solidFill>
                <a:sym typeface="Wingdings" panose="05000000000000000000" pitchFamily="2" charset="2"/>
              </a:rPr>
              <a:t>canal único de tratamento, facilitando o controle e permitindo a análise conjunta pelos colegas dos diferentes núcleos, agilizando as avaliações;</a:t>
            </a:r>
            <a:endParaRPr lang="en-US" altLang="pt-BR" sz="1600" i="1">
              <a:solidFill>
                <a:srgbClr val="146E3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33A21F44-E7B5-47E3-A419-4BECD8A796B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BCA7095-721B-4199-AC70-69C1ABC07CDF}" type="slidenum">
              <a:rPr lang="en-US" altLang="pt-BR" sz="1000" smtClean="0"/>
              <a:pPr fontAlgn="base">
                <a:lnSpc>
                  <a:spcPct val="100000"/>
                </a:lnSpc>
                <a:spcBef>
                  <a:spcPct val="0"/>
                </a:spcBef>
                <a:spcAft>
                  <a:spcPct val="0"/>
                </a:spcAft>
                <a:buFontTx/>
                <a:buNone/>
              </a:pPr>
              <a:t>11</a:t>
            </a:fld>
            <a:endParaRPr lang="en-US" altLang="pt-BR" sz="1000"/>
          </a:p>
        </p:txBody>
      </p:sp>
      <p:sp>
        <p:nvSpPr>
          <p:cNvPr id="27651" name="Text Placeholder 2">
            <a:extLst>
              <a:ext uri="{FF2B5EF4-FFF2-40B4-BE49-F238E27FC236}">
                <a16:creationId xmlns:a16="http://schemas.microsoft.com/office/drawing/2014/main" id="{29141BCE-7368-4890-B918-5E05503303FF}"/>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2">
            <a:extLst>
              <a:ext uri="{FF2B5EF4-FFF2-40B4-BE49-F238E27FC236}">
                <a16:creationId xmlns:a16="http://schemas.microsoft.com/office/drawing/2014/main" id="{8DD8676D-F09A-4347-A014-F68DBD874C5D}"/>
              </a:ext>
            </a:extLst>
          </p:cNvPr>
          <p:cNvSpPr txBox="1">
            <a:spLocks/>
          </p:cNvSpPr>
          <p:nvPr/>
        </p:nvSpPr>
        <p:spPr bwMode="auto">
          <a:xfrm>
            <a:off x="155575" y="1193800"/>
            <a:ext cx="8897938" cy="5046663"/>
          </a:xfrm>
          <a:prstGeom prst="rect">
            <a:avLst/>
          </a:prstGeom>
          <a:noFill/>
          <a:ln w="9525">
            <a:noFill/>
            <a:miter lim="800000"/>
            <a:headEnd/>
            <a:tailEnd/>
          </a:ln>
        </p:spPr>
        <p:txBody>
          <a:bodyPr lIns="0" tIns="0" rIns="0" bIns="0"/>
          <a:lstStyle>
            <a:lvl1pPr marL="0" indent="0" algn="l" defTabSz="914400" rtl="0" eaLnBrk="1" latinLnBrk="0" hangingPunct="1">
              <a:lnSpc>
                <a:spcPct val="90000"/>
              </a:lnSpc>
              <a:spcBef>
                <a:spcPts val="1000"/>
              </a:spcBef>
              <a:buFontTx/>
              <a:buNone/>
              <a:defRPr sz="1200" b="0" kern="1200" baseline="0">
                <a:solidFill>
                  <a:srgbClr val="000000"/>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en-US" sz="1600" b="1" i="1" dirty="0">
                <a:solidFill>
                  <a:srgbClr val="146E37"/>
                </a:solidFill>
              </a:rPr>
              <a:t>5) </a:t>
            </a:r>
            <a:r>
              <a:rPr lang="en-US" sz="1600" b="1" i="1" dirty="0" err="1">
                <a:solidFill>
                  <a:srgbClr val="146E37"/>
                </a:solidFill>
              </a:rPr>
              <a:t>Estabelecimento</a:t>
            </a:r>
            <a:r>
              <a:rPr lang="en-US" sz="1600" b="1" i="1" dirty="0">
                <a:solidFill>
                  <a:srgbClr val="146E37"/>
                </a:solidFill>
              </a:rPr>
              <a:t> de </a:t>
            </a:r>
            <a:r>
              <a:rPr lang="en-US" sz="1600" b="1" i="1" dirty="0" err="1">
                <a:solidFill>
                  <a:srgbClr val="146E37"/>
                </a:solidFill>
              </a:rPr>
              <a:t>cronograma</a:t>
            </a:r>
            <a:r>
              <a:rPr lang="en-US" sz="1600" b="1" i="1" dirty="0">
                <a:solidFill>
                  <a:srgbClr val="146E37"/>
                </a:solidFill>
              </a:rPr>
              <a:t> e </a:t>
            </a:r>
            <a:r>
              <a:rPr lang="en-US" sz="1600" b="1" i="1" dirty="0" err="1">
                <a:solidFill>
                  <a:srgbClr val="146E37"/>
                </a:solidFill>
              </a:rPr>
              <a:t>divulgação</a:t>
            </a:r>
            <a:r>
              <a:rPr lang="en-US" sz="1600" b="1" i="1" dirty="0">
                <a:solidFill>
                  <a:srgbClr val="146E37"/>
                </a:solidFill>
              </a:rPr>
              <a:t> </a:t>
            </a:r>
            <a:r>
              <a:rPr lang="en-US" sz="1600" b="1" i="1" dirty="0" err="1">
                <a:solidFill>
                  <a:srgbClr val="146E37"/>
                </a:solidFill>
              </a:rPr>
              <a:t>constante</a:t>
            </a:r>
            <a:r>
              <a:rPr lang="en-US" sz="1600" b="1" i="1" dirty="0">
                <a:solidFill>
                  <a:srgbClr val="146E37"/>
                </a:solidFill>
              </a:rPr>
              <a:t> a </a:t>
            </a:r>
            <a:r>
              <a:rPr lang="en-US" sz="1600" b="1" i="1" dirty="0" err="1">
                <a:solidFill>
                  <a:srgbClr val="146E37"/>
                </a:solidFill>
              </a:rPr>
              <a:t>todos</a:t>
            </a:r>
            <a:r>
              <a:rPr lang="en-US" sz="1600" b="1" i="1" dirty="0">
                <a:solidFill>
                  <a:srgbClr val="146E37"/>
                </a:solidFill>
              </a:rPr>
              <a:t> </a:t>
            </a:r>
            <a:r>
              <a:rPr lang="en-US" sz="1600" b="1" i="1" dirty="0" err="1">
                <a:solidFill>
                  <a:srgbClr val="146E37"/>
                </a:solidFill>
              </a:rPr>
              <a:t>os</a:t>
            </a:r>
            <a:r>
              <a:rPr lang="en-US" sz="1600" b="1" i="1" dirty="0">
                <a:solidFill>
                  <a:srgbClr val="146E37"/>
                </a:solidFill>
              </a:rPr>
              <a:t> </a:t>
            </a:r>
            <a:r>
              <a:rPr lang="en-US" sz="1600" b="1" i="1" dirty="0" err="1">
                <a:solidFill>
                  <a:srgbClr val="146E37"/>
                </a:solidFill>
              </a:rPr>
              <a:t>membros</a:t>
            </a:r>
            <a:r>
              <a:rPr lang="en-US" sz="1600" b="1" i="1" dirty="0">
                <a:solidFill>
                  <a:srgbClr val="146E37"/>
                </a:solidFill>
              </a:rPr>
              <a:t> da Gerência Jurídica </a:t>
            </a:r>
            <a:r>
              <a:rPr lang="en-US" sz="1600" b="1" i="1" dirty="0" err="1">
                <a:solidFill>
                  <a:srgbClr val="146E37"/>
                </a:solidFill>
              </a:rPr>
              <a:t>Tributária</a:t>
            </a:r>
            <a:r>
              <a:rPr lang="en-US" sz="1600" b="1" i="1" dirty="0">
                <a:solidFill>
                  <a:srgbClr val="146E37"/>
                </a:solidFill>
              </a:rPr>
              <a:t>, Trabalhista e Processual Cível, para </a:t>
            </a:r>
            <a:r>
              <a:rPr lang="en-US" sz="1600" b="1" i="1" dirty="0" err="1">
                <a:solidFill>
                  <a:srgbClr val="146E37"/>
                </a:solidFill>
              </a:rPr>
              <a:t>conhecimento</a:t>
            </a:r>
            <a:r>
              <a:rPr lang="en-US" sz="1600" b="1" i="1" dirty="0">
                <a:solidFill>
                  <a:srgbClr val="146E37"/>
                </a:solidFill>
              </a:rPr>
              <a:t> e </a:t>
            </a:r>
            <a:r>
              <a:rPr lang="en-US" sz="1600" b="1" i="1" dirty="0" err="1">
                <a:solidFill>
                  <a:srgbClr val="146E37"/>
                </a:solidFill>
              </a:rPr>
              <a:t>acompanhamento</a:t>
            </a:r>
            <a:r>
              <a:rPr lang="en-US" sz="1600" b="1" i="1" dirty="0">
                <a:solidFill>
                  <a:srgbClr val="146E37"/>
                </a:solidFill>
              </a:rPr>
              <a:t> do </a:t>
            </a:r>
            <a:r>
              <a:rPr lang="en-US" sz="1600" b="1" i="1" dirty="0" err="1">
                <a:solidFill>
                  <a:srgbClr val="146E37"/>
                </a:solidFill>
              </a:rPr>
              <a:t>desenvolvimento</a:t>
            </a:r>
            <a:r>
              <a:rPr lang="en-US" sz="1600" b="1" i="1" dirty="0">
                <a:solidFill>
                  <a:srgbClr val="146E37"/>
                </a:solidFill>
              </a:rPr>
              <a:t> dos </a:t>
            </a:r>
            <a:r>
              <a:rPr lang="en-US" sz="1600" b="1" i="1" dirty="0" err="1">
                <a:solidFill>
                  <a:srgbClr val="146E37"/>
                </a:solidFill>
              </a:rPr>
              <a:t>trabalhos</a:t>
            </a:r>
            <a:r>
              <a:rPr lang="en-US" sz="1600" b="1" i="1" dirty="0">
                <a:solidFill>
                  <a:srgbClr val="146E37"/>
                </a:solidFill>
              </a:rPr>
              <a:t>:</a:t>
            </a:r>
          </a:p>
          <a:p>
            <a:pPr algn="just" fontAlgn="auto">
              <a:spcAft>
                <a:spcPts val="0"/>
              </a:spcAft>
              <a:defRPr/>
            </a:pPr>
            <a:endParaRPr lang="en-US" sz="1600" b="1" i="1" dirty="0">
              <a:solidFill>
                <a:srgbClr val="146E37"/>
              </a:solidFill>
            </a:endParaRPr>
          </a:p>
          <a:p>
            <a:pPr algn="just" fontAlgn="auto">
              <a:spcAft>
                <a:spcPts val="0"/>
              </a:spcAft>
              <a:defRPr/>
            </a:pP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p:txBody>
      </p:sp>
      <p:graphicFrame>
        <p:nvGraphicFramePr>
          <p:cNvPr id="7" name="Tabela 6">
            <a:extLst>
              <a:ext uri="{FF2B5EF4-FFF2-40B4-BE49-F238E27FC236}">
                <a16:creationId xmlns:a16="http://schemas.microsoft.com/office/drawing/2014/main" id="{22D7A5B0-E253-4215-92D3-E3586FCE0A64}"/>
              </a:ext>
            </a:extLst>
          </p:cNvPr>
          <p:cNvGraphicFramePr>
            <a:graphicFrameLocks noGrp="1"/>
          </p:cNvGraphicFramePr>
          <p:nvPr/>
        </p:nvGraphicFramePr>
        <p:xfrm>
          <a:off x="156095" y="1891957"/>
          <a:ext cx="8896729" cy="4857424"/>
        </p:xfrm>
        <a:graphic>
          <a:graphicData uri="http://schemas.openxmlformats.org/drawingml/2006/table">
            <a:tbl>
              <a:tblPr firstRow="1" firstCol="1" bandRow="1"/>
              <a:tblGrid>
                <a:gridCol w="3067438">
                  <a:extLst>
                    <a:ext uri="{9D8B030D-6E8A-4147-A177-3AD203B41FA5}">
                      <a16:colId xmlns:a16="http://schemas.microsoft.com/office/drawing/2014/main" val="1862938702"/>
                    </a:ext>
                  </a:extLst>
                </a:gridCol>
                <a:gridCol w="586266">
                  <a:extLst>
                    <a:ext uri="{9D8B030D-6E8A-4147-A177-3AD203B41FA5}">
                      <a16:colId xmlns:a16="http://schemas.microsoft.com/office/drawing/2014/main" val="3601361731"/>
                    </a:ext>
                  </a:extLst>
                </a:gridCol>
                <a:gridCol w="1072004">
                  <a:extLst>
                    <a:ext uri="{9D8B030D-6E8A-4147-A177-3AD203B41FA5}">
                      <a16:colId xmlns:a16="http://schemas.microsoft.com/office/drawing/2014/main" val="1862933714"/>
                    </a:ext>
                  </a:extLst>
                </a:gridCol>
                <a:gridCol w="882509">
                  <a:extLst>
                    <a:ext uri="{9D8B030D-6E8A-4147-A177-3AD203B41FA5}">
                      <a16:colId xmlns:a16="http://schemas.microsoft.com/office/drawing/2014/main" val="1788782247"/>
                    </a:ext>
                  </a:extLst>
                </a:gridCol>
                <a:gridCol w="3288512">
                  <a:extLst>
                    <a:ext uri="{9D8B030D-6E8A-4147-A177-3AD203B41FA5}">
                      <a16:colId xmlns:a16="http://schemas.microsoft.com/office/drawing/2014/main" val="770924810"/>
                    </a:ext>
                  </a:extLst>
                </a:gridCol>
              </a:tblGrid>
              <a:tr h="99617">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Atividade</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Data</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Responsável</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Status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Observações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14059949"/>
                  </a:ext>
                </a:extLst>
              </a:tr>
              <a:tr h="199234">
                <a:tc>
                  <a:txBody>
                    <a:bodyPr/>
                    <a:lstStyle/>
                    <a:p>
                      <a:pPr algn="ctr">
                        <a:spcAft>
                          <a:spcPts val="0"/>
                        </a:spcAft>
                      </a:pPr>
                      <a:r>
                        <a:rPr lang="pt-BR" sz="700" b="1" dirty="0">
                          <a:effectLst/>
                          <a:latin typeface="Calibri" panose="020F0502020204030204" pitchFamily="34" charset="0"/>
                          <a:ea typeface="Calibri" panose="020F0502020204030204" pitchFamily="34" charset="0"/>
                          <a:cs typeface="Calibri" panose="020F0502020204030204" pitchFamily="34" charset="0"/>
                        </a:rPr>
                        <a:t>Atualização das informações dos processos no ESPAIDER</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31/10/2018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Escritórios de advocacia</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Diversos escritórios responderam, comunicando a atualização das informações, ainda que não fosse obrigatória esta sinalização.</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558065"/>
                  </a:ext>
                </a:extLst>
              </a:tr>
              <a:tr h="199234">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Geração da base de processos sistêmicos  (Centrais + Coops.)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01/11/2018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Em função de outras demandas prioritárias, em 01/11, a base foi gerada em 05/11, sem qualquer prejuízo para o cronograma estabelecido.</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54114544"/>
                  </a:ext>
                </a:extLst>
              </a:tr>
              <a:tr h="430652">
                <a:tc>
                  <a:txBody>
                    <a:bodyPr/>
                    <a:lstStyle/>
                    <a:p>
                      <a:pPr algn="ctr">
                        <a:spcAft>
                          <a:spcPts val="0"/>
                        </a:spcAft>
                      </a:pPr>
                      <a:r>
                        <a:rPr lang="pt-BR" sz="700" b="1" dirty="0">
                          <a:effectLst/>
                          <a:latin typeface="Calibri" panose="020F0502020204030204" pitchFamily="34" charset="0"/>
                          <a:ea typeface="Calibri" panose="020F0502020204030204" pitchFamily="34" charset="0"/>
                          <a:cs typeface="Calibri" panose="020F0502020204030204" pitchFamily="34" charset="0"/>
                        </a:rPr>
                        <a:t>Envio da base de processos para as cooperativas</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05/11/2018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Foram verificadas algumas inconsistências/falta de informação nos cadastros. Tal situação deverá ocasionar, uma remessa para complementação dos cadastros áreas operacionais/escritórios. Existindo algum apontamento de irregularidade/equívoco de informação, pelas cooperativas, os ajustes deverão ser realizados, até o dia 14/11/2018.</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347561"/>
                  </a:ext>
                </a:extLst>
              </a:tr>
              <a:tr h="172260">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Atualização dos passivos (Empresas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05/11/2018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Rotina mensal concluída no prazo, porém com poucas horas de atraso </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69149979"/>
                  </a:ext>
                </a:extLst>
              </a:tr>
              <a:tr h="430652">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Envio de exemplos de telas do ESPAIDER, para confirmação entendimento referente ao processo de contingências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05/11/2018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Conclusão em 08.11.2018 (atraso de 3 dias). Foi elaborado um arquivo novo, para documentação desta exigência, intitulado (documentação referencial, que consta em anexo), para que fique melhor organizado o fornecimento destas evidências, bem como sirva de base para os próximos trabalhos.</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0147995"/>
                  </a:ext>
                </a:extLst>
              </a:tr>
              <a:tr h="298851">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Confirmação dos índices/juros para correção de valores de depósito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05/11/2018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dirty="0">
                          <a:effectLst/>
                          <a:latin typeface="Calibri" panose="020F0502020204030204" pitchFamily="34" charset="0"/>
                          <a:ea typeface="Calibri" panose="020F0502020204030204" pitchFamily="34" charset="0"/>
                          <a:cs typeface="Calibri" panose="020F0502020204030204" pitchFamily="34" charset="0"/>
                        </a:rPr>
                        <a:t>GCO</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Conclusão em 08.11.2018 (atraso de 3 dias), pela GCO, que apurou internamente a necessidade de alterações de índices de correção para os depósitos judiciais, vide e-mail anexo.</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49680143"/>
                  </a:ext>
                </a:extLst>
              </a:tr>
              <a:tr h="602912">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Confecção das cartas de representação das Empresas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12/11/2018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CAS/GCO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O prazo sugerido originalmente, para o dia 09.11.2018, foi ajustado para o dia 12.11.2018, considerando a necessidade de assinatura do Gerente da área, uma vez que estava ausente da área no dia 09.11.2018. As vias físicas foram retiradas no mesmo dia pelo colega Vinicius Magnus Nunes (Contabilidade). A requisição aberta, para registro desta tarefa foi fechada hoje (16.11.2018), considerando a ausência do responsável (Matheus Forte), entre os dias 12.11.2018 e 14.11.2018.</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912591"/>
                  </a:ext>
                </a:extLst>
              </a:tr>
              <a:tr h="498085">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Avaliação e sinalização de ajustes (processos + valores provisionados)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16/11/2018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Cooperativas/Centrais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As análises dos processos avaliados e sinalizados pelas cooperativas, pode ser feita ao tempo (e é recomendado que se faça assim) em que forem reportados. O prazo foi reajustado para o dia 16.11.2018, porque houve falha no envio das bases em 05.11.2018 (segunda-feira), situação em que foi concedido mais um dia útil para análise das cooperativas.</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18490879"/>
                  </a:ext>
                </a:extLst>
              </a:tr>
              <a:tr h="298851">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Verificação e consolidação dos ajustes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23/11/2018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Estão sendo verificados os retornos, e alinhados com os escritórios responsáveis as posições referentes aos processos, para posterior finalização da requisições com o “de acordo” das cooperativas.</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2508"/>
                  </a:ext>
                </a:extLst>
              </a:tr>
              <a:tr h="199234">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Envio da base final para a contabilidade</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23/11/2018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Concluído com atraso de uma semana, e com algumas pendências que serão atualizadas em dezembro.</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79515923"/>
                  </a:ext>
                </a:extLst>
              </a:tr>
              <a:tr h="172260">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Finalização da elaboração das cartas de circularização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28/11/2018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GCO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Finalizadas e entregues impressas para assinaturas no Jurídico em 26/11</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280620"/>
                  </a:ext>
                </a:extLst>
              </a:tr>
              <a:tr h="172260">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Assinatura das cartas de circularização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28/11/2018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Assinadas e devolvidas à GCO em 26/11</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740773"/>
                  </a:ext>
                </a:extLst>
              </a:tr>
              <a:tr h="199234">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Envio das cartas de circularização por e-mail</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30/11/2018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GCO/Auditoria externa</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Escritórios selecionados para a circularização deste semestre receberam os e-mails com o pedido da auditoria externa.</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7637007"/>
                  </a:ext>
                </a:extLst>
              </a:tr>
              <a:tr h="199234">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Comunicação aos escritórios de advocacia dos próximos passos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04/12/2018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Jurídico CAS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00B050"/>
                          </a:solidFill>
                          <a:effectLst/>
                          <a:latin typeface="Calibri" panose="020F0502020204030204" pitchFamily="34" charset="0"/>
                          <a:ea typeface="Calibri" panose="020F0502020204030204" pitchFamily="34" charset="0"/>
                          <a:cs typeface="Calibri" panose="020F0502020204030204" pitchFamily="34" charset="0"/>
                        </a:rPr>
                        <a:t>Concluído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Escritórios sistêmicos que foram circularizados, neste semestre foram orientados à realização do envio da base compilada até 12/12.</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6493022"/>
                  </a:ext>
                </a:extLst>
              </a:tr>
              <a:tr h="298851">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Resposta dos escritórios circularizados</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14/12/2018</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Escritórios de advocacia</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b="1">
                          <a:solidFill>
                            <a:srgbClr val="C55A11"/>
                          </a:solidFill>
                          <a:effectLst/>
                          <a:latin typeface="Calibri" panose="020F0502020204030204" pitchFamily="34" charset="0"/>
                          <a:ea typeface="Calibri" panose="020F0502020204030204" pitchFamily="34" charset="0"/>
                          <a:cs typeface="Calibri" panose="020F0502020204030204" pitchFamily="34" charset="0"/>
                        </a:rPr>
                        <a:t>Em andamento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pt-BR" sz="700">
                          <a:effectLst/>
                          <a:latin typeface="Calibri" panose="020F0502020204030204" pitchFamily="34" charset="0"/>
                          <a:ea typeface="Calibri" panose="020F0502020204030204" pitchFamily="34" charset="0"/>
                          <a:cs typeface="Calibri" panose="020F0502020204030204" pitchFamily="34" charset="0"/>
                        </a:rPr>
                        <a:t>Os escritórios possuem até o dia 12/12 para fazer a remessa das bases sistêmicas à auditoria externa. O prazo do dia 14/12 está indicado, para eventual caso de ajuste/dilação de prazo.</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08972134"/>
                  </a:ext>
                </a:extLst>
              </a:tr>
              <a:tr h="172260">
                <a:tc>
                  <a:txBody>
                    <a:bodyPr/>
                    <a:lstStyle/>
                    <a:p>
                      <a:pPr algn="ctr">
                        <a:spcAft>
                          <a:spcPts val="0"/>
                        </a:spcAft>
                      </a:pPr>
                      <a:r>
                        <a:rPr lang="pt-BR" sz="700" b="1" dirty="0">
                          <a:effectLst/>
                          <a:latin typeface="Calibri" panose="020F0502020204030204" pitchFamily="34" charset="0"/>
                          <a:ea typeface="Calibri" panose="020F0502020204030204" pitchFamily="34" charset="0"/>
                          <a:cs typeface="Calibri" panose="020F0502020204030204" pitchFamily="34" charset="0"/>
                        </a:rPr>
                        <a:t>Envio das atualizações</a:t>
                      </a:r>
                      <a:r>
                        <a:rPr lang="pt-BR" sz="900" b="1"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endParaRPr lang="pt-BR" sz="700" dirty="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23/01/2019</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effectLst/>
                          <a:latin typeface="Calibri" panose="020F0502020204030204" pitchFamily="34" charset="0"/>
                          <a:ea typeface="Calibri" panose="020F0502020204030204" pitchFamily="34" charset="0"/>
                          <a:cs typeface="Calibri" panose="020F0502020204030204" pitchFamily="34" charset="0"/>
                        </a:rPr>
                        <a:t>Escritórios de advocacia</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b="1">
                          <a:solidFill>
                            <a:srgbClr val="C00000"/>
                          </a:solidFill>
                          <a:effectLst/>
                          <a:latin typeface="Calibri" panose="020F0502020204030204" pitchFamily="34" charset="0"/>
                          <a:ea typeface="Calibri" panose="020F0502020204030204" pitchFamily="34" charset="0"/>
                          <a:cs typeface="Calibri" panose="020F0502020204030204" pitchFamily="34" charset="0"/>
                        </a:rPr>
                        <a:t>Não iniciado</a:t>
                      </a:r>
                      <a:endParaRPr lang="pt-BR" sz="700">
                        <a:effectLst/>
                        <a:latin typeface="Calibri" panose="020F0502020204030204" pitchFamily="34" charset="0"/>
                        <a:ea typeface="Calibri" panose="020F0502020204030204" pitchFamily="34" charset="0"/>
                        <a:cs typeface="Calibri" panose="020F0502020204030204" pitchFamily="34" charset="0"/>
                      </a:endParaRP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pt-BR" sz="700" dirty="0">
                          <a:effectLst/>
                          <a:latin typeface="Calibri" panose="020F0502020204030204" pitchFamily="34" charset="0"/>
                          <a:ea typeface="Calibri" panose="020F0502020204030204" pitchFamily="34" charset="0"/>
                          <a:cs typeface="Calibri" panose="020F0502020204030204" pitchFamily="34" charset="0"/>
                        </a:rPr>
                        <a:t>Atualizações ocorridas entre 30/11 e 31/12</a:t>
                      </a:r>
                    </a:p>
                  </a:txBody>
                  <a:tcPr marL="43955" marR="43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00304597"/>
                  </a:ext>
                </a:extLst>
              </a:tr>
            </a:tbl>
          </a:graphicData>
        </a:graphic>
      </p:graphicFrame>
      <p:sp>
        <p:nvSpPr>
          <p:cNvPr id="27654" name="Espaço Reservado para Texto 2">
            <a:extLst>
              <a:ext uri="{FF2B5EF4-FFF2-40B4-BE49-F238E27FC236}">
                <a16:creationId xmlns:a16="http://schemas.microsoft.com/office/drawing/2014/main" id="{2E8302F8-E0C7-470D-B02A-CF82BC767409}"/>
              </a:ext>
            </a:extLst>
          </p:cNvPr>
          <p:cNvSpPr>
            <a:spLocks noGrp="1" noChangeArrowheads="1"/>
          </p:cNvSpPr>
          <p:nvPr>
            <p:ph type="body" sz="quarter" idx="17"/>
          </p:nvPr>
        </p:nvSpPr>
        <p:spPr>
          <a:xfrm>
            <a:off x="247650" y="368300"/>
            <a:ext cx="2543175" cy="360363"/>
          </a:xfrm>
        </p:spPr>
        <p:txBody>
          <a:bodyPr/>
          <a:lstStyle/>
          <a:p>
            <a:pPr eaLnBrk="1" hangingPunct="1"/>
            <a:endParaRPr lang="pt-BR" altLang="pt-BR"/>
          </a:p>
        </p:txBody>
      </p:sp>
      <p:sp>
        <p:nvSpPr>
          <p:cNvPr id="27655" name="Text Placeholder 1">
            <a:extLst>
              <a:ext uri="{FF2B5EF4-FFF2-40B4-BE49-F238E27FC236}">
                <a16:creationId xmlns:a16="http://schemas.microsoft.com/office/drawing/2014/main" id="{AC3BCB98-73AC-4844-8A85-14B808A3C9E4}"/>
              </a:ext>
            </a:extLst>
          </p:cNvPr>
          <p:cNvSpPr>
            <a:spLocks noChangeArrowheads="1"/>
          </p:cNvSpPr>
          <p:nvPr/>
        </p:nvSpPr>
        <p:spPr bwMode="auto">
          <a:xfrm>
            <a:off x="90488" y="177800"/>
            <a:ext cx="7191375" cy="873125"/>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pt-BR" sz="3200" b="1">
                <a:solidFill>
                  <a:schemeClr val="bg1"/>
                </a:solidFill>
              </a:rPr>
              <a:t>Avaliação/Implantação direta em tempo de realização dos trabalhos (2018)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DBB07BCB-4D63-40F0-B0C3-FA7A1D791289}"/>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DB91540-D5B3-49B2-B320-206E657B2EC0}" type="slidenum">
              <a:rPr lang="en-US" altLang="pt-BR" sz="1000" smtClean="0"/>
              <a:pPr fontAlgn="base">
                <a:lnSpc>
                  <a:spcPct val="100000"/>
                </a:lnSpc>
                <a:spcBef>
                  <a:spcPct val="0"/>
                </a:spcBef>
                <a:spcAft>
                  <a:spcPct val="0"/>
                </a:spcAft>
                <a:buFontTx/>
                <a:buNone/>
              </a:pPr>
              <a:t>12</a:t>
            </a:fld>
            <a:endParaRPr lang="en-US" altLang="pt-BR" sz="1000"/>
          </a:p>
        </p:txBody>
      </p:sp>
      <p:sp>
        <p:nvSpPr>
          <p:cNvPr id="28675" name="Text Placeholder 1">
            <a:extLst>
              <a:ext uri="{FF2B5EF4-FFF2-40B4-BE49-F238E27FC236}">
                <a16:creationId xmlns:a16="http://schemas.microsoft.com/office/drawing/2014/main" id="{3F87556E-148B-4343-B90F-6F71D913CEF9}"/>
              </a:ext>
            </a:extLst>
          </p:cNvPr>
          <p:cNvSpPr>
            <a:spLocks noGrp="1" noChangeArrowheads="1"/>
          </p:cNvSpPr>
          <p:nvPr>
            <p:ph type="body" sz="quarter" idx="17"/>
          </p:nvPr>
        </p:nvSpPr>
        <p:spPr>
          <a:xfrm>
            <a:off x="152400" y="177800"/>
            <a:ext cx="7189788" cy="873125"/>
          </a:xfrm>
        </p:spPr>
        <p:txBody>
          <a:bodyPr/>
          <a:lstStyle/>
          <a:p>
            <a:pPr eaLnBrk="1" hangingPunct="1"/>
            <a:r>
              <a:rPr lang="en-US" altLang="pt-BR" sz="3200"/>
              <a:t>Avaliação/Implantação direta em tempo de realização dos trabalhos (2018)</a:t>
            </a:r>
          </a:p>
        </p:txBody>
      </p:sp>
      <p:sp>
        <p:nvSpPr>
          <p:cNvPr id="28676" name="Text Placeholder 2">
            <a:extLst>
              <a:ext uri="{FF2B5EF4-FFF2-40B4-BE49-F238E27FC236}">
                <a16:creationId xmlns:a16="http://schemas.microsoft.com/office/drawing/2014/main" id="{6242FE7F-1877-4A15-84FF-7FE7FE61441C}"/>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2">
            <a:extLst>
              <a:ext uri="{FF2B5EF4-FFF2-40B4-BE49-F238E27FC236}">
                <a16:creationId xmlns:a16="http://schemas.microsoft.com/office/drawing/2014/main" id="{8DD8676D-F09A-4347-A014-F68DBD874C5D}"/>
              </a:ext>
            </a:extLst>
          </p:cNvPr>
          <p:cNvSpPr txBox="1">
            <a:spLocks/>
          </p:cNvSpPr>
          <p:nvPr/>
        </p:nvSpPr>
        <p:spPr bwMode="auto">
          <a:xfrm>
            <a:off x="155575" y="1193800"/>
            <a:ext cx="8897938" cy="5046663"/>
          </a:xfrm>
          <a:prstGeom prst="rect">
            <a:avLst/>
          </a:prstGeom>
          <a:noFill/>
          <a:ln w="9525">
            <a:noFill/>
            <a:miter lim="800000"/>
            <a:headEnd/>
            <a:tailEnd/>
          </a:ln>
        </p:spPr>
        <p:txBody>
          <a:bodyPr lIns="0" tIns="0" rIns="0" bIns="0"/>
          <a:lstStyle>
            <a:lvl1pPr marL="0" indent="0" algn="l" defTabSz="914400" rtl="0" eaLnBrk="1" latinLnBrk="0" hangingPunct="1">
              <a:lnSpc>
                <a:spcPct val="90000"/>
              </a:lnSpc>
              <a:spcBef>
                <a:spcPts val="1000"/>
              </a:spcBef>
              <a:buFontTx/>
              <a:buNone/>
              <a:defRPr sz="1200" b="0" kern="1200" baseline="0">
                <a:solidFill>
                  <a:srgbClr val="000000"/>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en-US" sz="1600" b="1" i="1" dirty="0">
                <a:solidFill>
                  <a:srgbClr val="146E37"/>
                </a:solidFill>
              </a:rPr>
              <a:t>6) </a:t>
            </a:r>
            <a:r>
              <a:rPr lang="en-US" sz="1600" b="1" i="1" dirty="0" err="1">
                <a:solidFill>
                  <a:srgbClr val="146E37"/>
                </a:solidFill>
              </a:rPr>
              <a:t>Estabelecimento</a:t>
            </a:r>
            <a:r>
              <a:rPr lang="en-US" sz="1600" b="1" i="1" dirty="0">
                <a:solidFill>
                  <a:srgbClr val="146E37"/>
                </a:solidFill>
              </a:rPr>
              <a:t> de </a:t>
            </a:r>
            <a:r>
              <a:rPr lang="en-US" sz="1600" b="1" i="1" dirty="0" err="1">
                <a:solidFill>
                  <a:srgbClr val="146E37"/>
                </a:solidFill>
              </a:rPr>
              <a:t>planilha</a:t>
            </a:r>
            <a:r>
              <a:rPr lang="en-US" sz="1600" b="1" i="1" dirty="0">
                <a:solidFill>
                  <a:srgbClr val="146E37"/>
                </a:solidFill>
              </a:rPr>
              <a:t> de </a:t>
            </a:r>
            <a:r>
              <a:rPr lang="en-US" sz="1600" b="1" i="1" dirty="0" err="1">
                <a:solidFill>
                  <a:srgbClr val="146E37"/>
                </a:solidFill>
              </a:rPr>
              <a:t>controle</a:t>
            </a:r>
            <a:r>
              <a:rPr lang="en-US" sz="1600" b="1" i="1" dirty="0">
                <a:solidFill>
                  <a:srgbClr val="146E37"/>
                </a:solidFill>
              </a:rPr>
              <a:t> de </a:t>
            </a:r>
            <a:r>
              <a:rPr lang="en-US" sz="1600" b="1" i="1" dirty="0" err="1">
                <a:solidFill>
                  <a:srgbClr val="146E37"/>
                </a:solidFill>
              </a:rPr>
              <a:t>atendimento</a:t>
            </a:r>
            <a:r>
              <a:rPr lang="en-US" sz="1600" b="1" i="1" dirty="0">
                <a:solidFill>
                  <a:srgbClr val="146E37"/>
                </a:solidFill>
              </a:rPr>
              <a:t> de </a:t>
            </a:r>
            <a:r>
              <a:rPr lang="en-US" sz="1600" b="1" i="1" dirty="0" err="1">
                <a:solidFill>
                  <a:srgbClr val="146E37"/>
                </a:solidFill>
              </a:rPr>
              <a:t>requisições</a:t>
            </a:r>
            <a:r>
              <a:rPr lang="en-US" sz="1600" b="1" i="1" dirty="0">
                <a:solidFill>
                  <a:srgbClr val="146E37"/>
                </a:solidFill>
              </a:rPr>
              <a:t>:</a:t>
            </a:r>
          </a:p>
          <a:p>
            <a:pPr marL="457200" indent="-457200" algn="just" fontAlgn="auto">
              <a:spcAft>
                <a:spcPts val="0"/>
              </a:spcAft>
              <a:buFontTx/>
              <a:buAutoNum type="arabicParenR"/>
              <a:defRPr/>
            </a:pP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p:txBody>
      </p:sp>
      <p:pic>
        <p:nvPicPr>
          <p:cNvPr id="28678" name="Imagem 1">
            <a:extLst>
              <a:ext uri="{FF2B5EF4-FFF2-40B4-BE49-F238E27FC236}">
                <a16:creationId xmlns:a16="http://schemas.microsoft.com/office/drawing/2014/main" id="{91F79A2E-6916-4DF9-A354-9BC9BCED3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566863"/>
            <a:ext cx="866933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tângulo 2">
            <a:extLst>
              <a:ext uri="{FF2B5EF4-FFF2-40B4-BE49-F238E27FC236}">
                <a16:creationId xmlns:a16="http://schemas.microsoft.com/office/drawing/2014/main" id="{D516804A-96E3-4CE7-B18C-A65CC127277B}"/>
              </a:ext>
            </a:extLst>
          </p:cNvPr>
          <p:cNvSpPr>
            <a:spLocks noChangeArrowheads="1"/>
          </p:cNvSpPr>
          <p:nvPr/>
        </p:nvSpPr>
        <p:spPr bwMode="auto">
          <a:xfrm>
            <a:off x="269875" y="5580063"/>
            <a:ext cx="8669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pt-BR" sz="1500" b="1" i="1">
                <a:solidFill>
                  <a:srgbClr val="146E37"/>
                </a:solidFill>
              </a:rPr>
              <a:t>7) Atualização/unificação das nomenclaturas de cooperativas e, também, dos contatos de distribuição;</a:t>
            </a:r>
          </a:p>
          <a:p>
            <a:pPr algn="just" eaLnBrk="1" hangingPunct="1">
              <a:lnSpc>
                <a:spcPct val="100000"/>
              </a:lnSpc>
              <a:spcBef>
                <a:spcPct val="0"/>
              </a:spcBef>
              <a:buFontTx/>
              <a:buNone/>
            </a:pPr>
            <a:endParaRPr lang="en-US" altLang="pt-BR" sz="1500" b="1" i="1">
              <a:solidFill>
                <a:srgbClr val="146E37"/>
              </a:solidFill>
            </a:endParaRPr>
          </a:p>
        </p:txBody>
      </p:sp>
      <p:sp>
        <p:nvSpPr>
          <p:cNvPr id="28680" name="Retângulo 7">
            <a:extLst>
              <a:ext uri="{FF2B5EF4-FFF2-40B4-BE49-F238E27FC236}">
                <a16:creationId xmlns:a16="http://schemas.microsoft.com/office/drawing/2014/main" id="{B360E29B-CF3B-4DD7-A118-3154A3FB59D2}"/>
              </a:ext>
            </a:extLst>
          </p:cNvPr>
          <p:cNvSpPr>
            <a:spLocks noChangeArrowheads="1"/>
          </p:cNvSpPr>
          <p:nvPr/>
        </p:nvSpPr>
        <p:spPr bwMode="auto">
          <a:xfrm>
            <a:off x="180975" y="4132263"/>
            <a:ext cx="87296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endParaRPr lang="en-US" altLang="pt-BR" sz="1600" b="1" i="1">
              <a:solidFill>
                <a:srgbClr val="146E37"/>
              </a:solidFill>
              <a:sym typeface="Wingdings" panose="05000000000000000000" pitchFamily="2" charset="2"/>
            </a:endParaRPr>
          </a:p>
          <a:p>
            <a:pPr algn="just" eaLnBrk="1" hangingPunct="1">
              <a:lnSpc>
                <a:spcPct val="100000"/>
              </a:lnSpc>
              <a:spcBef>
                <a:spcPct val="0"/>
              </a:spcBef>
              <a:buFontTx/>
              <a:buNone/>
            </a:pPr>
            <a:r>
              <a:rPr lang="en-US" altLang="pt-BR" sz="1600" b="1" i="1">
                <a:solidFill>
                  <a:srgbClr val="146E37"/>
                </a:solidFill>
                <a:sym typeface="Wingdings" panose="05000000000000000000" pitchFamily="2" charset="2"/>
              </a:rPr>
              <a:t> Benefícios: </a:t>
            </a:r>
            <a:r>
              <a:rPr lang="en-US" altLang="pt-BR" sz="1600" i="1">
                <a:solidFill>
                  <a:srgbClr val="146E37"/>
                </a:solidFill>
                <a:sym typeface="Wingdings" panose="05000000000000000000" pitchFamily="2" charset="2"/>
              </a:rPr>
              <a:t>controle do envio; controle do retorno; controle das requisições; controle das matérias questionadas/indagadas nas requisições, por cooperativas; comentários reduzindo a termo as alterações/ajustes; controle das respostas e reaberturas;</a:t>
            </a:r>
            <a:endParaRPr lang="en-US" altLang="pt-BR" sz="1600" i="1">
              <a:solidFill>
                <a:srgbClr val="146E3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A04012E-7901-4A15-B8DA-28C7A997CFE4}"/>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863F1E8-B420-4F18-BE90-99D1A5E3960F}" type="slidenum">
              <a:rPr lang="en-US" altLang="pt-BR" sz="1000" smtClean="0"/>
              <a:pPr fontAlgn="base">
                <a:lnSpc>
                  <a:spcPct val="100000"/>
                </a:lnSpc>
                <a:spcBef>
                  <a:spcPct val="0"/>
                </a:spcBef>
                <a:spcAft>
                  <a:spcPct val="0"/>
                </a:spcAft>
                <a:buFontTx/>
                <a:buNone/>
              </a:pPr>
              <a:t>13</a:t>
            </a:fld>
            <a:endParaRPr lang="en-US" altLang="pt-BR" sz="1000"/>
          </a:p>
        </p:txBody>
      </p:sp>
      <p:sp>
        <p:nvSpPr>
          <p:cNvPr id="29699" name="Text Placeholder 1">
            <a:extLst>
              <a:ext uri="{FF2B5EF4-FFF2-40B4-BE49-F238E27FC236}">
                <a16:creationId xmlns:a16="http://schemas.microsoft.com/office/drawing/2014/main" id="{5D0EFF65-74D4-4438-ADB7-FC9C8123FEA9}"/>
              </a:ext>
            </a:extLst>
          </p:cNvPr>
          <p:cNvSpPr>
            <a:spLocks noGrp="1" noChangeArrowheads="1"/>
          </p:cNvSpPr>
          <p:nvPr>
            <p:ph type="body" sz="quarter" idx="17"/>
          </p:nvPr>
        </p:nvSpPr>
        <p:spPr>
          <a:xfrm>
            <a:off x="152400" y="177800"/>
            <a:ext cx="7189788" cy="873125"/>
          </a:xfrm>
        </p:spPr>
        <p:txBody>
          <a:bodyPr/>
          <a:lstStyle/>
          <a:p>
            <a:pPr eaLnBrk="1" hangingPunct="1"/>
            <a:r>
              <a:rPr lang="en-US" altLang="pt-BR" sz="3200"/>
              <a:t>Avaliação/Implantação direta em tempo de realização dos trabalhos (2018)</a:t>
            </a:r>
          </a:p>
        </p:txBody>
      </p:sp>
      <p:sp>
        <p:nvSpPr>
          <p:cNvPr id="29700" name="Text Placeholder 2">
            <a:extLst>
              <a:ext uri="{FF2B5EF4-FFF2-40B4-BE49-F238E27FC236}">
                <a16:creationId xmlns:a16="http://schemas.microsoft.com/office/drawing/2014/main" id="{A905E72F-4DF9-482F-B0BA-7E56C47626C8}"/>
              </a:ext>
            </a:extLst>
          </p:cNvPr>
          <p:cNvSpPr>
            <a:spLocks noGrp="1" noChangeArrowheads="1"/>
          </p:cNvSpPr>
          <p:nvPr>
            <p:ph type="body" sz="quarter" idx="11"/>
          </p:nvPr>
        </p:nvSpPr>
        <p:spPr>
          <a:xfrm>
            <a:off x="3825875" y="1587500"/>
            <a:ext cx="5402263" cy="402431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29701" name="Retângulo 2">
            <a:extLst>
              <a:ext uri="{FF2B5EF4-FFF2-40B4-BE49-F238E27FC236}">
                <a16:creationId xmlns:a16="http://schemas.microsoft.com/office/drawing/2014/main" id="{13D8D483-3FC2-47F2-A0C8-83FC271DC314}"/>
              </a:ext>
            </a:extLst>
          </p:cNvPr>
          <p:cNvSpPr>
            <a:spLocks noChangeArrowheads="1"/>
          </p:cNvSpPr>
          <p:nvPr/>
        </p:nvSpPr>
        <p:spPr bwMode="auto">
          <a:xfrm>
            <a:off x="236538" y="1200150"/>
            <a:ext cx="86709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pt-BR" sz="1500" b="1" i="1">
                <a:solidFill>
                  <a:srgbClr val="146E37"/>
                </a:solidFill>
              </a:rPr>
              <a:t>8) Criação do documento “Documentação referencial”, para melhor informar as evidências do processo, conforme exigência formal da auditoria externa;</a:t>
            </a:r>
          </a:p>
        </p:txBody>
      </p:sp>
      <p:pic>
        <p:nvPicPr>
          <p:cNvPr id="2" name="Imagem 1">
            <a:extLst>
              <a:ext uri="{FF2B5EF4-FFF2-40B4-BE49-F238E27FC236}">
                <a16:creationId xmlns:a16="http://schemas.microsoft.com/office/drawing/2014/main" id="{B68C23A3-E07B-4D4C-BBAE-95534B026A36}"/>
              </a:ext>
            </a:extLst>
          </p:cNvPr>
          <p:cNvPicPr>
            <a:picLocks noChangeAspect="1"/>
          </p:cNvPicPr>
          <p:nvPr/>
        </p:nvPicPr>
        <p:blipFill>
          <a:blip r:embed="rId2"/>
          <a:stretch>
            <a:fillRect/>
          </a:stretch>
        </p:blipFill>
        <p:spPr>
          <a:xfrm>
            <a:off x="5842000" y="1665288"/>
            <a:ext cx="2998788" cy="2062162"/>
          </a:xfrm>
          <a:prstGeom prst="rect">
            <a:avLst/>
          </a:prstGeom>
          <a:ln>
            <a:noFill/>
          </a:ln>
          <a:effectLst>
            <a:outerShdw blurRad="292100" dist="139700" dir="2700000" algn="tl" rotWithShape="0">
              <a:srgbClr val="333333">
                <a:alpha val="65000"/>
              </a:srgbClr>
            </a:outerShdw>
          </a:effectLst>
        </p:spPr>
      </p:pic>
      <p:pic>
        <p:nvPicPr>
          <p:cNvPr id="3" name="Imagem 2">
            <a:extLst>
              <a:ext uri="{FF2B5EF4-FFF2-40B4-BE49-F238E27FC236}">
                <a16:creationId xmlns:a16="http://schemas.microsoft.com/office/drawing/2014/main" id="{36977454-BD34-4277-B106-A43054BEC985}"/>
              </a:ext>
            </a:extLst>
          </p:cNvPr>
          <p:cNvPicPr>
            <a:picLocks noChangeAspect="1"/>
          </p:cNvPicPr>
          <p:nvPr/>
        </p:nvPicPr>
        <p:blipFill>
          <a:blip r:embed="rId3"/>
          <a:stretch>
            <a:fillRect/>
          </a:stretch>
        </p:blipFill>
        <p:spPr>
          <a:xfrm>
            <a:off x="254000" y="1754188"/>
            <a:ext cx="4486275" cy="3036887"/>
          </a:xfrm>
          <a:prstGeom prst="rect">
            <a:avLst/>
          </a:prstGeom>
          <a:ln>
            <a:noFill/>
          </a:ln>
          <a:effectLst>
            <a:outerShdw blurRad="292100" dist="139700" dir="2700000" algn="tl" rotWithShape="0">
              <a:srgbClr val="333333">
                <a:alpha val="65000"/>
              </a:srgbClr>
            </a:outerShdw>
          </a:effectLst>
        </p:spPr>
      </p:pic>
      <p:pic>
        <p:nvPicPr>
          <p:cNvPr id="4" name="Imagem 3">
            <a:extLst>
              <a:ext uri="{FF2B5EF4-FFF2-40B4-BE49-F238E27FC236}">
                <a16:creationId xmlns:a16="http://schemas.microsoft.com/office/drawing/2014/main" id="{C673131F-2CAC-48E5-92F4-56795833BE90}"/>
              </a:ext>
            </a:extLst>
          </p:cNvPr>
          <p:cNvPicPr>
            <a:picLocks noChangeAspect="1"/>
          </p:cNvPicPr>
          <p:nvPr/>
        </p:nvPicPr>
        <p:blipFill>
          <a:blip r:embed="rId4"/>
          <a:stretch>
            <a:fillRect/>
          </a:stretch>
        </p:blipFill>
        <p:spPr>
          <a:xfrm>
            <a:off x="3943350" y="3795713"/>
            <a:ext cx="5022850" cy="29543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1EAE413B-9853-44DC-8572-0232D98D30E7}"/>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DB207DB-F73B-46F9-9853-91861900FC80}" type="slidenum">
              <a:rPr lang="en-US" altLang="pt-BR" sz="1000" smtClean="0"/>
              <a:pPr fontAlgn="base">
                <a:lnSpc>
                  <a:spcPct val="100000"/>
                </a:lnSpc>
                <a:spcBef>
                  <a:spcPct val="0"/>
                </a:spcBef>
                <a:spcAft>
                  <a:spcPct val="0"/>
                </a:spcAft>
                <a:buFontTx/>
                <a:buNone/>
              </a:pPr>
              <a:t>14</a:t>
            </a:fld>
            <a:endParaRPr lang="en-US" altLang="pt-BR" sz="1000"/>
          </a:p>
        </p:txBody>
      </p:sp>
      <p:sp>
        <p:nvSpPr>
          <p:cNvPr id="30723" name="Text Placeholder 1">
            <a:extLst>
              <a:ext uri="{FF2B5EF4-FFF2-40B4-BE49-F238E27FC236}">
                <a16:creationId xmlns:a16="http://schemas.microsoft.com/office/drawing/2014/main" id="{7415197B-1370-415D-8BF9-39F157373E54}"/>
              </a:ext>
            </a:extLst>
          </p:cNvPr>
          <p:cNvSpPr>
            <a:spLocks noGrp="1" noChangeArrowheads="1"/>
          </p:cNvSpPr>
          <p:nvPr>
            <p:ph type="body" sz="quarter" idx="17"/>
          </p:nvPr>
        </p:nvSpPr>
        <p:spPr>
          <a:xfrm>
            <a:off x="152400" y="177800"/>
            <a:ext cx="7189788" cy="873125"/>
          </a:xfrm>
        </p:spPr>
        <p:txBody>
          <a:bodyPr/>
          <a:lstStyle/>
          <a:p>
            <a:pPr eaLnBrk="1" hangingPunct="1"/>
            <a:r>
              <a:rPr lang="en-US" altLang="pt-BR" sz="3200"/>
              <a:t>Avaliação/Implantação direta em tempo de realização dos trabalhos (2018)</a:t>
            </a:r>
          </a:p>
        </p:txBody>
      </p:sp>
      <p:sp>
        <p:nvSpPr>
          <p:cNvPr id="30724" name="Text Placeholder 2">
            <a:extLst>
              <a:ext uri="{FF2B5EF4-FFF2-40B4-BE49-F238E27FC236}">
                <a16:creationId xmlns:a16="http://schemas.microsoft.com/office/drawing/2014/main" id="{2DE597DB-8BD4-404B-A3F4-48416DE3FA64}"/>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2">
            <a:extLst>
              <a:ext uri="{FF2B5EF4-FFF2-40B4-BE49-F238E27FC236}">
                <a16:creationId xmlns:a16="http://schemas.microsoft.com/office/drawing/2014/main" id="{8DD8676D-F09A-4347-A014-F68DBD874C5D}"/>
              </a:ext>
            </a:extLst>
          </p:cNvPr>
          <p:cNvSpPr txBox="1">
            <a:spLocks/>
          </p:cNvSpPr>
          <p:nvPr/>
        </p:nvSpPr>
        <p:spPr bwMode="auto">
          <a:xfrm>
            <a:off x="90488" y="1187450"/>
            <a:ext cx="8897937" cy="5046663"/>
          </a:xfrm>
          <a:prstGeom prst="rect">
            <a:avLst/>
          </a:prstGeom>
          <a:noFill/>
          <a:ln w="9525">
            <a:noFill/>
            <a:miter lim="800000"/>
            <a:headEnd/>
            <a:tailEnd/>
          </a:ln>
        </p:spPr>
        <p:txBody>
          <a:bodyPr lIns="0" tIns="0" rIns="0" bIns="0"/>
          <a:lstStyle>
            <a:lvl1pPr marL="0" indent="0" algn="l" defTabSz="914400" rtl="0" eaLnBrk="1" latinLnBrk="0" hangingPunct="1">
              <a:lnSpc>
                <a:spcPct val="90000"/>
              </a:lnSpc>
              <a:spcBef>
                <a:spcPts val="1000"/>
              </a:spcBef>
              <a:buFontTx/>
              <a:buNone/>
              <a:defRPr sz="1200" b="0" kern="1200" baseline="0">
                <a:solidFill>
                  <a:srgbClr val="000000"/>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0"/>
              </a:spcBef>
              <a:defRPr/>
            </a:pPr>
            <a:endParaRPr lang="en-US" altLang="pt-BR" sz="1600" b="1" i="1" dirty="0">
              <a:solidFill>
                <a:srgbClr val="146E37"/>
              </a:solidFill>
            </a:endParaRPr>
          </a:p>
          <a:p>
            <a:pPr algn="just">
              <a:lnSpc>
                <a:spcPct val="100000"/>
              </a:lnSpc>
              <a:spcBef>
                <a:spcPct val="0"/>
              </a:spcBef>
              <a:defRPr/>
            </a:pPr>
            <a:r>
              <a:rPr lang="en-US" altLang="pt-BR" sz="1600" b="1" i="1" dirty="0">
                <a:solidFill>
                  <a:srgbClr val="146E37"/>
                </a:solidFill>
              </a:rPr>
              <a:t>9) </a:t>
            </a:r>
            <a:r>
              <a:rPr lang="en-US" altLang="pt-BR" sz="1600" b="1" i="1" dirty="0" err="1">
                <a:solidFill>
                  <a:srgbClr val="146E37"/>
                </a:solidFill>
              </a:rPr>
              <a:t>Alocação</a:t>
            </a:r>
            <a:r>
              <a:rPr lang="en-US" altLang="pt-BR" sz="1600" b="1" i="1" dirty="0">
                <a:solidFill>
                  <a:srgbClr val="146E37"/>
                </a:solidFill>
              </a:rPr>
              <a:t> das Informações, </a:t>
            </a:r>
            <a:r>
              <a:rPr lang="en-US" altLang="pt-BR" sz="1600" b="1" i="1" dirty="0" err="1">
                <a:solidFill>
                  <a:srgbClr val="146E37"/>
                </a:solidFill>
              </a:rPr>
              <a:t>organizadamente</a:t>
            </a:r>
            <a:r>
              <a:rPr lang="en-US" altLang="pt-BR" sz="1600" b="1" i="1" dirty="0">
                <a:solidFill>
                  <a:srgbClr val="146E37"/>
                </a:solidFill>
              </a:rPr>
              <a:t>, com </a:t>
            </a:r>
            <a:r>
              <a:rPr lang="en-US" altLang="pt-BR" sz="1600" b="1" i="1" dirty="0" err="1">
                <a:solidFill>
                  <a:srgbClr val="146E37"/>
                </a:solidFill>
              </a:rPr>
              <a:t>transparência</a:t>
            </a:r>
            <a:r>
              <a:rPr lang="en-US" altLang="pt-BR" sz="1600" b="1" i="1" dirty="0">
                <a:solidFill>
                  <a:srgbClr val="146E37"/>
                </a:solidFill>
              </a:rPr>
              <a:t>, </a:t>
            </a:r>
            <a:r>
              <a:rPr lang="en-US" altLang="pt-BR" sz="1600" b="1" i="1" dirty="0" err="1">
                <a:solidFill>
                  <a:srgbClr val="146E37"/>
                </a:solidFill>
              </a:rPr>
              <a:t>na</a:t>
            </a:r>
            <a:r>
              <a:rPr lang="en-US" altLang="pt-BR" sz="1600" b="1" i="1" dirty="0">
                <a:solidFill>
                  <a:srgbClr val="146E37"/>
                </a:solidFill>
              </a:rPr>
              <a:t> pasta do Contencioso/12.Passivos </a:t>
            </a:r>
            <a:r>
              <a:rPr lang="en-US" altLang="pt-BR" sz="1600" b="1" i="1" dirty="0" err="1">
                <a:solidFill>
                  <a:srgbClr val="146E37"/>
                </a:solidFill>
              </a:rPr>
              <a:t>Contingentes</a:t>
            </a:r>
            <a:r>
              <a:rPr lang="en-US" altLang="pt-BR" sz="1600" b="1" i="1" dirty="0">
                <a:solidFill>
                  <a:srgbClr val="146E37"/>
                </a:solidFill>
              </a:rPr>
              <a:t>:</a:t>
            </a: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p:txBody>
      </p:sp>
      <p:pic>
        <p:nvPicPr>
          <p:cNvPr id="2" name="Imagem 1">
            <a:extLst>
              <a:ext uri="{FF2B5EF4-FFF2-40B4-BE49-F238E27FC236}">
                <a16:creationId xmlns:a16="http://schemas.microsoft.com/office/drawing/2014/main" id="{56F59EA9-1B27-4F17-AB31-70D5CD0209B2}"/>
              </a:ext>
            </a:extLst>
          </p:cNvPr>
          <p:cNvPicPr>
            <a:picLocks noChangeAspect="1"/>
          </p:cNvPicPr>
          <p:nvPr/>
        </p:nvPicPr>
        <p:blipFill>
          <a:blip r:embed="rId2"/>
          <a:stretch>
            <a:fillRect/>
          </a:stretch>
        </p:blipFill>
        <p:spPr>
          <a:xfrm>
            <a:off x="622300" y="2409825"/>
            <a:ext cx="7834313" cy="2476500"/>
          </a:xfrm>
          <a:prstGeom prst="rect">
            <a:avLst/>
          </a:prstGeom>
          <a:ln>
            <a:noFill/>
          </a:ln>
          <a:effectLst>
            <a:outerShdw blurRad="292100" dist="139700" dir="2700000" algn="tl" rotWithShape="0">
              <a:srgbClr val="333333">
                <a:alpha val="65000"/>
              </a:srgbClr>
            </a:outerShdw>
          </a:effectLst>
        </p:spPr>
      </p:pic>
      <p:sp>
        <p:nvSpPr>
          <p:cNvPr id="3" name="Retângulo 2">
            <a:extLst>
              <a:ext uri="{FF2B5EF4-FFF2-40B4-BE49-F238E27FC236}">
                <a16:creationId xmlns:a16="http://schemas.microsoft.com/office/drawing/2014/main" id="{F68B927A-584A-4044-8EDA-931371DF991B}"/>
              </a:ext>
            </a:extLst>
          </p:cNvPr>
          <p:cNvSpPr/>
          <p:nvPr/>
        </p:nvSpPr>
        <p:spPr>
          <a:xfrm>
            <a:off x="687388" y="2592388"/>
            <a:ext cx="6832600" cy="396875"/>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Retângulo 10">
            <a:extLst>
              <a:ext uri="{FF2B5EF4-FFF2-40B4-BE49-F238E27FC236}">
                <a16:creationId xmlns:a16="http://schemas.microsoft.com/office/drawing/2014/main" id="{22B03CE9-F56F-42DD-987C-7304046F896F}"/>
              </a:ext>
            </a:extLst>
          </p:cNvPr>
          <p:cNvSpPr/>
          <p:nvPr/>
        </p:nvSpPr>
        <p:spPr>
          <a:xfrm>
            <a:off x="4667250" y="3821113"/>
            <a:ext cx="3619500" cy="395287"/>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31746" name="Text Placeholder 1">
            <a:extLst>
              <a:ext uri="{FF2B5EF4-FFF2-40B4-BE49-F238E27FC236}">
                <a16:creationId xmlns:a16="http://schemas.microsoft.com/office/drawing/2014/main" id="{D72A0C27-1528-4C6D-887C-75C136EB8CC7}"/>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pt-BR" altLang="pt-BR" sz="5400" dirty="0">
                <a:latin typeface="Calibri" panose="020F0502020204030204" pitchFamily="34" charset="0"/>
                <a:ea typeface="Calibri" panose="020F0502020204030204" pitchFamily="34" charset="0"/>
                <a:cs typeface="Calibri" panose="020F0502020204030204" pitchFamily="34" charset="0"/>
              </a:rPr>
              <a:t>ESTATÍSTICAS DE CONTROLE</a:t>
            </a:r>
          </a:p>
          <a:p>
            <a:pPr eaLnBrk="1" hangingPunct="1">
              <a:spcBef>
                <a:spcPct val="0"/>
              </a:spcBef>
            </a:pPr>
            <a:r>
              <a:rPr lang="pt-BR" altLang="pt-BR" sz="5400" dirty="0">
                <a:latin typeface="Calibri" panose="020F0502020204030204" pitchFamily="34" charset="0"/>
                <a:ea typeface="Calibri" panose="020F0502020204030204" pitchFamily="34" charset="0"/>
                <a:cs typeface="Calibri" panose="020F0502020204030204" pitchFamily="34" charset="0"/>
              </a:rPr>
              <a:t>(2018)</a:t>
            </a:r>
            <a:endParaRPr lang="en-US" altLang="pt-BR" sz="5400" dirty="0">
              <a:latin typeface="Calibri" panose="020F0502020204030204" pitchFamily="34" charset="0"/>
              <a:ea typeface="Calibri" panose="020F0502020204030204" pitchFamily="34" charset="0"/>
              <a:cs typeface="Calibri" panose="020F0502020204030204" pitchFamily="34" charset="0"/>
            </a:endParaRPr>
          </a:p>
        </p:txBody>
      </p:sp>
      <p:sp>
        <p:nvSpPr>
          <p:cNvPr id="31747" name="Slide Number Placeholder 2">
            <a:extLst>
              <a:ext uri="{FF2B5EF4-FFF2-40B4-BE49-F238E27FC236}">
                <a16:creationId xmlns:a16="http://schemas.microsoft.com/office/drawing/2014/main" id="{67C47C87-49AC-464C-ACF9-C43B641587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F002ECE-3CE0-4C4A-BAA8-75A7BA775208}" type="slidenum">
              <a:rPr lang="en-US" altLang="pt-BR" sz="1000" smtClean="0">
                <a:solidFill>
                  <a:schemeClr val="bg1"/>
                </a:solidFill>
              </a:rPr>
              <a:pPr fontAlgn="base">
                <a:lnSpc>
                  <a:spcPct val="100000"/>
                </a:lnSpc>
                <a:spcBef>
                  <a:spcPct val="0"/>
                </a:spcBef>
                <a:spcAft>
                  <a:spcPct val="0"/>
                </a:spcAft>
                <a:buFontTx/>
                <a:buNone/>
              </a:pPr>
              <a:t>15</a:t>
            </a:fld>
            <a:endParaRPr lang="en-US" altLang="pt-BR" sz="10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452EEE7-A473-421E-829F-31AB3964B07F}"/>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30BDA97-F8A9-4FAA-B5DC-812DBFB528C1}" type="slidenum">
              <a:rPr lang="en-US" altLang="pt-BR" sz="1000" smtClean="0"/>
              <a:pPr fontAlgn="base">
                <a:lnSpc>
                  <a:spcPct val="100000"/>
                </a:lnSpc>
                <a:spcBef>
                  <a:spcPct val="0"/>
                </a:spcBef>
                <a:spcAft>
                  <a:spcPct val="0"/>
                </a:spcAft>
                <a:buFontTx/>
                <a:buNone/>
              </a:pPr>
              <a:t>16</a:t>
            </a:fld>
            <a:endParaRPr lang="en-US" altLang="pt-BR" sz="1000"/>
          </a:p>
        </p:txBody>
      </p:sp>
      <p:sp>
        <p:nvSpPr>
          <p:cNvPr id="32771" name="Text Placeholder 1">
            <a:extLst>
              <a:ext uri="{FF2B5EF4-FFF2-40B4-BE49-F238E27FC236}">
                <a16:creationId xmlns:a16="http://schemas.microsoft.com/office/drawing/2014/main" id="{8A47AF05-CB10-4548-A171-4959DCAAC88F}"/>
              </a:ext>
            </a:extLst>
          </p:cNvPr>
          <p:cNvSpPr>
            <a:spLocks noGrp="1" noChangeArrowheads="1"/>
          </p:cNvSpPr>
          <p:nvPr>
            <p:ph type="body" sz="quarter" idx="17"/>
          </p:nvPr>
        </p:nvSpPr>
        <p:spPr>
          <a:xfrm>
            <a:off x="152400" y="177800"/>
            <a:ext cx="7189788" cy="695325"/>
          </a:xfrm>
        </p:spPr>
        <p:txBody>
          <a:bodyPr/>
          <a:lstStyle/>
          <a:p>
            <a:pPr eaLnBrk="1" hangingPunct="1"/>
            <a:r>
              <a:rPr lang="en-US" altLang="pt-BR" sz="3200"/>
              <a:t>Estatísticas de controle (2018)</a:t>
            </a:r>
          </a:p>
        </p:txBody>
      </p:sp>
      <p:sp>
        <p:nvSpPr>
          <p:cNvPr id="32772" name="Text Placeholder 2">
            <a:extLst>
              <a:ext uri="{FF2B5EF4-FFF2-40B4-BE49-F238E27FC236}">
                <a16:creationId xmlns:a16="http://schemas.microsoft.com/office/drawing/2014/main" id="{005D0373-548A-400B-A91D-2BDED2F31039}"/>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3" name="Gráfico 12">
            <a:extLst>
              <a:ext uri="{FF2B5EF4-FFF2-40B4-BE49-F238E27FC236}">
                <a16:creationId xmlns:a16="http://schemas.microsoft.com/office/drawing/2014/main" id="{4123E8DA-0388-41D7-966C-262B7F0BBFF2}"/>
              </a:ext>
            </a:extLst>
          </p:cNvPr>
          <p:cNvGraphicFramePr>
            <a:graphicFrameLocks/>
          </p:cNvGraphicFramePr>
          <p:nvPr/>
        </p:nvGraphicFramePr>
        <p:xfrm>
          <a:off x="614148" y="1323834"/>
          <a:ext cx="7615451" cy="50464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4D9FF108-EA8B-49D3-84BB-68B9D7F13B32}"/>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A8BDB7B-ADE0-4AC7-9152-C3304CDA3F61}" type="slidenum">
              <a:rPr lang="en-US" altLang="pt-BR" sz="1000" smtClean="0"/>
              <a:pPr fontAlgn="base">
                <a:lnSpc>
                  <a:spcPct val="100000"/>
                </a:lnSpc>
                <a:spcBef>
                  <a:spcPct val="0"/>
                </a:spcBef>
                <a:spcAft>
                  <a:spcPct val="0"/>
                </a:spcAft>
                <a:buFontTx/>
                <a:buNone/>
              </a:pPr>
              <a:t>17</a:t>
            </a:fld>
            <a:endParaRPr lang="en-US" altLang="pt-BR" sz="1000"/>
          </a:p>
        </p:txBody>
      </p:sp>
      <p:sp>
        <p:nvSpPr>
          <p:cNvPr id="33795" name="Text Placeholder 1">
            <a:extLst>
              <a:ext uri="{FF2B5EF4-FFF2-40B4-BE49-F238E27FC236}">
                <a16:creationId xmlns:a16="http://schemas.microsoft.com/office/drawing/2014/main" id="{4A8D36DD-7455-4034-B2D7-6272596ABFE6}"/>
              </a:ext>
            </a:extLst>
          </p:cNvPr>
          <p:cNvSpPr>
            <a:spLocks noGrp="1" noChangeArrowheads="1"/>
          </p:cNvSpPr>
          <p:nvPr>
            <p:ph type="body" sz="quarter" idx="17"/>
          </p:nvPr>
        </p:nvSpPr>
        <p:spPr>
          <a:xfrm>
            <a:off x="152400" y="177800"/>
            <a:ext cx="7189788" cy="709613"/>
          </a:xfrm>
        </p:spPr>
        <p:txBody>
          <a:bodyPr/>
          <a:lstStyle/>
          <a:p>
            <a:pPr eaLnBrk="1" hangingPunct="1"/>
            <a:r>
              <a:rPr lang="en-US" altLang="pt-BR" sz="3200"/>
              <a:t>Estatísticas de controle (2018)</a:t>
            </a:r>
          </a:p>
        </p:txBody>
      </p:sp>
      <p:sp>
        <p:nvSpPr>
          <p:cNvPr id="33796" name="Text Placeholder 2">
            <a:extLst>
              <a:ext uri="{FF2B5EF4-FFF2-40B4-BE49-F238E27FC236}">
                <a16:creationId xmlns:a16="http://schemas.microsoft.com/office/drawing/2014/main" id="{7FEDEFA8-4D05-42CB-A198-54C3253D9063}"/>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Gráfico 7">
            <a:extLst>
              <a:ext uri="{FF2B5EF4-FFF2-40B4-BE49-F238E27FC236}">
                <a16:creationId xmlns:a16="http://schemas.microsoft.com/office/drawing/2014/main" id="{04955F9D-4E8D-46D6-AB3B-8A628091E8F4}"/>
              </a:ext>
            </a:extLst>
          </p:cNvPr>
          <p:cNvGraphicFramePr>
            <a:graphicFrameLocks/>
          </p:cNvGraphicFramePr>
          <p:nvPr/>
        </p:nvGraphicFramePr>
        <p:xfrm>
          <a:off x="356455" y="901700"/>
          <a:ext cx="8631970" cy="537152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Conector reto 2">
            <a:extLst>
              <a:ext uri="{FF2B5EF4-FFF2-40B4-BE49-F238E27FC236}">
                <a16:creationId xmlns:a16="http://schemas.microsoft.com/office/drawing/2014/main" id="{076A4BC2-6075-4379-830A-2A24706A5EAD}"/>
              </a:ext>
            </a:extLst>
          </p:cNvPr>
          <p:cNvCxnSpPr>
            <a:cxnSpLocks/>
          </p:cNvCxnSpPr>
          <p:nvPr/>
        </p:nvCxnSpPr>
        <p:spPr>
          <a:xfrm>
            <a:off x="5486400" y="1473200"/>
            <a:ext cx="0" cy="4067175"/>
          </a:xfrm>
          <a:prstGeom prst="line">
            <a:avLst/>
          </a:prstGeom>
          <a:ln w="571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D6C9941B-A824-4383-991B-DA11ED81E66B}"/>
              </a:ext>
            </a:extLst>
          </p:cNvPr>
          <p:cNvSpPr txBox="1"/>
          <p:nvPr/>
        </p:nvSpPr>
        <p:spPr>
          <a:xfrm>
            <a:off x="5322626" y="1399589"/>
            <a:ext cx="2338955" cy="369332"/>
          </a:xfrm>
          <a:prstGeom prst="rect">
            <a:avLst/>
          </a:prstGeom>
          <a:solidFill>
            <a:schemeClr val="bg1"/>
          </a:solidFill>
          <a:ln w="28575">
            <a:solidFill>
              <a:srgbClr val="0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a:defRPr/>
            </a:pPr>
            <a:r>
              <a:rPr lang="pt-BR" b="1" dirty="0">
                <a:solidFill>
                  <a:srgbClr val="000000"/>
                </a:solidFill>
              </a:rPr>
              <a:t>Prazo fatal (16/11)</a:t>
            </a:r>
          </a:p>
        </p:txBody>
      </p:sp>
      <p:sp>
        <p:nvSpPr>
          <p:cNvPr id="33802" name="CaixaDeTexto 1">
            <a:extLst>
              <a:ext uri="{FF2B5EF4-FFF2-40B4-BE49-F238E27FC236}">
                <a16:creationId xmlns:a16="http://schemas.microsoft.com/office/drawing/2014/main" id="{6D26F4C8-E5F1-4664-91D4-B1A1A27DB3DF}"/>
              </a:ext>
            </a:extLst>
          </p:cNvPr>
          <p:cNvSpPr txBox="1">
            <a:spLocks noChangeArrowheads="1"/>
          </p:cNvSpPr>
          <p:nvPr/>
        </p:nvSpPr>
        <p:spPr bwMode="auto">
          <a:xfrm>
            <a:off x="376238" y="6046788"/>
            <a:ext cx="8326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pt-BR" b="1">
                <a:sym typeface="Wingdings" panose="05000000000000000000" pitchFamily="2" charset="2"/>
              </a:rPr>
              <a:t> Risco dos retornos, após prazo definido, impactarem na qualidade da análise e fechamento (de acordo) previamente ao envio para contabilidade.</a:t>
            </a:r>
            <a:endParaRPr lang="pt-BR" altLang="pt-B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A808F14C-CE94-481D-A1C2-CB23468ED8EB}"/>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9288C4F-D2E3-40FC-B44C-6F76A57F832F}" type="slidenum">
              <a:rPr lang="en-US" altLang="pt-BR" sz="1000" smtClean="0"/>
              <a:pPr fontAlgn="base">
                <a:lnSpc>
                  <a:spcPct val="100000"/>
                </a:lnSpc>
                <a:spcBef>
                  <a:spcPct val="0"/>
                </a:spcBef>
                <a:spcAft>
                  <a:spcPct val="0"/>
                </a:spcAft>
                <a:buFontTx/>
                <a:buNone/>
              </a:pPr>
              <a:t>18</a:t>
            </a:fld>
            <a:endParaRPr lang="en-US" altLang="pt-BR" sz="1000"/>
          </a:p>
        </p:txBody>
      </p:sp>
      <p:sp>
        <p:nvSpPr>
          <p:cNvPr id="34819" name="Text Placeholder 1">
            <a:extLst>
              <a:ext uri="{FF2B5EF4-FFF2-40B4-BE49-F238E27FC236}">
                <a16:creationId xmlns:a16="http://schemas.microsoft.com/office/drawing/2014/main" id="{755CE708-8F7E-4DD9-A30C-7270A4652D0E}"/>
              </a:ext>
            </a:extLst>
          </p:cNvPr>
          <p:cNvSpPr>
            <a:spLocks noGrp="1" noChangeArrowheads="1"/>
          </p:cNvSpPr>
          <p:nvPr>
            <p:ph type="body" sz="quarter" idx="17"/>
          </p:nvPr>
        </p:nvSpPr>
        <p:spPr>
          <a:xfrm>
            <a:off x="152400" y="177800"/>
            <a:ext cx="7189788" cy="695325"/>
          </a:xfrm>
        </p:spPr>
        <p:txBody>
          <a:bodyPr/>
          <a:lstStyle/>
          <a:p>
            <a:pPr eaLnBrk="1" hangingPunct="1"/>
            <a:r>
              <a:rPr lang="en-US" altLang="pt-BR" sz="3200"/>
              <a:t>Estatísticas de controle (2018)</a:t>
            </a:r>
          </a:p>
        </p:txBody>
      </p:sp>
      <p:sp>
        <p:nvSpPr>
          <p:cNvPr id="34820" name="Text Placeholder 2">
            <a:extLst>
              <a:ext uri="{FF2B5EF4-FFF2-40B4-BE49-F238E27FC236}">
                <a16:creationId xmlns:a16="http://schemas.microsoft.com/office/drawing/2014/main" id="{D6836FDB-64D2-4976-976B-FF8F2DACC60F}"/>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Gráfico 5">
            <a:extLst>
              <a:ext uri="{FF2B5EF4-FFF2-40B4-BE49-F238E27FC236}">
                <a16:creationId xmlns:a16="http://schemas.microsoft.com/office/drawing/2014/main" id="{78F5FC64-122B-4262-9053-0470B773C15A}"/>
              </a:ext>
            </a:extLst>
          </p:cNvPr>
          <p:cNvGraphicFramePr>
            <a:graphicFrameLocks/>
          </p:cNvGraphicFramePr>
          <p:nvPr/>
        </p:nvGraphicFramePr>
        <p:xfrm>
          <a:off x="327546" y="1309863"/>
          <a:ext cx="8024884" cy="50464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F999C4A-4D1A-4FA2-9970-B9DC33311730}"/>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5A3A61A-FF23-41A5-8817-FCBBF2A5A5FB}" type="slidenum">
              <a:rPr lang="en-US" altLang="pt-BR" sz="1000" smtClean="0"/>
              <a:pPr fontAlgn="base">
                <a:lnSpc>
                  <a:spcPct val="100000"/>
                </a:lnSpc>
                <a:spcBef>
                  <a:spcPct val="0"/>
                </a:spcBef>
                <a:spcAft>
                  <a:spcPct val="0"/>
                </a:spcAft>
                <a:buFontTx/>
                <a:buNone/>
              </a:pPr>
              <a:t>19</a:t>
            </a:fld>
            <a:endParaRPr lang="en-US" altLang="pt-BR" sz="1000"/>
          </a:p>
        </p:txBody>
      </p:sp>
      <p:sp>
        <p:nvSpPr>
          <p:cNvPr id="35843" name="Text Placeholder 1">
            <a:extLst>
              <a:ext uri="{FF2B5EF4-FFF2-40B4-BE49-F238E27FC236}">
                <a16:creationId xmlns:a16="http://schemas.microsoft.com/office/drawing/2014/main" id="{E42E868F-75F2-44A0-AACA-24ADA6815795}"/>
              </a:ext>
            </a:extLst>
          </p:cNvPr>
          <p:cNvSpPr>
            <a:spLocks noGrp="1" noChangeArrowheads="1"/>
          </p:cNvSpPr>
          <p:nvPr>
            <p:ph type="body" sz="quarter" idx="17"/>
          </p:nvPr>
        </p:nvSpPr>
        <p:spPr>
          <a:xfrm>
            <a:off x="152400" y="177800"/>
            <a:ext cx="7189788" cy="695325"/>
          </a:xfrm>
        </p:spPr>
        <p:txBody>
          <a:bodyPr/>
          <a:lstStyle/>
          <a:p>
            <a:pPr eaLnBrk="1" hangingPunct="1"/>
            <a:r>
              <a:rPr lang="en-US" altLang="pt-BR" sz="3200"/>
              <a:t>Estatísticas de controle (2018)</a:t>
            </a:r>
          </a:p>
        </p:txBody>
      </p:sp>
      <p:sp>
        <p:nvSpPr>
          <p:cNvPr id="35844" name="Text Placeholder 2">
            <a:extLst>
              <a:ext uri="{FF2B5EF4-FFF2-40B4-BE49-F238E27FC236}">
                <a16:creationId xmlns:a16="http://schemas.microsoft.com/office/drawing/2014/main" id="{E1F1EBED-ACE6-4821-BBBF-0C075429DB75}"/>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Gráfico 5">
            <a:extLst>
              <a:ext uri="{FF2B5EF4-FFF2-40B4-BE49-F238E27FC236}">
                <a16:creationId xmlns:a16="http://schemas.microsoft.com/office/drawing/2014/main" id="{78F5FC64-122B-4262-9053-0470B773C15A}"/>
              </a:ext>
            </a:extLst>
          </p:cNvPr>
          <p:cNvGraphicFramePr>
            <a:graphicFrameLocks/>
          </p:cNvGraphicFramePr>
          <p:nvPr/>
        </p:nvGraphicFramePr>
        <p:xfrm>
          <a:off x="662770" y="1798285"/>
          <a:ext cx="8325135" cy="48176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F45D4F2F-B550-4CC4-8C0C-7B545ECE16D4}"/>
              </a:ext>
            </a:extLst>
          </p:cNvPr>
          <p:cNvGraphicFramePr>
            <a:graphicFrameLocks/>
          </p:cNvGraphicFramePr>
          <p:nvPr/>
        </p:nvGraphicFramePr>
        <p:xfrm>
          <a:off x="272955" y="1023583"/>
          <a:ext cx="8543499" cy="48176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1EFA6CA-3D00-49BC-B50F-FE2307167068}"/>
              </a:ext>
            </a:extLst>
          </p:cNvPr>
          <p:cNvSpPr>
            <a:spLocks noGrp="1"/>
          </p:cNvSpPr>
          <p:nvPr>
            <p:ph type="body" sz="quarter" idx="11"/>
          </p:nvPr>
        </p:nvSpPr>
        <p:spPr>
          <a:xfrm>
            <a:off x="1476375" y="468313"/>
            <a:ext cx="6716713" cy="773112"/>
          </a:xfrm>
        </p:spPr>
        <p:txBody>
          <a:bodyPr/>
          <a:lstStyle/>
          <a:p>
            <a:pPr eaLnBrk="1" fontAlgn="auto" hangingPunct="1">
              <a:spcAft>
                <a:spcPts val="0"/>
              </a:spcAft>
              <a:defRPr/>
            </a:pPr>
            <a:r>
              <a:rPr lang="en-US" sz="7200" dirty="0"/>
              <a:t>Agenda</a:t>
            </a:r>
          </a:p>
        </p:txBody>
      </p:sp>
      <p:sp>
        <p:nvSpPr>
          <p:cNvPr id="18435" name="Title 3">
            <a:extLst>
              <a:ext uri="{FF2B5EF4-FFF2-40B4-BE49-F238E27FC236}">
                <a16:creationId xmlns:a16="http://schemas.microsoft.com/office/drawing/2014/main" id="{E327D935-5198-465A-B79D-B385AD7AC54B}"/>
              </a:ext>
            </a:extLst>
          </p:cNvPr>
          <p:cNvSpPr>
            <a:spLocks noGrp="1" noChangeArrowheads="1"/>
          </p:cNvSpPr>
          <p:nvPr>
            <p:ph type="title"/>
          </p:nvPr>
        </p:nvSpPr>
        <p:spPr>
          <a:xfrm>
            <a:off x="1320800" y="1577975"/>
            <a:ext cx="6721475" cy="4402138"/>
          </a:xfrm>
          <a:ln/>
        </p:spPr>
        <p:txBody>
          <a:bodyPr/>
          <a:lstStyle/>
          <a:p>
            <a:pPr eaLnBrk="1" hangingPunct="1"/>
            <a: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t>1. Introdução</a:t>
            </a:r>
            <a:b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br>
            <a: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t>2. Objetivo</a:t>
            </a:r>
            <a:b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br>
            <a: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t>3. Contexto</a:t>
            </a:r>
            <a:b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br>
            <a: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t>4. Assunto Principal</a:t>
            </a:r>
            <a:b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br>
            <a:r>
              <a:rPr lang="en-US" altLang="pt-BR" sz="3200" b="1" i="1">
                <a:solidFill>
                  <a:schemeClr val="accent1"/>
                </a:solidFill>
                <a:latin typeface="Calibri" panose="020F0502020204030204" pitchFamily="34" charset="0"/>
                <a:ea typeface="Calibri" panose="020F0502020204030204" pitchFamily="34" charset="0"/>
                <a:cs typeface="Calibri" panose="020F0502020204030204" pitchFamily="34" charset="0"/>
              </a:rPr>
              <a:t>5. Conclusão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4DBE772F-9DF3-4D6C-9509-27165258AC0C}"/>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9687A6E-3350-4D44-BA1A-68871842D5F9}" type="slidenum">
              <a:rPr lang="en-US" altLang="pt-BR" sz="1000" smtClean="0"/>
              <a:pPr fontAlgn="base">
                <a:lnSpc>
                  <a:spcPct val="100000"/>
                </a:lnSpc>
                <a:spcBef>
                  <a:spcPct val="0"/>
                </a:spcBef>
                <a:spcAft>
                  <a:spcPct val="0"/>
                </a:spcAft>
                <a:buFontTx/>
                <a:buNone/>
              </a:pPr>
              <a:t>20</a:t>
            </a:fld>
            <a:endParaRPr lang="en-US" altLang="pt-BR" sz="1000"/>
          </a:p>
        </p:txBody>
      </p:sp>
      <p:sp>
        <p:nvSpPr>
          <p:cNvPr id="36867" name="Text Placeholder 1">
            <a:extLst>
              <a:ext uri="{FF2B5EF4-FFF2-40B4-BE49-F238E27FC236}">
                <a16:creationId xmlns:a16="http://schemas.microsoft.com/office/drawing/2014/main" id="{1CCF99E7-E5C0-44C4-8C57-876ECCFCF69A}"/>
              </a:ext>
            </a:extLst>
          </p:cNvPr>
          <p:cNvSpPr>
            <a:spLocks noGrp="1" noChangeArrowheads="1"/>
          </p:cNvSpPr>
          <p:nvPr>
            <p:ph type="body" sz="quarter" idx="17"/>
          </p:nvPr>
        </p:nvSpPr>
        <p:spPr>
          <a:xfrm>
            <a:off x="152400" y="177800"/>
            <a:ext cx="7189788" cy="766763"/>
          </a:xfrm>
        </p:spPr>
        <p:txBody>
          <a:bodyPr/>
          <a:lstStyle/>
          <a:p>
            <a:pPr eaLnBrk="1" hangingPunct="1"/>
            <a:r>
              <a:rPr lang="en-US" altLang="pt-BR" sz="3200"/>
              <a:t>Estatísticas de controle (2018)</a:t>
            </a:r>
          </a:p>
        </p:txBody>
      </p:sp>
      <p:sp>
        <p:nvSpPr>
          <p:cNvPr id="36868" name="Text Placeholder 2">
            <a:extLst>
              <a:ext uri="{FF2B5EF4-FFF2-40B4-BE49-F238E27FC236}">
                <a16:creationId xmlns:a16="http://schemas.microsoft.com/office/drawing/2014/main" id="{E717E963-1124-4695-AFB9-31C641FB4239}"/>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Gráfico 7">
            <a:extLst>
              <a:ext uri="{FF2B5EF4-FFF2-40B4-BE49-F238E27FC236}">
                <a16:creationId xmlns:a16="http://schemas.microsoft.com/office/drawing/2014/main" id="{37BE01EA-7B46-4C10-9099-C099E1466E53}"/>
              </a:ext>
            </a:extLst>
          </p:cNvPr>
          <p:cNvGraphicFramePr>
            <a:graphicFrameLocks/>
          </p:cNvGraphicFramePr>
          <p:nvPr/>
        </p:nvGraphicFramePr>
        <p:xfrm>
          <a:off x="91176" y="1064850"/>
          <a:ext cx="8896729" cy="4790040"/>
        </p:xfrm>
        <a:graphic>
          <a:graphicData uri="http://schemas.openxmlformats.org/drawingml/2006/chart">
            <c:chart xmlns:c="http://schemas.openxmlformats.org/drawingml/2006/chart" xmlns:r="http://schemas.openxmlformats.org/officeDocument/2006/relationships" r:id="rId2"/>
          </a:graphicData>
        </a:graphic>
      </p:graphicFrame>
      <p:sp>
        <p:nvSpPr>
          <p:cNvPr id="36870" name="CaixaDeTexto 1">
            <a:extLst>
              <a:ext uri="{FF2B5EF4-FFF2-40B4-BE49-F238E27FC236}">
                <a16:creationId xmlns:a16="http://schemas.microsoft.com/office/drawing/2014/main" id="{83249C51-F3D4-4950-B8F3-7242B2E4F237}"/>
              </a:ext>
            </a:extLst>
          </p:cNvPr>
          <p:cNvSpPr txBox="1">
            <a:spLocks noChangeArrowheads="1"/>
          </p:cNvSpPr>
          <p:nvPr/>
        </p:nvSpPr>
        <p:spPr bwMode="auto">
          <a:xfrm>
            <a:off x="90488" y="5799138"/>
            <a:ext cx="8963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pt-BR" altLang="pt-BR" sz="1600" b="1">
                <a:sym typeface="Wingdings" panose="05000000000000000000" pitchFamily="2" charset="2"/>
              </a:rPr>
              <a:t> As matérias que foram sinalizadas sem necessidade de ajustes/análises, decorrem da manifestação das cooperativas integralmente de acordo com a base, ou por não haver considerações e/ou processos existentes da respectiva natureza;</a:t>
            </a:r>
            <a:endParaRPr lang="pt-BR" altLang="pt-BR" sz="1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9B64B15-EE41-4411-89C0-A105D282B0D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81C89A4-3A24-4031-B8A9-D1D42C1D2F27}" type="slidenum">
              <a:rPr lang="en-US" altLang="pt-BR" sz="1000" smtClean="0"/>
              <a:pPr fontAlgn="base">
                <a:lnSpc>
                  <a:spcPct val="100000"/>
                </a:lnSpc>
                <a:spcBef>
                  <a:spcPct val="0"/>
                </a:spcBef>
                <a:spcAft>
                  <a:spcPct val="0"/>
                </a:spcAft>
                <a:buFontTx/>
                <a:buNone/>
              </a:pPr>
              <a:t>21</a:t>
            </a:fld>
            <a:endParaRPr lang="en-US" altLang="pt-BR" sz="1000"/>
          </a:p>
        </p:txBody>
      </p:sp>
      <p:sp>
        <p:nvSpPr>
          <p:cNvPr id="37891" name="Text Placeholder 1">
            <a:extLst>
              <a:ext uri="{FF2B5EF4-FFF2-40B4-BE49-F238E27FC236}">
                <a16:creationId xmlns:a16="http://schemas.microsoft.com/office/drawing/2014/main" id="{F5B85528-47D7-412C-B6FC-E06D46861CD3}"/>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37892" name="Text Placeholder 2">
            <a:extLst>
              <a:ext uri="{FF2B5EF4-FFF2-40B4-BE49-F238E27FC236}">
                <a16:creationId xmlns:a16="http://schemas.microsoft.com/office/drawing/2014/main" id="{7EF17C9C-B7E3-41C4-9F59-9DD0EC66FE42}"/>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Gráfico 6">
            <a:extLst>
              <a:ext uri="{FF2B5EF4-FFF2-40B4-BE49-F238E27FC236}">
                <a16:creationId xmlns:a16="http://schemas.microsoft.com/office/drawing/2014/main" id="{DD591DD7-C0DA-4534-9D3E-3DEC6AC7567A}"/>
              </a:ext>
            </a:extLst>
          </p:cNvPr>
          <p:cNvGraphicFramePr>
            <a:graphicFrameLocks/>
          </p:cNvGraphicFramePr>
          <p:nvPr/>
        </p:nvGraphicFramePr>
        <p:xfrm>
          <a:off x="471985" y="1050879"/>
          <a:ext cx="8200030" cy="5046663"/>
        </p:xfrm>
        <a:graphic>
          <a:graphicData uri="http://schemas.openxmlformats.org/drawingml/2006/chart">
            <c:chart xmlns:c="http://schemas.openxmlformats.org/drawingml/2006/chart" xmlns:r="http://schemas.openxmlformats.org/officeDocument/2006/relationships" r:id="rId2"/>
          </a:graphicData>
        </a:graphic>
      </p:graphicFrame>
      <p:sp>
        <p:nvSpPr>
          <p:cNvPr id="37894" name="CaixaDeTexto 1">
            <a:extLst>
              <a:ext uri="{FF2B5EF4-FFF2-40B4-BE49-F238E27FC236}">
                <a16:creationId xmlns:a16="http://schemas.microsoft.com/office/drawing/2014/main" id="{8F9BFA63-B652-417F-9502-0FB6F6B83D6D}"/>
              </a:ext>
            </a:extLst>
          </p:cNvPr>
          <p:cNvSpPr txBox="1">
            <a:spLocks noChangeArrowheads="1"/>
          </p:cNvSpPr>
          <p:nvPr/>
        </p:nvSpPr>
        <p:spPr bwMode="auto">
          <a:xfrm>
            <a:off x="180181" y="5923260"/>
            <a:ext cx="8718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pt-BR" b="1" dirty="0">
                <a:sym typeface="Wingdings" panose="05000000000000000000" pitchFamily="2" charset="2"/>
              </a:rPr>
              <a:t> As reaberturas estão considerando apenas os casos em que foram solicitados novos ajustes/esclarecimentos. As reaberturas para manifestação “de acordo” foram desconsideradas;</a:t>
            </a:r>
            <a:endParaRPr lang="pt-BR" altLang="pt-B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9B64B15-EE41-4411-89C0-A105D282B0D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81C89A4-3A24-4031-B8A9-D1D42C1D2F27}" type="slidenum">
              <a:rPr lang="en-US" altLang="pt-BR" sz="1000" smtClean="0"/>
              <a:pPr fontAlgn="base">
                <a:lnSpc>
                  <a:spcPct val="100000"/>
                </a:lnSpc>
                <a:spcBef>
                  <a:spcPct val="0"/>
                </a:spcBef>
                <a:spcAft>
                  <a:spcPct val="0"/>
                </a:spcAft>
                <a:buFontTx/>
                <a:buNone/>
              </a:pPr>
              <a:t>22</a:t>
            </a:fld>
            <a:endParaRPr lang="en-US" altLang="pt-BR" sz="1000"/>
          </a:p>
        </p:txBody>
      </p:sp>
      <p:sp>
        <p:nvSpPr>
          <p:cNvPr id="37891" name="Text Placeholder 1">
            <a:extLst>
              <a:ext uri="{FF2B5EF4-FFF2-40B4-BE49-F238E27FC236}">
                <a16:creationId xmlns:a16="http://schemas.microsoft.com/office/drawing/2014/main" id="{F5B85528-47D7-412C-B6FC-E06D46861CD3}"/>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37892" name="Text Placeholder 2">
            <a:extLst>
              <a:ext uri="{FF2B5EF4-FFF2-40B4-BE49-F238E27FC236}">
                <a16:creationId xmlns:a16="http://schemas.microsoft.com/office/drawing/2014/main" id="{7EF17C9C-B7E3-41C4-9F59-9DD0EC66FE42}"/>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37894" name="CaixaDeTexto 1">
            <a:extLst>
              <a:ext uri="{FF2B5EF4-FFF2-40B4-BE49-F238E27FC236}">
                <a16:creationId xmlns:a16="http://schemas.microsoft.com/office/drawing/2014/main" id="{8F9BFA63-B652-417F-9502-0FB6F6B83D6D}"/>
              </a:ext>
            </a:extLst>
          </p:cNvPr>
          <p:cNvSpPr txBox="1">
            <a:spLocks noChangeArrowheads="1"/>
          </p:cNvSpPr>
          <p:nvPr/>
        </p:nvSpPr>
        <p:spPr bwMode="auto">
          <a:xfrm>
            <a:off x="180181" y="5929313"/>
            <a:ext cx="8718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pt-BR" b="1" dirty="0">
                <a:sym typeface="Wingdings" panose="05000000000000000000" pitchFamily="2" charset="2"/>
              </a:rPr>
              <a:t> Este indicador sugere que a utilização do Suporte </a:t>
            </a:r>
            <a:r>
              <a:rPr lang="pt-BR" altLang="pt-BR" b="1" dirty="0" err="1">
                <a:sym typeface="Wingdings" panose="05000000000000000000" pitchFamily="2" charset="2"/>
              </a:rPr>
              <a:t>On</a:t>
            </a:r>
            <a:r>
              <a:rPr lang="pt-BR" altLang="pt-BR" b="1" dirty="0">
                <a:sym typeface="Wingdings" panose="05000000000000000000" pitchFamily="2" charset="2"/>
              </a:rPr>
              <a:t> </a:t>
            </a:r>
            <a:r>
              <a:rPr lang="pt-BR" altLang="pt-BR" b="1" dirty="0" err="1">
                <a:sym typeface="Wingdings" panose="05000000000000000000" pitchFamily="2" charset="2"/>
              </a:rPr>
              <a:t>Line</a:t>
            </a:r>
            <a:r>
              <a:rPr lang="pt-BR" altLang="pt-BR" b="1" dirty="0">
                <a:sym typeface="Wingdings" panose="05000000000000000000" pitchFamily="2" charset="2"/>
              </a:rPr>
              <a:t>, deve ser melhor divulgada/orientada;</a:t>
            </a:r>
            <a:endParaRPr lang="pt-BR" altLang="pt-BR" b="1" dirty="0"/>
          </a:p>
        </p:txBody>
      </p:sp>
      <p:graphicFrame>
        <p:nvGraphicFramePr>
          <p:cNvPr id="8" name="Gráfico 7">
            <a:extLst>
              <a:ext uri="{FF2B5EF4-FFF2-40B4-BE49-F238E27FC236}">
                <a16:creationId xmlns:a16="http://schemas.microsoft.com/office/drawing/2014/main" id="{7EDCD29D-608D-4AD1-9F6E-D0091EC54047}"/>
              </a:ext>
            </a:extLst>
          </p:cNvPr>
          <p:cNvGraphicFramePr>
            <a:graphicFrameLocks/>
          </p:cNvGraphicFramePr>
          <p:nvPr>
            <p:extLst>
              <p:ext uri="{D42A27DB-BD31-4B8C-83A1-F6EECF244321}">
                <p14:modId xmlns:p14="http://schemas.microsoft.com/office/powerpoint/2010/main" val="1168380920"/>
              </p:ext>
            </p:extLst>
          </p:nvPr>
        </p:nvGraphicFramePr>
        <p:xfrm>
          <a:off x="501649" y="928687"/>
          <a:ext cx="8486776" cy="51165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808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9B64B15-EE41-4411-89C0-A105D282B0D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81C89A4-3A24-4031-B8A9-D1D42C1D2F27}" type="slidenum">
              <a:rPr lang="en-US" altLang="pt-BR" sz="1000" smtClean="0"/>
              <a:pPr fontAlgn="base">
                <a:lnSpc>
                  <a:spcPct val="100000"/>
                </a:lnSpc>
                <a:spcBef>
                  <a:spcPct val="0"/>
                </a:spcBef>
                <a:spcAft>
                  <a:spcPct val="0"/>
                </a:spcAft>
                <a:buFontTx/>
                <a:buNone/>
              </a:pPr>
              <a:t>23</a:t>
            </a:fld>
            <a:endParaRPr lang="en-US" altLang="pt-BR" sz="1000"/>
          </a:p>
        </p:txBody>
      </p:sp>
      <p:sp>
        <p:nvSpPr>
          <p:cNvPr id="37891" name="Text Placeholder 1">
            <a:extLst>
              <a:ext uri="{FF2B5EF4-FFF2-40B4-BE49-F238E27FC236}">
                <a16:creationId xmlns:a16="http://schemas.microsoft.com/office/drawing/2014/main" id="{F5B85528-47D7-412C-B6FC-E06D46861CD3}"/>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37892" name="Text Placeholder 2">
            <a:extLst>
              <a:ext uri="{FF2B5EF4-FFF2-40B4-BE49-F238E27FC236}">
                <a16:creationId xmlns:a16="http://schemas.microsoft.com/office/drawing/2014/main" id="{7EF17C9C-B7E3-41C4-9F59-9DD0EC66FE42}"/>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37894" name="CaixaDeTexto 1">
            <a:extLst>
              <a:ext uri="{FF2B5EF4-FFF2-40B4-BE49-F238E27FC236}">
                <a16:creationId xmlns:a16="http://schemas.microsoft.com/office/drawing/2014/main" id="{8F9BFA63-B652-417F-9502-0FB6F6B83D6D}"/>
              </a:ext>
            </a:extLst>
          </p:cNvPr>
          <p:cNvSpPr txBox="1">
            <a:spLocks noChangeArrowheads="1"/>
          </p:cNvSpPr>
          <p:nvPr/>
        </p:nvSpPr>
        <p:spPr bwMode="auto">
          <a:xfrm>
            <a:off x="332676" y="6061759"/>
            <a:ext cx="8718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pt-BR" b="1" dirty="0">
                <a:sym typeface="Wingdings" panose="05000000000000000000" pitchFamily="2" charset="2"/>
              </a:rPr>
              <a:t> Este indicador sugere que a utilização do Suporte </a:t>
            </a:r>
            <a:r>
              <a:rPr lang="pt-BR" altLang="pt-BR" b="1" dirty="0" err="1">
                <a:sym typeface="Wingdings" panose="05000000000000000000" pitchFamily="2" charset="2"/>
              </a:rPr>
              <a:t>On</a:t>
            </a:r>
            <a:r>
              <a:rPr lang="pt-BR" altLang="pt-BR" b="1" dirty="0">
                <a:sym typeface="Wingdings" panose="05000000000000000000" pitchFamily="2" charset="2"/>
              </a:rPr>
              <a:t> </a:t>
            </a:r>
            <a:r>
              <a:rPr lang="pt-BR" altLang="pt-BR" b="1" dirty="0" err="1">
                <a:sym typeface="Wingdings" panose="05000000000000000000" pitchFamily="2" charset="2"/>
              </a:rPr>
              <a:t>Line</a:t>
            </a:r>
            <a:r>
              <a:rPr lang="pt-BR" altLang="pt-BR" b="1" dirty="0">
                <a:sym typeface="Wingdings" panose="05000000000000000000" pitchFamily="2" charset="2"/>
              </a:rPr>
              <a:t>, deve ser melhor divulgada/orientada;</a:t>
            </a:r>
            <a:endParaRPr lang="pt-BR" altLang="pt-BR" b="1" dirty="0"/>
          </a:p>
        </p:txBody>
      </p:sp>
      <p:graphicFrame>
        <p:nvGraphicFramePr>
          <p:cNvPr id="7" name="Gráfico 6">
            <a:extLst>
              <a:ext uri="{FF2B5EF4-FFF2-40B4-BE49-F238E27FC236}">
                <a16:creationId xmlns:a16="http://schemas.microsoft.com/office/drawing/2014/main" id="{F933040A-F332-4049-8230-1384ABCE5248}"/>
              </a:ext>
            </a:extLst>
          </p:cNvPr>
          <p:cNvGraphicFramePr>
            <a:graphicFrameLocks/>
          </p:cNvGraphicFramePr>
          <p:nvPr>
            <p:extLst>
              <p:ext uri="{D42A27DB-BD31-4B8C-83A1-F6EECF244321}">
                <p14:modId xmlns:p14="http://schemas.microsoft.com/office/powerpoint/2010/main" val="2999204407"/>
              </p:ext>
            </p:extLst>
          </p:nvPr>
        </p:nvGraphicFramePr>
        <p:xfrm>
          <a:off x="88201" y="986523"/>
          <a:ext cx="8965312" cy="50332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485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F093587A-78AE-4F27-AD7E-BA088823F4D0}"/>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7A11B97-68EB-4215-B13E-A93871DAE00D}" type="slidenum">
              <a:rPr lang="en-US" altLang="pt-BR" sz="1000" smtClean="0"/>
              <a:pPr fontAlgn="base">
                <a:lnSpc>
                  <a:spcPct val="100000"/>
                </a:lnSpc>
                <a:spcBef>
                  <a:spcPct val="0"/>
                </a:spcBef>
                <a:spcAft>
                  <a:spcPct val="0"/>
                </a:spcAft>
                <a:buFontTx/>
                <a:buNone/>
              </a:pPr>
              <a:t>24</a:t>
            </a:fld>
            <a:endParaRPr lang="en-US" altLang="pt-BR" sz="1000"/>
          </a:p>
        </p:txBody>
      </p:sp>
      <p:sp>
        <p:nvSpPr>
          <p:cNvPr id="38915" name="Text Placeholder 1">
            <a:extLst>
              <a:ext uri="{FF2B5EF4-FFF2-40B4-BE49-F238E27FC236}">
                <a16:creationId xmlns:a16="http://schemas.microsoft.com/office/drawing/2014/main" id="{FEDEFB32-2707-4429-86DE-E0BCEA0DF62A}"/>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38916" name="Text Placeholder 2">
            <a:extLst>
              <a:ext uri="{FF2B5EF4-FFF2-40B4-BE49-F238E27FC236}">
                <a16:creationId xmlns:a16="http://schemas.microsoft.com/office/drawing/2014/main" id="{24888D04-99AB-42D9-85D2-62741776CBF1}"/>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Gráfico 5">
            <a:extLst>
              <a:ext uri="{FF2B5EF4-FFF2-40B4-BE49-F238E27FC236}">
                <a16:creationId xmlns:a16="http://schemas.microsoft.com/office/drawing/2014/main" id="{63B7608C-F4B6-4798-8A5B-2CD8F6920078}"/>
              </a:ext>
            </a:extLst>
          </p:cNvPr>
          <p:cNvGraphicFramePr>
            <a:graphicFrameLocks/>
          </p:cNvGraphicFramePr>
          <p:nvPr>
            <p:extLst>
              <p:ext uri="{D42A27DB-BD31-4B8C-83A1-F6EECF244321}">
                <p14:modId xmlns:p14="http://schemas.microsoft.com/office/powerpoint/2010/main" val="2880823983"/>
              </p:ext>
            </p:extLst>
          </p:nvPr>
        </p:nvGraphicFramePr>
        <p:xfrm>
          <a:off x="152400" y="799817"/>
          <a:ext cx="8538049" cy="5456237"/>
        </p:xfrm>
        <a:graphic>
          <a:graphicData uri="http://schemas.openxmlformats.org/drawingml/2006/chart">
            <c:chart xmlns:c="http://schemas.openxmlformats.org/drawingml/2006/chart" xmlns:r="http://schemas.openxmlformats.org/officeDocument/2006/relationships" r:id="rId2"/>
          </a:graphicData>
        </a:graphic>
      </p:graphicFrame>
      <p:sp>
        <p:nvSpPr>
          <p:cNvPr id="38918" name="CaixaDeTexto 1">
            <a:extLst>
              <a:ext uri="{FF2B5EF4-FFF2-40B4-BE49-F238E27FC236}">
                <a16:creationId xmlns:a16="http://schemas.microsoft.com/office/drawing/2014/main" id="{32BCF5E6-CD67-4C93-88CB-B2EF1D5F4A21}"/>
              </a:ext>
            </a:extLst>
          </p:cNvPr>
          <p:cNvSpPr txBox="1">
            <a:spLocks noChangeArrowheads="1"/>
          </p:cNvSpPr>
          <p:nvPr/>
        </p:nvSpPr>
        <p:spPr bwMode="auto">
          <a:xfrm>
            <a:off x="152400" y="6038850"/>
            <a:ext cx="8677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pt-BR" altLang="pt-BR" sz="2000" b="1">
                <a:sym typeface="Wingdings" panose="05000000000000000000" pitchFamily="2" charset="2"/>
              </a:rPr>
              <a:t> </a:t>
            </a:r>
            <a:r>
              <a:rPr lang="pt-BR" altLang="pt-BR" sz="1800" b="1">
                <a:sym typeface="Wingdings" panose="05000000000000000000" pitchFamily="2" charset="2"/>
              </a:rPr>
              <a:t>O total de processos (4359) distribuídos em 91 cooperativas do modelo sistêmico. Média de  aproximadamente 48 processos/coop.</a:t>
            </a:r>
            <a:endParaRPr lang="pt-BR" altLang="pt-BR" sz="12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C8272E40-C71F-472D-ABB8-5F1D3157465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556147C-03D6-4B2B-8CC0-A64BCEE2F3FD}" type="slidenum">
              <a:rPr lang="en-US" altLang="pt-BR" sz="1000" smtClean="0"/>
              <a:pPr fontAlgn="base">
                <a:lnSpc>
                  <a:spcPct val="100000"/>
                </a:lnSpc>
                <a:spcBef>
                  <a:spcPct val="0"/>
                </a:spcBef>
                <a:spcAft>
                  <a:spcPct val="0"/>
                </a:spcAft>
                <a:buFontTx/>
                <a:buNone/>
              </a:pPr>
              <a:t>25</a:t>
            </a:fld>
            <a:endParaRPr lang="en-US" altLang="pt-BR" sz="1000"/>
          </a:p>
        </p:txBody>
      </p:sp>
      <p:sp>
        <p:nvSpPr>
          <p:cNvPr id="39939" name="Text Placeholder 1">
            <a:extLst>
              <a:ext uri="{FF2B5EF4-FFF2-40B4-BE49-F238E27FC236}">
                <a16:creationId xmlns:a16="http://schemas.microsoft.com/office/drawing/2014/main" id="{49A8EA32-8638-4A79-AFEA-6A737485580D}"/>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39940" name="Text Placeholder 2">
            <a:extLst>
              <a:ext uri="{FF2B5EF4-FFF2-40B4-BE49-F238E27FC236}">
                <a16:creationId xmlns:a16="http://schemas.microsoft.com/office/drawing/2014/main" id="{0EE1AC31-56D2-439A-96A9-7D5726677D0D}"/>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39941" name="CaixaDeTexto 1">
            <a:extLst>
              <a:ext uri="{FF2B5EF4-FFF2-40B4-BE49-F238E27FC236}">
                <a16:creationId xmlns:a16="http://schemas.microsoft.com/office/drawing/2014/main" id="{7D359B32-C0AE-4EB9-8055-FB40BD300A47}"/>
              </a:ext>
            </a:extLst>
          </p:cNvPr>
          <p:cNvSpPr txBox="1">
            <a:spLocks noChangeArrowheads="1"/>
          </p:cNvSpPr>
          <p:nvPr/>
        </p:nvSpPr>
        <p:spPr bwMode="auto">
          <a:xfrm>
            <a:off x="152400" y="6038850"/>
            <a:ext cx="8677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pt-BR" altLang="pt-BR" sz="2000" b="1">
                <a:sym typeface="Wingdings" panose="05000000000000000000" pitchFamily="2" charset="2"/>
              </a:rPr>
              <a:t> </a:t>
            </a:r>
            <a:r>
              <a:rPr lang="pt-BR" altLang="pt-BR" sz="1800" b="1">
                <a:sym typeface="Wingdings" panose="05000000000000000000" pitchFamily="2" charset="2"/>
              </a:rPr>
              <a:t>O total de processos (3475) concentrados nestas cooperativas (23), representa 79,7% da base de passivos contingentes no modelo sistêmico. Média de 151 processos/coop.</a:t>
            </a:r>
            <a:endParaRPr lang="pt-BR" altLang="pt-BR" sz="1200" b="1"/>
          </a:p>
        </p:txBody>
      </p:sp>
      <p:pic>
        <p:nvPicPr>
          <p:cNvPr id="39942" name="Gráfico 8">
            <a:extLst>
              <a:ext uri="{FF2B5EF4-FFF2-40B4-BE49-F238E27FC236}">
                <a16:creationId xmlns:a16="http://schemas.microsoft.com/office/drawing/2014/main" id="{4AB26C25-9561-41F4-AE7D-8001D26B7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19188"/>
            <a:ext cx="889793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E71C8B6F-ABC9-4334-976C-C2FA33F9CE44}"/>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37A1C69-84CF-402E-ACA0-5B37951656B6}" type="slidenum">
              <a:rPr lang="en-US" altLang="pt-BR" sz="1000" smtClean="0"/>
              <a:pPr fontAlgn="base">
                <a:lnSpc>
                  <a:spcPct val="100000"/>
                </a:lnSpc>
                <a:spcBef>
                  <a:spcPct val="0"/>
                </a:spcBef>
                <a:spcAft>
                  <a:spcPct val="0"/>
                </a:spcAft>
                <a:buFontTx/>
                <a:buNone/>
              </a:pPr>
              <a:t>26</a:t>
            </a:fld>
            <a:endParaRPr lang="en-US" altLang="pt-BR" sz="1000"/>
          </a:p>
        </p:txBody>
      </p:sp>
      <p:sp>
        <p:nvSpPr>
          <p:cNvPr id="40963" name="Text Placeholder 1">
            <a:extLst>
              <a:ext uri="{FF2B5EF4-FFF2-40B4-BE49-F238E27FC236}">
                <a16:creationId xmlns:a16="http://schemas.microsoft.com/office/drawing/2014/main" id="{35D03B54-4577-40B6-8FD7-5E5A9E563606}"/>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sp>
        <p:nvSpPr>
          <p:cNvPr id="40964" name="Text Placeholder 2">
            <a:extLst>
              <a:ext uri="{FF2B5EF4-FFF2-40B4-BE49-F238E27FC236}">
                <a16:creationId xmlns:a16="http://schemas.microsoft.com/office/drawing/2014/main" id="{51277F60-A313-474B-AA62-EDAE7222CF4C}"/>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40965" name="CaixaDeTexto 1">
            <a:extLst>
              <a:ext uri="{FF2B5EF4-FFF2-40B4-BE49-F238E27FC236}">
                <a16:creationId xmlns:a16="http://schemas.microsoft.com/office/drawing/2014/main" id="{D50EF479-4AEA-4105-985F-855EE03144D3}"/>
              </a:ext>
            </a:extLst>
          </p:cNvPr>
          <p:cNvSpPr txBox="1">
            <a:spLocks noChangeArrowheads="1"/>
          </p:cNvSpPr>
          <p:nvPr/>
        </p:nvSpPr>
        <p:spPr bwMode="auto">
          <a:xfrm>
            <a:off x="152400" y="6038850"/>
            <a:ext cx="8677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pt-BR" altLang="pt-BR" sz="2000" b="1" dirty="0">
                <a:sym typeface="Wingdings" panose="05000000000000000000" pitchFamily="2" charset="2"/>
              </a:rPr>
              <a:t> </a:t>
            </a:r>
            <a:r>
              <a:rPr lang="pt-BR" altLang="pt-BR" sz="1800" b="1" dirty="0">
                <a:sym typeface="Wingdings" panose="05000000000000000000" pitchFamily="2" charset="2"/>
              </a:rPr>
              <a:t>Estes escritórios (12), concentram 96,9% da base de passivos contingentes no modelo sistêmico. O escritório </a:t>
            </a:r>
            <a:r>
              <a:rPr lang="pt-BR" altLang="pt-BR" sz="1800" b="1" dirty="0" err="1">
                <a:sym typeface="Wingdings" panose="05000000000000000000" pitchFamily="2" charset="2"/>
              </a:rPr>
              <a:t>Araúz</a:t>
            </a:r>
            <a:r>
              <a:rPr lang="pt-BR" altLang="pt-BR" sz="1800" b="1" dirty="0">
                <a:sym typeface="Wingdings" panose="05000000000000000000" pitchFamily="2" charset="2"/>
              </a:rPr>
              <a:t>, conduz mais de 1/3 dos processos sistêmicos.</a:t>
            </a:r>
            <a:endParaRPr lang="pt-BR" altLang="pt-BR" sz="1200" b="1" dirty="0"/>
          </a:p>
        </p:txBody>
      </p:sp>
      <p:pic>
        <p:nvPicPr>
          <p:cNvPr id="7" name="Gráfico 6">
            <a:extLst>
              <a:ext uri="{FF2B5EF4-FFF2-40B4-BE49-F238E27FC236}">
                <a16:creationId xmlns:a16="http://schemas.microsoft.com/office/drawing/2014/main" id="{A5A6B437-1F7F-47E4-B629-071180930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914400"/>
            <a:ext cx="8105775"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B5A2A6EB-EFF5-4F8E-81AE-8C3C401A947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4F7B8A9-840A-419D-A6DE-09EE8214DE5C}" type="slidenum">
              <a:rPr lang="en-US" altLang="pt-BR" sz="1000" smtClean="0"/>
              <a:pPr fontAlgn="base">
                <a:lnSpc>
                  <a:spcPct val="100000"/>
                </a:lnSpc>
                <a:spcBef>
                  <a:spcPct val="0"/>
                </a:spcBef>
                <a:spcAft>
                  <a:spcPct val="0"/>
                </a:spcAft>
                <a:buFontTx/>
                <a:buNone/>
              </a:pPr>
              <a:t>27</a:t>
            </a:fld>
            <a:endParaRPr lang="en-US" altLang="pt-BR" sz="1000"/>
          </a:p>
        </p:txBody>
      </p:sp>
      <p:sp>
        <p:nvSpPr>
          <p:cNvPr id="41987" name="Text Placeholder 1">
            <a:extLst>
              <a:ext uri="{FF2B5EF4-FFF2-40B4-BE49-F238E27FC236}">
                <a16:creationId xmlns:a16="http://schemas.microsoft.com/office/drawing/2014/main" id="{B9A2DF14-4716-4645-8543-D194A603B645}"/>
              </a:ext>
            </a:extLst>
          </p:cNvPr>
          <p:cNvSpPr>
            <a:spLocks noGrp="1" noChangeArrowheads="1"/>
          </p:cNvSpPr>
          <p:nvPr>
            <p:ph type="body" sz="quarter" idx="17"/>
          </p:nvPr>
        </p:nvSpPr>
        <p:spPr>
          <a:xfrm>
            <a:off x="152400" y="177800"/>
            <a:ext cx="7189788" cy="736600"/>
          </a:xfrm>
        </p:spPr>
        <p:txBody>
          <a:bodyPr/>
          <a:lstStyle/>
          <a:p>
            <a:pPr eaLnBrk="1" hangingPunct="1"/>
            <a:r>
              <a:rPr lang="en-US" altLang="pt-BR" sz="3200"/>
              <a:t>Estatísticas de controle (2018)</a:t>
            </a:r>
          </a:p>
        </p:txBody>
      </p:sp>
      <p:pic>
        <p:nvPicPr>
          <p:cNvPr id="41988" name="Imagem 2">
            <a:extLst>
              <a:ext uri="{FF2B5EF4-FFF2-40B4-BE49-F238E27FC236}">
                <a16:creationId xmlns:a16="http://schemas.microsoft.com/office/drawing/2014/main" id="{36A5679E-6355-4883-85C1-4E8D408FD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360613"/>
            <a:ext cx="913606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tângulo 1">
            <a:extLst>
              <a:ext uri="{FF2B5EF4-FFF2-40B4-BE49-F238E27FC236}">
                <a16:creationId xmlns:a16="http://schemas.microsoft.com/office/drawing/2014/main" id="{D7083D43-8EB3-4E05-B02F-3A42B2BC265D}"/>
              </a:ext>
            </a:extLst>
          </p:cNvPr>
          <p:cNvSpPr/>
          <p:nvPr/>
        </p:nvSpPr>
        <p:spPr>
          <a:xfrm>
            <a:off x="152400" y="4674935"/>
            <a:ext cx="8794652" cy="1384995"/>
          </a:xfrm>
          <a:prstGeom prst="rect">
            <a:avLst/>
          </a:prstGeom>
          <a:noFill/>
        </p:spPr>
        <p:txBody>
          <a:bodyPr wrap="square" lIns="91440" tIns="45720" rIns="91440" bIns="45720" anchor="ctr">
            <a:spAutoFit/>
          </a:bodyPr>
          <a:lstStyle/>
          <a:p>
            <a:pPr marL="457200" indent="-457200" algn="just">
              <a:buFont typeface="Wingdings" panose="05000000000000000000" pitchFamily="2" charset="2"/>
              <a:buChar char="q"/>
            </a:pPr>
            <a:r>
              <a:rPr lang="pt-BR" sz="2800" b="1" dirty="0">
                <a:ln w="0"/>
                <a:solidFill>
                  <a:schemeClr val="accent1"/>
                </a:solidFill>
                <a:sym typeface="Wingdings" panose="05000000000000000000" pitchFamily="2" charset="2"/>
              </a:rPr>
              <a:t>A razão Valor da causa/Valor provisionado, indica que o valor provisionado co</a:t>
            </a:r>
            <a:r>
              <a:rPr lang="pt-BR" sz="2800" b="1" cap="none" spc="0" dirty="0">
                <a:ln w="0"/>
                <a:solidFill>
                  <a:schemeClr val="accent1"/>
                </a:solidFill>
                <a:sym typeface="Wingdings" panose="05000000000000000000" pitchFamily="2" charset="2"/>
              </a:rPr>
              <a:t>rresponde a aproximadamente 4% do valor pelo qual fomos demandados em juízo;</a:t>
            </a:r>
            <a:endParaRPr lang="pt-BR" sz="2800" b="1" cap="none" spc="0" dirty="0">
              <a:ln w="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31746" name="Text Placeholder 1">
            <a:extLst>
              <a:ext uri="{FF2B5EF4-FFF2-40B4-BE49-F238E27FC236}">
                <a16:creationId xmlns:a16="http://schemas.microsoft.com/office/drawing/2014/main" id="{D72A0C27-1528-4C6D-887C-75C136EB8CC7}"/>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pt-BR" altLang="pt-BR" sz="5400" dirty="0">
                <a:latin typeface="Calibri" panose="020F0502020204030204" pitchFamily="34" charset="0"/>
                <a:ea typeface="Calibri" panose="020F0502020204030204" pitchFamily="34" charset="0"/>
                <a:cs typeface="Calibri" panose="020F0502020204030204" pitchFamily="34" charset="0"/>
              </a:rPr>
              <a:t>HEATMAPS</a:t>
            </a:r>
          </a:p>
        </p:txBody>
      </p:sp>
      <p:sp>
        <p:nvSpPr>
          <p:cNvPr id="31747" name="Slide Number Placeholder 2">
            <a:extLst>
              <a:ext uri="{FF2B5EF4-FFF2-40B4-BE49-F238E27FC236}">
                <a16:creationId xmlns:a16="http://schemas.microsoft.com/office/drawing/2014/main" id="{67C47C87-49AC-464C-ACF9-C43B641587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F002ECE-3CE0-4C4A-BAA8-75A7BA775208}" type="slidenum">
              <a:rPr lang="en-US" altLang="pt-BR" sz="1000" smtClean="0">
                <a:solidFill>
                  <a:schemeClr val="bg1"/>
                </a:solidFill>
              </a:rPr>
              <a:pPr fontAlgn="base">
                <a:lnSpc>
                  <a:spcPct val="100000"/>
                </a:lnSpc>
                <a:spcBef>
                  <a:spcPct val="0"/>
                </a:spcBef>
                <a:spcAft>
                  <a:spcPct val="0"/>
                </a:spcAft>
                <a:buFontTx/>
                <a:buNone/>
              </a:pPr>
              <a:t>28</a:t>
            </a:fld>
            <a:endParaRPr lang="en-US" altLang="pt-BR" sz="1000">
              <a:solidFill>
                <a:schemeClr val="bg1"/>
              </a:solidFill>
            </a:endParaRPr>
          </a:p>
        </p:txBody>
      </p:sp>
    </p:spTree>
    <p:extLst>
      <p:ext uri="{BB962C8B-B14F-4D97-AF65-F5344CB8AC3E}">
        <p14:creationId xmlns:p14="http://schemas.microsoft.com/office/powerpoint/2010/main" val="2854599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B5A2A6EB-EFF5-4F8E-81AE-8C3C401A947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4F7B8A9-840A-419D-A6DE-09EE8214DE5C}" type="slidenum">
              <a:rPr lang="en-US" altLang="pt-BR" sz="1000" smtClean="0"/>
              <a:pPr fontAlgn="base">
                <a:lnSpc>
                  <a:spcPct val="100000"/>
                </a:lnSpc>
                <a:spcBef>
                  <a:spcPct val="0"/>
                </a:spcBef>
                <a:spcAft>
                  <a:spcPct val="0"/>
                </a:spcAft>
                <a:buFontTx/>
                <a:buNone/>
              </a:pPr>
              <a:t>29</a:t>
            </a:fld>
            <a:endParaRPr lang="en-US" altLang="pt-BR" sz="1000"/>
          </a:p>
        </p:txBody>
      </p:sp>
      <p:sp>
        <p:nvSpPr>
          <p:cNvPr id="41987" name="Text Placeholder 1">
            <a:extLst>
              <a:ext uri="{FF2B5EF4-FFF2-40B4-BE49-F238E27FC236}">
                <a16:creationId xmlns:a16="http://schemas.microsoft.com/office/drawing/2014/main" id="{B9A2DF14-4716-4645-8543-D194A603B645}"/>
              </a:ext>
            </a:extLst>
          </p:cNvPr>
          <p:cNvSpPr>
            <a:spLocks noGrp="1" noChangeArrowheads="1"/>
          </p:cNvSpPr>
          <p:nvPr>
            <p:ph type="body" sz="quarter" idx="17"/>
          </p:nvPr>
        </p:nvSpPr>
        <p:spPr>
          <a:xfrm>
            <a:off x="152400" y="177800"/>
            <a:ext cx="7189788" cy="641350"/>
          </a:xfrm>
        </p:spPr>
        <p:txBody>
          <a:bodyPr/>
          <a:lstStyle/>
          <a:p>
            <a:pPr eaLnBrk="1" hangingPunct="1"/>
            <a:r>
              <a:rPr lang="en-US" altLang="pt-BR" sz="3200" i="1" dirty="0"/>
              <a:t>Heatmap </a:t>
            </a:r>
            <a:r>
              <a:rPr lang="en-US" altLang="pt-BR" sz="3200" dirty="0"/>
              <a:t>(2018)</a:t>
            </a:r>
          </a:p>
        </p:txBody>
      </p:sp>
      <p:pic>
        <p:nvPicPr>
          <p:cNvPr id="2" name="Imagem 1">
            <a:extLst>
              <a:ext uri="{FF2B5EF4-FFF2-40B4-BE49-F238E27FC236}">
                <a16:creationId xmlns:a16="http://schemas.microsoft.com/office/drawing/2014/main" id="{95BAED28-6E16-4829-A602-1170C6D84F13}"/>
              </a:ext>
            </a:extLst>
          </p:cNvPr>
          <p:cNvPicPr>
            <a:picLocks noChangeAspect="1"/>
          </p:cNvPicPr>
          <p:nvPr/>
        </p:nvPicPr>
        <p:blipFill>
          <a:blip r:embed="rId2"/>
          <a:stretch>
            <a:fillRect/>
          </a:stretch>
        </p:blipFill>
        <p:spPr>
          <a:xfrm>
            <a:off x="1048689" y="924835"/>
            <a:ext cx="6683180" cy="4735376"/>
          </a:xfrm>
          <a:prstGeom prst="rect">
            <a:avLst/>
          </a:prstGeom>
          <a:ln>
            <a:noFill/>
          </a:ln>
          <a:effectLst>
            <a:outerShdw blurRad="292100" dist="139700" dir="2700000" algn="tl" rotWithShape="0">
              <a:srgbClr val="333333">
                <a:alpha val="65000"/>
              </a:srgbClr>
            </a:outerShdw>
          </a:effectLst>
        </p:spPr>
      </p:pic>
      <p:sp>
        <p:nvSpPr>
          <p:cNvPr id="6" name="CaixaDeTexto 1">
            <a:extLst>
              <a:ext uri="{FF2B5EF4-FFF2-40B4-BE49-F238E27FC236}">
                <a16:creationId xmlns:a16="http://schemas.microsoft.com/office/drawing/2014/main" id="{F09EC0FF-453A-40B8-966F-2778A0A52B77}"/>
              </a:ext>
            </a:extLst>
          </p:cNvPr>
          <p:cNvSpPr txBox="1">
            <a:spLocks noChangeArrowheads="1"/>
          </p:cNvSpPr>
          <p:nvPr/>
        </p:nvSpPr>
        <p:spPr bwMode="auto">
          <a:xfrm>
            <a:off x="-1" y="5757950"/>
            <a:ext cx="9053513"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pt-BR" altLang="pt-BR" sz="1700" b="1" dirty="0">
                <a:sym typeface="Wingdings" panose="05000000000000000000" pitchFamily="2" charset="2"/>
              </a:rPr>
              <a:t> Ao longo do ano, o impacto identificado de forma direta está sinalizado em vermelho (correspondendo a dois meses, aproximadamente). Se considerarmos o que está em laranja, o envolvimento sobre para quatro meses, aproximadamente.</a:t>
            </a:r>
            <a:endParaRPr lang="pt-BR" altLang="pt-BR" sz="1700" b="1" dirty="0"/>
          </a:p>
        </p:txBody>
      </p:sp>
    </p:spTree>
    <p:extLst>
      <p:ext uri="{BB962C8B-B14F-4D97-AF65-F5344CB8AC3E}">
        <p14:creationId xmlns:p14="http://schemas.microsoft.com/office/powerpoint/2010/main" val="37197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ADFEDE-67AD-4561-BEB4-F164BA061061}"/>
              </a:ext>
            </a:extLst>
          </p:cNvPr>
          <p:cNvSpPr>
            <a:spLocks noGrp="1"/>
          </p:cNvSpPr>
          <p:nvPr>
            <p:ph type="body" sz="quarter" idx="11"/>
          </p:nvPr>
        </p:nvSpPr>
        <p:spPr>
          <a:xfrm>
            <a:off x="1150938" y="663575"/>
            <a:ext cx="5986462" cy="1247775"/>
          </a:xfrm>
        </p:spPr>
        <p:txBody>
          <a:bodyPr/>
          <a:lstStyle/>
          <a:p>
            <a:pPr eaLnBrk="1" fontAlgn="auto" hangingPunct="1">
              <a:spcAft>
                <a:spcPts val="0"/>
              </a:spcAft>
              <a:defRPr/>
            </a:pPr>
            <a:r>
              <a:rPr lang="en-US" sz="8000" dirty="0" err="1"/>
              <a:t>Introdução</a:t>
            </a:r>
            <a:endParaRPr lang="en-US" sz="8000" dirty="0"/>
          </a:p>
        </p:txBody>
      </p:sp>
      <p:sp>
        <p:nvSpPr>
          <p:cNvPr id="19459" name="Slide Number Placeholder 1">
            <a:extLst>
              <a:ext uri="{FF2B5EF4-FFF2-40B4-BE49-F238E27FC236}">
                <a16:creationId xmlns:a16="http://schemas.microsoft.com/office/drawing/2014/main" id="{5008AC41-7D60-40DB-812C-B36E14D6226F}"/>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115334A-E87C-4AC7-B570-1DE19A486CA1}" type="slidenum">
              <a:rPr lang="en-US" altLang="pt-BR" sz="1000" smtClean="0"/>
              <a:pPr fontAlgn="base">
                <a:lnSpc>
                  <a:spcPct val="100000"/>
                </a:lnSpc>
                <a:spcBef>
                  <a:spcPct val="0"/>
                </a:spcBef>
                <a:spcAft>
                  <a:spcPct val="0"/>
                </a:spcAft>
                <a:buFontTx/>
                <a:buNone/>
              </a:pPr>
              <a:t>3</a:t>
            </a:fld>
            <a:endParaRPr lang="en-US" altLang="pt-BR" sz="1000"/>
          </a:p>
        </p:txBody>
      </p:sp>
      <p:sp>
        <p:nvSpPr>
          <p:cNvPr id="6" name="Text Placeholder 5">
            <a:extLst>
              <a:ext uri="{FF2B5EF4-FFF2-40B4-BE49-F238E27FC236}">
                <a16:creationId xmlns:a16="http://schemas.microsoft.com/office/drawing/2014/main" id="{852DA50C-FD5B-4BCE-AD2A-35A6075E0BFA}"/>
              </a:ext>
            </a:extLst>
          </p:cNvPr>
          <p:cNvSpPr>
            <a:spLocks noGrp="1"/>
          </p:cNvSpPr>
          <p:nvPr>
            <p:ph type="body" sz="quarter" idx="13"/>
          </p:nvPr>
        </p:nvSpPr>
        <p:spPr>
          <a:xfrm>
            <a:off x="219075" y="1778000"/>
            <a:ext cx="7315200" cy="3819525"/>
          </a:xfrm>
        </p:spPr>
        <p:txBody>
          <a:bodyPr/>
          <a:lstStyle/>
          <a:p>
            <a:pPr algn="just" eaLnBrk="1" fontAlgn="auto" hangingPunct="1">
              <a:spcAft>
                <a:spcPts val="0"/>
              </a:spcAft>
              <a:defRPr/>
            </a:pPr>
            <a:r>
              <a:rPr lang="en-US" sz="1800" dirty="0"/>
              <a:t>	</a:t>
            </a:r>
            <a:r>
              <a:rPr lang="en-US" sz="1800" dirty="0" err="1"/>
              <a:t>Os</a:t>
            </a:r>
            <a:r>
              <a:rPr lang="en-US" sz="1800" dirty="0"/>
              <a:t> </a:t>
            </a:r>
            <a:r>
              <a:rPr lang="en-US" sz="1800" dirty="0" err="1"/>
              <a:t>trabalhos</a:t>
            </a:r>
            <a:r>
              <a:rPr lang="en-US" sz="1800" dirty="0"/>
              <a:t> de auditoria externa </a:t>
            </a:r>
            <a:r>
              <a:rPr lang="en-US" sz="1800" dirty="0" err="1"/>
              <a:t>em</a:t>
            </a:r>
            <a:r>
              <a:rPr lang="en-US" sz="1800" dirty="0"/>
              <a:t> </a:t>
            </a:r>
            <a:r>
              <a:rPr lang="en-US" sz="1800" dirty="0" err="1"/>
              <a:t>passivos</a:t>
            </a:r>
            <a:r>
              <a:rPr lang="en-US" sz="1800" dirty="0"/>
              <a:t> </a:t>
            </a:r>
            <a:r>
              <a:rPr lang="en-US" sz="1800" dirty="0" err="1"/>
              <a:t>contingentes</a:t>
            </a:r>
            <a:r>
              <a:rPr lang="en-US" sz="1800" dirty="0"/>
              <a:t> </a:t>
            </a:r>
            <a:r>
              <a:rPr lang="en-US" sz="1800" dirty="0" err="1"/>
              <a:t>sempre</a:t>
            </a:r>
            <a:r>
              <a:rPr lang="en-US" sz="1800" dirty="0"/>
              <a:t> </a:t>
            </a:r>
            <a:r>
              <a:rPr lang="en-US" sz="1800" dirty="0" err="1"/>
              <a:t>têm</a:t>
            </a:r>
            <a:r>
              <a:rPr lang="en-US" sz="1800" dirty="0"/>
              <a:t> </a:t>
            </a:r>
            <a:r>
              <a:rPr lang="en-US" sz="1800" dirty="0" err="1"/>
              <a:t>representado</a:t>
            </a:r>
            <a:r>
              <a:rPr lang="en-US" sz="1800" dirty="0"/>
              <a:t> um </a:t>
            </a:r>
            <a:r>
              <a:rPr lang="en-US" sz="1800" dirty="0" err="1"/>
              <a:t>processo</a:t>
            </a:r>
            <a:r>
              <a:rPr lang="en-US" sz="1800" dirty="0"/>
              <a:t> </a:t>
            </a:r>
            <a:r>
              <a:rPr lang="en-US" sz="1800" dirty="0" err="1"/>
              <a:t>crítico</a:t>
            </a:r>
            <a:r>
              <a:rPr lang="en-US" sz="1800" dirty="0"/>
              <a:t> </a:t>
            </a:r>
            <a:r>
              <a:rPr lang="en-US" sz="1800" dirty="0" err="1"/>
              <a:t>ao</a:t>
            </a:r>
            <a:r>
              <a:rPr lang="en-US" sz="1800" dirty="0"/>
              <a:t> </a:t>
            </a:r>
            <a:r>
              <a:rPr lang="en-US" sz="1800" dirty="0" err="1"/>
              <a:t>longo</a:t>
            </a:r>
            <a:r>
              <a:rPr lang="en-US" sz="1800" dirty="0"/>
              <a:t> de </a:t>
            </a:r>
            <a:r>
              <a:rPr lang="en-US" sz="1800" dirty="0" err="1"/>
              <a:t>diversos</a:t>
            </a:r>
            <a:r>
              <a:rPr lang="en-US" sz="1800" dirty="0"/>
              <a:t> </a:t>
            </a:r>
            <a:r>
              <a:rPr lang="en-US" sz="1800" dirty="0" err="1"/>
              <a:t>anos</a:t>
            </a:r>
            <a:r>
              <a:rPr lang="en-US" sz="1800" dirty="0"/>
              <a:t>, </a:t>
            </a:r>
            <a:r>
              <a:rPr lang="en-US" sz="1800" dirty="0" err="1"/>
              <a:t>por</a:t>
            </a:r>
            <a:r>
              <a:rPr lang="en-US" sz="1800" dirty="0"/>
              <a:t> </a:t>
            </a:r>
            <a:r>
              <a:rPr lang="en-US" sz="1800" dirty="0" err="1"/>
              <a:t>vários</a:t>
            </a:r>
            <a:r>
              <a:rPr lang="en-US" sz="1800" dirty="0"/>
              <a:t> </a:t>
            </a:r>
            <a:r>
              <a:rPr lang="en-US" sz="1800" dirty="0" err="1"/>
              <a:t>motivos</a:t>
            </a:r>
            <a:r>
              <a:rPr lang="en-US" sz="1800" dirty="0"/>
              <a:t>:</a:t>
            </a:r>
          </a:p>
          <a:p>
            <a:pPr marL="457200" indent="-457200" algn="just" eaLnBrk="1" fontAlgn="auto" hangingPunct="1">
              <a:spcAft>
                <a:spcPts val="0"/>
              </a:spcAft>
              <a:buFontTx/>
              <a:buAutoNum type="arabicParenR"/>
              <a:defRPr/>
            </a:pPr>
            <a:r>
              <a:rPr lang="en-US" sz="1800" dirty="0" err="1"/>
              <a:t>Exigência</a:t>
            </a:r>
            <a:r>
              <a:rPr lang="en-US" sz="1800" dirty="0"/>
              <a:t> de </a:t>
            </a:r>
            <a:r>
              <a:rPr lang="en-US" sz="1800" dirty="0" err="1"/>
              <a:t>esforço</a:t>
            </a:r>
            <a:r>
              <a:rPr lang="en-US" sz="1800" dirty="0"/>
              <a:t> </a:t>
            </a:r>
            <a:r>
              <a:rPr lang="en-US" sz="1800" dirty="0" err="1"/>
              <a:t>operacional</a:t>
            </a:r>
            <a:r>
              <a:rPr lang="en-US" sz="1800" dirty="0"/>
              <a:t> </a:t>
            </a:r>
            <a:r>
              <a:rPr lang="en-US" sz="1800" dirty="0" err="1"/>
              <a:t>dedicado</a:t>
            </a:r>
            <a:r>
              <a:rPr lang="en-US" sz="1800" dirty="0"/>
              <a:t> de </a:t>
            </a:r>
            <a:r>
              <a:rPr lang="en-US" sz="1800" dirty="0" err="1"/>
              <a:t>diversas</a:t>
            </a:r>
            <a:r>
              <a:rPr lang="en-US" sz="1800" dirty="0"/>
              <a:t> </a:t>
            </a:r>
            <a:r>
              <a:rPr lang="en-US" sz="1800" dirty="0" err="1"/>
              <a:t>entidades</a:t>
            </a:r>
            <a:r>
              <a:rPr lang="en-US" sz="1800" dirty="0"/>
              <a:t> e </a:t>
            </a:r>
            <a:r>
              <a:rPr lang="en-US" sz="1800" dirty="0" err="1"/>
              <a:t>áreas</a:t>
            </a:r>
            <a:r>
              <a:rPr lang="en-US" sz="1800" dirty="0"/>
              <a:t> (GOP, SGP, Jurídico, Contabilidade, </a:t>
            </a:r>
            <a:r>
              <a:rPr lang="en-US" sz="1800" dirty="0" err="1"/>
              <a:t>Cooperativas</a:t>
            </a:r>
            <a:r>
              <a:rPr lang="en-US" sz="1800" dirty="0"/>
              <a:t>, </a:t>
            </a:r>
            <a:r>
              <a:rPr lang="en-US" sz="1800" dirty="0" err="1"/>
              <a:t>Centrais</a:t>
            </a:r>
            <a:r>
              <a:rPr lang="en-US" sz="1800" dirty="0"/>
              <a:t>), </a:t>
            </a:r>
            <a:r>
              <a:rPr lang="en-US" sz="1800" dirty="0" err="1"/>
              <a:t>bem</a:t>
            </a:r>
            <a:r>
              <a:rPr lang="en-US" sz="1800" dirty="0"/>
              <a:t> </a:t>
            </a:r>
            <a:r>
              <a:rPr lang="en-US" sz="1800" dirty="0" err="1"/>
              <a:t>como</a:t>
            </a:r>
            <a:r>
              <a:rPr lang="en-US" sz="1800" dirty="0"/>
              <a:t> de </a:t>
            </a:r>
            <a:r>
              <a:rPr lang="en-US" sz="1800" dirty="0" err="1"/>
              <a:t>escritórios</a:t>
            </a:r>
            <a:r>
              <a:rPr lang="en-US" sz="1800" dirty="0"/>
              <a:t> de </a:t>
            </a:r>
            <a:r>
              <a:rPr lang="en-US" sz="1800" dirty="0" err="1"/>
              <a:t>advocacia</a:t>
            </a:r>
            <a:r>
              <a:rPr lang="en-US" sz="1800" dirty="0"/>
              <a:t> </a:t>
            </a:r>
            <a:r>
              <a:rPr lang="en-US" sz="1800" dirty="0" err="1"/>
              <a:t>credenciados</a:t>
            </a:r>
            <a:r>
              <a:rPr lang="en-US" sz="1800" dirty="0"/>
              <a:t>;</a:t>
            </a:r>
          </a:p>
          <a:p>
            <a:pPr marL="457200" indent="-457200" algn="just" eaLnBrk="1" fontAlgn="auto" hangingPunct="1">
              <a:spcAft>
                <a:spcPts val="0"/>
              </a:spcAft>
              <a:buFontTx/>
              <a:buAutoNum type="arabicParenR"/>
              <a:defRPr/>
            </a:pPr>
            <a:r>
              <a:rPr lang="en-US" sz="1800" dirty="0" err="1"/>
              <a:t>Registro</a:t>
            </a:r>
            <a:r>
              <a:rPr lang="en-US" sz="1800" dirty="0"/>
              <a:t> de </a:t>
            </a:r>
            <a:r>
              <a:rPr lang="en-US" sz="1800" dirty="0" err="1"/>
              <a:t>atualização</a:t>
            </a:r>
            <a:r>
              <a:rPr lang="en-US" sz="1800" dirty="0"/>
              <a:t> </a:t>
            </a:r>
            <a:r>
              <a:rPr lang="en-US" sz="1800" dirty="0" err="1"/>
              <a:t>contábil</a:t>
            </a:r>
            <a:r>
              <a:rPr lang="en-US" sz="1800" dirty="0"/>
              <a:t> é </a:t>
            </a:r>
            <a:r>
              <a:rPr lang="en-US" sz="1800" dirty="0" err="1"/>
              <a:t>feito</a:t>
            </a:r>
            <a:r>
              <a:rPr lang="en-US" sz="1800" dirty="0"/>
              <a:t> </a:t>
            </a:r>
            <a:r>
              <a:rPr lang="en-US" sz="1800" dirty="0" err="1"/>
              <a:t>semestralmente</a:t>
            </a:r>
            <a:r>
              <a:rPr lang="en-US" sz="1800" dirty="0"/>
              <a:t>, o que </a:t>
            </a:r>
            <a:r>
              <a:rPr lang="en-US" sz="1800" dirty="0" err="1"/>
              <a:t>pode</a:t>
            </a:r>
            <a:r>
              <a:rPr lang="en-US" sz="1800" dirty="0"/>
              <a:t> </a:t>
            </a:r>
            <a:r>
              <a:rPr lang="en-US" sz="1800" dirty="0" err="1"/>
              <a:t>ocasionar</a:t>
            </a:r>
            <a:r>
              <a:rPr lang="en-US" sz="1800" dirty="0"/>
              <a:t> </a:t>
            </a:r>
            <a:r>
              <a:rPr lang="en-US" sz="1800" dirty="0" err="1"/>
              <a:t>questionamentos</a:t>
            </a:r>
            <a:r>
              <a:rPr lang="en-US" sz="1800" dirty="0"/>
              <a:t> </a:t>
            </a:r>
            <a:r>
              <a:rPr lang="en-US" sz="1800" dirty="0" err="1"/>
              <a:t>acerca</a:t>
            </a:r>
            <a:r>
              <a:rPr lang="en-US" sz="1800" dirty="0"/>
              <a:t> da base e </a:t>
            </a:r>
            <a:r>
              <a:rPr lang="en-US" sz="1800" dirty="0" err="1"/>
              <a:t>integridade</a:t>
            </a:r>
            <a:r>
              <a:rPr lang="en-US" sz="1800" dirty="0"/>
              <a:t> de Informações, que </a:t>
            </a:r>
            <a:r>
              <a:rPr lang="en-US" sz="1800" dirty="0" err="1"/>
              <a:t>ao</a:t>
            </a:r>
            <a:r>
              <a:rPr lang="en-US" sz="1800" dirty="0"/>
              <a:t> </a:t>
            </a:r>
            <a:r>
              <a:rPr lang="en-US" sz="1800" dirty="0" err="1"/>
              <a:t>longo</a:t>
            </a:r>
            <a:r>
              <a:rPr lang="en-US" sz="1800" dirty="0"/>
              <a:t> de </a:t>
            </a:r>
            <a:r>
              <a:rPr lang="en-US" sz="1800" dirty="0" err="1"/>
              <a:t>seis</a:t>
            </a:r>
            <a:r>
              <a:rPr lang="en-US" sz="1800" dirty="0"/>
              <a:t> </a:t>
            </a:r>
            <a:r>
              <a:rPr lang="en-US" sz="1800" dirty="0" err="1"/>
              <a:t>meses</a:t>
            </a:r>
            <a:r>
              <a:rPr lang="en-US" sz="1800" dirty="0"/>
              <a:t> </a:t>
            </a:r>
            <a:r>
              <a:rPr lang="en-US" sz="1800" dirty="0" err="1"/>
              <a:t>pode</a:t>
            </a:r>
            <a:r>
              <a:rPr lang="en-US" sz="1800" dirty="0"/>
              <a:t> </a:t>
            </a:r>
            <a:r>
              <a:rPr lang="en-US" sz="1800" dirty="0" err="1"/>
              <a:t>ser</a:t>
            </a:r>
            <a:r>
              <a:rPr lang="en-US" sz="1800" dirty="0"/>
              <a:t> </a:t>
            </a:r>
            <a:r>
              <a:rPr lang="en-US" sz="1800" dirty="0" err="1"/>
              <a:t>bastante</a:t>
            </a:r>
            <a:r>
              <a:rPr lang="en-US" sz="1800" dirty="0"/>
              <a:t> </a:t>
            </a:r>
            <a:r>
              <a:rPr lang="en-US" sz="1800" dirty="0" err="1"/>
              <a:t>modificada</a:t>
            </a:r>
            <a:r>
              <a:rPr lang="en-US" sz="1800" dirty="0"/>
              <a:t>;</a:t>
            </a:r>
          </a:p>
          <a:p>
            <a:pPr marL="457200" indent="-457200" algn="just" eaLnBrk="1" fontAlgn="auto" hangingPunct="1">
              <a:spcAft>
                <a:spcPts val="0"/>
              </a:spcAft>
              <a:buFontTx/>
              <a:buAutoNum type="arabicParenR"/>
              <a:defRPr/>
            </a:pPr>
            <a:r>
              <a:rPr lang="en-US" sz="1800" dirty="0" err="1"/>
              <a:t>Provisionamento</a:t>
            </a:r>
            <a:r>
              <a:rPr lang="en-US" sz="1800" dirty="0"/>
              <a:t> de </a:t>
            </a:r>
            <a:r>
              <a:rPr lang="en-US" sz="1800" dirty="0" err="1"/>
              <a:t>valores</a:t>
            </a:r>
            <a:r>
              <a:rPr lang="en-US" sz="1800" dirty="0"/>
              <a:t> </a:t>
            </a:r>
            <a:r>
              <a:rPr lang="en-US" sz="1800" dirty="0" err="1"/>
              <a:t>possui</a:t>
            </a:r>
            <a:r>
              <a:rPr lang="en-US" sz="1800" dirty="0"/>
              <a:t> </a:t>
            </a:r>
            <a:r>
              <a:rPr lang="en-US" sz="1800" dirty="0" err="1"/>
              <a:t>reflexo</a:t>
            </a:r>
            <a:r>
              <a:rPr lang="en-US" sz="1800" dirty="0"/>
              <a:t> </a:t>
            </a:r>
            <a:r>
              <a:rPr lang="en-US" sz="1800" dirty="0" err="1"/>
              <a:t>direto</a:t>
            </a:r>
            <a:r>
              <a:rPr lang="en-US" sz="1800" dirty="0"/>
              <a:t> no </a:t>
            </a:r>
            <a:r>
              <a:rPr lang="en-US" sz="1800" dirty="0" err="1"/>
              <a:t>resultado</a:t>
            </a:r>
            <a:r>
              <a:rPr lang="en-US" sz="1800" dirty="0"/>
              <a:t> das </a:t>
            </a:r>
            <a:r>
              <a:rPr lang="en-US" sz="1800" dirty="0" err="1"/>
              <a:t>cooperativas</a:t>
            </a:r>
            <a:r>
              <a:rPr lang="en-US" sz="1800" dirty="0"/>
              <a:t>. </a:t>
            </a:r>
          </a:p>
          <a:p>
            <a:pPr marL="457200" indent="-457200" algn="just" eaLnBrk="1" fontAlgn="auto" hangingPunct="1">
              <a:spcAft>
                <a:spcPts val="0"/>
              </a:spcAft>
              <a:buFontTx/>
              <a:buAutoNum type="arabicParenR"/>
              <a:defRPr/>
            </a:pPr>
            <a:r>
              <a:rPr lang="en-US" sz="1800" dirty="0" err="1"/>
              <a:t>Existência</a:t>
            </a:r>
            <a:r>
              <a:rPr lang="en-US" sz="1800" dirty="0"/>
              <a:t> de </a:t>
            </a:r>
            <a:r>
              <a:rPr lang="en-US" sz="1800" dirty="0" err="1"/>
              <a:t>dois</a:t>
            </a:r>
            <a:r>
              <a:rPr lang="en-US" sz="1800" dirty="0"/>
              <a:t> </a:t>
            </a:r>
            <a:r>
              <a:rPr lang="en-US" sz="1800" dirty="0" err="1"/>
              <a:t>modelos</a:t>
            </a:r>
            <a:r>
              <a:rPr lang="en-US" sz="1800" dirty="0"/>
              <a:t> </a:t>
            </a:r>
            <a:r>
              <a:rPr lang="en-US" sz="1800" dirty="0" err="1"/>
              <a:t>paralelos</a:t>
            </a:r>
            <a:r>
              <a:rPr lang="en-US" sz="1800" dirty="0"/>
              <a:t> (</a:t>
            </a:r>
            <a:r>
              <a:rPr lang="en-US" sz="1800" dirty="0" err="1"/>
              <a:t>sistêmico</a:t>
            </a:r>
            <a:r>
              <a:rPr lang="en-US" sz="1800" dirty="0"/>
              <a:t> e local), </a:t>
            </a:r>
            <a:r>
              <a:rPr lang="en-US" sz="1800" dirty="0" err="1"/>
              <a:t>pode</a:t>
            </a:r>
            <a:r>
              <a:rPr lang="en-US" sz="1800" dirty="0"/>
              <a:t> </a:t>
            </a:r>
            <a:r>
              <a:rPr lang="en-US" sz="1800" dirty="0" err="1"/>
              <a:t>provocar</a:t>
            </a:r>
            <a:r>
              <a:rPr lang="en-US" sz="1800" dirty="0"/>
              <a:t> </a:t>
            </a:r>
            <a:r>
              <a:rPr lang="en-US" sz="1800" dirty="0" err="1"/>
              <a:t>confusão</a:t>
            </a:r>
            <a:r>
              <a:rPr lang="en-US" sz="1800" dirty="0"/>
              <a:t> para </a:t>
            </a:r>
            <a:r>
              <a:rPr lang="en-US" sz="1800" dirty="0" err="1"/>
              <a:t>aqueles</a:t>
            </a:r>
            <a:r>
              <a:rPr lang="en-US" sz="1800" dirty="0"/>
              <a:t> que </a:t>
            </a:r>
            <a:r>
              <a:rPr lang="en-US" sz="1800" dirty="0" err="1"/>
              <a:t>executam</a:t>
            </a:r>
            <a:r>
              <a:rPr lang="en-US" sz="1800" dirty="0"/>
              <a:t> as </a:t>
            </a:r>
            <a:r>
              <a:rPr lang="en-US" sz="1800" dirty="0" err="1"/>
              <a:t>atividades</a:t>
            </a:r>
            <a:r>
              <a:rPr lang="en-US" sz="1800" dirty="0"/>
              <a:t> </a:t>
            </a:r>
            <a:r>
              <a:rPr lang="en-US" sz="1800" dirty="0" err="1"/>
              <a:t>relacionadas</a:t>
            </a:r>
            <a:r>
              <a:rPr lang="en-US" sz="1800" dirty="0"/>
              <a:t> no </a:t>
            </a:r>
            <a:r>
              <a:rPr lang="en-US" sz="1800" dirty="0" err="1"/>
              <a:t>âmbito</a:t>
            </a:r>
            <a:r>
              <a:rPr lang="en-US" sz="1800" dirty="0"/>
              <a:t> das </a:t>
            </a:r>
            <a:r>
              <a:rPr lang="en-US" sz="1800" dirty="0" err="1"/>
              <a:t>cooperativas</a:t>
            </a:r>
            <a:r>
              <a:rPr lang="en-US" sz="1800" dirty="0"/>
              <a:t>.</a:t>
            </a:r>
          </a:p>
          <a:p>
            <a:pPr algn="just" eaLnBrk="1" fontAlgn="auto" hangingPunct="1">
              <a:spcAft>
                <a:spcPts val="0"/>
              </a:spcAft>
              <a:defRPr/>
            </a:pPr>
            <a:r>
              <a:rPr lang="en-US" sz="1800" dirty="0"/>
              <a:t>	</a:t>
            </a:r>
            <a:r>
              <a:rPr lang="en-US" sz="1800" dirty="0" err="1"/>
              <a:t>Portanto</a:t>
            </a:r>
            <a:r>
              <a:rPr lang="en-US" sz="1800" dirty="0"/>
              <a:t>, a </a:t>
            </a:r>
            <a:r>
              <a:rPr lang="en-US" sz="1800" dirty="0" err="1"/>
              <a:t>partir</a:t>
            </a:r>
            <a:r>
              <a:rPr lang="en-US" sz="1800" dirty="0"/>
              <a:t> dos </a:t>
            </a:r>
            <a:r>
              <a:rPr lang="en-US" sz="1800" dirty="0" err="1"/>
              <a:t>trabalhos</a:t>
            </a:r>
            <a:r>
              <a:rPr lang="en-US" sz="1800" dirty="0"/>
              <a:t> </a:t>
            </a:r>
            <a:r>
              <a:rPr lang="en-US" sz="1800" dirty="0" err="1"/>
              <a:t>realizados</a:t>
            </a:r>
            <a:r>
              <a:rPr lang="en-US" sz="1800" dirty="0"/>
              <a:t> agora, no </a:t>
            </a:r>
            <a:r>
              <a:rPr lang="en-US" sz="1800" dirty="0" err="1"/>
              <a:t>segundo</a:t>
            </a:r>
            <a:r>
              <a:rPr lang="en-US" sz="1800" dirty="0"/>
              <a:t> </a:t>
            </a:r>
            <a:r>
              <a:rPr lang="en-US" sz="1800" dirty="0" err="1"/>
              <a:t>semestre</a:t>
            </a:r>
            <a:r>
              <a:rPr lang="en-US" sz="1800" dirty="0"/>
              <a:t> </a:t>
            </a:r>
            <a:r>
              <a:rPr lang="en-US" sz="1800" dirty="0" err="1"/>
              <a:t>será</a:t>
            </a:r>
            <a:r>
              <a:rPr lang="en-US" sz="1800" dirty="0"/>
              <a:t> </a:t>
            </a:r>
            <a:r>
              <a:rPr lang="en-US" sz="1800" dirty="0" err="1"/>
              <a:t>reanalisado</a:t>
            </a:r>
            <a:r>
              <a:rPr lang="en-US" sz="1800" dirty="0"/>
              <a:t> o </a:t>
            </a:r>
            <a:r>
              <a:rPr lang="en-US" sz="1800" dirty="0" err="1"/>
              <a:t>processo</a:t>
            </a:r>
            <a:r>
              <a:rPr lang="en-US" sz="1800" dirty="0"/>
              <a:t> e </a:t>
            </a:r>
            <a:r>
              <a:rPr lang="en-US" sz="1800" dirty="0" err="1"/>
              <a:t>serão</a:t>
            </a:r>
            <a:r>
              <a:rPr lang="en-US" sz="1800" dirty="0"/>
              <a:t> </a:t>
            </a:r>
            <a:r>
              <a:rPr lang="en-US" sz="1800" dirty="0" err="1"/>
              <a:t>sinalizadas</a:t>
            </a:r>
            <a:r>
              <a:rPr lang="en-US" sz="1800" dirty="0"/>
              <a:t> as </a:t>
            </a:r>
            <a:r>
              <a:rPr lang="en-US" sz="1800" dirty="0" err="1"/>
              <a:t>oportunidades</a:t>
            </a:r>
            <a:r>
              <a:rPr lang="en-US" sz="1800" dirty="0"/>
              <a:t> de </a:t>
            </a:r>
            <a:r>
              <a:rPr lang="en-US" sz="1800" dirty="0" err="1"/>
              <a:t>melhoria</a:t>
            </a:r>
            <a:r>
              <a:rPr lang="en-US" sz="18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B5A2A6EB-EFF5-4F8E-81AE-8C3C401A947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4F7B8A9-840A-419D-A6DE-09EE8214DE5C}" type="slidenum">
              <a:rPr lang="en-US" altLang="pt-BR" sz="1000" smtClean="0"/>
              <a:pPr fontAlgn="base">
                <a:lnSpc>
                  <a:spcPct val="100000"/>
                </a:lnSpc>
                <a:spcBef>
                  <a:spcPct val="0"/>
                </a:spcBef>
                <a:spcAft>
                  <a:spcPct val="0"/>
                </a:spcAft>
                <a:buFontTx/>
                <a:buNone/>
              </a:pPr>
              <a:t>30</a:t>
            </a:fld>
            <a:endParaRPr lang="en-US" altLang="pt-BR" sz="1000"/>
          </a:p>
        </p:txBody>
      </p:sp>
      <p:sp>
        <p:nvSpPr>
          <p:cNvPr id="41987" name="Text Placeholder 1">
            <a:extLst>
              <a:ext uri="{FF2B5EF4-FFF2-40B4-BE49-F238E27FC236}">
                <a16:creationId xmlns:a16="http://schemas.microsoft.com/office/drawing/2014/main" id="{B9A2DF14-4716-4645-8543-D194A603B645}"/>
              </a:ext>
            </a:extLst>
          </p:cNvPr>
          <p:cNvSpPr>
            <a:spLocks noGrp="1" noChangeArrowheads="1"/>
          </p:cNvSpPr>
          <p:nvPr>
            <p:ph type="body" sz="quarter" idx="17"/>
          </p:nvPr>
        </p:nvSpPr>
        <p:spPr>
          <a:xfrm>
            <a:off x="152400" y="164152"/>
            <a:ext cx="7189788" cy="736600"/>
          </a:xfrm>
        </p:spPr>
        <p:txBody>
          <a:bodyPr/>
          <a:lstStyle/>
          <a:p>
            <a:pPr eaLnBrk="1" hangingPunct="1"/>
            <a:r>
              <a:rPr lang="en-US" altLang="pt-BR" sz="3200" i="1" dirty="0"/>
              <a:t>Heatmap </a:t>
            </a:r>
            <a:r>
              <a:rPr lang="en-US" altLang="pt-BR" sz="3200" dirty="0"/>
              <a:t>(</a:t>
            </a:r>
            <a:r>
              <a:rPr lang="en-US" altLang="pt-BR" sz="3200" dirty="0" err="1"/>
              <a:t>Projeção</a:t>
            </a:r>
            <a:r>
              <a:rPr lang="en-US" altLang="pt-BR" sz="3200" dirty="0"/>
              <a:t> 2019)</a:t>
            </a:r>
          </a:p>
        </p:txBody>
      </p:sp>
      <p:sp>
        <p:nvSpPr>
          <p:cNvPr id="4" name="CaixaDeTexto 1">
            <a:extLst>
              <a:ext uri="{FF2B5EF4-FFF2-40B4-BE49-F238E27FC236}">
                <a16:creationId xmlns:a16="http://schemas.microsoft.com/office/drawing/2014/main" id="{BAA9FE29-1CBC-485A-8DDF-C022F48076C2}"/>
              </a:ext>
            </a:extLst>
          </p:cNvPr>
          <p:cNvSpPr txBox="1">
            <a:spLocks noChangeArrowheads="1"/>
          </p:cNvSpPr>
          <p:nvPr/>
        </p:nvSpPr>
        <p:spPr bwMode="auto">
          <a:xfrm>
            <a:off x="-1" y="5757950"/>
            <a:ext cx="9053513" cy="1077218"/>
          </a:xfrm>
          <a:prstGeom prst="rect">
            <a:avLst/>
          </a:prstGeom>
          <a:solidFill>
            <a:schemeClr val="bg1"/>
          </a:solid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pt-BR" altLang="pt-BR" sz="1600" b="1" dirty="0">
                <a:sym typeface="Wingdings" panose="05000000000000000000" pitchFamily="2" charset="2"/>
              </a:rPr>
              <a:t> Ao longo do ano, o impacto identificado de forma direta está sinalizado em vermelho (correspondendo a dois meses, aproximadamente). Se considerarmos o que está em laranja, o envolvimento sobre para quatro meses, aproximadamente. A diferença é que neste </a:t>
            </a:r>
            <a:r>
              <a:rPr lang="pt-BR" altLang="pt-BR" sz="1600" b="1" dirty="0" err="1">
                <a:sym typeface="Wingdings" panose="05000000000000000000" pitchFamily="2" charset="2"/>
              </a:rPr>
              <a:t>heatmap</a:t>
            </a:r>
            <a:r>
              <a:rPr lang="pt-BR" altLang="pt-BR" sz="1600" b="1" dirty="0">
                <a:sym typeface="Wingdings" panose="05000000000000000000" pitchFamily="2" charset="2"/>
              </a:rPr>
              <a:t>, a distribuição dos períodos críticos está mais frequente, mas com menor impacto.  </a:t>
            </a:r>
            <a:endParaRPr lang="pt-BR" altLang="pt-BR" sz="1600" b="1" dirty="0"/>
          </a:p>
        </p:txBody>
      </p:sp>
      <p:pic>
        <p:nvPicPr>
          <p:cNvPr id="2" name="Imagem 1">
            <a:extLst>
              <a:ext uri="{FF2B5EF4-FFF2-40B4-BE49-F238E27FC236}">
                <a16:creationId xmlns:a16="http://schemas.microsoft.com/office/drawing/2014/main" id="{86926B7E-AA5B-4380-86D7-3D6522E1E4FE}"/>
              </a:ext>
            </a:extLst>
          </p:cNvPr>
          <p:cNvPicPr>
            <a:picLocks noChangeAspect="1"/>
          </p:cNvPicPr>
          <p:nvPr/>
        </p:nvPicPr>
        <p:blipFill>
          <a:blip r:embed="rId2"/>
          <a:stretch>
            <a:fillRect/>
          </a:stretch>
        </p:blipFill>
        <p:spPr>
          <a:xfrm>
            <a:off x="887104" y="934036"/>
            <a:ext cx="6837221" cy="4802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970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43010" name="Text Placeholder 1">
            <a:extLst>
              <a:ext uri="{FF2B5EF4-FFF2-40B4-BE49-F238E27FC236}">
                <a16:creationId xmlns:a16="http://schemas.microsoft.com/office/drawing/2014/main" id="{A2F658A0-A22A-462E-8EE2-88B09F5E3F3B}"/>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en-US" altLang="pt-BR" sz="5400">
                <a:latin typeface="Calibri" panose="020F0502020204030204" pitchFamily="34" charset="0"/>
                <a:ea typeface="Calibri" panose="020F0502020204030204" pitchFamily="34" charset="0"/>
                <a:cs typeface="Calibri" panose="020F0502020204030204" pitchFamily="34" charset="0"/>
              </a:rPr>
              <a:t>RISCOS MAPEADOS (2018)</a:t>
            </a:r>
          </a:p>
        </p:txBody>
      </p:sp>
      <p:sp>
        <p:nvSpPr>
          <p:cNvPr id="43011" name="Slide Number Placeholder 2">
            <a:extLst>
              <a:ext uri="{FF2B5EF4-FFF2-40B4-BE49-F238E27FC236}">
                <a16:creationId xmlns:a16="http://schemas.microsoft.com/office/drawing/2014/main" id="{46DAA9C0-BB07-4A7B-8C09-67B764DE749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F5280F5-F9A5-4F19-A395-6EDA9E506CEE}" type="slidenum">
              <a:rPr lang="en-US" altLang="pt-BR" sz="1000" smtClean="0">
                <a:solidFill>
                  <a:schemeClr val="bg1"/>
                </a:solidFill>
              </a:rPr>
              <a:pPr fontAlgn="base">
                <a:lnSpc>
                  <a:spcPct val="100000"/>
                </a:lnSpc>
                <a:spcBef>
                  <a:spcPct val="0"/>
                </a:spcBef>
                <a:spcAft>
                  <a:spcPct val="0"/>
                </a:spcAft>
                <a:buFontTx/>
                <a:buNone/>
              </a:pPr>
              <a:t>31</a:t>
            </a:fld>
            <a:endParaRPr lang="en-US" altLang="pt-BR" sz="10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1A2DFE06-3755-41D7-AFDF-31A5D924FDCD}"/>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E158DA1-1DDE-44DF-9897-596C114F06ED}" type="slidenum">
              <a:rPr lang="en-US" altLang="pt-BR" sz="1000" smtClean="0"/>
              <a:pPr fontAlgn="base">
                <a:lnSpc>
                  <a:spcPct val="100000"/>
                </a:lnSpc>
                <a:spcBef>
                  <a:spcPct val="0"/>
                </a:spcBef>
                <a:spcAft>
                  <a:spcPct val="0"/>
                </a:spcAft>
                <a:buFontTx/>
                <a:buNone/>
              </a:pPr>
              <a:t>32</a:t>
            </a:fld>
            <a:endParaRPr lang="en-US" altLang="pt-BR" sz="1000"/>
          </a:p>
        </p:txBody>
      </p:sp>
      <p:sp>
        <p:nvSpPr>
          <p:cNvPr id="44035" name="Text Placeholder 1">
            <a:extLst>
              <a:ext uri="{FF2B5EF4-FFF2-40B4-BE49-F238E27FC236}">
                <a16:creationId xmlns:a16="http://schemas.microsoft.com/office/drawing/2014/main" id="{A1A0A039-8E04-43DA-AB3A-948EF5FA22F9}"/>
              </a:ext>
            </a:extLst>
          </p:cNvPr>
          <p:cNvSpPr>
            <a:spLocks noGrp="1" noChangeArrowheads="1"/>
          </p:cNvSpPr>
          <p:nvPr>
            <p:ph type="body" sz="quarter" idx="17"/>
          </p:nvPr>
        </p:nvSpPr>
        <p:spPr>
          <a:xfrm>
            <a:off x="152400" y="177800"/>
            <a:ext cx="7189788" cy="682625"/>
          </a:xfrm>
        </p:spPr>
        <p:txBody>
          <a:bodyPr/>
          <a:lstStyle/>
          <a:p>
            <a:pPr eaLnBrk="1" hangingPunct="1"/>
            <a:r>
              <a:rPr lang="en-US" altLang="pt-BR" sz="3200"/>
              <a:t>Riscos mapeados (2018)</a:t>
            </a:r>
          </a:p>
        </p:txBody>
      </p:sp>
      <p:sp>
        <p:nvSpPr>
          <p:cNvPr id="44036" name="Text Placeholder 2">
            <a:extLst>
              <a:ext uri="{FF2B5EF4-FFF2-40B4-BE49-F238E27FC236}">
                <a16:creationId xmlns:a16="http://schemas.microsoft.com/office/drawing/2014/main" id="{D0A9F51F-CC2A-4A21-8519-9A5E3BC95406}"/>
              </a:ext>
            </a:extLst>
          </p:cNvPr>
          <p:cNvSpPr>
            <a:spLocks noGrp="1" noChangeArrowheads="1"/>
          </p:cNvSpPr>
          <p:nvPr>
            <p:ph type="body" sz="quarter" idx="11"/>
          </p:nvPr>
        </p:nvSpPr>
        <p:spPr>
          <a:xfrm>
            <a:off x="90488" y="1323975"/>
            <a:ext cx="8897937" cy="5046663"/>
          </a:xfrm>
        </p:spPr>
        <p:txBody>
          <a:bodyPr/>
          <a:lstStyle/>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1800" b="1" i="1">
              <a:solidFill>
                <a:srgbClr val="146E37"/>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2">
            <a:extLst>
              <a:ext uri="{FF2B5EF4-FFF2-40B4-BE49-F238E27FC236}">
                <a16:creationId xmlns:a16="http://schemas.microsoft.com/office/drawing/2014/main" id="{8DD8676D-F09A-4347-A014-F68DBD874C5D}"/>
              </a:ext>
            </a:extLst>
          </p:cNvPr>
          <p:cNvSpPr txBox="1">
            <a:spLocks/>
          </p:cNvSpPr>
          <p:nvPr/>
        </p:nvSpPr>
        <p:spPr bwMode="auto">
          <a:xfrm>
            <a:off x="90488" y="930275"/>
            <a:ext cx="8897937" cy="5046663"/>
          </a:xfrm>
          <a:prstGeom prst="rect">
            <a:avLst/>
          </a:prstGeom>
          <a:noFill/>
          <a:ln w="9525">
            <a:noFill/>
            <a:miter lim="800000"/>
            <a:headEnd/>
            <a:tailEnd/>
          </a:ln>
        </p:spPr>
        <p:txBody>
          <a:bodyPr lIns="0" tIns="0" rIns="0" bIns="0"/>
          <a:lstStyle>
            <a:lvl1pPr marL="0" indent="0" algn="l" defTabSz="914400" rtl="0" eaLnBrk="1" latinLnBrk="0" hangingPunct="1">
              <a:lnSpc>
                <a:spcPct val="90000"/>
              </a:lnSpc>
              <a:spcBef>
                <a:spcPts val="1000"/>
              </a:spcBef>
              <a:buFontTx/>
              <a:buNone/>
              <a:defRPr sz="1200" b="0" kern="1200" baseline="0">
                <a:solidFill>
                  <a:srgbClr val="000000"/>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en-US" sz="1800" b="1" dirty="0">
                <a:solidFill>
                  <a:srgbClr val="146E37"/>
                </a:solidFill>
              </a:rPr>
              <a:t>	O </a:t>
            </a:r>
            <a:r>
              <a:rPr lang="en-US" sz="1800" b="1" dirty="0" err="1">
                <a:solidFill>
                  <a:srgbClr val="146E37"/>
                </a:solidFill>
              </a:rPr>
              <a:t>processo</a:t>
            </a:r>
            <a:r>
              <a:rPr lang="en-US" sz="1800" b="1" dirty="0">
                <a:solidFill>
                  <a:srgbClr val="146E37"/>
                </a:solidFill>
              </a:rPr>
              <a:t> de </a:t>
            </a:r>
            <a:r>
              <a:rPr lang="en-US" sz="1800" b="1" dirty="0" err="1">
                <a:solidFill>
                  <a:srgbClr val="146E37"/>
                </a:solidFill>
              </a:rPr>
              <a:t>envolvimento</a:t>
            </a:r>
            <a:r>
              <a:rPr lang="en-US" sz="1800" b="1" dirty="0">
                <a:solidFill>
                  <a:srgbClr val="146E37"/>
                </a:solidFill>
              </a:rPr>
              <a:t> do Jurídico do CAS, </a:t>
            </a:r>
            <a:r>
              <a:rPr lang="en-US" sz="1800" b="1" dirty="0" err="1">
                <a:solidFill>
                  <a:srgbClr val="146E37"/>
                </a:solidFill>
              </a:rPr>
              <a:t>foi</a:t>
            </a:r>
            <a:r>
              <a:rPr lang="en-US" sz="1800" b="1" dirty="0">
                <a:solidFill>
                  <a:srgbClr val="146E37"/>
                </a:solidFill>
              </a:rPr>
              <a:t> </a:t>
            </a:r>
            <a:r>
              <a:rPr lang="en-US" sz="1800" b="1" dirty="0" err="1">
                <a:solidFill>
                  <a:srgbClr val="146E37"/>
                </a:solidFill>
              </a:rPr>
              <a:t>intenso</a:t>
            </a:r>
            <a:r>
              <a:rPr lang="en-US" sz="1800" b="1" dirty="0">
                <a:solidFill>
                  <a:srgbClr val="146E37"/>
                </a:solidFill>
              </a:rPr>
              <a:t>, </a:t>
            </a:r>
            <a:r>
              <a:rPr lang="en-US" sz="1800" b="1" dirty="0" err="1">
                <a:solidFill>
                  <a:srgbClr val="146E37"/>
                </a:solidFill>
              </a:rPr>
              <a:t>especialmente</a:t>
            </a:r>
            <a:r>
              <a:rPr lang="en-US" sz="1800" b="1" dirty="0">
                <a:solidFill>
                  <a:srgbClr val="146E37"/>
                </a:solidFill>
              </a:rPr>
              <a:t> entre </a:t>
            </a:r>
            <a:r>
              <a:rPr lang="en-US" sz="1800" b="1" dirty="0" err="1">
                <a:solidFill>
                  <a:srgbClr val="146E37"/>
                </a:solidFill>
              </a:rPr>
              <a:t>os</a:t>
            </a:r>
            <a:r>
              <a:rPr lang="en-US" sz="1800" b="1" dirty="0">
                <a:solidFill>
                  <a:srgbClr val="146E37"/>
                </a:solidFill>
              </a:rPr>
              <a:t> </a:t>
            </a:r>
            <a:r>
              <a:rPr lang="en-US" sz="1800" b="1" dirty="0" err="1">
                <a:solidFill>
                  <a:srgbClr val="146E37"/>
                </a:solidFill>
              </a:rPr>
              <a:t>dias</a:t>
            </a:r>
            <a:r>
              <a:rPr lang="en-US" sz="1800" b="1" dirty="0">
                <a:solidFill>
                  <a:srgbClr val="146E37"/>
                </a:solidFill>
              </a:rPr>
              <a:t> 06/11 e 30/11, e </a:t>
            </a:r>
            <a:r>
              <a:rPr lang="en-US" sz="1800" b="1" dirty="0" err="1">
                <a:solidFill>
                  <a:srgbClr val="146E37"/>
                </a:solidFill>
              </a:rPr>
              <a:t>tal</a:t>
            </a:r>
            <a:r>
              <a:rPr lang="en-US" sz="1800" b="1" dirty="0">
                <a:solidFill>
                  <a:srgbClr val="146E37"/>
                </a:solidFill>
              </a:rPr>
              <a:t> </a:t>
            </a:r>
            <a:r>
              <a:rPr lang="en-US" sz="1800" b="1" dirty="0" err="1">
                <a:solidFill>
                  <a:srgbClr val="146E37"/>
                </a:solidFill>
              </a:rPr>
              <a:t>situação</a:t>
            </a:r>
            <a:r>
              <a:rPr lang="en-US" sz="1800" b="1" dirty="0">
                <a:solidFill>
                  <a:srgbClr val="146E37"/>
                </a:solidFill>
              </a:rPr>
              <a:t> </a:t>
            </a:r>
            <a:r>
              <a:rPr lang="en-US" sz="1800" b="1" dirty="0" err="1">
                <a:solidFill>
                  <a:srgbClr val="146E37"/>
                </a:solidFill>
              </a:rPr>
              <a:t>permite</a:t>
            </a:r>
            <a:r>
              <a:rPr lang="en-US" sz="1800" b="1" dirty="0">
                <a:solidFill>
                  <a:srgbClr val="146E37"/>
                </a:solidFill>
              </a:rPr>
              <a:t> um </a:t>
            </a:r>
            <a:r>
              <a:rPr lang="en-US" sz="1800" b="1" dirty="0" err="1">
                <a:solidFill>
                  <a:srgbClr val="146E37"/>
                </a:solidFill>
              </a:rPr>
              <a:t>mapeamento</a:t>
            </a:r>
            <a:r>
              <a:rPr lang="en-US" sz="1800" b="1" dirty="0">
                <a:solidFill>
                  <a:srgbClr val="146E37"/>
                </a:solidFill>
              </a:rPr>
              <a:t> de </a:t>
            </a:r>
            <a:r>
              <a:rPr lang="en-US" sz="1800" b="1" dirty="0" err="1">
                <a:solidFill>
                  <a:srgbClr val="146E37"/>
                </a:solidFill>
              </a:rPr>
              <a:t>riscos</a:t>
            </a:r>
            <a:r>
              <a:rPr lang="en-US" sz="1800" b="1" i="1" dirty="0">
                <a:solidFill>
                  <a:srgbClr val="146E37"/>
                </a:solidFill>
              </a:rPr>
              <a:t>:</a:t>
            </a:r>
          </a:p>
          <a:p>
            <a:pPr marL="342900" indent="-342900" algn="just" fontAlgn="auto">
              <a:spcAft>
                <a:spcPts val="0"/>
              </a:spcAft>
              <a:buFontTx/>
              <a:buAutoNum type="alphaLcParenR"/>
              <a:defRPr/>
            </a:pPr>
            <a:r>
              <a:rPr lang="en-US" sz="1400" i="1" dirty="0">
                <a:solidFill>
                  <a:srgbClr val="146E37"/>
                </a:solidFill>
              </a:rPr>
              <a:t>A </a:t>
            </a:r>
            <a:r>
              <a:rPr lang="en-US" sz="1400" i="1" dirty="0" err="1">
                <a:solidFill>
                  <a:srgbClr val="146E37"/>
                </a:solidFill>
              </a:rPr>
              <a:t>avaliação</a:t>
            </a:r>
            <a:r>
              <a:rPr lang="en-US" sz="1400" i="1" dirty="0">
                <a:solidFill>
                  <a:srgbClr val="146E37"/>
                </a:solidFill>
              </a:rPr>
              <a:t> </a:t>
            </a:r>
            <a:r>
              <a:rPr lang="en-US" sz="1400" i="1" dirty="0" err="1">
                <a:solidFill>
                  <a:srgbClr val="146E37"/>
                </a:solidFill>
              </a:rPr>
              <a:t>semestral</a:t>
            </a:r>
            <a:r>
              <a:rPr lang="en-US" sz="1400" i="1" dirty="0">
                <a:solidFill>
                  <a:srgbClr val="146E37"/>
                </a:solidFill>
              </a:rPr>
              <a:t> dos </a:t>
            </a:r>
            <a:r>
              <a:rPr lang="en-US" sz="1400" i="1" dirty="0" err="1">
                <a:solidFill>
                  <a:srgbClr val="146E37"/>
                </a:solidFill>
              </a:rPr>
              <a:t>passivos</a:t>
            </a:r>
            <a:r>
              <a:rPr lang="en-US" sz="1400" i="1" dirty="0">
                <a:solidFill>
                  <a:srgbClr val="146E37"/>
                </a:solidFill>
              </a:rPr>
              <a:t> </a:t>
            </a:r>
            <a:r>
              <a:rPr lang="en-US" sz="1400" i="1" dirty="0" err="1">
                <a:solidFill>
                  <a:srgbClr val="146E37"/>
                </a:solidFill>
              </a:rPr>
              <a:t>contingentes</a:t>
            </a:r>
            <a:r>
              <a:rPr lang="en-US" sz="1400" i="1" dirty="0">
                <a:solidFill>
                  <a:srgbClr val="146E37"/>
                </a:solidFill>
              </a:rPr>
              <a:t> </a:t>
            </a:r>
            <a:r>
              <a:rPr lang="en-US" sz="1400" i="1" dirty="0" err="1">
                <a:solidFill>
                  <a:srgbClr val="146E37"/>
                </a:solidFill>
              </a:rPr>
              <a:t>requer</a:t>
            </a:r>
            <a:r>
              <a:rPr lang="en-US" sz="1400" i="1" dirty="0">
                <a:solidFill>
                  <a:srgbClr val="146E37"/>
                </a:solidFill>
              </a:rPr>
              <a:t> um </a:t>
            </a:r>
            <a:r>
              <a:rPr lang="en-US" sz="1400" i="1" dirty="0" err="1">
                <a:solidFill>
                  <a:srgbClr val="146E37"/>
                </a:solidFill>
              </a:rPr>
              <a:t>maior</a:t>
            </a:r>
            <a:r>
              <a:rPr lang="en-US" sz="1400" i="1" dirty="0">
                <a:solidFill>
                  <a:srgbClr val="146E37"/>
                </a:solidFill>
              </a:rPr>
              <a:t> </a:t>
            </a:r>
            <a:r>
              <a:rPr lang="en-US" sz="1400" i="1" dirty="0" err="1">
                <a:solidFill>
                  <a:srgbClr val="146E37"/>
                </a:solidFill>
              </a:rPr>
              <a:t>aprofundamento</a:t>
            </a:r>
            <a:r>
              <a:rPr lang="en-US" sz="1400" i="1" dirty="0">
                <a:solidFill>
                  <a:srgbClr val="146E37"/>
                </a:solidFill>
              </a:rPr>
              <a:t> das </a:t>
            </a:r>
            <a:r>
              <a:rPr lang="en-US" sz="1400" i="1" dirty="0" err="1">
                <a:solidFill>
                  <a:srgbClr val="146E37"/>
                </a:solidFill>
              </a:rPr>
              <a:t>análises</a:t>
            </a:r>
            <a:r>
              <a:rPr lang="en-US" sz="1400" i="1" dirty="0">
                <a:solidFill>
                  <a:srgbClr val="146E37"/>
                </a:solidFill>
              </a:rPr>
              <a:t>. As </a:t>
            </a:r>
            <a:r>
              <a:rPr lang="en-US" sz="1400" i="1" dirty="0" err="1">
                <a:solidFill>
                  <a:srgbClr val="146E37"/>
                </a:solidFill>
              </a:rPr>
              <a:t>cooperativas</a:t>
            </a:r>
            <a:r>
              <a:rPr lang="en-US" sz="1400" i="1" dirty="0">
                <a:solidFill>
                  <a:srgbClr val="146E37"/>
                </a:solidFill>
              </a:rPr>
              <a:t> com </a:t>
            </a:r>
            <a:r>
              <a:rPr lang="en-US" sz="1400" i="1" dirty="0" err="1">
                <a:solidFill>
                  <a:srgbClr val="146E37"/>
                </a:solidFill>
              </a:rPr>
              <a:t>mais</a:t>
            </a:r>
            <a:r>
              <a:rPr lang="en-US" sz="1400" i="1" dirty="0">
                <a:solidFill>
                  <a:srgbClr val="146E37"/>
                </a:solidFill>
              </a:rPr>
              <a:t> </a:t>
            </a:r>
            <a:r>
              <a:rPr lang="en-US" sz="1400" i="1" dirty="0" err="1">
                <a:solidFill>
                  <a:srgbClr val="146E37"/>
                </a:solidFill>
              </a:rPr>
              <a:t>processos</a:t>
            </a:r>
            <a:r>
              <a:rPr lang="en-US" sz="1400" i="1" dirty="0">
                <a:solidFill>
                  <a:srgbClr val="146E37"/>
                </a:solidFill>
              </a:rPr>
              <a:t> no </a:t>
            </a:r>
            <a:r>
              <a:rPr lang="en-US" sz="1400" i="1" dirty="0" err="1">
                <a:solidFill>
                  <a:srgbClr val="146E37"/>
                </a:solidFill>
              </a:rPr>
              <a:t>modelo</a:t>
            </a:r>
            <a:r>
              <a:rPr lang="en-US" sz="1400" i="1" dirty="0">
                <a:solidFill>
                  <a:srgbClr val="146E37"/>
                </a:solidFill>
              </a:rPr>
              <a:t> </a:t>
            </a:r>
            <a:r>
              <a:rPr lang="en-US" sz="1400" i="1" dirty="0" err="1">
                <a:solidFill>
                  <a:srgbClr val="146E37"/>
                </a:solidFill>
              </a:rPr>
              <a:t>sistêmico</a:t>
            </a:r>
            <a:r>
              <a:rPr lang="en-US" sz="1400" i="1" dirty="0">
                <a:solidFill>
                  <a:srgbClr val="146E37"/>
                </a:solidFill>
              </a:rPr>
              <a:t> </a:t>
            </a:r>
            <a:r>
              <a:rPr lang="en-US" sz="1400" i="1" dirty="0" err="1">
                <a:solidFill>
                  <a:srgbClr val="146E37"/>
                </a:solidFill>
              </a:rPr>
              <a:t>exigiram</a:t>
            </a:r>
            <a:r>
              <a:rPr lang="en-US" sz="1400" i="1" dirty="0">
                <a:solidFill>
                  <a:srgbClr val="146E37"/>
                </a:solidFill>
              </a:rPr>
              <a:t> um </a:t>
            </a:r>
            <a:r>
              <a:rPr lang="en-US" sz="1400" i="1" dirty="0" err="1">
                <a:solidFill>
                  <a:srgbClr val="146E37"/>
                </a:solidFill>
              </a:rPr>
              <a:t>esforço</a:t>
            </a:r>
            <a:r>
              <a:rPr lang="en-US" sz="1400" i="1" dirty="0">
                <a:solidFill>
                  <a:srgbClr val="146E37"/>
                </a:solidFill>
              </a:rPr>
              <a:t> </a:t>
            </a:r>
            <a:r>
              <a:rPr lang="en-US" sz="1400" i="1" dirty="0" err="1">
                <a:solidFill>
                  <a:srgbClr val="146E37"/>
                </a:solidFill>
              </a:rPr>
              <a:t>maior</a:t>
            </a:r>
            <a:r>
              <a:rPr lang="en-US" sz="1400" i="1" dirty="0">
                <a:solidFill>
                  <a:srgbClr val="146E37"/>
                </a:solidFill>
              </a:rPr>
              <a:t>, e </a:t>
            </a:r>
            <a:r>
              <a:rPr lang="en-US" sz="1400" i="1" dirty="0" err="1">
                <a:solidFill>
                  <a:srgbClr val="146E37"/>
                </a:solidFill>
              </a:rPr>
              <a:t>pressionaram</a:t>
            </a:r>
            <a:r>
              <a:rPr lang="en-US" sz="1400" i="1" dirty="0">
                <a:solidFill>
                  <a:srgbClr val="146E37"/>
                </a:solidFill>
              </a:rPr>
              <a:t> </a:t>
            </a:r>
            <a:r>
              <a:rPr lang="en-US" sz="1400" i="1" dirty="0" err="1">
                <a:solidFill>
                  <a:srgbClr val="146E37"/>
                </a:solidFill>
              </a:rPr>
              <a:t>por</a:t>
            </a:r>
            <a:r>
              <a:rPr lang="en-US" sz="1400" i="1" dirty="0">
                <a:solidFill>
                  <a:srgbClr val="146E37"/>
                </a:solidFill>
              </a:rPr>
              <a:t> um </a:t>
            </a:r>
            <a:r>
              <a:rPr lang="en-US" sz="1400" i="1" dirty="0" err="1">
                <a:solidFill>
                  <a:srgbClr val="146E37"/>
                </a:solidFill>
              </a:rPr>
              <a:t>retorno</a:t>
            </a:r>
            <a:r>
              <a:rPr lang="en-US" sz="1400" i="1" dirty="0">
                <a:solidFill>
                  <a:srgbClr val="146E37"/>
                </a:solidFill>
              </a:rPr>
              <a:t> </a:t>
            </a:r>
            <a:r>
              <a:rPr lang="en-US" sz="1400" i="1" dirty="0" err="1">
                <a:solidFill>
                  <a:srgbClr val="146E37"/>
                </a:solidFill>
              </a:rPr>
              <a:t>mais</a:t>
            </a:r>
            <a:r>
              <a:rPr lang="en-US" sz="1400" i="1" dirty="0">
                <a:solidFill>
                  <a:srgbClr val="146E37"/>
                </a:solidFill>
              </a:rPr>
              <a:t> </a:t>
            </a:r>
            <a:r>
              <a:rPr lang="en-US" sz="1400" i="1" dirty="0" err="1">
                <a:solidFill>
                  <a:srgbClr val="146E37"/>
                </a:solidFill>
              </a:rPr>
              <a:t>célere</a:t>
            </a:r>
            <a:r>
              <a:rPr lang="en-US" sz="1400" i="1" dirty="0">
                <a:solidFill>
                  <a:srgbClr val="146E37"/>
                </a:solidFill>
              </a:rPr>
              <a:t>;</a:t>
            </a:r>
          </a:p>
          <a:p>
            <a:pPr marL="342900" indent="-342900" algn="just" fontAlgn="auto">
              <a:spcAft>
                <a:spcPts val="0"/>
              </a:spcAft>
              <a:buFontTx/>
              <a:buAutoNum type="alphaLcParenR"/>
              <a:defRPr/>
            </a:pPr>
            <a:r>
              <a:rPr lang="en-US" sz="1400" i="1" dirty="0">
                <a:solidFill>
                  <a:srgbClr val="146E37"/>
                </a:solidFill>
              </a:rPr>
              <a:t> </a:t>
            </a:r>
            <a:r>
              <a:rPr lang="en-US" sz="1400" i="1" dirty="0" err="1">
                <a:solidFill>
                  <a:srgbClr val="146E37"/>
                </a:solidFill>
              </a:rPr>
              <a:t>Colidência</a:t>
            </a:r>
            <a:r>
              <a:rPr lang="en-US" sz="1400" i="1" dirty="0">
                <a:solidFill>
                  <a:srgbClr val="146E37"/>
                </a:solidFill>
              </a:rPr>
              <a:t>  dos </a:t>
            </a:r>
            <a:r>
              <a:rPr lang="en-US" sz="1400" i="1" dirty="0" err="1">
                <a:solidFill>
                  <a:srgbClr val="146E37"/>
                </a:solidFill>
              </a:rPr>
              <a:t>trabalhos</a:t>
            </a:r>
            <a:r>
              <a:rPr lang="en-US" sz="1400" i="1" dirty="0">
                <a:solidFill>
                  <a:srgbClr val="146E37"/>
                </a:solidFill>
              </a:rPr>
              <a:t> com </a:t>
            </a:r>
            <a:r>
              <a:rPr lang="en-US" sz="1400" i="1" dirty="0" err="1">
                <a:solidFill>
                  <a:srgbClr val="146E37"/>
                </a:solidFill>
              </a:rPr>
              <a:t>períodos</a:t>
            </a:r>
            <a:r>
              <a:rPr lang="en-US" sz="1400" i="1" dirty="0">
                <a:solidFill>
                  <a:srgbClr val="146E37"/>
                </a:solidFill>
              </a:rPr>
              <a:t> de </a:t>
            </a:r>
            <a:r>
              <a:rPr lang="en-US" sz="1400" i="1" dirty="0" err="1">
                <a:solidFill>
                  <a:srgbClr val="146E37"/>
                </a:solidFill>
              </a:rPr>
              <a:t>férias</a:t>
            </a:r>
            <a:r>
              <a:rPr lang="en-US" sz="1400" i="1" dirty="0">
                <a:solidFill>
                  <a:srgbClr val="146E37"/>
                </a:solidFill>
              </a:rPr>
              <a:t>/</a:t>
            </a:r>
            <a:r>
              <a:rPr lang="en-US" sz="1400" i="1" dirty="0" err="1">
                <a:solidFill>
                  <a:srgbClr val="146E37"/>
                </a:solidFill>
              </a:rPr>
              <a:t>licenças</a:t>
            </a:r>
            <a:r>
              <a:rPr lang="en-US" sz="1400" i="1" dirty="0">
                <a:solidFill>
                  <a:srgbClr val="146E37"/>
                </a:solidFill>
              </a:rPr>
              <a:t> de </a:t>
            </a:r>
            <a:r>
              <a:rPr lang="en-US" sz="1400" i="1" dirty="0" err="1">
                <a:solidFill>
                  <a:srgbClr val="146E37"/>
                </a:solidFill>
              </a:rPr>
              <a:t>colegas</a:t>
            </a:r>
            <a:r>
              <a:rPr lang="en-US" sz="1400" i="1" dirty="0">
                <a:solidFill>
                  <a:srgbClr val="146E37"/>
                </a:solidFill>
              </a:rPr>
              <a:t> no </a:t>
            </a:r>
            <a:r>
              <a:rPr lang="en-US" sz="1400" i="1" dirty="0" err="1">
                <a:solidFill>
                  <a:srgbClr val="146E37"/>
                </a:solidFill>
              </a:rPr>
              <a:t>período</a:t>
            </a:r>
            <a:r>
              <a:rPr lang="en-US" sz="1400" i="1" dirty="0">
                <a:solidFill>
                  <a:srgbClr val="146E37"/>
                </a:solidFill>
              </a:rPr>
              <a:t> de </a:t>
            </a:r>
            <a:r>
              <a:rPr lang="en-US" sz="1400" i="1" dirty="0" err="1">
                <a:solidFill>
                  <a:srgbClr val="146E37"/>
                </a:solidFill>
              </a:rPr>
              <a:t>execução</a:t>
            </a:r>
            <a:r>
              <a:rPr lang="en-US" sz="1400" i="1" dirty="0">
                <a:solidFill>
                  <a:srgbClr val="146E37"/>
                </a:solidFill>
              </a:rPr>
              <a:t> dos </a:t>
            </a:r>
            <a:r>
              <a:rPr lang="en-US" sz="1400" i="1" dirty="0" err="1">
                <a:solidFill>
                  <a:srgbClr val="146E37"/>
                </a:solidFill>
              </a:rPr>
              <a:t>trabalhos</a:t>
            </a:r>
            <a:r>
              <a:rPr lang="en-US" sz="1400" i="1" dirty="0">
                <a:solidFill>
                  <a:srgbClr val="146E37"/>
                </a:solidFill>
              </a:rPr>
              <a:t>, </a:t>
            </a:r>
            <a:r>
              <a:rPr lang="en-US" sz="1400" i="1" dirty="0" err="1">
                <a:solidFill>
                  <a:srgbClr val="146E37"/>
                </a:solidFill>
              </a:rPr>
              <a:t>afeta</a:t>
            </a:r>
            <a:r>
              <a:rPr lang="en-US" sz="1400" i="1" dirty="0">
                <a:solidFill>
                  <a:srgbClr val="146E37"/>
                </a:solidFill>
              </a:rPr>
              <a:t> </a:t>
            </a:r>
            <a:r>
              <a:rPr lang="en-US" sz="1400" i="1" dirty="0" err="1">
                <a:solidFill>
                  <a:srgbClr val="146E37"/>
                </a:solidFill>
              </a:rPr>
              <a:t>diretamente</a:t>
            </a:r>
            <a:r>
              <a:rPr lang="en-US" sz="1400" i="1" dirty="0">
                <a:solidFill>
                  <a:srgbClr val="146E37"/>
                </a:solidFill>
              </a:rPr>
              <a:t> a </a:t>
            </a:r>
            <a:r>
              <a:rPr lang="en-US" sz="1400" i="1" dirty="0" err="1">
                <a:solidFill>
                  <a:srgbClr val="146E37"/>
                </a:solidFill>
              </a:rPr>
              <a:t>rotina</a:t>
            </a:r>
            <a:r>
              <a:rPr lang="en-US" sz="1400" i="1" dirty="0">
                <a:solidFill>
                  <a:srgbClr val="146E37"/>
                </a:solidFill>
              </a:rPr>
              <a:t> do backup para </a:t>
            </a:r>
            <a:r>
              <a:rPr lang="en-US" sz="1400" i="1" dirty="0" err="1">
                <a:solidFill>
                  <a:srgbClr val="146E37"/>
                </a:solidFill>
              </a:rPr>
              <a:t>condução</a:t>
            </a:r>
            <a:r>
              <a:rPr lang="en-US" sz="1400" i="1" dirty="0">
                <a:solidFill>
                  <a:srgbClr val="146E37"/>
                </a:solidFill>
              </a:rPr>
              <a:t> das </a:t>
            </a:r>
            <a:r>
              <a:rPr lang="en-US" sz="1400" i="1" dirty="0" err="1">
                <a:solidFill>
                  <a:srgbClr val="146E37"/>
                </a:solidFill>
              </a:rPr>
              <a:t>tarefas</a:t>
            </a:r>
            <a:r>
              <a:rPr lang="en-US" sz="1400" i="1" dirty="0">
                <a:solidFill>
                  <a:srgbClr val="146E37"/>
                </a:solidFill>
              </a:rPr>
              <a:t> </a:t>
            </a:r>
            <a:r>
              <a:rPr lang="en-US" sz="1400" i="1" dirty="0" err="1">
                <a:solidFill>
                  <a:srgbClr val="146E37"/>
                </a:solidFill>
              </a:rPr>
              <a:t>rotineiras</a:t>
            </a:r>
            <a:r>
              <a:rPr lang="en-US" sz="1400" i="1" dirty="0">
                <a:solidFill>
                  <a:srgbClr val="146E37"/>
                </a:solidFill>
              </a:rPr>
              <a:t> do </a:t>
            </a:r>
            <a:r>
              <a:rPr lang="en-US" sz="1400" i="1" dirty="0" err="1">
                <a:solidFill>
                  <a:srgbClr val="146E37"/>
                </a:solidFill>
              </a:rPr>
              <a:t>núcleo</a:t>
            </a:r>
            <a:r>
              <a:rPr lang="en-US" sz="1400" i="1" dirty="0">
                <a:solidFill>
                  <a:srgbClr val="146E37"/>
                </a:solidFill>
              </a:rPr>
              <a:t>, </a:t>
            </a:r>
            <a:r>
              <a:rPr lang="en-US" sz="1400" i="1" dirty="0" err="1">
                <a:solidFill>
                  <a:srgbClr val="146E37"/>
                </a:solidFill>
              </a:rPr>
              <a:t>especialmente</a:t>
            </a:r>
            <a:r>
              <a:rPr lang="en-US" sz="1400" i="1" dirty="0">
                <a:solidFill>
                  <a:srgbClr val="146E37"/>
                </a:solidFill>
              </a:rPr>
              <a:t> se </a:t>
            </a:r>
            <a:r>
              <a:rPr lang="en-US" sz="1400" i="1" dirty="0" err="1">
                <a:solidFill>
                  <a:srgbClr val="146E37"/>
                </a:solidFill>
              </a:rPr>
              <a:t>são</a:t>
            </a:r>
            <a:r>
              <a:rPr lang="en-US" sz="1400" i="1" dirty="0">
                <a:solidFill>
                  <a:srgbClr val="146E37"/>
                </a:solidFill>
              </a:rPr>
              <a:t> as </a:t>
            </a:r>
            <a:r>
              <a:rPr lang="en-US" sz="1400" i="1" dirty="0" err="1">
                <a:solidFill>
                  <a:srgbClr val="146E37"/>
                </a:solidFill>
              </a:rPr>
              <a:t>mesmas</a:t>
            </a:r>
            <a:r>
              <a:rPr lang="en-US" sz="1400" i="1" dirty="0">
                <a:solidFill>
                  <a:srgbClr val="146E37"/>
                </a:solidFill>
              </a:rPr>
              <a:t> </a:t>
            </a:r>
            <a:r>
              <a:rPr lang="en-US" sz="1400" i="1" dirty="0" err="1">
                <a:solidFill>
                  <a:srgbClr val="146E37"/>
                </a:solidFill>
              </a:rPr>
              <a:t>pessoas</a:t>
            </a:r>
            <a:r>
              <a:rPr lang="en-US" sz="1400" i="1" dirty="0">
                <a:solidFill>
                  <a:srgbClr val="146E37"/>
                </a:solidFill>
              </a:rPr>
              <a:t> </a:t>
            </a:r>
            <a:r>
              <a:rPr lang="en-US" sz="1400" i="1" dirty="0" err="1">
                <a:solidFill>
                  <a:srgbClr val="146E37"/>
                </a:solidFill>
              </a:rPr>
              <a:t>envolvidos</a:t>
            </a:r>
            <a:r>
              <a:rPr lang="en-US" sz="1400" i="1" dirty="0">
                <a:solidFill>
                  <a:srgbClr val="146E37"/>
                </a:solidFill>
              </a:rPr>
              <a:t> com o </a:t>
            </a:r>
            <a:r>
              <a:rPr lang="en-US" sz="1400" i="1" dirty="0" err="1">
                <a:solidFill>
                  <a:srgbClr val="146E37"/>
                </a:solidFill>
              </a:rPr>
              <a:t>processo</a:t>
            </a:r>
            <a:r>
              <a:rPr lang="en-US" sz="1400" i="1" dirty="0">
                <a:solidFill>
                  <a:srgbClr val="146E37"/>
                </a:solidFill>
              </a:rPr>
              <a:t> de auditoria externa;</a:t>
            </a:r>
          </a:p>
          <a:p>
            <a:pPr marL="342900" indent="-342900" algn="just" fontAlgn="auto">
              <a:spcAft>
                <a:spcPts val="0"/>
              </a:spcAft>
              <a:buFontTx/>
              <a:buAutoNum type="alphaLcParenR"/>
              <a:defRPr/>
            </a:pPr>
            <a:r>
              <a:rPr lang="en-US" sz="1400" i="1" dirty="0">
                <a:solidFill>
                  <a:srgbClr val="146E37"/>
                </a:solidFill>
              </a:rPr>
              <a:t>Atendimento a </a:t>
            </a:r>
            <a:r>
              <a:rPr lang="en-US" sz="1400" i="1" dirty="0" err="1">
                <a:solidFill>
                  <a:srgbClr val="146E37"/>
                </a:solidFill>
              </a:rPr>
              <a:t>reuniões</a:t>
            </a:r>
            <a:r>
              <a:rPr lang="en-US" sz="1400" i="1" dirty="0">
                <a:solidFill>
                  <a:srgbClr val="146E37"/>
                </a:solidFill>
              </a:rPr>
              <a:t>/</a:t>
            </a:r>
            <a:r>
              <a:rPr lang="en-US" sz="1400" i="1" dirty="0" err="1">
                <a:solidFill>
                  <a:srgbClr val="146E37"/>
                </a:solidFill>
              </a:rPr>
              <a:t>treinamentos</a:t>
            </a:r>
            <a:r>
              <a:rPr lang="en-US" sz="1400" i="1" dirty="0">
                <a:solidFill>
                  <a:srgbClr val="146E37"/>
                </a:solidFill>
              </a:rPr>
              <a:t>/</a:t>
            </a:r>
            <a:r>
              <a:rPr lang="en-US" sz="1400" i="1" dirty="0" err="1">
                <a:solidFill>
                  <a:srgbClr val="146E37"/>
                </a:solidFill>
              </a:rPr>
              <a:t>cursos</a:t>
            </a:r>
            <a:r>
              <a:rPr lang="en-US" sz="1400" i="1" dirty="0">
                <a:solidFill>
                  <a:srgbClr val="146E37"/>
                </a:solidFill>
              </a:rPr>
              <a:t> </a:t>
            </a:r>
            <a:r>
              <a:rPr lang="en-US" sz="1400" i="1" dirty="0" err="1">
                <a:solidFill>
                  <a:srgbClr val="146E37"/>
                </a:solidFill>
              </a:rPr>
              <a:t>externos</a:t>
            </a:r>
            <a:r>
              <a:rPr lang="en-US" sz="1400" i="1" dirty="0">
                <a:solidFill>
                  <a:srgbClr val="146E37"/>
                </a:solidFill>
              </a:rPr>
              <a:t>, </a:t>
            </a:r>
            <a:r>
              <a:rPr lang="en-US" sz="1400" i="1" dirty="0" err="1">
                <a:solidFill>
                  <a:srgbClr val="146E37"/>
                </a:solidFill>
              </a:rPr>
              <a:t>ocasinou</a:t>
            </a:r>
            <a:r>
              <a:rPr lang="en-US" sz="1400" i="1" dirty="0">
                <a:solidFill>
                  <a:srgbClr val="146E37"/>
                </a:solidFill>
              </a:rPr>
              <a:t> a </a:t>
            </a:r>
            <a:r>
              <a:rPr lang="en-US" sz="1400" i="1" dirty="0" err="1">
                <a:solidFill>
                  <a:srgbClr val="146E37"/>
                </a:solidFill>
              </a:rPr>
              <a:t>repactuação</a:t>
            </a:r>
            <a:r>
              <a:rPr lang="en-US" sz="1400" i="1" dirty="0">
                <a:solidFill>
                  <a:srgbClr val="146E37"/>
                </a:solidFill>
              </a:rPr>
              <a:t> </a:t>
            </a:r>
            <a:r>
              <a:rPr lang="en-US" sz="1400" i="1" dirty="0" err="1">
                <a:solidFill>
                  <a:srgbClr val="146E37"/>
                </a:solidFill>
              </a:rPr>
              <a:t>prazo</a:t>
            </a:r>
            <a:r>
              <a:rPr lang="en-US" sz="1400" i="1" dirty="0">
                <a:solidFill>
                  <a:srgbClr val="146E37"/>
                </a:solidFill>
              </a:rPr>
              <a:t> de </a:t>
            </a:r>
            <a:r>
              <a:rPr lang="en-US" sz="1400" i="1" dirty="0" err="1">
                <a:solidFill>
                  <a:srgbClr val="146E37"/>
                </a:solidFill>
              </a:rPr>
              <a:t>retorno</a:t>
            </a:r>
            <a:r>
              <a:rPr lang="en-US" sz="1400" i="1" dirty="0">
                <a:solidFill>
                  <a:srgbClr val="146E37"/>
                </a:solidFill>
              </a:rPr>
              <a:t> </a:t>
            </a:r>
            <a:r>
              <a:rPr lang="en-US" sz="1400" i="1" dirty="0" err="1">
                <a:solidFill>
                  <a:srgbClr val="146E37"/>
                </a:solidFill>
              </a:rPr>
              <a:t>originalmente</a:t>
            </a:r>
            <a:r>
              <a:rPr lang="en-US" sz="1400" i="1" dirty="0">
                <a:solidFill>
                  <a:srgbClr val="146E37"/>
                </a:solidFill>
              </a:rPr>
              <a:t> </a:t>
            </a:r>
            <a:r>
              <a:rPr lang="en-US" sz="1400" i="1" dirty="0" err="1">
                <a:solidFill>
                  <a:srgbClr val="146E37"/>
                </a:solidFill>
              </a:rPr>
              <a:t>estabelecido</a:t>
            </a:r>
            <a:r>
              <a:rPr lang="en-US" sz="1400" i="1" dirty="0">
                <a:solidFill>
                  <a:srgbClr val="146E37"/>
                </a:solidFill>
              </a:rPr>
              <a:t> (16/11), para o </a:t>
            </a:r>
            <a:r>
              <a:rPr lang="en-US" sz="1400" i="1" dirty="0" err="1">
                <a:solidFill>
                  <a:srgbClr val="146E37"/>
                </a:solidFill>
              </a:rPr>
              <a:t>dia</a:t>
            </a:r>
            <a:r>
              <a:rPr lang="en-US" sz="1400" i="1" dirty="0">
                <a:solidFill>
                  <a:srgbClr val="146E37"/>
                </a:solidFill>
              </a:rPr>
              <a:t> 23/11 (</a:t>
            </a:r>
            <a:r>
              <a:rPr lang="en-US" sz="1400" i="1" dirty="0" err="1">
                <a:solidFill>
                  <a:srgbClr val="146E37"/>
                </a:solidFill>
              </a:rPr>
              <a:t>semana</a:t>
            </a:r>
            <a:r>
              <a:rPr lang="en-US" sz="1400" i="1" dirty="0">
                <a:solidFill>
                  <a:srgbClr val="146E37"/>
                </a:solidFill>
              </a:rPr>
              <a:t> posterior), </a:t>
            </a:r>
            <a:r>
              <a:rPr lang="en-US" sz="1400" i="1" dirty="0" err="1">
                <a:solidFill>
                  <a:srgbClr val="146E37"/>
                </a:solidFill>
              </a:rPr>
              <a:t>sendo</a:t>
            </a:r>
            <a:r>
              <a:rPr lang="en-US" sz="1400" i="1" dirty="0">
                <a:solidFill>
                  <a:srgbClr val="146E37"/>
                </a:solidFill>
              </a:rPr>
              <a:t> </a:t>
            </a:r>
            <a:r>
              <a:rPr lang="en-US" sz="1400" i="1" dirty="0" err="1">
                <a:solidFill>
                  <a:srgbClr val="146E37"/>
                </a:solidFill>
              </a:rPr>
              <a:t>finalizado</a:t>
            </a:r>
            <a:r>
              <a:rPr lang="en-US" sz="1400" i="1" dirty="0">
                <a:solidFill>
                  <a:srgbClr val="146E37"/>
                </a:solidFill>
              </a:rPr>
              <a:t> o </a:t>
            </a:r>
            <a:r>
              <a:rPr lang="en-US" sz="1400" i="1" dirty="0" err="1">
                <a:solidFill>
                  <a:srgbClr val="146E37"/>
                </a:solidFill>
              </a:rPr>
              <a:t>trabalho</a:t>
            </a:r>
            <a:r>
              <a:rPr lang="en-US" sz="1400" i="1" dirty="0">
                <a:solidFill>
                  <a:srgbClr val="146E37"/>
                </a:solidFill>
              </a:rPr>
              <a:t> </a:t>
            </a:r>
            <a:r>
              <a:rPr lang="en-US" sz="1400" i="1" dirty="0" err="1">
                <a:solidFill>
                  <a:srgbClr val="146E37"/>
                </a:solidFill>
              </a:rPr>
              <a:t>em</a:t>
            </a:r>
            <a:r>
              <a:rPr lang="en-US" sz="1400" i="1" dirty="0">
                <a:solidFill>
                  <a:srgbClr val="146E37"/>
                </a:solidFill>
              </a:rPr>
              <a:t> 30/11 (</a:t>
            </a:r>
            <a:r>
              <a:rPr lang="en-US" sz="1400" i="1" dirty="0" err="1">
                <a:solidFill>
                  <a:srgbClr val="146E37"/>
                </a:solidFill>
              </a:rPr>
              <a:t>uma</a:t>
            </a:r>
            <a:r>
              <a:rPr lang="en-US" sz="1400" i="1" dirty="0">
                <a:solidFill>
                  <a:srgbClr val="146E37"/>
                </a:solidFill>
              </a:rPr>
              <a:t> </a:t>
            </a:r>
            <a:r>
              <a:rPr lang="en-US" sz="1400" i="1" dirty="0" err="1">
                <a:solidFill>
                  <a:srgbClr val="146E37"/>
                </a:solidFill>
              </a:rPr>
              <a:t>semana</a:t>
            </a:r>
            <a:r>
              <a:rPr lang="en-US" sz="1400" i="1" dirty="0">
                <a:solidFill>
                  <a:srgbClr val="146E37"/>
                </a:solidFill>
              </a:rPr>
              <a:t> </a:t>
            </a:r>
            <a:r>
              <a:rPr lang="en-US" sz="1400" i="1" dirty="0" err="1">
                <a:solidFill>
                  <a:srgbClr val="146E37"/>
                </a:solidFill>
              </a:rPr>
              <a:t>depois</a:t>
            </a:r>
            <a:r>
              <a:rPr lang="en-US" sz="1400" i="1" dirty="0">
                <a:solidFill>
                  <a:srgbClr val="146E37"/>
                </a:solidFill>
              </a:rPr>
              <a:t> da data </a:t>
            </a:r>
            <a:r>
              <a:rPr lang="en-US" sz="1400" i="1" dirty="0" err="1">
                <a:solidFill>
                  <a:srgbClr val="146E37"/>
                </a:solidFill>
              </a:rPr>
              <a:t>repactuada</a:t>
            </a:r>
            <a:r>
              <a:rPr lang="en-US" sz="1400" i="1" dirty="0">
                <a:solidFill>
                  <a:srgbClr val="146E37"/>
                </a:solidFill>
              </a:rPr>
              <a:t>), e </a:t>
            </a:r>
            <a:r>
              <a:rPr lang="en-US" sz="1400" i="1" dirty="0" err="1">
                <a:solidFill>
                  <a:srgbClr val="146E37"/>
                </a:solidFill>
              </a:rPr>
              <a:t>ainda</a:t>
            </a:r>
            <a:r>
              <a:rPr lang="en-US" sz="1400" i="1" dirty="0">
                <a:solidFill>
                  <a:srgbClr val="146E37"/>
                </a:solidFill>
              </a:rPr>
              <a:t> com a </a:t>
            </a:r>
            <a:r>
              <a:rPr lang="en-US" sz="1400" i="1" dirty="0" err="1">
                <a:solidFill>
                  <a:srgbClr val="146E37"/>
                </a:solidFill>
              </a:rPr>
              <a:t>realização</a:t>
            </a:r>
            <a:r>
              <a:rPr lang="en-US" sz="1400" i="1" dirty="0">
                <a:solidFill>
                  <a:srgbClr val="146E37"/>
                </a:solidFill>
              </a:rPr>
              <a:t> de </a:t>
            </a:r>
            <a:r>
              <a:rPr lang="en-US" sz="1400" i="1" dirty="0" err="1">
                <a:solidFill>
                  <a:srgbClr val="146E37"/>
                </a:solidFill>
              </a:rPr>
              <a:t>ajustes</a:t>
            </a:r>
            <a:r>
              <a:rPr lang="en-US" sz="1400" i="1" dirty="0">
                <a:solidFill>
                  <a:srgbClr val="146E37"/>
                </a:solidFill>
              </a:rPr>
              <a:t> </a:t>
            </a:r>
            <a:r>
              <a:rPr lang="en-US" sz="1400" i="1" dirty="0" err="1">
                <a:solidFill>
                  <a:srgbClr val="146E37"/>
                </a:solidFill>
              </a:rPr>
              <a:t>na</a:t>
            </a:r>
            <a:r>
              <a:rPr lang="en-US" sz="1400" i="1" dirty="0">
                <a:solidFill>
                  <a:srgbClr val="146E37"/>
                </a:solidFill>
              </a:rPr>
              <a:t> </a:t>
            </a:r>
            <a:r>
              <a:rPr lang="en-US" sz="1400" i="1" dirty="0" err="1">
                <a:solidFill>
                  <a:srgbClr val="146E37"/>
                </a:solidFill>
              </a:rPr>
              <a:t>primeira</a:t>
            </a:r>
            <a:r>
              <a:rPr lang="en-US" sz="1400" i="1" dirty="0">
                <a:solidFill>
                  <a:srgbClr val="146E37"/>
                </a:solidFill>
              </a:rPr>
              <a:t> </a:t>
            </a:r>
            <a:r>
              <a:rPr lang="en-US" sz="1400" i="1" dirty="0" err="1">
                <a:solidFill>
                  <a:srgbClr val="146E37"/>
                </a:solidFill>
              </a:rPr>
              <a:t>semana</a:t>
            </a:r>
            <a:r>
              <a:rPr lang="en-US" sz="1400" i="1" dirty="0">
                <a:solidFill>
                  <a:srgbClr val="146E37"/>
                </a:solidFill>
              </a:rPr>
              <a:t> de </a:t>
            </a:r>
            <a:r>
              <a:rPr lang="en-US" sz="1400" i="1" dirty="0" err="1">
                <a:solidFill>
                  <a:srgbClr val="146E37"/>
                </a:solidFill>
              </a:rPr>
              <a:t>dezembro</a:t>
            </a:r>
            <a:r>
              <a:rPr lang="en-US" sz="1400" i="1" dirty="0">
                <a:solidFill>
                  <a:srgbClr val="146E37"/>
                </a:solidFill>
              </a:rPr>
              <a:t>;</a:t>
            </a:r>
          </a:p>
          <a:p>
            <a:pPr marL="342900" indent="-342900" algn="just" fontAlgn="auto">
              <a:spcAft>
                <a:spcPts val="0"/>
              </a:spcAft>
              <a:buFontTx/>
              <a:buAutoNum type="alphaLcParenR"/>
              <a:defRPr/>
            </a:pPr>
            <a:r>
              <a:rPr lang="en-US" sz="1400" i="1" dirty="0" err="1">
                <a:solidFill>
                  <a:srgbClr val="146E37"/>
                </a:solidFill>
              </a:rPr>
              <a:t>Núcleos</a:t>
            </a:r>
            <a:r>
              <a:rPr lang="en-US" sz="1400" i="1" dirty="0">
                <a:solidFill>
                  <a:srgbClr val="146E37"/>
                </a:solidFill>
              </a:rPr>
              <a:t> Trabalhista e Processual Cível, </a:t>
            </a:r>
            <a:r>
              <a:rPr lang="en-US" sz="1400" i="1" dirty="0" err="1">
                <a:solidFill>
                  <a:srgbClr val="146E37"/>
                </a:solidFill>
              </a:rPr>
              <a:t>trabalhando</a:t>
            </a:r>
            <a:r>
              <a:rPr lang="en-US" sz="1400" i="1" dirty="0">
                <a:solidFill>
                  <a:srgbClr val="146E37"/>
                </a:solidFill>
              </a:rPr>
              <a:t> </a:t>
            </a:r>
            <a:r>
              <a:rPr lang="en-US" sz="1400" i="1" dirty="0" err="1">
                <a:solidFill>
                  <a:srgbClr val="146E37"/>
                </a:solidFill>
              </a:rPr>
              <a:t>sem</a:t>
            </a:r>
            <a:r>
              <a:rPr lang="en-US" sz="1400" i="1" dirty="0">
                <a:solidFill>
                  <a:srgbClr val="146E37"/>
                </a:solidFill>
              </a:rPr>
              <a:t> backup (</a:t>
            </a:r>
            <a:r>
              <a:rPr lang="en-US" sz="1400" i="1" dirty="0" err="1">
                <a:solidFill>
                  <a:srgbClr val="146E37"/>
                </a:solidFill>
              </a:rPr>
              <a:t>risco</a:t>
            </a:r>
            <a:r>
              <a:rPr lang="en-US" sz="1400" i="1" dirty="0">
                <a:solidFill>
                  <a:srgbClr val="146E37"/>
                </a:solidFill>
              </a:rPr>
              <a:t> de </a:t>
            </a:r>
            <a:r>
              <a:rPr lang="en-US" sz="1400" i="1" dirty="0" err="1">
                <a:solidFill>
                  <a:srgbClr val="146E37"/>
                </a:solidFill>
              </a:rPr>
              <a:t>conhecimento</a:t>
            </a:r>
            <a:r>
              <a:rPr lang="en-US" sz="1400" i="1" dirty="0">
                <a:solidFill>
                  <a:srgbClr val="146E37"/>
                </a:solidFill>
              </a:rPr>
              <a:t> </a:t>
            </a:r>
            <a:r>
              <a:rPr lang="en-US" sz="1400" i="1" dirty="0" err="1">
                <a:solidFill>
                  <a:srgbClr val="146E37"/>
                </a:solidFill>
              </a:rPr>
              <a:t>concentrado</a:t>
            </a:r>
            <a:r>
              <a:rPr lang="en-US" sz="1400" i="1" dirty="0">
                <a:solidFill>
                  <a:srgbClr val="146E37"/>
                </a:solidFill>
              </a:rPr>
              <a:t> </a:t>
            </a:r>
            <a:r>
              <a:rPr lang="en-US" sz="1400" i="1" dirty="0" err="1">
                <a:solidFill>
                  <a:srgbClr val="146E37"/>
                </a:solidFill>
              </a:rPr>
              <a:t>em</a:t>
            </a:r>
            <a:r>
              <a:rPr lang="en-US" sz="1400" i="1" dirty="0">
                <a:solidFill>
                  <a:srgbClr val="146E37"/>
                </a:solidFill>
              </a:rPr>
              <a:t> </a:t>
            </a:r>
            <a:r>
              <a:rPr lang="en-US" sz="1400" i="1" dirty="0" err="1">
                <a:solidFill>
                  <a:srgbClr val="146E37"/>
                </a:solidFill>
              </a:rPr>
              <a:t>apenas</a:t>
            </a:r>
            <a:r>
              <a:rPr lang="en-US" sz="1400" i="1" dirty="0">
                <a:solidFill>
                  <a:srgbClr val="146E37"/>
                </a:solidFill>
              </a:rPr>
              <a:t> um </a:t>
            </a:r>
            <a:r>
              <a:rPr lang="en-US" sz="1400" i="1" dirty="0" err="1">
                <a:solidFill>
                  <a:srgbClr val="146E37"/>
                </a:solidFill>
              </a:rPr>
              <a:t>integrante</a:t>
            </a:r>
            <a:r>
              <a:rPr lang="en-US" sz="1400" i="1" dirty="0">
                <a:solidFill>
                  <a:srgbClr val="146E37"/>
                </a:solidFill>
              </a:rPr>
              <a:t> do </a:t>
            </a:r>
            <a:r>
              <a:rPr lang="en-US" sz="1400" i="1" dirty="0" err="1">
                <a:solidFill>
                  <a:srgbClr val="146E37"/>
                </a:solidFill>
              </a:rPr>
              <a:t>núcleo</a:t>
            </a:r>
            <a:r>
              <a:rPr lang="en-US" sz="1400" i="1" dirty="0">
                <a:solidFill>
                  <a:srgbClr val="146E37"/>
                </a:solidFill>
              </a:rPr>
              <a:t>);</a:t>
            </a:r>
          </a:p>
          <a:p>
            <a:pPr marL="342900" indent="-342900" algn="just" fontAlgn="auto">
              <a:spcAft>
                <a:spcPts val="0"/>
              </a:spcAft>
              <a:buFontTx/>
              <a:buAutoNum type="alphaLcParenR"/>
              <a:defRPr/>
            </a:pPr>
            <a:r>
              <a:rPr lang="en-US" sz="1400" i="1" dirty="0">
                <a:solidFill>
                  <a:srgbClr val="146E37"/>
                </a:solidFill>
              </a:rPr>
              <a:t>Falta de </a:t>
            </a:r>
            <a:r>
              <a:rPr lang="en-US" sz="1400" i="1" dirty="0" err="1">
                <a:solidFill>
                  <a:srgbClr val="146E37"/>
                </a:solidFill>
              </a:rPr>
              <a:t>familiaridade</a:t>
            </a:r>
            <a:r>
              <a:rPr lang="en-US" sz="1400" i="1" dirty="0">
                <a:solidFill>
                  <a:srgbClr val="146E37"/>
                </a:solidFill>
              </a:rPr>
              <a:t> com o Suporte On Line, fez com que </a:t>
            </a:r>
            <a:r>
              <a:rPr lang="en-US" sz="1400" i="1" dirty="0" err="1">
                <a:solidFill>
                  <a:srgbClr val="146E37"/>
                </a:solidFill>
              </a:rPr>
              <a:t>muitas</a:t>
            </a:r>
            <a:r>
              <a:rPr lang="en-US" sz="1400" i="1" dirty="0">
                <a:solidFill>
                  <a:srgbClr val="146E37"/>
                </a:solidFill>
              </a:rPr>
              <a:t> </a:t>
            </a:r>
            <a:r>
              <a:rPr lang="en-US" sz="1400" i="1" dirty="0" err="1">
                <a:solidFill>
                  <a:srgbClr val="146E37"/>
                </a:solidFill>
              </a:rPr>
              <a:t>aberturas</a:t>
            </a:r>
            <a:r>
              <a:rPr lang="en-US" sz="1400" i="1" dirty="0">
                <a:solidFill>
                  <a:srgbClr val="146E37"/>
                </a:solidFill>
              </a:rPr>
              <a:t> de </a:t>
            </a:r>
            <a:r>
              <a:rPr lang="en-US" sz="1400" i="1" dirty="0" err="1">
                <a:solidFill>
                  <a:srgbClr val="146E37"/>
                </a:solidFill>
              </a:rPr>
              <a:t>requisições</a:t>
            </a:r>
            <a:r>
              <a:rPr lang="en-US" sz="1400" i="1" dirty="0">
                <a:solidFill>
                  <a:srgbClr val="146E37"/>
                </a:solidFill>
              </a:rPr>
              <a:t> </a:t>
            </a:r>
            <a:r>
              <a:rPr lang="en-US" sz="1400" i="1" dirty="0" err="1">
                <a:solidFill>
                  <a:srgbClr val="146E37"/>
                </a:solidFill>
              </a:rPr>
              <a:t>fossem</a:t>
            </a:r>
            <a:r>
              <a:rPr lang="en-US" sz="1400" i="1" dirty="0">
                <a:solidFill>
                  <a:srgbClr val="146E37"/>
                </a:solidFill>
              </a:rPr>
              <a:t> </a:t>
            </a:r>
            <a:r>
              <a:rPr lang="en-US" sz="1400" i="1" dirty="0" err="1">
                <a:solidFill>
                  <a:srgbClr val="146E37"/>
                </a:solidFill>
              </a:rPr>
              <a:t>realizadas</a:t>
            </a:r>
            <a:r>
              <a:rPr lang="en-US" sz="1400" i="1" dirty="0">
                <a:solidFill>
                  <a:srgbClr val="146E37"/>
                </a:solidFill>
              </a:rPr>
              <a:t> </a:t>
            </a:r>
            <a:r>
              <a:rPr lang="en-US" sz="1400" i="1" dirty="0" err="1">
                <a:solidFill>
                  <a:srgbClr val="146E37"/>
                </a:solidFill>
              </a:rPr>
              <a:t>através</a:t>
            </a:r>
            <a:r>
              <a:rPr lang="en-US" sz="1400" i="1" dirty="0">
                <a:solidFill>
                  <a:srgbClr val="146E37"/>
                </a:solidFill>
              </a:rPr>
              <a:t> do Orchestrator, </a:t>
            </a:r>
            <a:r>
              <a:rPr lang="en-US" sz="1400" i="1" dirty="0" err="1">
                <a:solidFill>
                  <a:srgbClr val="146E37"/>
                </a:solidFill>
              </a:rPr>
              <a:t>gerando</a:t>
            </a:r>
            <a:r>
              <a:rPr lang="en-US" sz="1400" i="1" dirty="0">
                <a:solidFill>
                  <a:srgbClr val="146E37"/>
                </a:solidFill>
              </a:rPr>
              <a:t> </a:t>
            </a:r>
            <a:r>
              <a:rPr lang="en-US" sz="1400" i="1" dirty="0" err="1">
                <a:solidFill>
                  <a:srgbClr val="146E37"/>
                </a:solidFill>
              </a:rPr>
              <a:t>esforço</a:t>
            </a:r>
            <a:r>
              <a:rPr lang="en-US" sz="1400" i="1" dirty="0">
                <a:solidFill>
                  <a:srgbClr val="146E37"/>
                </a:solidFill>
              </a:rPr>
              <a:t> </a:t>
            </a:r>
            <a:r>
              <a:rPr lang="en-US" sz="1400" i="1" dirty="0" err="1">
                <a:solidFill>
                  <a:srgbClr val="146E37"/>
                </a:solidFill>
              </a:rPr>
              <a:t>operacional</a:t>
            </a:r>
            <a:r>
              <a:rPr lang="en-US" sz="1400" i="1" dirty="0">
                <a:solidFill>
                  <a:srgbClr val="146E37"/>
                </a:solidFill>
              </a:rPr>
              <a:t>;</a:t>
            </a:r>
          </a:p>
          <a:p>
            <a:pPr marL="342900" indent="-342900" algn="just" fontAlgn="auto">
              <a:spcAft>
                <a:spcPts val="0"/>
              </a:spcAft>
              <a:buFontTx/>
              <a:buAutoNum type="alphaLcParenR"/>
              <a:defRPr/>
            </a:pPr>
            <a:r>
              <a:rPr lang="en-US" sz="1400" i="1" dirty="0" err="1">
                <a:solidFill>
                  <a:srgbClr val="146E37"/>
                </a:solidFill>
              </a:rPr>
              <a:t>Questão</a:t>
            </a:r>
            <a:r>
              <a:rPr lang="en-US" sz="1400" i="1" dirty="0">
                <a:solidFill>
                  <a:srgbClr val="146E37"/>
                </a:solidFill>
              </a:rPr>
              <a:t> </a:t>
            </a:r>
            <a:r>
              <a:rPr lang="en-US" sz="1400" i="1" dirty="0" err="1">
                <a:solidFill>
                  <a:srgbClr val="146E37"/>
                </a:solidFill>
              </a:rPr>
              <a:t>conceitual</a:t>
            </a:r>
            <a:r>
              <a:rPr lang="en-US" sz="1400" i="1" dirty="0">
                <a:solidFill>
                  <a:srgbClr val="146E37"/>
                </a:solidFill>
              </a:rPr>
              <a:t> do </a:t>
            </a:r>
            <a:r>
              <a:rPr lang="en-US" sz="1400" i="1" dirty="0" err="1">
                <a:solidFill>
                  <a:srgbClr val="146E37"/>
                </a:solidFill>
              </a:rPr>
              <a:t>tratamento</a:t>
            </a:r>
            <a:r>
              <a:rPr lang="en-US" sz="1400" i="1" dirty="0">
                <a:solidFill>
                  <a:srgbClr val="146E37"/>
                </a:solidFill>
              </a:rPr>
              <a:t> de </a:t>
            </a:r>
            <a:r>
              <a:rPr lang="en-US" sz="1400" i="1" dirty="0" err="1">
                <a:solidFill>
                  <a:srgbClr val="146E37"/>
                </a:solidFill>
              </a:rPr>
              <a:t>provisões</a:t>
            </a:r>
            <a:r>
              <a:rPr lang="en-US" sz="1400" i="1" dirty="0">
                <a:solidFill>
                  <a:srgbClr val="146E37"/>
                </a:solidFill>
              </a:rPr>
              <a:t> x </a:t>
            </a:r>
            <a:r>
              <a:rPr lang="en-US" sz="1400" i="1" dirty="0" err="1">
                <a:solidFill>
                  <a:srgbClr val="146E37"/>
                </a:solidFill>
              </a:rPr>
              <a:t>depósito</a:t>
            </a:r>
            <a:r>
              <a:rPr lang="en-US" sz="1400" i="1" dirty="0">
                <a:solidFill>
                  <a:srgbClr val="146E37"/>
                </a:solidFill>
              </a:rPr>
              <a:t> e </a:t>
            </a:r>
            <a:r>
              <a:rPr lang="en-US" sz="1400" i="1" dirty="0" err="1">
                <a:solidFill>
                  <a:srgbClr val="146E37"/>
                </a:solidFill>
              </a:rPr>
              <a:t>correspondente</a:t>
            </a:r>
            <a:r>
              <a:rPr lang="en-US" sz="1400" i="1" dirty="0">
                <a:solidFill>
                  <a:srgbClr val="146E37"/>
                </a:solidFill>
              </a:rPr>
              <a:t> </a:t>
            </a:r>
            <a:r>
              <a:rPr lang="en-US" sz="1400" i="1" dirty="0" err="1">
                <a:solidFill>
                  <a:srgbClr val="146E37"/>
                </a:solidFill>
              </a:rPr>
              <a:t>tratamento</a:t>
            </a:r>
            <a:r>
              <a:rPr lang="en-US" sz="1400" i="1" dirty="0">
                <a:solidFill>
                  <a:srgbClr val="146E37"/>
                </a:solidFill>
              </a:rPr>
              <a:t> financeiro-</a:t>
            </a:r>
            <a:r>
              <a:rPr lang="en-US" sz="1400" i="1" dirty="0" err="1">
                <a:solidFill>
                  <a:srgbClr val="146E37"/>
                </a:solidFill>
              </a:rPr>
              <a:t>contábil</a:t>
            </a:r>
            <a:r>
              <a:rPr lang="en-US" sz="1400" i="1" dirty="0">
                <a:solidFill>
                  <a:srgbClr val="146E37"/>
                </a:solidFill>
              </a:rPr>
              <a:t> </a:t>
            </a:r>
            <a:r>
              <a:rPr lang="en-US" sz="1400" i="1" dirty="0" err="1">
                <a:solidFill>
                  <a:srgbClr val="146E37"/>
                </a:solidFill>
              </a:rPr>
              <a:t>deve</a:t>
            </a:r>
            <a:r>
              <a:rPr lang="en-US" sz="1400" i="1" dirty="0">
                <a:solidFill>
                  <a:srgbClr val="146E37"/>
                </a:solidFill>
              </a:rPr>
              <a:t> </a:t>
            </a:r>
            <a:r>
              <a:rPr lang="en-US" sz="1400" i="1" dirty="0" err="1">
                <a:solidFill>
                  <a:srgbClr val="146E37"/>
                </a:solidFill>
              </a:rPr>
              <a:t>ser</a:t>
            </a:r>
            <a:r>
              <a:rPr lang="en-US" sz="1400" i="1" dirty="0">
                <a:solidFill>
                  <a:srgbClr val="146E37"/>
                </a:solidFill>
              </a:rPr>
              <a:t> </a:t>
            </a:r>
            <a:r>
              <a:rPr lang="en-US" sz="1400" i="1" dirty="0" err="1">
                <a:solidFill>
                  <a:srgbClr val="146E37"/>
                </a:solidFill>
              </a:rPr>
              <a:t>melhor</a:t>
            </a:r>
            <a:r>
              <a:rPr lang="en-US" sz="1400" i="1" dirty="0">
                <a:solidFill>
                  <a:srgbClr val="146E37"/>
                </a:solidFill>
              </a:rPr>
              <a:t> </a:t>
            </a:r>
            <a:r>
              <a:rPr lang="en-US" sz="1400" i="1" dirty="0" err="1">
                <a:solidFill>
                  <a:srgbClr val="146E37"/>
                </a:solidFill>
              </a:rPr>
              <a:t>esclarecida</a:t>
            </a:r>
            <a:r>
              <a:rPr lang="en-US" sz="1400" i="1" dirty="0">
                <a:solidFill>
                  <a:srgbClr val="146E37"/>
                </a:solidFill>
              </a:rPr>
              <a:t> para as </a:t>
            </a:r>
            <a:r>
              <a:rPr lang="en-US" sz="1400" i="1" dirty="0" err="1">
                <a:solidFill>
                  <a:srgbClr val="146E37"/>
                </a:solidFill>
              </a:rPr>
              <a:t>cooperativas</a:t>
            </a:r>
            <a:r>
              <a:rPr lang="en-US" sz="1400" i="1" dirty="0">
                <a:solidFill>
                  <a:srgbClr val="146E37"/>
                </a:solidFill>
              </a:rPr>
              <a:t>, para que se </a:t>
            </a:r>
            <a:r>
              <a:rPr lang="en-US" sz="1400" i="1" dirty="0" err="1">
                <a:solidFill>
                  <a:srgbClr val="146E37"/>
                </a:solidFill>
              </a:rPr>
              <a:t>defina</a:t>
            </a:r>
            <a:r>
              <a:rPr lang="en-US" sz="1400" i="1" dirty="0">
                <a:solidFill>
                  <a:srgbClr val="146E37"/>
                </a:solidFill>
              </a:rPr>
              <a:t> um </a:t>
            </a:r>
            <a:r>
              <a:rPr lang="en-US" sz="1400" i="1" dirty="0" err="1">
                <a:solidFill>
                  <a:srgbClr val="146E37"/>
                </a:solidFill>
              </a:rPr>
              <a:t>tratamento</a:t>
            </a:r>
            <a:r>
              <a:rPr lang="en-US" sz="1400" i="1" dirty="0">
                <a:solidFill>
                  <a:srgbClr val="146E37"/>
                </a:solidFill>
              </a:rPr>
              <a:t> </a:t>
            </a:r>
            <a:r>
              <a:rPr lang="en-US" sz="1400" i="1" dirty="0" err="1">
                <a:solidFill>
                  <a:srgbClr val="146E37"/>
                </a:solidFill>
              </a:rPr>
              <a:t>uniforme</a:t>
            </a:r>
            <a:r>
              <a:rPr lang="en-US" sz="1400" i="1" dirty="0">
                <a:solidFill>
                  <a:srgbClr val="146E37"/>
                </a:solidFill>
              </a:rPr>
              <a:t>;</a:t>
            </a:r>
          </a:p>
          <a:p>
            <a:pPr marL="342900" indent="-342900" algn="just" fontAlgn="auto">
              <a:spcAft>
                <a:spcPts val="0"/>
              </a:spcAft>
              <a:buFontTx/>
              <a:buAutoNum type="alphaLcParenR"/>
              <a:defRPr/>
            </a:pPr>
            <a:r>
              <a:rPr lang="en-US" sz="1400" i="1" dirty="0" err="1">
                <a:solidFill>
                  <a:srgbClr val="146E37"/>
                </a:solidFill>
              </a:rPr>
              <a:t>Ausência</a:t>
            </a:r>
            <a:r>
              <a:rPr lang="en-US" sz="1400" i="1" dirty="0">
                <a:solidFill>
                  <a:srgbClr val="146E37"/>
                </a:solidFill>
              </a:rPr>
              <a:t> de </a:t>
            </a:r>
            <a:r>
              <a:rPr lang="en-US" sz="1400" i="1" dirty="0" err="1">
                <a:solidFill>
                  <a:srgbClr val="146E37"/>
                </a:solidFill>
              </a:rPr>
              <a:t>solução</a:t>
            </a:r>
            <a:r>
              <a:rPr lang="en-US" sz="1400" i="1" dirty="0">
                <a:solidFill>
                  <a:srgbClr val="146E37"/>
                </a:solidFill>
              </a:rPr>
              <a:t> </a:t>
            </a:r>
            <a:r>
              <a:rPr lang="en-US" sz="1400" i="1" dirty="0" err="1">
                <a:solidFill>
                  <a:srgbClr val="146E37"/>
                </a:solidFill>
              </a:rPr>
              <a:t>automatizada</a:t>
            </a:r>
            <a:r>
              <a:rPr lang="en-US" sz="1400" i="1" dirty="0">
                <a:solidFill>
                  <a:srgbClr val="146E37"/>
                </a:solidFill>
              </a:rPr>
              <a:t> com workflows e </a:t>
            </a:r>
            <a:r>
              <a:rPr lang="en-US" sz="1400" i="1" dirty="0" err="1">
                <a:solidFill>
                  <a:srgbClr val="146E37"/>
                </a:solidFill>
              </a:rPr>
              <a:t>disparo</a:t>
            </a:r>
            <a:r>
              <a:rPr lang="en-US" sz="1400" i="1" dirty="0">
                <a:solidFill>
                  <a:srgbClr val="146E37"/>
                </a:solidFill>
              </a:rPr>
              <a:t> de </a:t>
            </a:r>
            <a:r>
              <a:rPr lang="en-US" sz="1400" i="1" dirty="0" err="1">
                <a:solidFill>
                  <a:srgbClr val="146E37"/>
                </a:solidFill>
              </a:rPr>
              <a:t>mensagens</a:t>
            </a:r>
            <a:r>
              <a:rPr lang="en-US" sz="1400" i="1" dirty="0">
                <a:solidFill>
                  <a:srgbClr val="146E37"/>
                </a:solidFill>
              </a:rPr>
              <a:t>/</a:t>
            </a:r>
            <a:r>
              <a:rPr lang="en-US" sz="1400" i="1" dirty="0" err="1">
                <a:solidFill>
                  <a:srgbClr val="146E37"/>
                </a:solidFill>
              </a:rPr>
              <a:t>relatórios</a:t>
            </a:r>
            <a:r>
              <a:rPr lang="en-US" sz="1400" i="1" dirty="0">
                <a:solidFill>
                  <a:srgbClr val="146E37"/>
                </a:solidFill>
              </a:rPr>
              <a:t> </a:t>
            </a:r>
            <a:r>
              <a:rPr lang="en-US" sz="1400" i="1" dirty="0" err="1">
                <a:solidFill>
                  <a:srgbClr val="146E37"/>
                </a:solidFill>
              </a:rPr>
              <a:t>ocasiona</a:t>
            </a:r>
            <a:r>
              <a:rPr lang="en-US" sz="1400" i="1" dirty="0">
                <a:solidFill>
                  <a:srgbClr val="146E37"/>
                </a:solidFill>
              </a:rPr>
              <a:t> </a:t>
            </a:r>
            <a:r>
              <a:rPr lang="en-US" sz="1400" i="1" dirty="0" err="1">
                <a:solidFill>
                  <a:srgbClr val="146E37"/>
                </a:solidFill>
              </a:rPr>
              <a:t>muito</a:t>
            </a:r>
            <a:r>
              <a:rPr lang="en-US" sz="1400" i="1" dirty="0">
                <a:solidFill>
                  <a:srgbClr val="146E37"/>
                </a:solidFill>
              </a:rPr>
              <a:t> tempo de </a:t>
            </a:r>
            <a:r>
              <a:rPr lang="en-US" sz="1400" i="1" dirty="0" err="1">
                <a:solidFill>
                  <a:srgbClr val="146E37"/>
                </a:solidFill>
              </a:rPr>
              <a:t>dedicação</a:t>
            </a:r>
            <a:r>
              <a:rPr lang="en-US" sz="1400" i="1" dirty="0">
                <a:solidFill>
                  <a:srgbClr val="146E37"/>
                </a:solidFill>
              </a:rPr>
              <a:t> </a:t>
            </a:r>
            <a:r>
              <a:rPr lang="en-US" sz="1400" i="1" dirty="0" err="1">
                <a:solidFill>
                  <a:srgbClr val="146E37"/>
                </a:solidFill>
              </a:rPr>
              <a:t>ao</a:t>
            </a:r>
            <a:r>
              <a:rPr lang="en-US" sz="1400" i="1" dirty="0">
                <a:solidFill>
                  <a:srgbClr val="146E37"/>
                </a:solidFill>
              </a:rPr>
              <a:t> </a:t>
            </a:r>
            <a:r>
              <a:rPr lang="en-US" sz="1400" i="1" dirty="0" err="1">
                <a:solidFill>
                  <a:srgbClr val="146E37"/>
                </a:solidFill>
              </a:rPr>
              <a:t>controle</a:t>
            </a:r>
            <a:r>
              <a:rPr lang="en-US" sz="1400" i="1" dirty="0">
                <a:solidFill>
                  <a:srgbClr val="146E37"/>
                </a:solidFill>
              </a:rPr>
              <a:t>;</a:t>
            </a:r>
          </a:p>
          <a:p>
            <a:pPr marL="342900" indent="-342900" algn="just" fontAlgn="auto">
              <a:spcAft>
                <a:spcPts val="0"/>
              </a:spcAft>
              <a:buFontTx/>
              <a:buAutoNum type="alphaLcParenR"/>
              <a:defRPr/>
            </a:pPr>
            <a:r>
              <a:rPr lang="en-US" sz="1400" i="1" dirty="0">
                <a:solidFill>
                  <a:srgbClr val="146E37"/>
                </a:solidFill>
              </a:rPr>
              <a:t>A macro de </a:t>
            </a:r>
            <a:r>
              <a:rPr lang="en-US" sz="1400" i="1" dirty="0" err="1">
                <a:solidFill>
                  <a:srgbClr val="146E37"/>
                </a:solidFill>
              </a:rPr>
              <a:t>envio</a:t>
            </a:r>
            <a:r>
              <a:rPr lang="en-US" sz="1400" i="1" dirty="0">
                <a:solidFill>
                  <a:srgbClr val="146E37"/>
                </a:solidFill>
              </a:rPr>
              <a:t> </a:t>
            </a:r>
            <a:r>
              <a:rPr lang="en-US" sz="1400" i="1" dirty="0" err="1">
                <a:solidFill>
                  <a:srgbClr val="146E37"/>
                </a:solidFill>
              </a:rPr>
              <a:t>automático</a:t>
            </a:r>
            <a:r>
              <a:rPr lang="en-US" sz="1400" i="1" dirty="0">
                <a:solidFill>
                  <a:srgbClr val="146E37"/>
                </a:solidFill>
              </a:rPr>
              <a:t> dos e-mails para as </a:t>
            </a:r>
            <a:r>
              <a:rPr lang="en-US" sz="1400" i="1" dirty="0" err="1">
                <a:solidFill>
                  <a:srgbClr val="146E37"/>
                </a:solidFill>
              </a:rPr>
              <a:t>cooperativas</a:t>
            </a:r>
            <a:r>
              <a:rPr lang="en-US" sz="1400" i="1" dirty="0">
                <a:solidFill>
                  <a:srgbClr val="146E37"/>
                </a:solidFill>
              </a:rPr>
              <a:t> </a:t>
            </a:r>
            <a:r>
              <a:rPr lang="en-US" sz="1400" i="1" dirty="0" err="1">
                <a:solidFill>
                  <a:srgbClr val="146E37"/>
                </a:solidFill>
              </a:rPr>
              <a:t>não</a:t>
            </a:r>
            <a:r>
              <a:rPr lang="en-US" sz="1400" i="1" dirty="0">
                <a:solidFill>
                  <a:srgbClr val="146E37"/>
                </a:solidFill>
              </a:rPr>
              <a:t> </a:t>
            </a:r>
            <a:r>
              <a:rPr lang="en-US" sz="1400" i="1" dirty="0" err="1">
                <a:solidFill>
                  <a:srgbClr val="146E37"/>
                </a:solidFill>
              </a:rPr>
              <a:t>funciona</a:t>
            </a:r>
            <a:r>
              <a:rPr lang="en-US" sz="1400" i="1" dirty="0">
                <a:solidFill>
                  <a:srgbClr val="146E37"/>
                </a:solidFill>
              </a:rPr>
              <a:t> </a:t>
            </a:r>
            <a:r>
              <a:rPr lang="en-US" sz="1400" i="1" dirty="0" err="1">
                <a:solidFill>
                  <a:srgbClr val="146E37"/>
                </a:solidFill>
              </a:rPr>
              <a:t>faz</a:t>
            </a:r>
            <a:r>
              <a:rPr lang="en-US" sz="1400" i="1" dirty="0">
                <a:solidFill>
                  <a:srgbClr val="146E37"/>
                </a:solidFill>
              </a:rPr>
              <a:t> </a:t>
            </a:r>
            <a:r>
              <a:rPr lang="en-US" sz="1400" i="1" dirty="0" err="1">
                <a:solidFill>
                  <a:srgbClr val="146E37"/>
                </a:solidFill>
              </a:rPr>
              <a:t>alguns</a:t>
            </a:r>
            <a:r>
              <a:rPr lang="en-US" sz="1400" i="1" dirty="0">
                <a:solidFill>
                  <a:srgbClr val="146E37"/>
                </a:solidFill>
              </a:rPr>
              <a:t> </a:t>
            </a:r>
            <a:r>
              <a:rPr lang="en-US" sz="1400" i="1" dirty="0" err="1">
                <a:solidFill>
                  <a:srgbClr val="146E37"/>
                </a:solidFill>
              </a:rPr>
              <a:t>semestres</a:t>
            </a:r>
            <a:r>
              <a:rPr lang="en-US" sz="1400" i="1" dirty="0">
                <a:solidFill>
                  <a:srgbClr val="146E37"/>
                </a:solidFill>
              </a:rPr>
              <a:t>, </a:t>
            </a:r>
            <a:r>
              <a:rPr lang="en-US" sz="1400" i="1" dirty="0" err="1">
                <a:solidFill>
                  <a:srgbClr val="146E37"/>
                </a:solidFill>
              </a:rPr>
              <a:t>exigindo</a:t>
            </a:r>
            <a:r>
              <a:rPr lang="en-US" sz="1400" i="1" dirty="0">
                <a:solidFill>
                  <a:srgbClr val="146E37"/>
                </a:solidFill>
              </a:rPr>
              <a:t> o </a:t>
            </a:r>
            <a:r>
              <a:rPr lang="en-US" sz="1400" i="1" dirty="0" err="1">
                <a:solidFill>
                  <a:srgbClr val="146E37"/>
                </a:solidFill>
              </a:rPr>
              <a:t>envio</a:t>
            </a:r>
            <a:r>
              <a:rPr lang="en-US" sz="1400" i="1" dirty="0">
                <a:solidFill>
                  <a:srgbClr val="146E37"/>
                </a:solidFill>
              </a:rPr>
              <a:t> </a:t>
            </a:r>
            <a:r>
              <a:rPr lang="en-US" sz="1400" i="1" dirty="0" err="1">
                <a:solidFill>
                  <a:srgbClr val="146E37"/>
                </a:solidFill>
              </a:rPr>
              <a:t>individualizado</a:t>
            </a:r>
            <a:r>
              <a:rPr lang="en-US" sz="1400" i="1" dirty="0">
                <a:solidFill>
                  <a:srgbClr val="146E37"/>
                </a:solidFill>
              </a:rPr>
              <a:t> dos e-mails;</a:t>
            </a:r>
          </a:p>
          <a:p>
            <a:pPr marL="342900" indent="-342900" algn="just" fontAlgn="auto">
              <a:spcAft>
                <a:spcPts val="0"/>
              </a:spcAft>
              <a:buFontTx/>
              <a:buAutoNum type="alphaLcParenR"/>
              <a:defRPr/>
            </a:pPr>
            <a:r>
              <a:rPr lang="en-US" sz="1400" i="1" dirty="0" err="1">
                <a:solidFill>
                  <a:srgbClr val="146E37"/>
                </a:solidFill>
              </a:rPr>
              <a:t>Cômputo</a:t>
            </a:r>
            <a:r>
              <a:rPr lang="en-US" sz="1400" i="1" dirty="0">
                <a:solidFill>
                  <a:srgbClr val="146E37"/>
                </a:solidFill>
              </a:rPr>
              <a:t> de horas extras </a:t>
            </a:r>
            <a:r>
              <a:rPr lang="en-US" sz="1400" i="1" dirty="0" err="1">
                <a:solidFill>
                  <a:srgbClr val="146E37"/>
                </a:solidFill>
              </a:rPr>
              <a:t>trabalhadas</a:t>
            </a:r>
            <a:r>
              <a:rPr lang="en-US" sz="1400" i="1" dirty="0">
                <a:solidFill>
                  <a:srgbClr val="146E37"/>
                </a:solidFill>
              </a:rPr>
              <a:t> </a:t>
            </a:r>
            <a:r>
              <a:rPr lang="en-US" sz="1400" i="1" dirty="0" err="1">
                <a:solidFill>
                  <a:srgbClr val="146E37"/>
                </a:solidFill>
              </a:rPr>
              <a:t>em</a:t>
            </a:r>
            <a:r>
              <a:rPr lang="en-US" sz="1400" i="1" dirty="0">
                <a:solidFill>
                  <a:srgbClr val="146E37"/>
                </a:solidFill>
              </a:rPr>
              <a:t> </a:t>
            </a:r>
            <a:r>
              <a:rPr lang="en-US" sz="1400" i="1" dirty="0" err="1">
                <a:solidFill>
                  <a:srgbClr val="146E37"/>
                </a:solidFill>
              </a:rPr>
              <a:t>excesso</a:t>
            </a:r>
            <a:r>
              <a:rPr lang="en-US" sz="1400" i="1" dirty="0">
                <a:solidFill>
                  <a:srgbClr val="146E37"/>
                </a:solidFill>
              </a:rPr>
              <a:t>, </a:t>
            </a:r>
            <a:r>
              <a:rPr lang="en-US" sz="1400" i="1" dirty="0" err="1">
                <a:solidFill>
                  <a:srgbClr val="146E37"/>
                </a:solidFill>
              </a:rPr>
              <a:t>por</a:t>
            </a:r>
            <a:r>
              <a:rPr lang="en-US" sz="1400" i="1" dirty="0">
                <a:solidFill>
                  <a:srgbClr val="146E37"/>
                </a:solidFill>
              </a:rPr>
              <a:t> </a:t>
            </a:r>
            <a:r>
              <a:rPr lang="en-US" sz="1400" i="1" dirty="0" err="1">
                <a:solidFill>
                  <a:srgbClr val="146E37"/>
                </a:solidFill>
              </a:rPr>
              <a:t>aqueles</a:t>
            </a:r>
            <a:r>
              <a:rPr lang="en-US" sz="1400" i="1" dirty="0">
                <a:solidFill>
                  <a:srgbClr val="146E37"/>
                </a:solidFill>
              </a:rPr>
              <a:t> </a:t>
            </a:r>
            <a:r>
              <a:rPr lang="en-US" sz="1400" i="1" dirty="0" err="1">
                <a:solidFill>
                  <a:srgbClr val="146E37"/>
                </a:solidFill>
              </a:rPr>
              <a:t>envolvidos</a:t>
            </a:r>
            <a:r>
              <a:rPr lang="en-US" sz="1400" i="1" dirty="0">
                <a:solidFill>
                  <a:srgbClr val="146E37"/>
                </a:solidFill>
              </a:rPr>
              <a:t> </a:t>
            </a:r>
            <a:r>
              <a:rPr lang="en-US" sz="1400" i="1" dirty="0" err="1">
                <a:solidFill>
                  <a:srgbClr val="146E37"/>
                </a:solidFill>
              </a:rPr>
              <a:t>diretamente</a:t>
            </a:r>
            <a:r>
              <a:rPr lang="en-US" sz="1400" i="1" dirty="0">
                <a:solidFill>
                  <a:srgbClr val="146E37"/>
                </a:solidFill>
              </a:rPr>
              <a:t>,  para </a:t>
            </a:r>
            <a:r>
              <a:rPr lang="en-US" sz="1400" i="1" dirty="0" err="1">
                <a:solidFill>
                  <a:srgbClr val="146E37"/>
                </a:solidFill>
              </a:rPr>
              <a:t>dar</a:t>
            </a:r>
            <a:r>
              <a:rPr lang="en-US" sz="1400" i="1" dirty="0">
                <a:solidFill>
                  <a:srgbClr val="146E37"/>
                </a:solidFill>
              </a:rPr>
              <a:t> </a:t>
            </a:r>
            <a:r>
              <a:rPr lang="en-US" sz="1400" i="1" dirty="0" err="1">
                <a:solidFill>
                  <a:srgbClr val="146E37"/>
                </a:solidFill>
              </a:rPr>
              <a:t>vazão</a:t>
            </a:r>
            <a:r>
              <a:rPr lang="en-US" sz="1400" i="1" dirty="0">
                <a:solidFill>
                  <a:srgbClr val="146E37"/>
                </a:solidFill>
              </a:rPr>
              <a:t> à </a:t>
            </a:r>
            <a:r>
              <a:rPr lang="en-US" sz="1400" i="1" dirty="0" err="1">
                <a:solidFill>
                  <a:srgbClr val="146E37"/>
                </a:solidFill>
              </a:rPr>
              <a:t>demanda</a:t>
            </a:r>
            <a:r>
              <a:rPr lang="en-US" sz="1400" i="1" dirty="0">
                <a:solidFill>
                  <a:srgbClr val="146E37"/>
                </a:solidFill>
              </a:rPr>
              <a:t>, no </a:t>
            </a:r>
            <a:r>
              <a:rPr lang="en-US" sz="1400" i="1" dirty="0" err="1">
                <a:solidFill>
                  <a:srgbClr val="146E37"/>
                </a:solidFill>
              </a:rPr>
              <a:t>menor</a:t>
            </a:r>
            <a:r>
              <a:rPr lang="en-US" sz="1400" i="1" dirty="0">
                <a:solidFill>
                  <a:srgbClr val="146E37"/>
                </a:solidFill>
              </a:rPr>
              <a:t> tempo </a:t>
            </a:r>
            <a:r>
              <a:rPr lang="en-US" sz="1400" i="1" dirty="0" err="1">
                <a:solidFill>
                  <a:srgbClr val="146E37"/>
                </a:solidFill>
              </a:rPr>
              <a:t>possível</a:t>
            </a:r>
            <a:r>
              <a:rPr lang="en-US" sz="1400" i="1" dirty="0">
                <a:solidFill>
                  <a:srgbClr val="146E37"/>
                </a:solidFill>
              </a:rPr>
              <a:t>;</a:t>
            </a:r>
          </a:p>
          <a:p>
            <a:pPr marL="342900" indent="-342900" algn="just" fontAlgn="auto">
              <a:spcAft>
                <a:spcPts val="0"/>
              </a:spcAft>
              <a:buFontTx/>
              <a:buAutoNum type="alphaLcParenR"/>
              <a:defRPr/>
            </a:pPr>
            <a:endParaRPr lang="en-US" sz="1700" i="1" dirty="0">
              <a:solidFill>
                <a:srgbClr val="146E37"/>
              </a:solidFill>
            </a:endParaRPr>
          </a:p>
          <a:p>
            <a:pPr marL="342900" indent="-342900" algn="just" fontAlgn="auto">
              <a:spcAft>
                <a:spcPts val="0"/>
              </a:spcAft>
              <a:buFontTx/>
              <a:buAutoNum type="alphaLcParenR"/>
              <a:defRPr/>
            </a:pPr>
            <a:endParaRPr lang="en-US" sz="1800" i="1" dirty="0">
              <a:solidFill>
                <a:srgbClr val="146E37"/>
              </a:solidFill>
            </a:endParaRPr>
          </a:p>
          <a:p>
            <a:pPr algn="just" fontAlgn="auto">
              <a:spcAft>
                <a:spcPts val="0"/>
              </a:spcAft>
              <a:defRPr/>
            </a:pPr>
            <a:endParaRPr lang="en-US" sz="1600" b="1" i="1" dirty="0">
              <a:solidFill>
                <a:srgbClr val="146E37"/>
              </a:solidFill>
            </a:endParaRPr>
          </a:p>
          <a:p>
            <a:pPr algn="just" fontAlgn="auto">
              <a:spcAft>
                <a:spcPts val="0"/>
              </a:spcAft>
              <a:defRPr/>
            </a:pP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a:p>
            <a:pPr marL="457200" indent="-457200" algn="just" fontAlgn="auto">
              <a:spcAft>
                <a:spcPts val="0"/>
              </a:spcAft>
              <a:buFontTx/>
              <a:buAutoNum type="arabicParenR"/>
              <a:defRPr/>
            </a:pPr>
            <a:endParaRPr lang="en-US" sz="1600" b="1" i="1" dirty="0">
              <a:solidFill>
                <a:srgbClr val="146E3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45058" name="Text Placeholder 1">
            <a:extLst>
              <a:ext uri="{FF2B5EF4-FFF2-40B4-BE49-F238E27FC236}">
                <a16:creationId xmlns:a16="http://schemas.microsoft.com/office/drawing/2014/main" id="{F8A309FE-140B-4E1E-A360-8304B5D5E0CA}"/>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en-US" altLang="pt-BR" sz="5400">
                <a:latin typeface="Calibri" panose="020F0502020204030204" pitchFamily="34" charset="0"/>
                <a:ea typeface="Calibri" panose="020F0502020204030204" pitchFamily="34" charset="0"/>
                <a:cs typeface="Calibri" panose="020F0502020204030204" pitchFamily="34" charset="0"/>
              </a:rPr>
              <a:t>SINALIZAÇÃO DE MELHORIAS</a:t>
            </a:r>
          </a:p>
          <a:p>
            <a:pPr eaLnBrk="1" hangingPunct="1">
              <a:spcBef>
                <a:spcPct val="0"/>
              </a:spcBef>
            </a:pPr>
            <a:r>
              <a:rPr lang="en-US" altLang="pt-BR" sz="5400">
                <a:latin typeface="Calibri" panose="020F0502020204030204" pitchFamily="34" charset="0"/>
                <a:ea typeface="Calibri" panose="020F0502020204030204" pitchFamily="34" charset="0"/>
                <a:cs typeface="Calibri" panose="020F0502020204030204" pitchFamily="34" charset="0"/>
              </a:rPr>
              <a:t>(2019)</a:t>
            </a:r>
          </a:p>
        </p:txBody>
      </p:sp>
      <p:sp>
        <p:nvSpPr>
          <p:cNvPr id="45059" name="Slide Number Placeholder 2">
            <a:extLst>
              <a:ext uri="{FF2B5EF4-FFF2-40B4-BE49-F238E27FC236}">
                <a16:creationId xmlns:a16="http://schemas.microsoft.com/office/drawing/2014/main" id="{2ECDB22F-2377-4D97-A9D2-06827188C8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9DD95E9-A42D-485C-8DA4-DF26CB82F69A}" type="slidenum">
              <a:rPr lang="en-US" altLang="pt-BR" sz="1000" smtClean="0">
                <a:solidFill>
                  <a:schemeClr val="bg1"/>
                </a:solidFill>
              </a:rPr>
              <a:pPr fontAlgn="base">
                <a:lnSpc>
                  <a:spcPct val="100000"/>
                </a:lnSpc>
                <a:spcBef>
                  <a:spcPct val="0"/>
                </a:spcBef>
                <a:spcAft>
                  <a:spcPct val="0"/>
                </a:spcAft>
                <a:buFontTx/>
                <a:buNone/>
              </a:pPr>
              <a:t>33</a:t>
            </a:fld>
            <a:endParaRPr lang="en-US" altLang="pt-BR" sz="10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FDB1788A-1986-4382-921C-00B7808DA356}"/>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B42BFDB-08D1-4707-A319-C47FF08B4EB9}" type="slidenum">
              <a:rPr lang="en-US" altLang="pt-BR" sz="1000" smtClean="0"/>
              <a:pPr fontAlgn="base">
                <a:lnSpc>
                  <a:spcPct val="100000"/>
                </a:lnSpc>
                <a:spcBef>
                  <a:spcPct val="0"/>
                </a:spcBef>
                <a:spcAft>
                  <a:spcPct val="0"/>
                </a:spcAft>
                <a:buFontTx/>
                <a:buNone/>
              </a:pPr>
              <a:t>34</a:t>
            </a:fld>
            <a:endParaRPr lang="en-US" altLang="pt-BR" sz="1000"/>
          </a:p>
        </p:txBody>
      </p:sp>
      <p:sp>
        <p:nvSpPr>
          <p:cNvPr id="46083" name="Text Placeholder 1">
            <a:extLst>
              <a:ext uri="{FF2B5EF4-FFF2-40B4-BE49-F238E27FC236}">
                <a16:creationId xmlns:a16="http://schemas.microsoft.com/office/drawing/2014/main" id="{6DE04B51-406B-4283-9B80-ED383DCC29EA}"/>
              </a:ext>
            </a:extLst>
          </p:cNvPr>
          <p:cNvSpPr>
            <a:spLocks noGrp="1" noChangeArrowheads="1"/>
          </p:cNvSpPr>
          <p:nvPr>
            <p:ph type="body" sz="quarter" idx="17"/>
          </p:nvPr>
        </p:nvSpPr>
        <p:spPr>
          <a:xfrm>
            <a:off x="152400" y="177800"/>
            <a:ext cx="7189788" cy="695325"/>
          </a:xfrm>
        </p:spPr>
        <p:txBody>
          <a:bodyPr/>
          <a:lstStyle/>
          <a:p>
            <a:pPr eaLnBrk="1" hangingPunct="1"/>
            <a:r>
              <a:rPr lang="en-US" altLang="pt-BR" sz="3200"/>
              <a:t>Sinalização de melhorias (2019)</a:t>
            </a:r>
          </a:p>
        </p:txBody>
      </p:sp>
      <p:sp>
        <p:nvSpPr>
          <p:cNvPr id="46084" name="Text Placeholder 2">
            <a:extLst>
              <a:ext uri="{FF2B5EF4-FFF2-40B4-BE49-F238E27FC236}">
                <a16:creationId xmlns:a16="http://schemas.microsoft.com/office/drawing/2014/main" id="{8F4D87F4-C941-47FD-955E-22466CB148A7}"/>
              </a:ext>
            </a:extLst>
          </p:cNvPr>
          <p:cNvSpPr>
            <a:spLocks noGrp="1" noChangeArrowheads="1"/>
          </p:cNvSpPr>
          <p:nvPr>
            <p:ph type="body" sz="quarter" idx="11"/>
          </p:nvPr>
        </p:nvSpPr>
        <p:spPr>
          <a:xfrm>
            <a:off x="90487" y="760412"/>
            <a:ext cx="8897937" cy="5807075"/>
          </a:xfrm>
        </p:spPr>
        <p:txBody>
          <a:bodyPr/>
          <a:lstStyle/>
          <a:p>
            <a:pPr marL="457200" indent="-457200" algn="just" eaLnBrk="1" hangingPunct="1">
              <a:buFontTx/>
              <a:buAutoNum type="arabicParenR"/>
            </a:pPr>
            <a:endPar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Promover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redução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tempo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atualização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posição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contábil</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com 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envio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mensal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às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cooperativas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para posterior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registro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Contabilidade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desde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que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validado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pela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cooperativa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Inclusive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ajustando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incrementos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novos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encerramentos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baixados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Tx/>
              <a:buAutoNum type="arabicParenR"/>
            </a:pPr>
            <a:endPar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Divulgação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atualização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norma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provisionamento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cível</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reforço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norma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provisionamento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Trabalhista (que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será</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revisada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em</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2019), 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criação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norma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provisionamento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tributária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sugestão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meta para o respective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núcleo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Tx/>
              <a:buAutoNum type="arabicParenR"/>
            </a:pPr>
            <a:endPar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Compartilhamento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conhecimento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sobre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para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maior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envolvimento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qualificação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atendimento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Tx/>
              <a:buAutoNum type="arabicParenR"/>
            </a:pPr>
            <a:endPar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Sugestão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criação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chave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e-mails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específica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para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cada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cooperativa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p.ex</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hlinkClick r:id="rId2"/>
              </a:rPr>
              <a:t>coop101_passivoscontingentes@sicredi.com.br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assim</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cooperativa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fica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responsável</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por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manter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pessoas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vinculadas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à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atividade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respectiva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chave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evitando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envio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nominal 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retorno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e-mails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mensagens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automáticas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ausentes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alteração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responsáveis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sem</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comunicação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Jurídico CAS;</a:t>
            </a:r>
          </a:p>
          <a:p>
            <a:pPr marL="457200" indent="-457200" algn="just" eaLnBrk="1" hangingPunct="1">
              <a:buFontTx/>
              <a:buAutoNum type="arabicParenR"/>
            </a:pP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Criação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podcast com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vídeos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informativos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utilizando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plataforma</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Stream),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explicando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cadastro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provisões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e/</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ou</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controle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depósitos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explicação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procedimentos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com 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objetivo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educar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conscientizar</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riscos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e da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necessidade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frequente</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dos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ajustes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solicitados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pelas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6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cooperativas</a:t>
            </a:r>
            <a:r>
              <a:rPr lang="en-US" altLang="pt-BR" sz="16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Tx/>
              <a:buAutoNum type="arabicParenR"/>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rabicParenR"/>
            </a:pPr>
            <a:endParaRPr lang="en-US" altLang="pt-BR" sz="20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1028700" lvl="1" indent="-342900" algn="just" eaLnBrk="1" hangingPunct="1">
              <a:buFont typeface="Arial" panose="020B0604020202020204" pitchFamily="34" charset="0"/>
              <a:buAutoNum type="alphaLcParenR"/>
            </a:pPr>
            <a:endParaRPr lang="en-US" altLang="pt-BR" sz="1600" i="1" dirty="0">
              <a:solidFill>
                <a:srgbClr val="146E3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8E9A9D9B-0DCA-41A2-A483-6A3DE1C2329F}"/>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5C0D4E6-2AB8-4D36-80E4-F14B51B49DB3}" type="slidenum">
              <a:rPr lang="en-US" altLang="pt-BR" sz="1000" smtClean="0"/>
              <a:pPr fontAlgn="base">
                <a:lnSpc>
                  <a:spcPct val="100000"/>
                </a:lnSpc>
                <a:spcBef>
                  <a:spcPct val="0"/>
                </a:spcBef>
                <a:spcAft>
                  <a:spcPct val="0"/>
                </a:spcAft>
                <a:buFontTx/>
                <a:buNone/>
              </a:pPr>
              <a:t>35</a:t>
            </a:fld>
            <a:endParaRPr lang="en-US" altLang="pt-BR" sz="1000"/>
          </a:p>
        </p:txBody>
      </p:sp>
      <p:sp>
        <p:nvSpPr>
          <p:cNvPr id="47107" name="Text Placeholder 1">
            <a:extLst>
              <a:ext uri="{FF2B5EF4-FFF2-40B4-BE49-F238E27FC236}">
                <a16:creationId xmlns:a16="http://schemas.microsoft.com/office/drawing/2014/main" id="{053EF532-13E5-4404-B2BA-0B8A548EF727}"/>
              </a:ext>
            </a:extLst>
          </p:cNvPr>
          <p:cNvSpPr>
            <a:spLocks noGrp="1" noChangeArrowheads="1"/>
          </p:cNvSpPr>
          <p:nvPr>
            <p:ph type="body" sz="quarter" idx="17"/>
          </p:nvPr>
        </p:nvSpPr>
        <p:spPr>
          <a:xfrm>
            <a:off x="152400" y="107950"/>
            <a:ext cx="7189788" cy="765175"/>
          </a:xfrm>
        </p:spPr>
        <p:txBody>
          <a:bodyPr/>
          <a:lstStyle/>
          <a:p>
            <a:pPr eaLnBrk="1" hangingPunct="1"/>
            <a:r>
              <a:rPr lang="en-US" altLang="pt-BR" sz="3200" dirty="0" err="1"/>
              <a:t>Sinalização</a:t>
            </a:r>
            <a:r>
              <a:rPr lang="en-US" altLang="pt-BR" sz="3200" dirty="0"/>
              <a:t> de </a:t>
            </a:r>
            <a:r>
              <a:rPr lang="en-US" altLang="pt-BR" sz="3200" dirty="0" err="1"/>
              <a:t>melhorias</a:t>
            </a:r>
            <a:r>
              <a:rPr lang="en-US" altLang="pt-BR" sz="3200" dirty="0"/>
              <a:t> (2019)</a:t>
            </a:r>
          </a:p>
        </p:txBody>
      </p:sp>
      <p:sp>
        <p:nvSpPr>
          <p:cNvPr id="10" name="Text Placeholder 2">
            <a:extLst>
              <a:ext uri="{FF2B5EF4-FFF2-40B4-BE49-F238E27FC236}">
                <a16:creationId xmlns:a16="http://schemas.microsoft.com/office/drawing/2014/main" id="{B0349367-3286-4281-A1A2-6F23F6588C17}"/>
              </a:ext>
            </a:extLst>
          </p:cNvPr>
          <p:cNvSpPr>
            <a:spLocks noGrp="1"/>
          </p:cNvSpPr>
          <p:nvPr>
            <p:ph type="body" sz="quarter" idx="11"/>
          </p:nvPr>
        </p:nvSpPr>
        <p:spPr>
          <a:xfrm>
            <a:off x="90488" y="604838"/>
            <a:ext cx="8897937" cy="5807075"/>
          </a:xfrm>
        </p:spPr>
        <p:txBody>
          <a:bodyPr/>
          <a:lstStyle/>
          <a:p>
            <a:pPr algn="just" eaLnBrk="1" fontAlgn="auto" hangingPunct="1">
              <a:spcAft>
                <a:spcPts val="0"/>
              </a:spcAft>
              <a:defRPr/>
            </a:pPr>
            <a:endParaRPr lang="en-US" sz="1800" b="1" i="1" dirty="0">
              <a:solidFill>
                <a:srgbClr val="146E37"/>
              </a:solidFill>
            </a:endParaRPr>
          </a:p>
          <a:p>
            <a:pPr algn="just" eaLnBrk="1" fontAlgn="auto" hangingPunct="1">
              <a:spcAft>
                <a:spcPts val="0"/>
              </a:spcAft>
              <a:defRPr/>
            </a:pPr>
            <a:r>
              <a:rPr lang="en-US" sz="1800" b="1" i="1" dirty="0">
                <a:solidFill>
                  <a:srgbClr val="146E37"/>
                </a:solidFill>
              </a:rPr>
              <a:t>6) </a:t>
            </a:r>
            <a:r>
              <a:rPr lang="en-US" sz="1800" b="1" i="1" dirty="0" err="1">
                <a:solidFill>
                  <a:srgbClr val="146E37"/>
                </a:solidFill>
              </a:rPr>
              <a:t>Norteadores</a:t>
            </a:r>
            <a:r>
              <a:rPr lang="en-US" sz="1800" b="1" i="1" dirty="0">
                <a:solidFill>
                  <a:srgbClr val="146E37"/>
                </a:solidFill>
              </a:rPr>
              <a:t> da </a:t>
            </a:r>
            <a:r>
              <a:rPr lang="en-US" sz="1800" b="1" i="1" dirty="0" err="1">
                <a:solidFill>
                  <a:srgbClr val="146E37"/>
                </a:solidFill>
              </a:rPr>
              <a:t>proposta</a:t>
            </a:r>
            <a:r>
              <a:rPr lang="en-US" sz="1800" b="1" i="1" dirty="0">
                <a:solidFill>
                  <a:srgbClr val="146E37"/>
                </a:solidFill>
              </a:rPr>
              <a:t> de </a:t>
            </a:r>
            <a:r>
              <a:rPr lang="en-US" sz="1800" b="1" i="1" dirty="0" err="1">
                <a:solidFill>
                  <a:srgbClr val="146E37"/>
                </a:solidFill>
              </a:rPr>
              <a:t>alteração</a:t>
            </a:r>
            <a:r>
              <a:rPr lang="en-US" sz="1800" b="1" i="1" dirty="0">
                <a:solidFill>
                  <a:srgbClr val="146E37"/>
                </a:solidFill>
              </a:rPr>
              <a:t> de </a:t>
            </a:r>
            <a:r>
              <a:rPr lang="en-US" sz="1800" b="1" i="1" dirty="0" err="1">
                <a:solidFill>
                  <a:srgbClr val="146E37"/>
                </a:solidFill>
              </a:rPr>
              <a:t>fluxo</a:t>
            </a:r>
            <a:r>
              <a:rPr lang="en-US" sz="1800" b="1" i="1" dirty="0">
                <a:solidFill>
                  <a:srgbClr val="146E37"/>
                </a:solidFill>
              </a:rPr>
              <a:t> de </a:t>
            </a:r>
            <a:r>
              <a:rPr lang="en-US" sz="1800" b="1" i="1" dirty="0" err="1">
                <a:solidFill>
                  <a:srgbClr val="146E37"/>
                </a:solidFill>
              </a:rPr>
              <a:t>validações</a:t>
            </a:r>
            <a:r>
              <a:rPr lang="en-US" sz="1800" b="1" i="1" dirty="0">
                <a:solidFill>
                  <a:srgbClr val="146E37"/>
                </a:solidFill>
              </a:rPr>
              <a:t>/</a:t>
            </a:r>
            <a:r>
              <a:rPr lang="en-US" sz="1800" b="1" i="1" dirty="0" err="1">
                <a:solidFill>
                  <a:srgbClr val="146E37"/>
                </a:solidFill>
              </a:rPr>
              <a:t>ajustes</a:t>
            </a:r>
            <a:r>
              <a:rPr lang="en-US" sz="1800" b="1" i="1" dirty="0">
                <a:solidFill>
                  <a:srgbClr val="146E37"/>
                </a:solidFill>
              </a:rPr>
              <a:t>:</a:t>
            </a:r>
          </a:p>
          <a:p>
            <a:pPr algn="just" eaLnBrk="1" fontAlgn="auto" hangingPunct="1">
              <a:spcAft>
                <a:spcPts val="0"/>
              </a:spcAft>
              <a:defRPr/>
            </a:pPr>
            <a:endParaRPr lang="en-US" sz="1800" b="1"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a:solidFill>
                  <a:srgbClr val="146E37"/>
                </a:solidFill>
              </a:rPr>
              <a:t>O Jurídico CAS, </a:t>
            </a:r>
            <a:r>
              <a:rPr lang="en-US" sz="1600" i="1" dirty="0" err="1">
                <a:solidFill>
                  <a:srgbClr val="146E37"/>
                </a:solidFill>
              </a:rPr>
              <a:t>exceto</a:t>
            </a:r>
            <a:r>
              <a:rPr lang="en-US" sz="1600" i="1" dirty="0">
                <a:solidFill>
                  <a:srgbClr val="146E37"/>
                </a:solidFill>
              </a:rPr>
              <a:t> </a:t>
            </a:r>
            <a:r>
              <a:rPr lang="en-US" sz="1600" i="1" dirty="0" err="1">
                <a:solidFill>
                  <a:srgbClr val="146E37"/>
                </a:solidFill>
              </a:rPr>
              <a:t>em</a:t>
            </a:r>
            <a:r>
              <a:rPr lang="en-US" sz="1600" i="1" dirty="0">
                <a:solidFill>
                  <a:srgbClr val="146E37"/>
                </a:solidFill>
              </a:rPr>
              <a:t> </a:t>
            </a:r>
            <a:r>
              <a:rPr lang="en-US" sz="1600" i="1" dirty="0" err="1">
                <a:solidFill>
                  <a:srgbClr val="146E37"/>
                </a:solidFill>
              </a:rPr>
              <a:t>processos</a:t>
            </a:r>
            <a:r>
              <a:rPr lang="en-US" sz="1600" i="1" dirty="0">
                <a:solidFill>
                  <a:srgbClr val="146E37"/>
                </a:solidFill>
              </a:rPr>
              <a:t> de </a:t>
            </a:r>
            <a:r>
              <a:rPr lang="en-US" sz="1600" i="1" dirty="0" err="1">
                <a:solidFill>
                  <a:srgbClr val="146E37"/>
                </a:solidFill>
              </a:rPr>
              <a:t>condução</a:t>
            </a:r>
            <a:r>
              <a:rPr lang="en-US" sz="1600" i="1" dirty="0">
                <a:solidFill>
                  <a:srgbClr val="146E37"/>
                </a:solidFill>
              </a:rPr>
              <a:t>/</a:t>
            </a:r>
            <a:r>
              <a:rPr lang="en-US" sz="1600" i="1" dirty="0" err="1">
                <a:solidFill>
                  <a:srgbClr val="146E37"/>
                </a:solidFill>
              </a:rPr>
              <a:t>tratamento</a:t>
            </a:r>
            <a:r>
              <a:rPr lang="en-US" sz="1600" i="1" dirty="0">
                <a:solidFill>
                  <a:srgbClr val="146E37"/>
                </a:solidFill>
              </a:rPr>
              <a:t> de </a:t>
            </a:r>
            <a:r>
              <a:rPr lang="en-US" sz="1600" i="1" dirty="0" err="1">
                <a:solidFill>
                  <a:srgbClr val="146E37"/>
                </a:solidFill>
              </a:rPr>
              <a:t>sua</a:t>
            </a:r>
            <a:r>
              <a:rPr lang="en-US" sz="1600" i="1" dirty="0">
                <a:solidFill>
                  <a:srgbClr val="146E37"/>
                </a:solidFill>
              </a:rPr>
              <a:t> </a:t>
            </a:r>
            <a:r>
              <a:rPr lang="en-US" sz="1600" i="1" dirty="0" err="1">
                <a:solidFill>
                  <a:srgbClr val="146E37"/>
                </a:solidFill>
              </a:rPr>
              <a:t>competência</a:t>
            </a:r>
            <a:r>
              <a:rPr lang="en-US" sz="1600" i="1" dirty="0">
                <a:solidFill>
                  <a:srgbClr val="146E37"/>
                </a:solidFill>
              </a:rPr>
              <a:t>, é </a:t>
            </a:r>
            <a:r>
              <a:rPr lang="en-US" sz="1600" i="1" dirty="0" err="1">
                <a:solidFill>
                  <a:srgbClr val="146E37"/>
                </a:solidFill>
              </a:rPr>
              <a:t>cotovelo</a:t>
            </a:r>
            <a:r>
              <a:rPr lang="en-US" sz="1600" i="1" dirty="0">
                <a:solidFill>
                  <a:srgbClr val="146E37"/>
                </a:solidFill>
              </a:rPr>
              <a:t> </a:t>
            </a:r>
            <a:r>
              <a:rPr lang="en-US" sz="1600" i="1" dirty="0" err="1">
                <a:solidFill>
                  <a:srgbClr val="146E37"/>
                </a:solidFill>
              </a:rPr>
              <a:t>na</a:t>
            </a:r>
            <a:r>
              <a:rPr lang="en-US" sz="1600" i="1" dirty="0">
                <a:solidFill>
                  <a:srgbClr val="146E37"/>
                </a:solidFill>
              </a:rPr>
              <a:t> </a:t>
            </a:r>
            <a:r>
              <a:rPr lang="en-US" sz="1600" i="1" dirty="0" err="1">
                <a:solidFill>
                  <a:srgbClr val="146E37"/>
                </a:solidFill>
              </a:rPr>
              <a:t>intermediação</a:t>
            </a:r>
            <a:r>
              <a:rPr lang="en-US" sz="1600" i="1" dirty="0">
                <a:solidFill>
                  <a:srgbClr val="146E37"/>
                </a:solidFill>
              </a:rPr>
              <a:t> entre </a:t>
            </a:r>
            <a:r>
              <a:rPr lang="en-US" sz="1600" i="1" dirty="0" err="1">
                <a:solidFill>
                  <a:srgbClr val="146E37"/>
                </a:solidFill>
              </a:rPr>
              <a:t>cooperativas</a:t>
            </a:r>
            <a:r>
              <a:rPr lang="en-US" sz="1600" i="1" dirty="0">
                <a:solidFill>
                  <a:srgbClr val="146E37"/>
                </a:solidFill>
              </a:rPr>
              <a:t> e </a:t>
            </a:r>
            <a:r>
              <a:rPr lang="en-US" sz="1600" i="1" dirty="0" err="1">
                <a:solidFill>
                  <a:srgbClr val="146E37"/>
                </a:solidFill>
              </a:rPr>
              <a:t>escritórios</a:t>
            </a:r>
            <a:r>
              <a:rPr lang="en-US" sz="1600" i="1" dirty="0">
                <a:solidFill>
                  <a:srgbClr val="146E37"/>
                </a:solidFill>
              </a:rPr>
              <a:t> </a:t>
            </a:r>
            <a:r>
              <a:rPr lang="en-US" sz="1600" i="1" dirty="0" err="1">
                <a:solidFill>
                  <a:srgbClr val="146E37"/>
                </a:solidFill>
              </a:rPr>
              <a:t>sistêmicos</a:t>
            </a:r>
            <a:r>
              <a:rPr lang="en-US" sz="1600" i="1" dirty="0">
                <a:solidFill>
                  <a:srgbClr val="146E37"/>
                </a:solidFill>
              </a:rPr>
              <a:t>;</a:t>
            </a: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err="1">
                <a:solidFill>
                  <a:srgbClr val="146E37"/>
                </a:solidFill>
              </a:rPr>
              <a:t>Proposição</a:t>
            </a:r>
            <a:r>
              <a:rPr lang="en-US" sz="1600" i="1" dirty="0">
                <a:solidFill>
                  <a:srgbClr val="146E37"/>
                </a:solidFill>
              </a:rPr>
              <a:t> de que </a:t>
            </a:r>
            <a:r>
              <a:rPr lang="en-US" sz="1600" i="1" dirty="0" err="1">
                <a:solidFill>
                  <a:srgbClr val="146E37"/>
                </a:solidFill>
              </a:rPr>
              <a:t>os</a:t>
            </a:r>
            <a:r>
              <a:rPr lang="en-US" sz="1600" i="1" dirty="0">
                <a:solidFill>
                  <a:srgbClr val="146E37"/>
                </a:solidFill>
              </a:rPr>
              <a:t> </a:t>
            </a:r>
            <a:r>
              <a:rPr lang="en-US" sz="1600" i="1" dirty="0" err="1">
                <a:solidFill>
                  <a:srgbClr val="146E37"/>
                </a:solidFill>
              </a:rPr>
              <a:t>ajustes</a:t>
            </a:r>
            <a:r>
              <a:rPr lang="en-US" sz="1600" i="1" dirty="0">
                <a:solidFill>
                  <a:srgbClr val="146E37"/>
                </a:solidFill>
              </a:rPr>
              <a:t>/</a:t>
            </a:r>
            <a:r>
              <a:rPr lang="en-US" sz="1600" i="1" dirty="0" err="1">
                <a:solidFill>
                  <a:srgbClr val="146E37"/>
                </a:solidFill>
              </a:rPr>
              <a:t>esclarecimentos</a:t>
            </a:r>
            <a:r>
              <a:rPr lang="en-US" sz="1600" i="1" dirty="0">
                <a:solidFill>
                  <a:srgbClr val="146E37"/>
                </a:solidFill>
              </a:rPr>
              <a:t> </a:t>
            </a:r>
            <a:r>
              <a:rPr lang="en-US" sz="1600" i="1" dirty="0" err="1">
                <a:solidFill>
                  <a:srgbClr val="146E37"/>
                </a:solidFill>
              </a:rPr>
              <a:t>poderão</a:t>
            </a:r>
            <a:r>
              <a:rPr lang="en-US" sz="1600" i="1" dirty="0">
                <a:solidFill>
                  <a:srgbClr val="146E37"/>
                </a:solidFill>
              </a:rPr>
              <a:t> </a:t>
            </a:r>
            <a:r>
              <a:rPr lang="en-US" sz="1600" i="1" dirty="0" err="1">
                <a:solidFill>
                  <a:srgbClr val="146E37"/>
                </a:solidFill>
              </a:rPr>
              <a:t>ser</a:t>
            </a:r>
            <a:r>
              <a:rPr lang="en-US" sz="1600" i="1" dirty="0">
                <a:solidFill>
                  <a:srgbClr val="146E37"/>
                </a:solidFill>
              </a:rPr>
              <a:t> </a:t>
            </a:r>
            <a:r>
              <a:rPr lang="en-US" sz="1600" i="1" dirty="0" err="1">
                <a:solidFill>
                  <a:srgbClr val="146E37"/>
                </a:solidFill>
              </a:rPr>
              <a:t>feitos</a:t>
            </a:r>
            <a:r>
              <a:rPr lang="en-US" sz="1600" i="1" dirty="0">
                <a:solidFill>
                  <a:srgbClr val="146E37"/>
                </a:solidFill>
              </a:rPr>
              <a:t> </a:t>
            </a:r>
            <a:r>
              <a:rPr lang="en-US" sz="1600" i="1" dirty="0" err="1">
                <a:solidFill>
                  <a:srgbClr val="146E37"/>
                </a:solidFill>
              </a:rPr>
              <a:t>diretamente</a:t>
            </a:r>
            <a:r>
              <a:rPr lang="en-US" sz="1600" i="1" dirty="0">
                <a:solidFill>
                  <a:srgbClr val="146E37"/>
                </a:solidFill>
              </a:rPr>
              <a:t> entre </a:t>
            </a:r>
            <a:r>
              <a:rPr lang="en-US" sz="1600" i="1" dirty="0" err="1">
                <a:solidFill>
                  <a:srgbClr val="146E37"/>
                </a:solidFill>
              </a:rPr>
              <a:t>escritório</a:t>
            </a:r>
            <a:r>
              <a:rPr lang="en-US" sz="1600" i="1" dirty="0">
                <a:solidFill>
                  <a:srgbClr val="146E37"/>
                </a:solidFill>
              </a:rPr>
              <a:t> e </a:t>
            </a:r>
            <a:r>
              <a:rPr lang="en-US" sz="1600" i="1" dirty="0" err="1">
                <a:solidFill>
                  <a:srgbClr val="146E37"/>
                </a:solidFill>
              </a:rPr>
              <a:t>cooperativa</a:t>
            </a:r>
            <a:r>
              <a:rPr lang="en-US" sz="1600" i="1" dirty="0">
                <a:solidFill>
                  <a:srgbClr val="146E37"/>
                </a:solidFill>
              </a:rPr>
              <a:t>, </a:t>
            </a:r>
            <a:r>
              <a:rPr lang="en-US" sz="1600" i="1" dirty="0" err="1">
                <a:solidFill>
                  <a:srgbClr val="146E37"/>
                </a:solidFill>
              </a:rPr>
              <a:t>sendo</a:t>
            </a:r>
            <a:r>
              <a:rPr lang="en-US" sz="1600" i="1" dirty="0">
                <a:solidFill>
                  <a:srgbClr val="146E37"/>
                </a:solidFill>
              </a:rPr>
              <a:t> que o </a:t>
            </a:r>
            <a:r>
              <a:rPr lang="en-US" sz="1600" i="1" dirty="0" err="1">
                <a:solidFill>
                  <a:srgbClr val="146E37"/>
                </a:solidFill>
              </a:rPr>
              <a:t>escritório</a:t>
            </a:r>
            <a:r>
              <a:rPr lang="en-US" sz="1600" i="1" dirty="0">
                <a:solidFill>
                  <a:srgbClr val="146E37"/>
                </a:solidFill>
              </a:rPr>
              <a:t> </a:t>
            </a:r>
            <a:r>
              <a:rPr lang="en-US" sz="1600" i="1" dirty="0" err="1">
                <a:solidFill>
                  <a:srgbClr val="146E37"/>
                </a:solidFill>
              </a:rPr>
              <a:t>deverá</a:t>
            </a:r>
            <a:r>
              <a:rPr lang="en-US" sz="1600" i="1" dirty="0">
                <a:solidFill>
                  <a:srgbClr val="146E37"/>
                </a:solidFill>
              </a:rPr>
              <a:t> </a:t>
            </a:r>
            <a:r>
              <a:rPr lang="en-US" sz="1600" i="1" dirty="0" err="1">
                <a:solidFill>
                  <a:srgbClr val="146E37"/>
                </a:solidFill>
              </a:rPr>
              <a:t>ponderar</a:t>
            </a:r>
            <a:r>
              <a:rPr lang="en-US" sz="1600" i="1" dirty="0">
                <a:solidFill>
                  <a:srgbClr val="146E37"/>
                </a:solidFill>
              </a:rPr>
              <a:t> </a:t>
            </a:r>
            <a:r>
              <a:rPr lang="en-US" sz="1600" i="1" dirty="0" err="1">
                <a:solidFill>
                  <a:srgbClr val="146E37"/>
                </a:solidFill>
              </a:rPr>
              <a:t>tecnicamente</a:t>
            </a:r>
            <a:r>
              <a:rPr lang="en-US" sz="1600" i="1" dirty="0">
                <a:solidFill>
                  <a:srgbClr val="146E37"/>
                </a:solidFill>
              </a:rPr>
              <a:t> a </a:t>
            </a:r>
            <a:r>
              <a:rPr lang="en-US" sz="1600" i="1" dirty="0" err="1">
                <a:solidFill>
                  <a:srgbClr val="146E37"/>
                </a:solidFill>
              </a:rPr>
              <a:t>manutenção</a:t>
            </a:r>
            <a:r>
              <a:rPr lang="en-US" sz="1600" i="1" dirty="0">
                <a:solidFill>
                  <a:srgbClr val="146E37"/>
                </a:solidFill>
              </a:rPr>
              <a:t> das Informações </a:t>
            </a:r>
            <a:r>
              <a:rPr lang="en-US" sz="1600" i="1" dirty="0" err="1">
                <a:solidFill>
                  <a:srgbClr val="146E37"/>
                </a:solidFill>
              </a:rPr>
              <a:t>lançadas</a:t>
            </a:r>
            <a:r>
              <a:rPr lang="en-US" sz="1600" i="1" dirty="0">
                <a:solidFill>
                  <a:srgbClr val="146E37"/>
                </a:solidFill>
              </a:rPr>
              <a:t> e o Jurídico CAS </a:t>
            </a:r>
            <a:r>
              <a:rPr lang="en-US" sz="1600" i="1" dirty="0" err="1">
                <a:solidFill>
                  <a:srgbClr val="146E37"/>
                </a:solidFill>
              </a:rPr>
              <a:t>atuará</a:t>
            </a:r>
            <a:r>
              <a:rPr lang="en-US" sz="1600" i="1" dirty="0">
                <a:solidFill>
                  <a:srgbClr val="146E37"/>
                </a:solidFill>
              </a:rPr>
              <a:t> </a:t>
            </a:r>
            <a:r>
              <a:rPr lang="en-US" sz="1600" i="1" dirty="0" err="1">
                <a:solidFill>
                  <a:srgbClr val="146E37"/>
                </a:solidFill>
              </a:rPr>
              <a:t>estrategicamente</a:t>
            </a:r>
            <a:r>
              <a:rPr lang="en-US" sz="1600" i="1" dirty="0">
                <a:solidFill>
                  <a:srgbClr val="146E37"/>
                </a:solidFill>
              </a:rPr>
              <a:t> para </a:t>
            </a:r>
            <a:r>
              <a:rPr lang="en-US" sz="1600" i="1" dirty="0" err="1">
                <a:solidFill>
                  <a:srgbClr val="146E37"/>
                </a:solidFill>
              </a:rPr>
              <a:t>dirimir</a:t>
            </a:r>
            <a:r>
              <a:rPr lang="en-US" sz="1600" i="1" dirty="0">
                <a:solidFill>
                  <a:srgbClr val="146E37"/>
                </a:solidFill>
              </a:rPr>
              <a:t> as </a:t>
            </a:r>
            <a:r>
              <a:rPr lang="en-US" sz="1600" i="1" dirty="0" err="1">
                <a:solidFill>
                  <a:srgbClr val="146E37"/>
                </a:solidFill>
              </a:rPr>
              <a:t>questões</a:t>
            </a:r>
            <a:r>
              <a:rPr lang="en-US" sz="1600" i="1" dirty="0">
                <a:solidFill>
                  <a:srgbClr val="146E37"/>
                </a:solidFill>
              </a:rPr>
              <a:t> </a:t>
            </a:r>
            <a:r>
              <a:rPr lang="en-US" sz="1600" i="1" dirty="0" err="1">
                <a:solidFill>
                  <a:srgbClr val="146E37"/>
                </a:solidFill>
              </a:rPr>
              <a:t>pontuais</a:t>
            </a:r>
            <a:r>
              <a:rPr lang="en-US" sz="1600" i="1" dirty="0">
                <a:solidFill>
                  <a:srgbClr val="146E37"/>
                </a:solidFill>
              </a:rPr>
              <a:t>, </a:t>
            </a:r>
            <a:r>
              <a:rPr lang="en-US" sz="1600" i="1" dirty="0" err="1">
                <a:solidFill>
                  <a:srgbClr val="146E37"/>
                </a:solidFill>
              </a:rPr>
              <a:t>resolvendo</a:t>
            </a:r>
            <a:r>
              <a:rPr lang="en-US" sz="1600" i="1" dirty="0">
                <a:solidFill>
                  <a:srgbClr val="146E37"/>
                </a:solidFill>
              </a:rPr>
              <a:t> </a:t>
            </a:r>
            <a:r>
              <a:rPr lang="en-US" sz="1600" i="1" dirty="0" err="1">
                <a:solidFill>
                  <a:srgbClr val="146E37"/>
                </a:solidFill>
              </a:rPr>
              <a:t>pelo</a:t>
            </a:r>
            <a:r>
              <a:rPr lang="en-US" sz="1600" i="1" dirty="0">
                <a:solidFill>
                  <a:srgbClr val="146E37"/>
                </a:solidFill>
              </a:rPr>
              <a:t> </a:t>
            </a:r>
            <a:r>
              <a:rPr lang="en-US" sz="1600" i="1" dirty="0" err="1">
                <a:solidFill>
                  <a:srgbClr val="146E37"/>
                </a:solidFill>
              </a:rPr>
              <a:t>cenário</a:t>
            </a:r>
            <a:r>
              <a:rPr lang="en-US" sz="1600" i="1" dirty="0">
                <a:solidFill>
                  <a:srgbClr val="146E37"/>
                </a:solidFill>
              </a:rPr>
              <a:t> </a:t>
            </a:r>
            <a:r>
              <a:rPr lang="en-US" sz="1600" i="1" dirty="0" err="1">
                <a:solidFill>
                  <a:srgbClr val="146E37"/>
                </a:solidFill>
              </a:rPr>
              <a:t>mais</a:t>
            </a:r>
            <a:r>
              <a:rPr lang="en-US" sz="1600" i="1" dirty="0">
                <a:solidFill>
                  <a:srgbClr val="146E37"/>
                </a:solidFill>
              </a:rPr>
              <a:t> </a:t>
            </a:r>
            <a:r>
              <a:rPr lang="en-US" sz="1600" i="1" dirty="0" err="1">
                <a:solidFill>
                  <a:srgbClr val="146E37"/>
                </a:solidFill>
              </a:rPr>
              <a:t>adequado</a:t>
            </a:r>
            <a:r>
              <a:rPr lang="en-US" sz="1600" i="1" dirty="0">
                <a:solidFill>
                  <a:srgbClr val="146E37"/>
                </a:solidFill>
              </a:rPr>
              <a:t>, no </a:t>
            </a:r>
            <a:r>
              <a:rPr lang="en-US" sz="1600" i="1" dirty="0" err="1">
                <a:solidFill>
                  <a:srgbClr val="146E37"/>
                </a:solidFill>
              </a:rPr>
              <a:t>caso</a:t>
            </a:r>
            <a:r>
              <a:rPr lang="en-US" sz="1600" i="1" dirty="0">
                <a:solidFill>
                  <a:srgbClr val="146E37"/>
                </a:solidFill>
              </a:rPr>
              <a:t> </a:t>
            </a:r>
            <a:r>
              <a:rPr lang="en-US" sz="1600" i="1" dirty="0" err="1">
                <a:solidFill>
                  <a:srgbClr val="146E37"/>
                </a:solidFill>
              </a:rPr>
              <a:t>concreto</a:t>
            </a:r>
            <a:r>
              <a:rPr lang="en-US" sz="1600" i="1" dirty="0">
                <a:solidFill>
                  <a:srgbClr val="146E37"/>
                </a:solidFill>
              </a:rPr>
              <a:t>, </a:t>
            </a:r>
            <a:r>
              <a:rPr lang="en-US" sz="1600" i="1" dirty="0" err="1">
                <a:solidFill>
                  <a:srgbClr val="146E37"/>
                </a:solidFill>
              </a:rPr>
              <a:t>observando</a:t>
            </a:r>
            <a:r>
              <a:rPr lang="en-US" sz="1600" i="1" dirty="0">
                <a:solidFill>
                  <a:srgbClr val="146E37"/>
                </a:solidFill>
              </a:rPr>
              <a:t> as </a:t>
            </a:r>
            <a:r>
              <a:rPr lang="en-US" sz="1600" i="1" dirty="0" err="1">
                <a:solidFill>
                  <a:srgbClr val="146E37"/>
                </a:solidFill>
              </a:rPr>
              <a:t>normas</a:t>
            </a:r>
            <a:r>
              <a:rPr lang="en-US" sz="1600" i="1" dirty="0">
                <a:solidFill>
                  <a:srgbClr val="146E37"/>
                </a:solidFill>
              </a:rPr>
              <a:t> </a:t>
            </a:r>
            <a:r>
              <a:rPr lang="en-US" sz="1600" i="1" dirty="0" err="1">
                <a:solidFill>
                  <a:srgbClr val="146E37"/>
                </a:solidFill>
              </a:rPr>
              <a:t>internas</a:t>
            </a:r>
            <a:r>
              <a:rPr lang="en-US" sz="1600" i="1" dirty="0">
                <a:solidFill>
                  <a:srgbClr val="146E37"/>
                </a:solidFill>
              </a:rPr>
              <a:t> </a:t>
            </a:r>
            <a:r>
              <a:rPr lang="en-US" sz="1600" i="1" dirty="0" err="1">
                <a:solidFill>
                  <a:srgbClr val="146E37"/>
                </a:solidFill>
              </a:rPr>
              <a:t>vigentes</a:t>
            </a:r>
            <a:r>
              <a:rPr lang="en-US" sz="1600" i="1" dirty="0">
                <a:solidFill>
                  <a:srgbClr val="146E37"/>
                </a:solidFill>
              </a:rPr>
              <a:t>; As </a:t>
            </a:r>
            <a:r>
              <a:rPr lang="en-US" sz="1600" i="1" dirty="0" err="1">
                <a:solidFill>
                  <a:srgbClr val="146E37"/>
                </a:solidFill>
              </a:rPr>
              <a:t>alterações</a:t>
            </a:r>
            <a:r>
              <a:rPr lang="en-US" sz="1600" i="1" dirty="0">
                <a:solidFill>
                  <a:srgbClr val="146E37"/>
                </a:solidFill>
              </a:rPr>
              <a:t> de </a:t>
            </a:r>
            <a:r>
              <a:rPr lang="en-US" sz="1600" i="1" dirty="0" err="1">
                <a:solidFill>
                  <a:srgbClr val="146E37"/>
                </a:solidFill>
              </a:rPr>
              <a:t>agência</a:t>
            </a:r>
            <a:r>
              <a:rPr lang="en-US" sz="1600" i="1" dirty="0">
                <a:solidFill>
                  <a:srgbClr val="146E37"/>
                </a:solidFill>
              </a:rPr>
              <a:t> </a:t>
            </a:r>
            <a:r>
              <a:rPr lang="en-US" sz="1600" i="1" dirty="0" err="1">
                <a:solidFill>
                  <a:srgbClr val="146E37"/>
                </a:solidFill>
              </a:rPr>
              <a:t>poderão</a:t>
            </a:r>
            <a:r>
              <a:rPr lang="en-US" sz="1600" i="1" dirty="0">
                <a:solidFill>
                  <a:srgbClr val="146E37"/>
                </a:solidFill>
              </a:rPr>
              <a:t> </a:t>
            </a:r>
            <a:r>
              <a:rPr lang="en-US" sz="1600" i="1" dirty="0" err="1">
                <a:solidFill>
                  <a:srgbClr val="146E37"/>
                </a:solidFill>
              </a:rPr>
              <a:t>ser</a:t>
            </a:r>
            <a:r>
              <a:rPr lang="en-US" sz="1600" i="1" dirty="0">
                <a:solidFill>
                  <a:srgbClr val="146E37"/>
                </a:solidFill>
              </a:rPr>
              <a:t> </a:t>
            </a:r>
            <a:r>
              <a:rPr lang="en-US" sz="1600" i="1" dirty="0" err="1">
                <a:solidFill>
                  <a:srgbClr val="146E37"/>
                </a:solidFill>
              </a:rPr>
              <a:t>sinalizadas</a:t>
            </a:r>
            <a:r>
              <a:rPr lang="en-US" sz="1600" i="1" dirty="0">
                <a:solidFill>
                  <a:srgbClr val="146E37"/>
                </a:solidFill>
              </a:rPr>
              <a:t> </a:t>
            </a:r>
            <a:r>
              <a:rPr lang="en-US" sz="1600" i="1" dirty="0" err="1">
                <a:solidFill>
                  <a:srgbClr val="146E37"/>
                </a:solidFill>
              </a:rPr>
              <a:t>diretamente</a:t>
            </a:r>
            <a:r>
              <a:rPr lang="en-US" sz="1600" i="1" dirty="0">
                <a:solidFill>
                  <a:srgbClr val="146E37"/>
                </a:solidFill>
              </a:rPr>
              <a:t> </a:t>
            </a:r>
            <a:r>
              <a:rPr lang="en-US" sz="1600" i="1" dirty="0" err="1">
                <a:solidFill>
                  <a:srgbClr val="146E37"/>
                </a:solidFill>
              </a:rPr>
              <a:t>aos</a:t>
            </a:r>
            <a:r>
              <a:rPr lang="en-US" sz="1600" i="1" dirty="0">
                <a:solidFill>
                  <a:srgbClr val="146E37"/>
                </a:solidFill>
              </a:rPr>
              <a:t> </a:t>
            </a:r>
            <a:r>
              <a:rPr lang="en-US" sz="1600" i="1" dirty="0" err="1">
                <a:solidFill>
                  <a:srgbClr val="146E37"/>
                </a:solidFill>
              </a:rPr>
              <a:t>escritórios</a:t>
            </a:r>
            <a:r>
              <a:rPr lang="en-US" sz="1600" i="1" dirty="0">
                <a:solidFill>
                  <a:srgbClr val="146E37"/>
                </a:solidFill>
              </a:rPr>
              <a:t>;</a:t>
            </a: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err="1">
                <a:solidFill>
                  <a:srgbClr val="146E37"/>
                </a:solidFill>
              </a:rPr>
              <a:t>Ao</a:t>
            </a:r>
            <a:r>
              <a:rPr lang="en-US" sz="1600" i="1" dirty="0">
                <a:solidFill>
                  <a:srgbClr val="146E37"/>
                </a:solidFill>
              </a:rPr>
              <a:t> </a:t>
            </a:r>
            <a:r>
              <a:rPr lang="en-US" sz="1600" i="1" dirty="0" err="1">
                <a:solidFill>
                  <a:srgbClr val="146E37"/>
                </a:solidFill>
              </a:rPr>
              <a:t>invés</a:t>
            </a:r>
            <a:r>
              <a:rPr lang="en-US" sz="1600" i="1" dirty="0">
                <a:solidFill>
                  <a:srgbClr val="146E37"/>
                </a:solidFill>
              </a:rPr>
              <a:t> de </a:t>
            </a:r>
            <a:r>
              <a:rPr lang="en-US" sz="1600" i="1" dirty="0" err="1">
                <a:solidFill>
                  <a:srgbClr val="146E37"/>
                </a:solidFill>
              </a:rPr>
              <a:t>realizar</a:t>
            </a:r>
            <a:r>
              <a:rPr lang="en-US" sz="1600" i="1" dirty="0">
                <a:solidFill>
                  <a:srgbClr val="146E37"/>
                </a:solidFill>
              </a:rPr>
              <a:t> </a:t>
            </a:r>
            <a:r>
              <a:rPr lang="en-US" sz="1600" i="1" dirty="0" err="1">
                <a:solidFill>
                  <a:srgbClr val="146E37"/>
                </a:solidFill>
              </a:rPr>
              <a:t>ajustes</a:t>
            </a:r>
            <a:r>
              <a:rPr lang="en-US" sz="1600" i="1" dirty="0">
                <a:solidFill>
                  <a:srgbClr val="146E37"/>
                </a:solidFill>
              </a:rPr>
              <a:t> </a:t>
            </a:r>
            <a:r>
              <a:rPr lang="en-US" sz="1600" i="1" dirty="0" err="1">
                <a:solidFill>
                  <a:srgbClr val="146E37"/>
                </a:solidFill>
              </a:rPr>
              <a:t>na</a:t>
            </a:r>
            <a:r>
              <a:rPr lang="en-US" sz="1600" i="1" dirty="0">
                <a:solidFill>
                  <a:srgbClr val="146E37"/>
                </a:solidFill>
              </a:rPr>
              <a:t> base </a:t>
            </a:r>
            <a:r>
              <a:rPr lang="en-US" sz="1600" i="1" dirty="0" err="1">
                <a:solidFill>
                  <a:srgbClr val="146E37"/>
                </a:solidFill>
              </a:rPr>
              <a:t>extraída</a:t>
            </a:r>
            <a:r>
              <a:rPr lang="en-US" sz="1600" i="1" dirty="0">
                <a:solidFill>
                  <a:srgbClr val="146E37"/>
                </a:solidFill>
              </a:rPr>
              <a:t> no </a:t>
            </a:r>
            <a:r>
              <a:rPr lang="en-US" sz="1600" i="1" dirty="0" err="1">
                <a:solidFill>
                  <a:srgbClr val="146E37"/>
                </a:solidFill>
              </a:rPr>
              <a:t>início</a:t>
            </a:r>
            <a:r>
              <a:rPr lang="en-US" sz="1600" i="1" dirty="0">
                <a:solidFill>
                  <a:srgbClr val="146E37"/>
                </a:solidFill>
              </a:rPr>
              <a:t> do </a:t>
            </a:r>
            <a:r>
              <a:rPr lang="en-US" sz="1600" i="1" dirty="0" err="1">
                <a:solidFill>
                  <a:srgbClr val="146E37"/>
                </a:solidFill>
              </a:rPr>
              <a:t>mês</a:t>
            </a:r>
            <a:r>
              <a:rPr lang="en-US" sz="1600" i="1" dirty="0">
                <a:solidFill>
                  <a:srgbClr val="146E37"/>
                </a:solidFill>
              </a:rPr>
              <a:t> </a:t>
            </a:r>
            <a:r>
              <a:rPr lang="en-US" sz="1600" i="1" dirty="0" err="1">
                <a:solidFill>
                  <a:srgbClr val="146E37"/>
                </a:solidFill>
              </a:rPr>
              <a:t>correspondente</a:t>
            </a:r>
            <a:r>
              <a:rPr lang="en-US" sz="1600" i="1" dirty="0">
                <a:solidFill>
                  <a:srgbClr val="146E37"/>
                </a:solidFill>
              </a:rPr>
              <a:t> à data-base </a:t>
            </a:r>
            <a:r>
              <a:rPr lang="en-US" sz="1600" i="1" dirty="0" err="1">
                <a:solidFill>
                  <a:srgbClr val="146E37"/>
                </a:solidFill>
              </a:rPr>
              <a:t>auditável</a:t>
            </a:r>
            <a:r>
              <a:rPr lang="en-US" sz="1600" i="1" dirty="0">
                <a:solidFill>
                  <a:srgbClr val="146E37"/>
                </a:solidFill>
              </a:rPr>
              <a:t>, com </a:t>
            </a:r>
            <a:r>
              <a:rPr lang="en-US" sz="1600" i="1" dirty="0" err="1">
                <a:solidFill>
                  <a:srgbClr val="146E37"/>
                </a:solidFill>
              </a:rPr>
              <a:t>os</a:t>
            </a:r>
            <a:r>
              <a:rPr lang="en-US" sz="1600" i="1" dirty="0">
                <a:solidFill>
                  <a:srgbClr val="146E37"/>
                </a:solidFill>
              </a:rPr>
              <a:t> </a:t>
            </a:r>
            <a:r>
              <a:rPr lang="en-US" sz="1600" i="1" dirty="0" err="1">
                <a:solidFill>
                  <a:srgbClr val="146E37"/>
                </a:solidFill>
              </a:rPr>
              <a:t>ajustes</a:t>
            </a:r>
            <a:r>
              <a:rPr lang="en-US" sz="1600" i="1" dirty="0">
                <a:solidFill>
                  <a:srgbClr val="146E37"/>
                </a:solidFill>
              </a:rPr>
              <a:t> </a:t>
            </a:r>
            <a:r>
              <a:rPr lang="en-US" sz="1600" i="1" dirty="0" err="1">
                <a:solidFill>
                  <a:srgbClr val="146E37"/>
                </a:solidFill>
              </a:rPr>
              <a:t>diretamente</a:t>
            </a:r>
            <a:r>
              <a:rPr lang="en-US" sz="1600" i="1" dirty="0">
                <a:solidFill>
                  <a:srgbClr val="146E37"/>
                </a:solidFill>
              </a:rPr>
              <a:t> </a:t>
            </a:r>
            <a:r>
              <a:rPr lang="en-US" sz="1600" i="1" dirty="0" err="1">
                <a:solidFill>
                  <a:srgbClr val="146E37"/>
                </a:solidFill>
              </a:rPr>
              <a:t>tratados</a:t>
            </a:r>
            <a:r>
              <a:rPr lang="en-US" sz="1600" i="1" dirty="0">
                <a:solidFill>
                  <a:srgbClr val="146E37"/>
                </a:solidFill>
              </a:rPr>
              <a:t> entre Escritório/</a:t>
            </a:r>
            <a:r>
              <a:rPr lang="en-US" sz="1600" i="1" dirty="0" err="1">
                <a:solidFill>
                  <a:srgbClr val="146E37"/>
                </a:solidFill>
              </a:rPr>
              <a:t>Cooperativa</a:t>
            </a:r>
            <a:r>
              <a:rPr lang="en-US" sz="1600" i="1" dirty="0">
                <a:solidFill>
                  <a:srgbClr val="146E37"/>
                </a:solidFill>
              </a:rPr>
              <a:t>, </a:t>
            </a:r>
            <a:r>
              <a:rPr lang="en-US" sz="1600" i="1" dirty="0" err="1">
                <a:solidFill>
                  <a:srgbClr val="146E37"/>
                </a:solidFill>
              </a:rPr>
              <a:t>deverá</a:t>
            </a:r>
            <a:r>
              <a:rPr lang="en-US" sz="1600" i="1" dirty="0">
                <a:solidFill>
                  <a:srgbClr val="146E37"/>
                </a:solidFill>
              </a:rPr>
              <a:t> </a:t>
            </a:r>
            <a:r>
              <a:rPr lang="en-US" sz="1600" i="1" dirty="0" err="1">
                <a:solidFill>
                  <a:srgbClr val="146E37"/>
                </a:solidFill>
              </a:rPr>
              <a:t>ser</a:t>
            </a:r>
            <a:r>
              <a:rPr lang="en-US" sz="1600" i="1" dirty="0">
                <a:solidFill>
                  <a:srgbClr val="146E37"/>
                </a:solidFill>
              </a:rPr>
              <a:t> </a:t>
            </a:r>
            <a:r>
              <a:rPr lang="en-US" sz="1600" i="1" dirty="0" err="1">
                <a:solidFill>
                  <a:srgbClr val="146E37"/>
                </a:solidFill>
              </a:rPr>
              <a:t>gerado</a:t>
            </a:r>
            <a:r>
              <a:rPr lang="en-US" sz="1600" i="1" dirty="0">
                <a:solidFill>
                  <a:srgbClr val="146E37"/>
                </a:solidFill>
              </a:rPr>
              <a:t> novo </a:t>
            </a:r>
            <a:r>
              <a:rPr lang="en-US" sz="1600" i="1" dirty="0" err="1">
                <a:solidFill>
                  <a:srgbClr val="146E37"/>
                </a:solidFill>
              </a:rPr>
              <a:t>relatório</a:t>
            </a:r>
            <a:r>
              <a:rPr lang="en-US" sz="1600" i="1" dirty="0">
                <a:solidFill>
                  <a:srgbClr val="146E37"/>
                </a:solidFill>
              </a:rPr>
              <a:t> no </a:t>
            </a:r>
            <a:r>
              <a:rPr lang="en-US" sz="1600" i="1" dirty="0" err="1">
                <a:solidFill>
                  <a:srgbClr val="146E37"/>
                </a:solidFill>
              </a:rPr>
              <a:t>primeiro</a:t>
            </a:r>
            <a:r>
              <a:rPr lang="en-US" sz="1600" i="1" dirty="0">
                <a:solidFill>
                  <a:srgbClr val="146E37"/>
                </a:solidFill>
              </a:rPr>
              <a:t> </a:t>
            </a:r>
            <a:r>
              <a:rPr lang="en-US" sz="1600" i="1" dirty="0" err="1">
                <a:solidFill>
                  <a:srgbClr val="146E37"/>
                </a:solidFill>
              </a:rPr>
              <a:t>dia</a:t>
            </a:r>
            <a:r>
              <a:rPr lang="en-US" sz="1600" i="1" dirty="0">
                <a:solidFill>
                  <a:srgbClr val="146E37"/>
                </a:solidFill>
              </a:rPr>
              <a:t> do </a:t>
            </a:r>
            <a:r>
              <a:rPr lang="en-US" sz="1600" i="1" dirty="0" err="1">
                <a:solidFill>
                  <a:srgbClr val="146E37"/>
                </a:solidFill>
              </a:rPr>
              <a:t>mês</a:t>
            </a:r>
            <a:r>
              <a:rPr lang="en-US" sz="1600" i="1" dirty="0">
                <a:solidFill>
                  <a:srgbClr val="146E37"/>
                </a:solidFill>
              </a:rPr>
              <a:t> </a:t>
            </a:r>
            <a:r>
              <a:rPr lang="en-US" sz="1600" i="1" dirty="0" err="1">
                <a:solidFill>
                  <a:srgbClr val="146E37"/>
                </a:solidFill>
              </a:rPr>
              <a:t>seguinte</a:t>
            </a:r>
            <a:r>
              <a:rPr lang="en-US" sz="1600" i="1" dirty="0">
                <a:solidFill>
                  <a:srgbClr val="146E37"/>
                </a:solidFill>
              </a:rPr>
              <a:t>;</a:t>
            </a: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a:solidFill>
                  <a:srgbClr val="146E37"/>
                </a:solidFill>
              </a:rPr>
              <a:t>O </a:t>
            </a:r>
            <a:r>
              <a:rPr lang="en-US" sz="1600" i="1" dirty="0" err="1">
                <a:solidFill>
                  <a:srgbClr val="146E37"/>
                </a:solidFill>
              </a:rPr>
              <a:t>acompanhamento</a:t>
            </a:r>
            <a:r>
              <a:rPr lang="en-US" sz="1600" i="1" dirty="0">
                <a:solidFill>
                  <a:srgbClr val="146E37"/>
                </a:solidFill>
              </a:rPr>
              <a:t> mensal </a:t>
            </a:r>
            <a:r>
              <a:rPr lang="en-US" sz="1600" i="1" dirty="0" err="1">
                <a:solidFill>
                  <a:srgbClr val="146E37"/>
                </a:solidFill>
              </a:rPr>
              <a:t>permitirá</a:t>
            </a:r>
            <a:r>
              <a:rPr lang="en-US" sz="1600" i="1" dirty="0">
                <a:solidFill>
                  <a:srgbClr val="146E37"/>
                </a:solidFill>
              </a:rPr>
              <a:t> </a:t>
            </a:r>
            <a:r>
              <a:rPr lang="en-US" sz="1600" i="1" dirty="0" err="1">
                <a:solidFill>
                  <a:srgbClr val="146E37"/>
                </a:solidFill>
              </a:rPr>
              <a:t>uma</a:t>
            </a:r>
            <a:r>
              <a:rPr lang="en-US" sz="1600" i="1" dirty="0">
                <a:solidFill>
                  <a:srgbClr val="146E37"/>
                </a:solidFill>
              </a:rPr>
              <a:t> </a:t>
            </a:r>
            <a:r>
              <a:rPr lang="en-US" sz="1600" i="1" dirty="0" err="1">
                <a:solidFill>
                  <a:srgbClr val="146E37"/>
                </a:solidFill>
              </a:rPr>
              <a:t>maior</a:t>
            </a:r>
            <a:r>
              <a:rPr lang="en-US" sz="1600" i="1" dirty="0">
                <a:solidFill>
                  <a:srgbClr val="146E37"/>
                </a:solidFill>
              </a:rPr>
              <a:t> </a:t>
            </a:r>
            <a:r>
              <a:rPr lang="en-US" sz="1600" i="1" dirty="0" err="1">
                <a:solidFill>
                  <a:srgbClr val="146E37"/>
                </a:solidFill>
              </a:rPr>
              <a:t>criticidade</a:t>
            </a:r>
            <a:r>
              <a:rPr lang="en-US" sz="1600" i="1" dirty="0">
                <a:solidFill>
                  <a:srgbClr val="146E37"/>
                </a:solidFill>
              </a:rPr>
              <a:t>/</a:t>
            </a:r>
            <a:r>
              <a:rPr lang="en-US" sz="1600" i="1" dirty="0" err="1">
                <a:solidFill>
                  <a:srgbClr val="146E37"/>
                </a:solidFill>
              </a:rPr>
              <a:t>demanda</a:t>
            </a:r>
            <a:r>
              <a:rPr lang="en-US" sz="1600" i="1" dirty="0">
                <a:solidFill>
                  <a:srgbClr val="146E37"/>
                </a:solidFill>
              </a:rPr>
              <a:t>;</a:t>
            </a: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a:solidFill>
                  <a:srgbClr val="146E37"/>
                </a:solidFill>
              </a:rPr>
              <a:t>Se a </a:t>
            </a:r>
            <a:r>
              <a:rPr lang="en-US" sz="1600" i="1" dirty="0" err="1">
                <a:solidFill>
                  <a:srgbClr val="146E37"/>
                </a:solidFill>
              </a:rPr>
              <a:t>cooperativa</a:t>
            </a:r>
            <a:r>
              <a:rPr lang="en-US" sz="1600" i="1" dirty="0">
                <a:solidFill>
                  <a:srgbClr val="146E37"/>
                </a:solidFill>
              </a:rPr>
              <a:t> </a:t>
            </a:r>
            <a:r>
              <a:rPr lang="en-US" sz="1600" i="1" dirty="0" err="1">
                <a:solidFill>
                  <a:srgbClr val="146E37"/>
                </a:solidFill>
              </a:rPr>
              <a:t>desejar</a:t>
            </a:r>
            <a:r>
              <a:rPr lang="en-US" sz="1600" i="1" dirty="0">
                <a:solidFill>
                  <a:srgbClr val="146E37"/>
                </a:solidFill>
              </a:rPr>
              <a:t> </a:t>
            </a:r>
            <a:r>
              <a:rPr lang="en-US" sz="1600" i="1" dirty="0" err="1">
                <a:solidFill>
                  <a:srgbClr val="146E37"/>
                </a:solidFill>
              </a:rPr>
              <a:t>atualizar</a:t>
            </a:r>
            <a:r>
              <a:rPr lang="en-US" sz="1600" i="1" dirty="0">
                <a:solidFill>
                  <a:srgbClr val="146E37"/>
                </a:solidFill>
              </a:rPr>
              <a:t> a </a:t>
            </a:r>
            <a:r>
              <a:rPr lang="en-US" sz="1600" i="1" dirty="0" err="1">
                <a:solidFill>
                  <a:srgbClr val="146E37"/>
                </a:solidFill>
              </a:rPr>
              <a:t>posição</a:t>
            </a:r>
            <a:r>
              <a:rPr lang="en-US" sz="1600" i="1" dirty="0">
                <a:solidFill>
                  <a:srgbClr val="146E37"/>
                </a:solidFill>
              </a:rPr>
              <a:t> </a:t>
            </a:r>
            <a:r>
              <a:rPr lang="en-US" sz="1600" i="1" dirty="0" err="1">
                <a:solidFill>
                  <a:srgbClr val="146E37"/>
                </a:solidFill>
              </a:rPr>
              <a:t>contábil</a:t>
            </a:r>
            <a:r>
              <a:rPr lang="en-US" sz="1600" i="1" dirty="0">
                <a:solidFill>
                  <a:srgbClr val="146E37"/>
                </a:solidFill>
              </a:rPr>
              <a:t>, </a:t>
            </a:r>
            <a:r>
              <a:rPr lang="en-US" sz="1600" i="1" dirty="0" err="1">
                <a:solidFill>
                  <a:srgbClr val="146E37"/>
                </a:solidFill>
              </a:rPr>
              <a:t>deverá</a:t>
            </a:r>
            <a:r>
              <a:rPr lang="en-US" sz="1600" i="1" dirty="0">
                <a:solidFill>
                  <a:srgbClr val="146E37"/>
                </a:solidFill>
              </a:rPr>
              <a:t> </a:t>
            </a:r>
            <a:r>
              <a:rPr lang="en-US" sz="1600" i="1" dirty="0" err="1">
                <a:solidFill>
                  <a:srgbClr val="146E37"/>
                </a:solidFill>
              </a:rPr>
              <a:t>comunicar</a:t>
            </a:r>
            <a:r>
              <a:rPr lang="en-US" sz="1600" i="1" dirty="0">
                <a:solidFill>
                  <a:srgbClr val="146E37"/>
                </a:solidFill>
              </a:rPr>
              <a:t> </a:t>
            </a:r>
            <a:r>
              <a:rPr lang="en-US" sz="1600" i="1" dirty="0" err="1">
                <a:solidFill>
                  <a:srgbClr val="146E37"/>
                </a:solidFill>
              </a:rPr>
              <a:t>diretamente</a:t>
            </a:r>
            <a:r>
              <a:rPr lang="en-US" sz="1600" i="1" dirty="0">
                <a:solidFill>
                  <a:srgbClr val="146E37"/>
                </a:solidFill>
              </a:rPr>
              <a:t> a Contabilidade do CAS;</a:t>
            </a: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r>
              <a:rPr lang="en-US" sz="1600" i="1" dirty="0">
                <a:solidFill>
                  <a:srgbClr val="146E37"/>
                </a:solidFill>
              </a:rPr>
              <a:t>Se o Escritório </a:t>
            </a:r>
            <a:r>
              <a:rPr lang="en-US" sz="1600" i="1" dirty="0" err="1">
                <a:solidFill>
                  <a:srgbClr val="146E37"/>
                </a:solidFill>
              </a:rPr>
              <a:t>divergir</a:t>
            </a:r>
            <a:r>
              <a:rPr lang="en-US" sz="1600" i="1" dirty="0">
                <a:solidFill>
                  <a:srgbClr val="146E37"/>
                </a:solidFill>
              </a:rPr>
              <a:t> </a:t>
            </a:r>
            <a:r>
              <a:rPr lang="en-US" sz="1600" i="1" dirty="0" err="1">
                <a:solidFill>
                  <a:srgbClr val="146E37"/>
                </a:solidFill>
              </a:rPr>
              <a:t>quanto</a:t>
            </a:r>
            <a:r>
              <a:rPr lang="en-US" sz="1600" i="1" dirty="0">
                <a:solidFill>
                  <a:srgbClr val="146E37"/>
                </a:solidFill>
              </a:rPr>
              <a:t> à </a:t>
            </a:r>
            <a:r>
              <a:rPr lang="en-US" sz="1600" i="1" dirty="0" err="1">
                <a:solidFill>
                  <a:srgbClr val="146E37"/>
                </a:solidFill>
              </a:rPr>
              <a:t>posição</a:t>
            </a:r>
            <a:r>
              <a:rPr lang="en-US" sz="1600" i="1" dirty="0">
                <a:solidFill>
                  <a:srgbClr val="146E37"/>
                </a:solidFill>
              </a:rPr>
              <a:t> da cooperative, </a:t>
            </a:r>
            <a:r>
              <a:rPr lang="en-US" sz="1600" i="1" dirty="0" err="1">
                <a:solidFill>
                  <a:srgbClr val="146E37"/>
                </a:solidFill>
              </a:rPr>
              <a:t>deverá</a:t>
            </a:r>
            <a:r>
              <a:rPr lang="en-US" sz="1600" i="1" dirty="0">
                <a:solidFill>
                  <a:srgbClr val="146E37"/>
                </a:solidFill>
              </a:rPr>
              <a:t> </a:t>
            </a:r>
            <a:r>
              <a:rPr lang="en-US" sz="1600" i="1" dirty="0" err="1">
                <a:solidFill>
                  <a:srgbClr val="146E37"/>
                </a:solidFill>
              </a:rPr>
              <a:t>acionar</a:t>
            </a:r>
            <a:r>
              <a:rPr lang="en-US" sz="1600" i="1" dirty="0">
                <a:solidFill>
                  <a:srgbClr val="146E37"/>
                </a:solidFill>
              </a:rPr>
              <a:t> o Jurídico CAS para </a:t>
            </a:r>
            <a:r>
              <a:rPr lang="en-US" sz="1600" i="1" dirty="0" err="1">
                <a:solidFill>
                  <a:srgbClr val="146E37"/>
                </a:solidFill>
              </a:rPr>
              <a:t>apoio</a:t>
            </a:r>
            <a:endParaRPr lang="en-US" sz="1600" i="1" dirty="0">
              <a:solidFill>
                <a:srgbClr val="146E37"/>
              </a:solidFill>
            </a:endParaRPr>
          </a:p>
          <a:p>
            <a:pPr marL="457200" indent="-457200" algn="just" eaLnBrk="1" fontAlgn="auto" hangingPunct="1">
              <a:spcAft>
                <a:spcPts val="0"/>
              </a:spcAft>
              <a:buFontTx/>
              <a:buAutoNum type="arabicParenR"/>
              <a:defRPr/>
            </a:pPr>
            <a:endParaRPr lang="en-US" sz="1800" b="1" i="1" dirty="0">
              <a:solidFill>
                <a:srgbClr val="146E37"/>
              </a:solidFill>
            </a:endParaRPr>
          </a:p>
          <a:p>
            <a:pPr marL="1028700" lvl="1" indent="-342900" algn="just" eaLnBrk="1" fontAlgn="auto" hangingPunct="1">
              <a:spcAft>
                <a:spcPts val="0"/>
              </a:spcAft>
              <a:buFont typeface="Arial" panose="020B0604020202020204" pitchFamily="34" charset="0"/>
              <a:buAutoNum type="alphaLcParenR"/>
              <a:defRPr/>
            </a:pPr>
            <a:endParaRPr lang="en-US" sz="1600" i="1" dirty="0">
              <a:solidFill>
                <a:srgbClr val="146E3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21">
            <a:extLst>
              <a:ext uri="{FF2B5EF4-FFF2-40B4-BE49-F238E27FC236}">
                <a16:creationId xmlns:a16="http://schemas.microsoft.com/office/drawing/2014/main" id="{BB5443AF-4EF4-4FF6-9BB2-EF81A548B0E7}"/>
              </a:ext>
            </a:extLst>
          </p:cNvPr>
          <p:cNvPicPr>
            <a:picLocks noChangeAspect="1"/>
          </p:cNvPicPr>
          <p:nvPr/>
        </p:nvPicPr>
        <p:blipFill>
          <a:blip r:embed="rId2"/>
          <a:stretch>
            <a:fillRect/>
          </a:stretch>
        </p:blipFill>
        <p:spPr>
          <a:xfrm>
            <a:off x="818377" y="3348911"/>
            <a:ext cx="933450" cy="981075"/>
          </a:xfrm>
          <a:prstGeom prst="rect">
            <a:avLst/>
          </a:prstGeom>
        </p:spPr>
      </p:pic>
      <p:pic>
        <p:nvPicPr>
          <p:cNvPr id="15" name="Imagem 14">
            <a:extLst>
              <a:ext uri="{FF2B5EF4-FFF2-40B4-BE49-F238E27FC236}">
                <a16:creationId xmlns:a16="http://schemas.microsoft.com/office/drawing/2014/main" id="{5B828022-34B6-4227-91E3-A832B4977453}"/>
              </a:ext>
            </a:extLst>
          </p:cNvPr>
          <p:cNvPicPr>
            <a:picLocks noChangeAspect="1"/>
          </p:cNvPicPr>
          <p:nvPr/>
        </p:nvPicPr>
        <p:blipFill>
          <a:blip r:embed="rId3"/>
          <a:stretch>
            <a:fillRect/>
          </a:stretch>
        </p:blipFill>
        <p:spPr>
          <a:xfrm>
            <a:off x="6025871" y="1147377"/>
            <a:ext cx="1405719" cy="1405719"/>
          </a:xfrm>
          <a:prstGeom prst="rect">
            <a:avLst/>
          </a:prstGeom>
        </p:spPr>
      </p:pic>
      <p:pic>
        <p:nvPicPr>
          <p:cNvPr id="14" name="Imagem 13">
            <a:extLst>
              <a:ext uri="{FF2B5EF4-FFF2-40B4-BE49-F238E27FC236}">
                <a16:creationId xmlns:a16="http://schemas.microsoft.com/office/drawing/2014/main" id="{44B9E507-2C67-4263-83A1-2F73BB63CF6F}"/>
              </a:ext>
            </a:extLst>
          </p:cNvPr>
          <p:cNvPicPr>
            <a:picLocks noChangeAspect="1"/>
          </p:cNvPicPr>
          <p:nvPr/>
        </p:nvPicPr>
        <p:blipFill>
          <a:blip r:embed="rId4"/>
          <a:stretch>
            <a:fillRect/>
          </a:stretch>
        </p:blipFill>
        <p:spPr>
          <a:xfrm>
            <a:off x="6938888" y="3086459"/>
            <a:ext cx="2251220" cy="1291141"/>
          </a:xfrm>
          <a:prstGeom prst="rect">
            <a:avLst/>
          </a:prstGeom>
        </p:spPr>
      </p:pic>
      <p:sp>
        <p:nvSpPr>
          <p:cNvPr id="5" name="Espaço Reservado para Número de Slide 4">
            <a:extLst>
              <a:ext uri="{FF2B5EF4-FFF2-40B4-BE49-F238E27FC236}">
                <a16:creationId xmlns:a16="http://schemas.microsoft.com/office/drawing/2014/main" id="{577F84F7-24B8-4782-874D-F2A38EF1BF1A}"/>
              </a:ext>
            </a:extLst>
          </p:cNvPr>
          <p:cNvSpPr>
            <a:spLocks noGrp="1"/>
          </p:cNvSpPr>
          <p:nvPr>
            <p:ph type="sldNum" sz="quarter" idx="18"/>
          </p:nvPr>
        </p:nvSpPr>
        <p:spPr/>
        <p:txBody>
          <a:bodyPr/>
          <a:lstStyle/>
          <a:p>
            <a:pPr>
              <a:defRPr/>
            </a:pPr>
            <a:fld id="{BD75264C-2DB6-47F2-A068-89F2C5BA1878}" type="slidenum">
              <a:rPr lang="en-US" smtClean="0"/>
              <a:pPr>
                <a:defRPr/>
              </a:pPr>
              <a:t>36</a:t>
            </a:fld>
            <a:endParaRPr lang="en-US"/>
          </a:p>
        </p:txBody>
      </p:sp>
      <p:sp>
        <p:nvSpPr>
          <p:cNvPr id="6" name="Text Placeholder 1">
            <a:extLst>
              <a:ext uri="{FF2B5EF4-FFF2-40B4-BE49-F238E27FC236}">
                <a16:creationId xmlns:a16="http://schemas.microsoft.com/office/drawing/2014/main" id="{D8F90D57-E716-4CE6-B01C-9150216E07FB}"/>
              </a:ext>
            </a:extLst>
          </p:cNvPr>
          <p:cNvSpPr>
            <a:spLocks noGrp="1" noChangeArrowheads="1"/>
          </p:cNvSpPr>
          <p:nvPr>
            <p:ph type="body" sz="quarter" idx="17"/>
          </p:nvPr>
        </p:nvSpPr>
        <p:spPr>
          <a:xfrm>
            <a:off x="152400" y="107950"/>
            <a:ext cx="7189788" cy="765175"/>
          </a:xfrm>
        </p:spPr>
        <p:txBody>
          <a:bodyPr/>
          <a:lstStyle/>
          <a:p>
            <a:pPr eaLnBrk="1" hangingPunct="1"/>
            <a:r>
              <a:rPr lang="en-US" altLang="pt-BR" sz="2800" dirty="0" err="1">
                <a:effectLst>
                  <a:outerShdw blurRad="38100" dist="38100" dir="2700000" algn="tl">
                    <a:srgbClr val="000000">
                      <a:alpha val="43137"/>
                    </a:srgbClr>
                  </a:outerShdw>
                </a:effectLst>
              </a:rPr>
              <a:t>Sinalização</a:t>
            </a:r>
            <a:r>
              <a:rPr lang="en-US" altLang="pt-BR" sz="2800" dirty="0">
                <a:effectLst>
                  <a:outerShdw blurRad="38100" dist="38100" dir="2700000" algn="tl">
                    <a:srgbClr val="000000">
                      <a:alpha val="43137"/>
                    </a:srgbClr>
                  </a:outerShdw>
                </a:effectLst>
              </a:rPr>
              <a:t> de </a:t>
            </a:r>
            <a:r>
              <a:rPr lang="en-US" altLang="pt-BR" sz="2800" dirty="0" err="1">
                <a:effectLst>
                  <a:outerShdw blurRad="38100" dist="38100" dir="2700000" algn="tl">
                    <a:srgbClr val="000000">
                      <a:alpha val="43137"/>
                    </a:srgbClr>
                  </a:outerShdw>
                </a:effectLst>
              </a:rPr>
              <a:t>melhorias</a:t>
            </a:r>
            <a:r>
              <a:rPr lang="en-US" altLang="pt-BR" sz="2800" dirty="0">
                <a:effectLst>
                  <a:outerShdw blurRad="38100" dist="38100" dir="2700000" algn="tl">
                    <a:srgbClr val="000000">
                      <a:alpha val="43137"/>
                    </a:srgbClr>
                  </a:outerShdw>
                </a:effectLst>
              </a:rPr>
              <a:t> (2019)</a:t>
            </a:r>
            <a:br>
              <a:rPr lang="en-US" altLang="pt-BR" sz="2800" dirty="0">
                <a:effectLst>
                  <a:outerShdw blurRad="38100" dist="38100" dir="2700000" algn="tl">
                    <a:srgbClr val="000000">
                      <a:alpha val="43137"/>
                    </a:srgbClr>
                  </a:outerShdw>
                </a:effectLst>
              </a:rPr>
            </a:br>
            <a:r>
              <a:rPr lang="en-US" altLang="pt-BR" sz="2800" dirty="0" err="1">
                <a:effectLst>
                  <a:outerShdw blurRad="38100" dist="38100" dir="2700000" algn="tl">
                    <a:srgbClr val="000000">
                      <a:alpha val="43137"/>
                    </a:srgbClr>
                  </a:outerShdw>
                </a:effectLst>
              </a:rPr>
              <a:t>Fluxo</a:t>
            </a:r>
            <a:r>
              <a:rPr lang="en-US" altLang="pt-BR" sz="2800" dirty="0">
                <a:effectLst>
                  <a:outerShdw blurRad="38100" dist="38100" dir="2700000" algn="tl">
                    <a:srgbClr val="000000">
                      <a:alpha val="43137"/>
                    </a:srgbClr>
                  </a:outerShdw>
                </a:effectLst>
              </a:rPr>
              <a:t> mensal </a:t>
            </a:r>
            <a:r>
              <a:rPr lang="en-US" altLang="pt-BR" sz="2800" dirty="0" err="1">
                <a:effectLst>
                  <a:outerShdw blurRad="38100" dist="38100" dir="2700000" algn="tl">
                    <a:srgbClr val="000000">
                      <a:alpha val="43137"/>
                    </a:srgbClr>
                  </a:outerShdw>
                </a:effectLst>
              </a:rPr>
              <a:t>passivos</a:t>
            </a:r>
            <a:r>
              <a:rPr lang="en-US" altLang="pt-BR" sz="2800" dirty="0">
                <a:effectLst>
                  <a:outerShdw blurRad="38100" dist="38100" dir="2700000" algn="tl">
                    <a:srgbClr val="000000">
                      <a:alpha val="43137"/>
                    </a:srgbClr>
                  </a:outerShdw>
                </a:effectLst>
              </a:rPr>
              <a:t> </a:t>
            </a:r>
            <a:r>
              <a:rPr lang="en-US" altLang="pt-BR" sz="2800" dirty="0" err="1">
                <a:effectLst>
                  <a:outerShdw blurRad="38100" dist="38100" dir="2700000" algn="tl">
                    <a:srgbClr val="000000">
                      <a:alpha val="43137"/>
                    </a:srgbClr>
                  </a:outerShdw>
                </a:effectLst>
              </a:rPr>
              <a:t>contingentes</a:t>
            </a:r>
            <a:r>
              <a:rPr lang="en-US" altLang="pt-BR" sz="2800" dirty="0">
                <a:effectLst>
                  <a:outerShdw blurRad="38100" dist="38100" dir="2700000" algn="tl">
                    <a:srgbClr val="000000">
                      <a:alpha val="43137"/>
                    </a:srgbClr>
                  </a:outerShdw>
                </a:effectLst>
              </a:rPr>
              <a:t> (</a:t>
            </a:r>
            <a:r>
              <a:rPr lang="en-US" altLang="pt-BR" sz="2800" dirty="0" err="1">
                <a:effectLst>
                  <a:outerShdw blurRad="38100" dist="38100" dir="2700000" algn="tl">
                    <a:srgbClr val="000000">
                      <a:alpha val="43137"/>
                    </a:srgbClr>
                  </a:outerShdw>
                </a:effectLst>
              </a:rPr>
              <a:t>geral</a:t>
            </a:r>
            <a:r>
              <a:rPr lang="en-US" altLang="pt-BR" sz="2800" dirty="0">
                <a:effectLst>
                  <a:outerShdw blurRad="38100" dist="38100" dir="2700000" algn="tl">
                    <a:srgbClr val="000000">
                      <a:alpha val="43137"/>
                    </a:srgbClr>
                  </a:outerShdw>
                </a:effectLst>
              </a:rPr>
              <a:t>)</a:t>
            </a:r>
          </a:p>
        </p:txBody>
      </p:sp>
      <p:sp>
        <p:nvSpPr>
          <p:cNvPr id="7" name="Seta: para a Direita 6">
            <a:extLst>
              <a:ext uri="{FF2B5EF4-FFF2-40B4-BE49-F238E27FC236}">
                <a16:creationId xmlns:a16="http://schemas.microsoft.com/office/drawing/2014/main" id="{FFC9236C-EA55-49D6-9BE1-3370BEFE8E0F}"/>
              </a:ext>
            </a:extLst>
          </p:cNvPr>
          <p:cNvSpPr/>
          <p:nvPr/>
        </p:nvSpPr>
        <p:spPr>
          <a:xfrm rot="10800000">
            <a:off x="5501423" y="3434917"/>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a:extLst>
              <a:ext uri="{FF2B5EF4-FFF2-40B4-BE49-F238E27FC236}">
                <a16:creationId xmlns:a16="http://schemas.microsoft.com/office/drawing/2014/main" id="{2D5B72B4-E84B-4380-9C88-A77DA1F12F15}"/>
              </a:ext>
            </a:extLst>
          </p:cNvPr>
          <p:cNvSpPr/>
          <p:nvPr/>
        </p:nvSpPr>
        <p:spPr>
          <a:xfrm>
            <a:off x="4714759" y="1649165"/>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A73DF161-6BE6-4446-8B2E-AD3C09570379}"/>
              </a:ext>
            </a:extLst>
          </p:cNvPr>
          <p:cNvPicPr>
            <a:picLocks noChangeAspect="1"/>
          </p:cNvPicPr>
          <p:nvPr/>
        </p:nvPicPr>
        <p:blipFill>
          <a:blip r:embed="rId5"/>
          <a:stretch>
            <a:fillRect/>
          </a:stretch>
        </p:blipFill>
        <p:spPr>
          <a:xfrm>
            <a:off x="810679" y="5502484"/>
            <a:ext cx="1175097" cy="1202425"/>
          </a:xfrm>
          <a:prstGeom prst="rect">
            <a:avLst/>
          </a:prstGeom>
        </p:spPr>
      </p:pic>
      <p:pic>
        <p:nvPicPr>
          <p:cNvPr id="10" name="Imagem 9">
            <a:extLst>
              <a:ext uri="{FF2B5EF4-FFF2-40B4-BE49-F238E27FC236}">
                <a16:creationId xmlns:a16="http://schemas.microsoft.com/office/drawing/2014/main" id="{F4CCDF40-5A1D-4C9E-91F8-D5D856F98AD8}"/>
              </a:ext>
            </a:extLst>
          </p:cNvPr>
          <p:cNvPicPr>
            <a:picLocks noChangeAspect="1"/>
          </p:cNvPicPr>
          <p:nvPr/>
        </p:nvPicPr>
        <p:blipFill rotWithShape="1">
          <a:blip r:embed="rId6"/>
          <a:srcRect l="13051" t="8138" r="17062" b="10438"/>
          <a:stretch/>
        </p:blipFill>
        <p:spPr>
          <a:xfrm>
            <a:off x="3694689" y="1320433"/>
            <a:ext cx="918254" cy="998514"/>
          </a:xfrm>
          <a:prstGeom prst="rect">
            <a:avLst/>
          </a:prstGeom>
        </p:spPr>
      </p:pic>
      <p:pic>
        <p:nvPicPr>
          <p:cNvPr id="11" name="Imagem 10">
            <a:extLst>
              <a:ext uri="{FF2B5EF4-FFF2-40B4-BE49-F238E27FC236}">
                <a16:creationId xmlns:a16="http://schemas.microsoft.com/office/drawing/2014/main" id="{D018305F-FB8F-40FC-9576-1F8F12C435E5}"/>
              </a:ext>
            </a:extLst>
          </p:cNvPr>
          <p:cNvPicPr>
            <a:picLocks noChangeAspect="1"/>
          </p:cNvPicPr>
          <p:nvPr/>
        </p:nvPicPr>
        <p:blipFill rotWithShape="1">
          <a:blip r:embed="rId7"/>
          <a:srcRect l="24926" t="16764"/>
          <a:stretch/>
        </p:blipFill>
        <p:spPr>
          <a:xfrm>
            <a:off x="7674711" y="5694191"/>
            <a:ext cx="1036163" cy="1005209"/>
          </a:xfrm>
          <a:prstGeom prst="rect">
            <a:avLst/>
          </a:prstGeom>
        </p:spPr>
      </p:pic>
      <p:pic>
        <p:nvPicPr>
          <p:cNvPr id="13" name="Imagem 12">
            <a:extLst>
              <a:ext uri="{FF2B5EF4-FFF2-40B4-BE49-F238E27FC236}">
                <a16:creationId xmlns:a16="http://schemas.microsoft.com/office/drawing/2014/main" id="{210C9B8F-84C9-42AF-8708-B4032DFCCBDC}"/>
              </a:ext>
            </a:extLst>
          </p:cNvPr>
          <p:cNvPicPr>
            <a:picLocks noChangeAspect="1"/>
          </p:cNvPicPr>
          <p:nvPr/>
        </p:nvPicPr>
        <p:blipFill>
          <a:blip r:embed="rId8"/>
          <a:stretch>
            <a:fillRect/>
          </a:stretch>
        </p:blipFill>
        <p:spPr>
          <a:xfrm>
            <a:off x="4313055" y="5755100"/>
            <a:ext cx="1072687" cy="883389"/>
          </a:xfrm>
          <a:prstGeom prst="rect">
            <a:avLst/>
          </a:prstGeom>
        </p:spPr>
      </p:pic>
      <p:pic>
        <p:nvPicPr>
          <p:cNvPr id="16" name="Imagem 15">
            <a:extLst>
              <a:ext uri="{FF2B5EF4-FFF2-40B4-BE49-F238E27FC236}">
                <a16:creationId xmlns:a16="http://schemas.microsoft.com/office/drawing/2014/main" id="{5E8A74B7-3702-4383-8562-F3D7B90CDD1F}"/>
              </a:ext>
            </a:extLst>
          </p:cNvPr>
          <p:cNvPicPr>
            <a:picLocks noChangeAspect="1"/>
          </p:cNvPicPr>
          <p:nvPr/>
        </p:nvPicPr>
        <p:blipFill rotWithShape="1">
          <a:blip r:embed="rId9"/>
          <a:srcRect l="21123" t="18021" r="12599" b="12975"/>
          <a:stretch/>
        </p:blipFill>
        <p:spPr>
          <a:xfrm>
            <a:off x="2657717" y="1000886"/>
            <a:ext cx="587723" cy="639093"/>
          </a:xfrm>
          <a:prstGeom prst="rect">
            <a:avLst/>
          </a:prstGeom>
        </p:spPr>
      </p:pic>
      <p:pic>
        <p:nvPicPr>
          <p:cNvPr id="17" name="Imagem 16">
            <a:extLst>
              <a:ext uri="{FF2B5EF4-FFF2-40B4-BE49-F238E27FC236}">
                <a16:creationId xmlns:a16="http://schemas.microsoft.com/office/drawing/2014/main" id="{DD731C39-2BB8-4E02-B390-9476455C5AA9}"/>
              </a:ext>
            </a:extLst>
          </p:cNvPr>
          <p:cNvPicPr>
            <a:picLocks noChangeAspect="1"/>
          </p:cNvPicPr>
          <p:nvPr/>
        </p:nvPicPr>
        <p:blipFill>
          <a:blip r:embed="rId10"/>
          <a:stretch>
            <a:fillRect/>
          </a:stretch>
        </p:blipFill>
        <p:spPr>
          <a:xfrm>
            <a:off x="4393666" y="4633074"/>
            <a:ext cx="761582" cy="930822"/>
          </a:xfrm>
          <a:prstGeom prst="rect">
            <a:avLst/>
          </a:prstGeom>
        </p:spPr>
      </p:pic>
      <p:pic>
        <p:nvPicPr>
          <p:cNvPr id="19" name="Imagem 18">
            <a:extLst>
              <a:ext uri="{FF2B5EF4-FFF2-40B4-BE49-F238E27FC236}">
                <a16:creationId xmlns:a16="http://schemas.microsoft.com/office/drawing/2014/main" id="{88CEA92C-809E-4ACD-81E8-B934B3CFD33F}"/>
              </a:ext>
            </a:extLst>
          </p:cNvPr>
          <p:cNvPicPr>
            <a:picLocks noChangeAspect="1"/>
          </p:cNvPicPr>
          <p:nvPr/>
        </p:nvPicPr>
        <p:blipFill>
          <a:blip r:embed="rId11"/>
          <a:stretch>
            <a:fillRect/>
          </a:stretch>
        </p:blipFill>
        <p:spPr>
          <a:xfrm>
            <a:off x="238837" y="995440"/>
            <a:ext cx="2042924" cy="1532193"/>
          </a:xfrm>
          <a:prstGeom prst="rect">
            <a:avLst/>
          </a:prstGeom>
          <a:noFill/>
        </p:spPr>
      </p:pic>
      <p:pic>
        <p:nvPicPr>
          <p:cNvPr id="4" name="Imagem 3">
            <a:extLst>
              <a:ext uri="{FF2B5EF4-FFF2-40B4-BE49-F238E27FC236}">
                <a16:creationId xmlns:a16="http://schemas.microsoft.com/office/drawing/2014/main" id="{6B611DBD-A372-4F8A-AA29-1C7EF6B50609}"/>
              </a:ext>
            </a:extLst>
          </p:cNvPr>
          <p:cNvPicPr>
            <a:picLocks noChangeAspect="1"/>
          </p:cNvPicPr>
          <p:nvPr/>
        </p:nvPicPr>
        <p:blipFill>
          <a:blip r:embed="rId12"/>
          <a:stretch>
            <a:fillRect/>
          </a:stretch>
        </p:blipFill>
        <p:spPr>
          <a:xfrm>
            <a:off x="867975" y="1587780"/>
            <a:ext cx="940960" cy="313654"/>
          </a:xfrm>
          <a:prstGeom prst="rect">
            <a:avLst/>
          </a:prstGeom>
        </p:spPr>
      </p:pic>
      <p:sp>
        <p:nvSpPr>
          <p:cNvPr id="2" name="Seta: para a Direita 1">
            <a:extLst>
              <a:ext uri="{FF2B5EF4-FFF2-40B4-BE49-F238E27FC236}">
                <a16:creationId xmlns:a16="http://schemas.microsoft.com/office/drawing/2014/main" id="{24493AE1-C39A-4E7C-9FE2-B59765E18445}"/>
              </a:ext>
            </a:extLst>
          </p:cNvPr>
          <p:cNvSpPr/>
          <p:nvPr/>
        </p:nvSpPr>
        <p:spPr>
          <a:xfrm rot="16200000">
            <a:off x="766754" y="2675862"/>
            <a:ext cx="1065637"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a:extLst>
              <a:ext uri="{FF2B5EF4-FFF2-40B4-BE49-F238E27FC236}">
                <a16:creationId xmlns:a16="http://schemas.microsoft.com/office/drawing/2014/main" id="{69FC7DA5-40BA-411F-BA4D-51834F322795}"/>
              </a:ext>
            </a:extLst>
          </p:cNvPr>
          <p:cNvSpPr/>
          <p:nvPr/>
        </p:nvSpPr>
        <p:spPr>
          <a:xfrm>
            <a:off x="2219245" y="1599121"/>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Imagem 23">
            <a:extLst>
              <a:ext uri="{FF2B5EF4-FFF2-40B4-BE49-F238E27FC236}">
                <a16:creationId xmlns:a16="http://schemas.microsoft.com/office/drawing/2014/main" id="{F73A3073-EB73-4DB1-9198-FA505EC2BDCD}"/>
              </a:ext>
            </a:extLst>
          </p:cNvPr>
          <p:cNvPicPr>
            <a:picLocks noChangeAspect="1"/>
          </p:cNvPicPr>
          <p:nvPr/>
        </p:nvPicPr>
        <p:blipFill rotWithShape="1">
          <a:blip r:embed="rId9"/>
          <a:srcRect l="21123" t="18021" r="12599" b="12975"/>
          <a:stretch/>
        </p:blipFill>
        <p:spPr>
          <a:xfrm>
            <a:off x="3052444" y="5374644"/>
            <a:ext cx="587723" cy="639093"/>
          </a:xfrm>
          <a:prstGeom prst="rect">
            <a:avLst/>
          </a:prstGeom>
        </p:spPr>
      </p:pic>
      <p:pic>
        <p:nvPicPr>
          <p:cNvPr id="25" name="Imagem 24">
            <a:extLst>
              <a:ext uri="{FF2B5EF4-FFF2-40B4-BE49-F238E27FC236}">
                <a16:creationId xmlns:a16="http://schemas.microsoft.com/office/drawing/2014/main" id="{91762281-03C6-47A3-8A76-A04832277479}"/>
              </a:ext>
            </a:extLst>
          </p:cNvPr>
          <p:cNvPicPr>
            <a:picLocks noChangeAspect="1"/>
          </p:cNvPicPr>
          <p:nvPr/>
        </p:nvPicPr>
        <p:blipFill>
          <a:blip r:embed="rId13"/>
          <a:stretch>
            <a:fillRect/>
          </a:stretch>
        </p:blipFill>
        <p:spPr>
          <a:xfrm>
            <a:off x="4974676" y="1084317"/>
            <a:ext cx="621296" cy="562884"/>
          </a:xfrm>
          <a:prstGeom prst="rect">
            <a:avLst/>
          </a:prstGeom>
        </p:spPr>
      </p:pic>
      <p:sp>
        <p:nvSpPr>
          <p:cNvPr id="26" name="Seta: Dobrada para Cima 25">
            <a:extLst>
              <a:ext uri="{FF2B5EF4-FFF2-40B4-BE49-F238E27FC236}">
                <a16:creationId xmlns:a16="http://schemas.microsoft.com/office/drawing/2014/main" id="{AEF615B4-BA8F-4981-A057-FD77669187E7}"/>
              </a:ext>
            </a:extLst>
          </p:cNvPr>
          <p:cNvSpPr/>
          <p:nvPr/>
        </p:nvSpPr>
        <p:spPr>
          <a:xfrm rot="10800000" flipH="1">
            <a:off x="7448652" y="1729655"/>
            <a:ext cx="906919" cy="1218381"/>
          </a:xfrm>
          <a:prstGeom prst="bentUp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Seta: para a Direita 26">
            <a:extLst>
              <a:ext uri="{FF2B5EF4-FFF2-40B4-BE49-F238E27FC236}">
                <a16:creationId xmlns:a16="http://schemas.microsoft.com/office/drawing/2014/main" id="{EE99F30C-2E7A-4083-8AE6-F9570CA80227}"/>
              </a:ext>
            </a:extLst>
          </p:cNvPr>
          <p:cNvSpPr/>
          <p:nvPr/>
        </p:nvSpPr>
        <p:spPr>
          <a:xfrm rot="5400000">
            <a:off x="7489930" y="4789598"/>
            <a:ext cx="1291140"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8" name="Imagem 27">
            <a:extLst>
              <a:ext uri="{FF2B5EF4-FFF2-40B4-BE49-F238E27FC236}">
                <a16:creationId xmlns:a16="http://schemas.microsoft.com/office/drawing/2014/main" id="{0F432FA3-A0F3-4C26-9242-90C3D8B0CB50}"/>
              </a:ext>
            </a:extLst>
          </p:cNvPr>
          <p:cNvPicPr>
            <a:picLocks noChangeAspect="1"/>
          </p:cNvPicPr>
          <p:nvPr/>
        </p:nvPicPr>
        <p:blipFill>
          <a:blip r:embed="rId14"/>
          <a:stretch>
            <a:fillRect/>
          </a:stretch>
        </p:blipFill>
        <p:spPr>
          <a:xfrm>
            <a:off x="3820256" y="3206017"/>
            <a:ext cx="1452602" cy="1388041"/>
          </a:xfrm>
          <a:prstGeom prst="rect">
            <a:avLst/>
          </a:prstGeom>
        </p:spPr>
      </p:pic>
      <p:sp>
        <p:nvSpPr>
          <p:cNvPr id="29" name="Seta: para a Direita 28">
            <a:extLst>
              <a:ext uri="{FF2B5EF4-FFF2-40B4-BE49-F238E27FC236}">
                <a16:creationId xmlns:a16="http://schemas.microsoft.com/office/drawing/2014/main" id="{7CC9AC55-F80D-4EB9-8D20-BF848DA1F9CC}"/>
              </a:ext>
            </a:extLst>
          </p:cNvPr>
          <p:cNvSpPr/>
          <p:nvPr/>
        </p:nvSpPr>
        <p:spPr>
          <a:xfrm rot="11562177">
            <a:off x="5344916" y="5359346"/>
            <a:ext cx="2362750" cy="440140"/>
          </a:xfrm>
          <a:prstGeom prst="rightArrow">
            <a:avLst>
              <a:gd name="adj1" fmla="val 50000"/>
              <a:gd name="adj2" fmla="val 7224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Seta: para a Direita 30">
            <a:extLst>
              <a:ext uri="{FF2B5EF4-FFF2-40B4-BE49-F238E27FC236}">
                <a16:creationId xmlns:a16="http://schemas.microsoft.com/office/drawing/2014/main" id="{11775374-8879-4B12-82C5-4144C9F7F6CD}"/>
              </a:ext>
            </a:extLst>
          </p:cNvPr>
          <p:cNvSpPr/>
          <p:nvPr/>
        </p:nvSpPr>
        <p:spPr>
          <a:xfrm>
            <a:off x="5605627" y="3906716"/>
            <a:ext cx="1333261" cy="42327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Seta: para a Direita 31">
            <a:extLst>
              <a:ext uri="{FF2B5EF4-FFF2-40B4-BE49-F238E27FC236}">
                <a16:creationId xmlns:a16="http://schemas.microsoft.com/office/drawing/2014/main" id="{B1997416-3041-4631-A739-24A238449E74}"/>
              </a:ext>
            </a:extLst>
          </p:cNvPr>
          <p:cNvSpPr/>
          <p:nvPr/>
        </p:nvSpPr>
        <p:spPr>
          <a:xfrm rot="10800000">
            <a:off x="2283311" y="5976724"/>
            <a:ext cx="1991433"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Seta: para a Direita 34">
            <a:extLst>
              <a:ext uri="{FF2B5EF4-FFF2-40B4-BE49-F238E27FC236}">
                <a16:creationId xmlns:a16="http://schemas.microsoft.com/office/drawing/2014/main" id="{7D97D33E-0F90-46EC-A4D1-27B01FCF36F4}"/>
              </a:ext>
            </a:extLst>
          </p:cNvPr>
          <p:cNvSpPr/>
          <p:nvPr/>
        </p:nvSpPr>
        <p:spPr>
          <a:xfrm rot="10800000">
            <a:off x="2219245" y="3459897"/>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Seta: para a Direita 35">
            <a:extLst>
              <a:ext uri="{FF2B5EF4-FFF2-40B4-BE49-F238E27FC236}">
                <a16:creationId xmlns:a16="http://schemas.microsoft.com/office/drawing/2014/main" id="{1BDBB04C-9B49-46F8-BF83-A61C405037A3}"/>
              </a:ext>
            </a:extLst>
          </p:cNvPr>
          <p:cNvSpPr/>
          <p:nvPr/>
        </p:nvSpPr>
        <p:spPr>
          <a:xfrm>
            <a:off x="2316198" y="3916538"/>
            <a:ext cx="1333261" cy="42327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a:extLst>
              <a:ext uri="{FF2B5EF4-FFF2-40B4-BE49-F238E27FC236}">
                <a16:creationId xmlns:a16="http://schemas.microsoft.com/office/drawing/2014/main" id="{60D64E99-8BC7-425C-B78E-F1B6095BEE96}"/>
              </a:ext>
            </a:extLst>
          </p:cNvPr>
          <p:cNvSpPr/>
          <p:nvPr/>
        </p:nvSpPr>
        <p:spPr>
          <a:xfrm rot="10800000">
            <a:off x="5292484" y="6072095"/>
            <a:ext cx="2362750" cy="440140"/>
          </a:xfrm>
          <a:prstGeom prst="rightArrow">
            <a:avLst>
              <a:gd name="adj1" fmla="val 50000"/>
              <a:gd name="adj2" fmla="val 7224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inal de Multiplicação 2">
            <a:extLst>
              <a:ext uri="{FF2B5EF4-FFF2-40B4-BE49-F238E27FC236}">
                <a16:creationId xmlns:a16="http://schemas.microsoft.com/office/drawing/2014/main" id="{56E7D017-4B2F-4F29-9D0D-F13AFC88AAFA}"/>
              </a:ext>
            </a:extLst>
          </p:cNvPr>
          <p:cNvSpPr/>
          <p:nvPr/>
        </p:nvSpPr>
        <p:spPr>
          <a:xfrm>
            <a:off x="3788510" y="3113857"/>
            <a:ext cx="1405719" cy="1423615"/>
          </a:xfrm>
          <a:prstGeom prst="mathMultiply">
            <a:avLst/>
          </a:prstGeom>
          <a:solidFill>
            <a:srgbClr val="C00000"/>
          </a:solidFill>
          <a:ln>
            <a:solidFill>
              <a:schemeClr val="bg1">
                <a:lumMod val="5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A34A3495-8D63-4D3B-A55A-604CBD9F0EA8}"/>
              </a:ext>
            </a:extLst>
          </p:cNvPr>
          <p:cNvPicPr>
            <a:picLocks noChangeAspect="1"/>
          </p:cNvPicPr>
          <p:nvPr/>
        </p:nvPicPr>
        <p:blipFill>
          <a:blip r:embed="rId15"/>
          <a:stretch>
            <a:fillRect/>
          </a:stretch>
        </p:blipFill>
        <p:spPr>
          <a:xfrm>
            <a:off x="5784741" y="6476248"/>
            <a:ext cx="1843892" cy="219511"/>
          </a:xfrm>
          <a:prstGeom prst="rect">
            <a:avLst/>
          </a:prstGeom>
          <a:ln w="6350">
            <a:solidFill>
              <a:schemeClr val="accent1"/>
            </a:solidFill>
          </a:ln>
          <a:effectLst>
            <a:glow rad="63500">
              <a:schemeClr val="accent1">
                <a:satMod val="175000"/>
                <a:alpha val="40000"/>
              </a:schemeClr>
            </a:glow>
          </a:effectLst>
        </p:spPr>
      </p:pic>
      <p:pic>
        <p:nvPicPr>
          <p:cNvPr id="34" name="Imagem 33">
            <a:extLst>
              <a:ext uri="{FF2B5EF4-FFF2-40B4-BE49-F238E27FC236}">
                <a16:creationId xmlns:a16="http://schemas.microsoft.com/office/drawing/2014/main" id="{AF5E32E3-6822-4E3A-8309-3C3AF780514E}"/>
              </a:ext>
            </a:extLst>
          </p:cNvPr>
          <p:cNvPicPr>
            <a:picLocks noChangeAspect="1"/>
          </p:cNvPicPr>
          <p:nvPr/>
        </p:nvPicPr>
        <p:blipFill>
          <a:blip r:embed="rId15"/>
          <a:stretch>
            <a:fillRect/>
          </a:stretch>
        </p:blipFill>
        <p:spPr>
          <a:xfrm>
            <a:off x="5382989" y="3161114"/>
            <a:ext cx="1843892" cy="219511"/>
          </a:xfrm>
          <a:prstGeom prst="rect">
            <a:avLst/>
          </a:prstGeom>
          <a:ln w="6350">
            <a:solidFill>
              <a:schemeClr val="accent1"/>
            </a:solidFill>
          </a:ln>
          <a:effectLst>
            <a:glow rad="63500">
              <a:schemeClr val="accent1">
                <a:satMod val="175000"/>
                <a:alpha val="40000"/>
              </a:schemeClr>
            </a:glow>
          </a:effectLst>
        </p:spPr>
      </p:pic>
      <p:pic>
        <p:nvPicPr>
          <p:cNvPr id="39" name="Imagem 38">
            <a:extLst>
              <a:ext uri="{FF2B5EF4-FFF2-40B4-BE49-F238E27FC236}">
                <a16:creationId xmlns:a16="http://schemas.microsoft.com/office/drawing/2014/main" id="{4BE694A0-0E56-4204-95F5-6FD78A9E472F}"/>
              </a:ext>
            </a:extLst>
          </p:cNvPr>
          <p:cNvPicPr>
            <a:picLocks noChangeAspect="1"/>
          </p:cNvPicPr>
          <p:nvPr/>
        </p:nvPicPr>
        <p:blipFill>
          <a:blip r:embed="rId13"/>
          <a:stretch>
            <a:fillRect/>
          </a:stretch>
        </p:blipFill>
        <p:spPr>
          <a:xfrm>
            <a:off x="2611456" y="2814375"/>
            <a:ext cx="621296" cy="562884"/>
          </a:xfrm>
          <a:prstGeom prst="rect">
            <a:avLst/>
          </a:prstGeom>
        </p:spPr>
      </p:pic>
    </p:spTree>
    <p:extLst>
      <p:ext uri="{BB962C8B-B14F-4D97-AF65-F5344CB8AC3E}">
        <p14:creationId xmlns:p14="http://schemas.microsoft.com/office/powerpoint/2010/main" val="54354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500" fill="hold"/>
                                        <p:tgtEl>
                                          <p:spTgt spid="7"/>
                                        </p:tgtEl>
                                        <p:attrNameLst>
                                          <p:attrName>ppt_x</p:attrName>
                                        </p:attrNameLst>
                                      </p:cBhvr>
                                      <p:tavLst>
                                        <p:tav tm="0">
                                          <p:val>
                                            <p:strVal val="#ppt_x"/>
                                          </p:val>
                                        </p:tav>
                                        <p:tav tm="100000">
                                          <p:val>
                                            <p:strVal val="#ppt_x"/>
                                          </p:val>
                                        </p:tav>
                                      </p:tavLst>
                                    </p:anim>
                                    <p:anim calcmode="lin" valueType="num">
                                      <p:cBhvr additive="base">
                                        <p:cTn id="7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ppt_x"/>
                                          </p:val>
                                        </p:tav>
                                        <p:tav tm="100000">
                                          <p:val>
                                            <p:strVal val="#ppt_x"/>
                                          </p:val>
                                        </p:tav>
                                      </p:tavLst>
                                    </p:anim>
                                    <p:anim calcmode="lin" valueType="num">
                                      <p:cBhvr additive="base">
                                        <p:cTn id="10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fill="hold"/>
                                        <p:tgtEl>
                                          <p:spTgt spid="27"/>
                                        </p:tgtEl>
                                        <p:attrNameLst>
                                          <p:attrName>ppt_x</p:attrName>
                                        </p:attrNameLst>
                                      </p:cBhvr>
                                      <p:tavLst>
                                        <p:tav tm="0">
                                          <p:val>
                                            <p:strVal val="#ppt_x"/>
                                          </p:val>
                                        </p:tav>
                                        <p:tav tm="100000">
                                          <p:val>
                                            <p:strVal val="#ppt_x"/>
                                          </p:val>
                                        </p:tav>
                                      </p:tavLst>
                                    </p:anim>
                                    <p:anim calcmode="lin" valueType="num">
                                      <p:cBhvr additive="base">
                                        <p:cTn id="1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ppt_x"/>
                                          </p:val>
                                        </p:tav>
                                        <p:tav tm="100000">
                                          <p:val>
                                            <p:strVal val="#ppt_x"/>
                                          </p:val>
                                        </p:tav>
                                      </p:tavLst>
                                    </p:anim>
                                    <p:anim calcmode="lin" valueType="num">
                                      <p:cBhvr additive="base">
                                        <p:cTn id="1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fade">
                                      <p:cBhvr>
                                        <p:cTn id="127" dur="500"/>
                                        <p:tgtEl>
                                          <p:spTgt spid="12"/>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1000"/>
                                        <p:tgtEl>
                                          <p:spTgt spid="32"/>
                                        </p:tgtEl>
                                      </p:cBhvr>
                                    </p:animEffect>
                                    <p:anim calcmode="lin" valueType="num">
                                      <p:cBhvr>
                                        <p:cTn id="137" dur="1000" fill="hold"/>
                                        <p:tgtEl>
                                          <p:spTgt spid="32"/>
                                        </p:tgtEl>
                                        <p:attrNameLst>
                                          <p:attrName>ppt_x</p:attrName>
                                        </p:attrNameLst>
                                      </p:cBhvr>
                                      <p:tavLst>
                                        <p:tav tm="0">
                                          <p:val>
                                            <p:strVal val="#ppt_x"/>
                                          </p:val>
                                        </p:tav>
                                        <p:tav tm="100000">
                                          <p:val>
                                            <p:strVal val="#ppt_x"/>
                                          </p:val>
                                        </p:tav>
                                      </p:tavLst>
                                    </p:anim>
                                    <p:anim calcmode="lin" valueType="num">
                                      <p:cBhvr>
                                        <p:cTn id="13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4"/>
                                        </p:tgtEl>
                                        <p:attrNameLst>
                                          <p:attrName>style.visibility</p:attrName>
                                        </p:attrNameLst>
                                      </p:cBhvr>
                                      <p:to>
                                        <p:strVal val="visible"/>
                                      </p:to>
                                    </p:set>
                                    <p:animEffect transition="in" filter="fade">
                                      <p:cBhvr>
                                        <p:cTn id="143" dur="500"/>
                                        <p:tgtEl>
                                          <p:spTgt spid="24"/>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nodeType="clickEffect">
                                  <p:stCondLst>
                                    <p:cond delay="0"/>
                                  </p:stCondLst>
                                  <p:childTnLst>
                                    <p:set>
                                      <p:cBhvr>
                                        <p:cTn id="147" dur="1" fill="hold">
                                          <p:stCondLst>
                                            <p:cond delay="0"/>
                                          </p:stCondLst>
                                        </p:cTn>
                                        <p:tgtEl>
                                          <p:spTgt spid="9"/>
                                        </p:tgtEl>
                                        <p:attrNameLst>
                                          <p:attrName>style.visibility</p:attrName>
                                        </p:attrNameLst>
                                      </p:cBhvr>
                                      <p:to>
                                        <p:strVal val="visible"/>
                                      </p:to>
                                    </p:set>
                                    <p:animEffect transition="in" filter="fade">
                                      <p:cBhvr>
                                        <p:cTn id="148" dur="1000"/>
                                        <p:tgtEl>
                                          <p:spTgt spid="9"/>
                                        </p:tgtEl>
                                      </p:cBhvr>
                                    </p:animEffect>
                                    <p:anim calcmode="lin" valueType="num">
                                      <p:cBhvr>
                                        <p:cTn id="149" dur="1000" fill="hold"/>
                                        <p:tgtEl>
                                          <p:spTgt spid="9"/>
                                        </p:tgtEl>
                                        <p:attrNameLst>
                                          <p:attrName>ppt_x</p:attrName>
                                        </p:attrNameLst>
                                      </p:cBhvr>
                                      <p:tavLst>
                                        <p:tav tm="0">
                                          <p:val>
                                            <p:strVal val="#ppt_x"/>
                                          </p:val>
                                        </p:tav>
                                        <p:tav tm="100000">
                                          <p:val>
                                            <p:strVal val="#ppt_x"/>
                                          </p:val>
                                        </p:tav>
                                      </p:tavLst>
                                    </p:anim>
                                    <p:anim calcmode="lin" valueType="num">
                                      <p:cBhvr>
                                        <p:cTn id="1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
                                        </p:tgtEl>
                                        <p:attrNameLst>
                                          <p:attrName>style.visibility</p:attrName>
                                        </p:attrNameLst>
                                      </p:cBhvr>
                                      <p:to>
                                        <p:strVal val="visible"/>
                                      </p:to>
                                    </p:set>
                                    <p:anim calcmode="lin" valueType="num">
                                      <p:cBhvr additive="base">
                                        <p:cTn id="155" dur="500" fill="hold"/>
                                        <p:tgtEl>
                                          <p:spTgt spid="3"/>
                                        </p:tgtEl>
                                        <p:attrNameLst>
                                          <p:attrName>ppt_x</p:attrName>
                                        </p:attrNameLst>
                                      </p:cBhvr>
                                      <p:tavLst>
                                        <p:tav tm="0">
                                          <p:val>
                                            <p:strVal val="#ppt_x"/>
                                          </p:val>
                                        </p:tav>
                                        <p:tav tm="100000">
                                          <p:val>
                                            <p:strVal val="#ppt_x"/>
                                          </p:val>
                                        </p:tav>
                                      </p:tavLst>
                                    </p:anim>
                                    <p:anim calcmode="lin" valueType="num">
                                      <p:cBhvr additive="base">
                                        <p:cTn id="1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29"/>
                                        </p:tgtEl>
                                        <p:attrNameLst>
                                          <p:attrName>style.visibility</p:attrName>
                                        </p:attrNameLst>
                                      </p:cBhvr>
                                      <p:to>
                                        <p:strVal val="visible"/>
                                      </p:to>
                                    </p:set>
                                    <p:anim calcmode="lin" valueType="num">
                                      <p:cBhvr additive="base">
                                        <p:cTn id="161" dur="500" fill="hold"/>
                                        <p:tgtEl>
                                          <p:spTgt spid="29"/>
                                        </p:tgtEl>
                                        <p:attrNameLst>
                                          <p:attrName>ppt_x</p:attrName>
                                        </p:attrNameLst>
                                      </p:cBhvr>
                                      <p:tavLst>
                                        <p:tav tm="0">
                                          <p:val>
                                            <p:strVal val="#ppt_x"/>
                                          </p:val>
                                        </p:tav>
                                        <p:tav tm="100000">
                                          <p:val>
                                            <p:strVal val="#ppt_x"/>
                                          </p:val>
                                        </p:tav>
                                      </p:tavLst>
                                    </p:anim>
                                    <p:anim calcmode="lin" valueType="num">
                                      <p:cBhvr additive="base">
                                        <p:cTn id="1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fade">
                                      <p:cBhvr>
                                        <p:cTn id="1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23" grpId="0" animBg="1"/>
      <p:bldP spid="26" grpId="0" animBg="1"/>
      <p:bldP spid="27" grpId="0" animBg="1"/>
      <p:bldP spid="29" grpId="0" animBg="1"/>
      <p:bldP spid="31" grpId="0" animBg="1"/>
      <p:bldP spid="32" grpId="0" animBg="1"/>
      <p:bldP spid="35" grpId="0" animBg="1"/>
      <p:bldP spid="36" grpId="0" animBg="1"/>
      <p:bldP spid="38"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21">
            <a:extLst>
              <a:ext uri="{FF2B5EF4-FFF2-40B4-BE49-F238E27FC236}">
                <a16:creationId xmlns:a16="http://schemas.microsoft.com/office/drawing/2014/main" id="{BB5443AF-4EF4-4FF6-9BB2-EF81A548B0E7}"/>
              </a:ext>
            </a:extLst>
          </p:cNvPr>
          <p:cNvPicPr>
            <a:picLocks noChangeAspect="1"/>
          </p:cNvPicPr>
          <p:nvPr/>
        </p:nvPicPr>
        <p:blipFill>
          <a:blip r:embed="rId2"/>
          <a:stretch>
            <a:fillRect/>
          </a:stretch>
        </p:blipFill>
        <p:spPr>
          <a:xfrm>
            <a:off x="818377" y="3348911"/>
            <a:ext cx="933450" cy="981075"/>
          </a:xfrm>
          <a:prstGeom prst="rect">
            <a:avLst/>
          </a:prstGeom>
        </p:spPr>
      </p:pic>
      <p:pic>
        <p:nvPicPr>
          <p:cNvPr id="15" name="Imagem 14">
            <a:extLst>
              <a:ext uri="{FF2B5EF4-FFF2-40B4-BE49-F238E27FC236}">
                <a16:creationId xmlns:a16="http://schemas.microsoft.com/office/drawing/2014/main" id="{5B828022-34B6-4227-91E3-A832B4977453}"/>
              </a:ext>
            </a:extLst>
          </p:cNvPr>
          <p:cNvPicPr>
            <a:picLocks noChangeAspect="1"/>
          </p:cNvPicPr>
          <p:nvPr/>
        </p:nvPicPr>
        <p:blipFill>
          <a:blip r:embed="rId3"/>
          <a:stretch>
            <a:fillRect/>
          </a:stretch>
        </p:blipFill>
        <p:spPr>
          <a:xfrm>
            <a:off x="6025871" y="1147377"/>
            <a:ext cx="1405719" cy="1405719"/>
          </a:xfrm>
          <a:prstGeom prst="rect">
            <a:avLst/>
          </a:prstGeom>
        </p:spPr>
      </p:pic>
      <p:pic>
        <p:nvPicPr>
          <p:cNvPr id="14" name="Imagem 13">
            <a:extLst>
              <a:ext uri="{FF2B5EF4-FFF2-40B4-BE49-F238E27FC236}">
                <a16:creationId xmlns:a16="http://schemas.microsoft.com/office/drawing/2014/main" id="{44B9E507-2C67-4263-83A1-2F73BB63CF6F}"/>
              </a:ext>
            </a:extLst>
          </p:cNvPr>
          <p:cNvPicPr>
            <a:picLocks noChangeAspect="1"/>
          </p:cNvPicPr>
          <p:nvPr/>
        </p:nvPicPr>
        <p:blipFill>
          <a:blip r:embed="rId4"/>
          <a:stretch>
            <a:fillRect/>
          </a:stretch>
        </p:blipFill>
        <p:spPr>
          <a:xfrm>
            <a:off x="6938888" y="3086459"/>
            <a:ext cx="2251220" cy="1291141"/>
          </a:xfrm>
          <a:prstGeom prst="rect">
            <a:avLst/>
          </a:prstGeom>
        </p:spPr>
      </p:pic>
      <p:sp>
        <p:nvSpPr>
          <p:cNvPr id="5" name="Espaço Reservado para Número de Slide 4">
            <a:extLst>
              <a:ext uri="{FF2B5EF4-FFF2-40B4-BE49-F238E27FC236}">
                <a16:creationId xmlns:a16="http://schemas.microsoft.com/office/drawing/2014/main" id="{577F84F7-24B8-4782-874D-F2A38EF1BF1A}"/>
              </a:ext>
            </a:extLst>
          </p:cNvPr>
          <p:cNvSpPr>
            <a:spLocks noGrp="1"/>
          </p:cNvSpPr>
          <p:nvPr>
            <p:ph type="sldNum" sz="quarter" idx="18"/>
          </p:nvPr>
        </p:nvSpPr>
        <p:spPr/>
        <p:txBody>
          <a:bodyPr/>
          <a:lstStyle/>
          <a:p>
            <a:pPr>
              <a:defRPr/>
            </a:pPr>
            <a:fld id="{BD75264C-2DB6-47F2-A068-89F2C5BA1878}" type="slidenum">
              <a:rPr lang="en-US" smtClean="0"/>
              <a:pPr>
                <a:defRPr/>
              </a:pPr>
              <a:t>37</a:t>
            </a:fld>
            <a:endParaRPr lang="en-US"/>
          </a:p>
        </p:txBody>
      </p:sp>
      <p:sp>
        <p:nvSpPr>
          <p:cNvPr id="6" name="Text Placeholder 1">
            <a:extLst>
              <a:ext uri="{FF2B5EF4-FFF2-40B4-BE49-F238E27FC236}">
                <a16:creationId xmlns:a16="http://schemas.microsoft.com/office/drawing/2014/main" id="{D8F90D57-E716-4CE6-B01C-9150216E07FB}"/>
              </a:ext>
            </a:extLst>
          </p:cNvPr>
          <p:cNvSpPr>
            <a:spLocks noGrp="1" noChangeArrowheads="1"/>
          </p:cNvSpPr>
          <p:nvPr>
            <p:ph type="body" sz="quarter" idx="17"/>
          </p:nvPr>
        </p:nvSpPr>
        <p:spPr>
          <a:xfrm>
            <a:off x="152400" y="107950"/>
            <a:ext cx="7189788" cy="765175"/>
          </a:xfrm>
        </p:spPr>
        <p:txBody>
          <a:bodyPr/>
          <a:lstStyle/>
          <a:p>
            <a:pPr eaLnBrk="1" hangingPunct="1"/>
            <a:r>
              <a:rPr lang="en-US" altLang="pt-BR" sz="2800" dirty="0" err="1"/>
              <a:t>Sinalização</a:t>
            </a:r>
            <a:r>
              <a:rPr lang="en-US" altLang="pt-BR" sz="2800" dirty="0"/>
              <a:t> de </a:t>
            </a:r>
            <a:r>
              <a:rPr lang="en-US" altLang="pt-BR" sz="2800" dirty="0" err="1"/>
              <a:t>melhorias</a:t>
            </a:r>
            <a:r>
              <a:rPr lang="en-US" altLang="pt-BR" sz="2800" dirty="0"/>
              <a:t> (2019) </a:t>
            </a:r>
            <a:br>
              <a:rPr lang="en-US" altLang="pt-BR" sz="2800" dirty="0"/>
            </a:br>
            <a:r>
              <a:rPr lang="en-US" altLang="pt-BR" sz="2800" dirty="0" err="1"/>
              <a:t>Fluxo</a:t>
            </a:r>
            <a:r>
              <a:rPr lang="en-US" altLang="pt-BR" sz="2800" dirty="0"/>
              <a:t> auditoria externa (</a:t>
            </a:r>
            <a:r>
              <a:rPr lang="en-US" altLang="pt-BR" sz="2800" dirty="0" err="1"/>
              <a:t>modelo</a:t>
            </a:r>
            <a:r>
              <a:rPr lang="en-US" altLang="pt-BR" sz="2800" dirty="0"/>
              <a:t> </a:t>
            </a:r>
            <a:r>
              <a:rPr lang="en-US" altLang="pt-BR" sz="2800" dirty="0" err="1"/>
              <a:t>sistêmico</a:t>
            </a:r>
            <a:r>
              <a:rPr lang="en-US" altLang="pt-BR" sz="2800" dirty="0"/>
              <a:t>)</a:t>
            </a:r>
          </a:p>
        </p:txBody>
      </p:sp>
      <p:sp>
        <p:nvSpPr>
          <p:cNvPr id="7" name="Seta: para a Direita 6">
            <a:extLst>
              <a:ext uri="{FF2B5EF4-FFF2-40B4-BE49-F238E27FC236}">
                <a16:creationId xmlns:a16="http://schemas.microsoft.com/office/drawing/2014/main" id="{FFC9236C-EA55-49D6-9BE1-3370BEFE8E0F}"/>
              </a:ext>
            </a:extLst>
          </p:cNvPr>
          <p:cNvSpPr/>
          <p:nvPr/>
        </p:nvSpPr>
        <p:spPr>
          <a:xfrm rot="10800000">
            <a:off x="5501423" y="3434917"/>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a:extLst>
              <a:ext uri="{FF2B5EF4-FFF2-40B4-BE49-F238E27FC236}">
                <a16:creationId xmlns:a16="http://schemas.microsoft.com/office/drawing/2014/main" id="{2D5B72B4-E84B-4380-9C88-A77DA1F12F15}"/>
              </a:ext>
            </a:extLst>
          </p:cNvPr>
          <p:cNvSpPr/>
          <p:nvPr/>
        </p:nvSpPr>
        <p:spPr>
          <a:xfrm>
            <a:off x="4714759" y="1649165"/>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A73DF161-6BE6-4446-8B2E-AD3C09570379}"/>
              </a:ext>
            </a:extLst>
          </p:cNvPr>
          <p:cNvPicPr>
            <a:picLocks noChangeAspect="1"/>
          </p:cNvPicPr>
          <p:nvPr/>
        </p:nvPicPr>
        <p:blipFill>
          <a:blip r:embed="rId5"/>
          <a:stretch>
            <a:fillRect/>
          </a:stretch>
        </p:blipFill>
        <p:spPr>
          <a:xfrm>
            <a:off x="810679" y="5502484"/>
            <a:ext cx="1175097" cy="1202425"/>
          </a:xfrm>
          <a:prstGeom prst="rect">
            <a:avLst/>
          </a:prstGeom>
        </p:spPr>
      </p:pic>
      <p:pic>
        <p:nvPicPr>
          <p:cNvPr id="10" name="Imagem 9">
            <a:extLst>
              <a:ext uri="{FF2B5EF4-FFF2-40B4-BE49-F238E27FC236}">
                <a16:creationId xmlns:a16="http://schemas.microsoft.com/office/drawing/2014/main" id="{F4CCDF40-5A1D-4C9E-91F8-D5D856F98AD8}"/>
              </a:ext>
            </a:extLst>
          </p:cNvPr>
          <p:cNvPicPr>
            <a:picLocks noChangeAspect="1"/>
          </p:cNvPicPr>
          <p:nvPr/>
        </p:nvPicPr>
        <p:blipFill rotWithShape="1">
          <a:blip r:embed="rId6"/>
          <a:srcRect l="13051" t="8138" r="17062" b="10438"/>
          <a:stretch/>
        </p:blipFill>
        <p:spPr>
          <a:xfrm>
            <a:off x="3694689" y="1320433"/>
            <a:ext cx="918254" cy="998514"/>
          </a:xfrm>
          <a:prstGeom prst="rect">
            <a:avLst/>
          </a:prstGeom>
        </p:spPr>
      </p:pic>
      <p:pic>
        <p:nvPicPr>
          <p:cNvPr id="11" name="Imagem 10">
            <a:extLst>
              <a:ext uri="{FF2B5EF4-FFF2-40B4-BE49-F238E27FC236}">
                <a16:creationId xmlns:a16="http://schemas.microsoft.com/office/drawing/2014/main" id="{D018305F-FB8F-40FC-9576-1F8F12C435E5}"/>
              </a:ext>
            </a:extLst>
          </p:cNvPr>
          <p:cNvPicPr>
            <a:picLocks noChangeAspect="1"/>
          </p:cNvPicPr>
          <p:nvPr/>
        </p:nvPicPr>
        <p:blipFill rotWithShape="1">
          <a:blip r:embed="rId7"/>
          <a:srcRect l="24926" t="16764"/>
          <a:stretch/>
        </p:blipFill>
        <p:spPr>
          <a:xfrm>
            <a:off x="7674711" y="5694191"/>
            <a:ext cx="1036163" cy="1005209"/>
          </a:xfrm>
          <a:prstGeom prst="rect">
            <a:avLst/>
          </a:prstGeom>
        </p:spPr>
      </p:pic>
      <p:pic>
        <p:nvPicPr>
          <p:cNvPr id="13" name="Imagem 12">
            <a:extLst>
              <a:ext uri="{FF2B5EF4-FFF2-40B4-BE49-F238E27FC236}">
                <a16:creationId xmlns:a16="http://schemas.microsoft.com/office/drawing/2014/main" id="{210C9B8F-84C9-42AF-8708-B4032DFCCBDC}"/>
              </a:ext>
            </a:extLst>
          </p:cNvPr>
          <p:cNvPicPr>
            <a:picLocks noChangeAspect="1"/>
          </p:cNvPicPr>
          <p:nvPr/>
        </p:nvPicPr>
        <p:blipFill>
          <a:blip r:embed="rId8"/>
          <a:stretch>
            <a:fillRect/>
          </a:stretch>
        </p:blipFill>
        <p:spPr>
          <a:xfrm>
            <a:off x="4148193" y="5738776"/>
            <a:ext cx="1072687" cy="883389"/>
          </a:xfrm>
          <a:prstGeom prst="rect">
            <a:avLst/>
          </a:prstGeom>
        </p:spPr>
      </p:pic>
      <p:pic>
        <p:nvPicPr>
          <p:cNvPr id="16" name="Imagem 15">
            <a:extLst>
              <a:ext uri="{FF2B5EF4-FFF2-40B4-BE49-F238E27FC236}">
                <a16:creationId xmlns:a16="http://schemas.microsoft.com/office/drawing/2014/main" id="{5E8A74B7-3702-4383-8562-F3D7B90CDD1F}"/>
              </a:ext>
            </a:extLst>
          </p:cNvPr>
          <p:cNvPicPr>
            <a:picLocks noChangeAspect="1"/>
          </p:cNvPicPr>
          <p:nvPr/>
        </p:nvPicPr>
        <p:blipFill rotWithShape="1">
          <a:blip r:embed="rId9"/>
          <a:srcRect l="21123" t="18021" r="12599" b="12975"/>
          <a:stretch/>
        </p:blipFill>
        <p:spPr>
          <a:xfrm>
            <a:off x="2657717" y="1000886"/>
            <a:ext cx="587723" cy="639093"/>
          </a:xfrm>
          <a:prstGeom prst="rect">
            <a:avLst/>
          </a:prstGeom>
        </p:spPr>
      </p:pic>
      <p:pic>
        <p:nvPicPr>
          <p:cNvPr id="19" name="Imagem 18">
            <a:extLst>
              <a:ext uri="{FF2B5EF4-FFF2-40B4-BE49-F238E27FC236}">
                <a16:creationId xmlns:a16="http://schemas.microsoft.com/office/drawing/2014/main" id="{88CEA92C-809E-4ACD-81E8-B934B3CFD33F}"/>
              </a:ext>
            </a:extLst>
          </p:cNvPr>
          <p:cNvPicPr>
            <a:picLocks noChangeAspect="1"/>
          </p:cNvPicPr>
          <p:nvPr/>
        </p:nvPicPr>
        <p:blipFill>
          <a:blip r:embed="rId10"/>
          <a:stretch>
            <a:fillRect/>
          </a:stretch>
        </p:blipFill>
        <p:spPr>
          <a:xfrm>
            <a:off x="238837" y="995440"/>
            <a:ext cx="2042924" cy="1532193"/>
          </a:xfrm>
          <a:prstGeom prst="rect">
            <a:avLst/>
          </a:prstGeom>
          <a:noFill/>
        </p:spPr>
      </p:pic>
      <p:pic>
        <p:nvPicPr>
          <p:cNvPr id="4" name="Imagem 3">
            <a:extLst>
              <a:ext uri="{FF2B5EF4-FFF2-40B4-BE49-F238E27FC236}">
                <a16:creationId xmlns:a16="http://schemas.microsoft.com/office/drawing/2014/main" id="{6B611DBD-A372-4F8A-AA29-1C7EF6B50609}"/>
              </a:ext>
            </a:extLst>
          </p:cNvPr>
          <p:cNvPicPr>
            <a:picLocks noChangeAspect="1"/>
          </p:cNvPicPr>
          <p:nvPr/>
        </p:nvPicPr>
        <p:blipFill>
          <a:blip r:embed="rId11"/>
          <a:stretch>
            <a:fillRect/>
          </a:stretch>
        </p:blipFill>
        <p:spPr>
          <a:xfrm>
            <a:off x="867975" y="1587780"/>
            <a:ext cx="940960" cy="313654"/>
          </a:xfrm>
          <a:prstGeom prst="rect">
            <a:avLst/>
          </a:prstGeom>
        </p:spPr>
      </p:pic>
      <p:sp>
        <p:nvSpPr>
          <p:cNvPr id="2" name="Seta: para a Direita 1">
            <a:extLst>
              <a:ext uri="{FF2B5EF4-FFF2-40B4-BE49-F238E27FC236}">
                <a16:creationId xmlns:a16="http://schemas.microsoft.com/office/drawing/2014/main" id="{24493AE1-C39A-4E7C-9FE2-B59765E18445}"/>
              </a:ext>
            </a:extLst>
          </p:cNvPr>
          <p:cNvSpPr/>
          <p:nvPr/>
        </p:nvSpPr>
        <p:spPr>
          <a:xfrm rot="16200000">
            <a:off x="766754" y="2675862"/>
            <a:ext cx="1065637"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a:extLst>
              <a:ext uri="{FF2B5EF4-FFF2-40B4-BE49-F238E27FC236}">
                <a16:creationId xmlns:a16="http://schemas.microsoft.com/office/drawing/2014/main" id="{69FC7DA5-40BA-411F-BA4D-51834F322795}"/>
              </a:ext>
            </a:extLst>
          </p:cNvPr>
          <p:cNvSpPr/>
          <p:nvPr/>
        </p:nvSpPr>
        <p:spPr>
          <a:xfrm>
            <a:off x="2219245" y="1599121"/>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Imagem 23">
            <a:extLst>
              <a:ext uri="{FF2B5EF4-FFF2-40B4-BE49-F238E27FC236}">
                <a16:creationId xmlns:a16="http://schemas.microsoft.com/office/drawing/2014/main" id="{F73A3073-EB73-4DB1-9198-FA505EC2BDCD}"/>
              </a:ext>
            </a:extLst>
          </p:cNvPr>
          <p:cNvPicPr>
            <a:picLocks noChangeAspect="1"/>
          </p:cNvPicPr>
          <p:nvPr/>
        </p:nvPicPr>
        <p:blipFill rotWithShape="1">
          <a:blip r:embed="rId9"/>
          <a:srcRect l="21123" t="18021" r="12599" b="12975"/>
          <a:stretch/>
        </p:blipFill>
        <p:spPr>
          <a:xfrm>
            <a:off x="3052444" y="5374644"/>
            <a:ext cx="587723" cy="639093"/>
          </a:xfrm>
          <a:prstGeom prst="rect">
            <a:avLst/>
          </a:prstGeom>
        </p:spPr>
      </p:pic>
      <p:pic>
        <p:nvPicPr>
          <p:cNvPr id="25" name="Imagem 24">
            <a:extLst>
              <a:ext uri="{FF2B5EF4-FFF2-40B4-BE49-F238E27FC236}">
                <a16:creationId xmlns:a16="http://schemas.microsoft.com/office/drawing/2014/main" id="{91762281-03C6-47A3-8A76-A04832277479}"/>
              </a:ext>
            </a:extLst>
          </p:cNvPr>
          <p:cNvPicPr>
            <a:picLocks noChangeAspect="1"/>
          </p:cNvPicPr>
          <p:nvPr/>
        </p:nvPicPr>
        <p:blipFill>
          <a:blip r:embed="rId12"/>
          <a:stretch>
            <a:fillRect/>
          </a:stretch>
        </p:blipFill>
        <p:spPr>
          <a:xfrm>
            <a:off x="4974676" y="1084317"/>
            <a:ext cx="621296" cy="562884"/>
          </a:xfrm>
          <a:prstGeom prst="rect">
            <a:avLst/>
          </a:prstGeom>
        </p:spPr>
      </p:pic>
      <p:sp>
        <p:nvSpPr>
          <p:cNvPr id="26" name="Seta: Dobrada para Cima 25">
            <a:extLst>
              <a:ext uri="{FF2B5EF4-FFF2-40B4-BE49-F238E27FC236}">
                <a16:creationId xmlns:a16="http://schemas.microsoft.com/office/drawing/2014/main" id="{AEF615B4-BA8F-4981-A057-FD77669187E7}"/>
              </a:ext>
            </a:extLst>
          </p:cNvPr>
          <p:cNvSpPr/>
          <p:nvPr/>
        </p:nvSpPr>
        <p:spPr>
          <a:xfrm rot="10800000" flipH="1">
            <a:off x="7448652" y="1729655"/>
            <a:ext cx="906919" cy="1218381"/>
          </a:xfrm>
          <a:prstGeom prst="bentUp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Seta: para a Direita 26">
            <a:extLst>
              <a:ext uri="{FF2B5EF4-FFF2-40B4-BE49-F238E27FC236}">
                <a16:creationId xmlns:a16="http://schemas.microsoft.com/office/drawing/2014/main" id="{EE99F30C-2E7A-4083-8AE6-F9570CA80227}"/>
              </a:ext>
            </a:extLst>
          </p:cNvPr>
          <p:cNvSpPr/>
          <p:nvPr/>
        </p:nvSpPr>
        <p:spPr>
          <a:xfrm rot="5400000">
            <a:off x="7489930" y="4789598"/>
            <a:ext cx="1291140"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8" name="Imagem 27">
            <a:extLst>
              <a:ext uri="{FF2B5EF4-FFF2-40B4-BE49-F238E27FC236}">
                <a16:creationId xmlns:a16="http://schemas.microsoft.com/office/drawing/2014/main" id="{0F432FA3-A0F3-4C26-9242-90C3D8B0CB50}"/>
              </a:ext>
            </a:extLst>
          </p:cNvPr>
          <p:cNvPicPr>
            <a:picLocks noChangeAspect="1"/>
          </p:cNvPicPr>
          <p:nvPr/>
        </p:nvPicPr>
        <p:blipFill>
          <a:blip r:embed="rId13"/>
          <a:stretch>
            <a:fillRect/>
          </a:stretch>
        </p:blipFill>
        <p:spPr>
          <a:xfrm>
            <a:off x="3820256" y="3206017"/>
            <a:ext cx="1452602" cy="1388041"/>
          </a:xfrm>
          <a:prstGeom prst="rect">
            <a:avLst/>
          </a:prstGeom>
        </p:spPr>
      </p:pic>
      <p:sp>
        <p:nvSpPr>
          <p:cNvPr id="29" name="Seta: para a Direita 28">
            <a:extLst>
              <a:ext uri="{FF2B5EF4-FFF2-40B4-BE49-F238E27FC236}">
                <a16:creationId xmlns:a16="http://schemas.microsoft.com/office/drawing/2014/main" id="{7CC9AC55-F80D-4EB9-8D20-BF848DA1F9CC}"/>
              </a:ext>
            </a:extLst>
          </p:cNvPr>
          <p:cNvSpPr/>
          <p:nvPr/>
        </p:nvSpPr>
        <p:spPr>
          <a:xfrm rot="12600634">
            <a:off x="5102695" y="4971577"/>
            <a:ext cx="2750053" cy="440140"/>
          </a:xfrm>
          <a:prstGeom prst="rightArrow">
            <a:avLst>
              <a:gd name="adj1" fmla="val 50000"/>
              <a:gd name="adj2" fmla="val 7224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Seta: para a Direita 30">
            <a:extLst>
              <a:ext uri="{FF2B5EF4-FFF2-40B4-BE49-F238E27FC236}">
                <a16:creationId xmlns:a16="http://schemas.microsoft.com/office/drawing/2014/main" id="{11775374-8879-4B12-82C5-4144C9F7F6CD}"/>
              </a:ext>
            </a:extLst>
          </p:cNvPr>
          <p:cNvSpPr/>
          <p:nvPr/>
        </p:nvSpPr>
        <p:spPr>
          <a:xfrm>
            <a:off x="5605627" y="3906716"/>
            <a:ext cx="1333261" cy="42327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Seta: para a Direita 31">
            <a:extLst>
              <a:ext uri="{FF2B5EF4-FFF2-40B4-BE49-F238E27FC236}">
                <a16:creationId xmlns:a16="http://schemas.microsoft.com/office/drawing/2014/main" id="{B1997416-3041-4631-A739-24A238449E74}"/>
              </a:ext>
            </a:extLst>
          </p:cNvPr>
          <p:cNvSpPr/>
          <p:nvPr/>
        </p:nvSpPr>
        <p:spPr>
          <a:xfrm rot="10800000">
            <a:off x="2283311" y="5976724"/>
            <a:ext cx="1991433"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Seta: para a Direita 34">
            <a:extLst>
              <a:ext uri="{FF2B5EF4-FFF2-40B4-BE49-F238E27FC236}">
                <a16:creationId xmlns:a16="http://schemas.microsoft.com/office/drawing/2014/main" id="{7D97D33E-0F90-46EC-A4D1-27B01FCF36F4}"/>
              </a:ext>
            </a:extLst>
          </p:cNvPr>
          <p:cNvSpPr/>
          <p:nvPr/>
        </p:nvSpPr>
        <p:spPr>
          <a:xfrm rot="10800000">
            <a:off x="2219245" y="3459897"/>
            <a:ext cx="1405719" cy="44014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Seta: para a Direita 35">
            <a:extLst>
              <a:ext uri="{FF2B5EF4-FFF2-40B4-BE49-F238E27FC236}">
                <a16:creationId xmlns:a16="http://schemas.microsoft.com/office/drawing/2014/main" id="{1BDBB04C-9B49-46F8-BF83-A61C405037A3}"/>
              </a:ext>
            </a:extLst>
          </p:cNvPr>
          <p:cNvSpPr/>
          <p:nvPr/>
        </p:nvSpPr>
        <p:spPr>
          <a:xfrm>
            <a:off x="2316198" y="3916538"/>
            <a:ext cx="1333261" cy="423270"/>
          </a:xfrm>
          <a:prstGeom prst="rightArrow">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a:extLst>
              <a:ext uri="{FF2B5EF4-FFF2-40B4-BE49-F238E27FC236}">
                <a16:creationId xmlns:a16="http://schemas.microsoft.com/office/drawing/2014/main" id="{60D64E99-8BC7-425C-B78E-F1B6095BEE96}"/>
              </a:ext>
            </a:extLst>
          </p:cNvPr>
          <p:cNvSpPr/>
          <p:nvPr/>
        </p:nvSpPr>
        <p:spPr>
          <a:xfrm rot="5400000">
            <a:off x="4073579" y="4932631"/>
            <a:ext cx="1172154" cy="440140"/>
          </a:xfrm>
          <a:prstGeom prst="rightArrow">
            <a:avLst>
              <a:gd name="adj1" fmla="val 50000"/>
              <a:gd name="adj2" fmla="val 7224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A34A3495-8D63-4D3B-A55A-604CBD9F0EA8}"/>
              </a:ext>
            </a:extLst>
          </p:cNvPr>
          <p:cNvPicPr>
            <a:picLocks noChangeAspect="1"/>
          </p:cNvPicPr>
          <p:nvPr/>
        </p:nvPicPr>
        <p:blipFill>
          <a:blip r:embed="rId14"/>
          <a:stretch>
            <a:fillRect/>
          </a:stretch>
        </p:blipFill>
        <p:spPr>
          <a:xfrm rot="1851096">
            <a:off x="5495198" y="5438216"/>
            <a:ext cx="1843892" cy="219511"/>
          </a:xfrm>
          <a:prstGeom prst="rect">
            <a:avLst/>
          </a:prstGeom>
          <a:ln w="6350">
            <a:solidFill>
              <a:schemeClr val="accent1"/>
            </a:solidFill>
          </a:ln>
          <a:effectLst>
            <a:glow rad="63500">
              <a:schemeClr val="accent1">
                <a:satMod val="175000"/>
                <a:alpha val="40000"/>
              </a:schemeClr>
            </a:glow>
          </a:effectLst>
        </p:spPr>
      </p:pic>
      <p:pic>
        <p:nvPicPr>
          <p:cNvPr id="34" name="Imagem 33">
            <a:extLst>
              <a:ext uri="{FF2B5EF4-FFF2-40B4-BE49-F238E27FC236}">
                <a16:creationId xmlns:a16="http://schemas.microsoft.com/office/drawing/2014/main" id="{AF5E32E3-6822-4E3A-8309-3C3AF780514E}"/>
              </a:ext>
            </a:extLst>
          </p:cNvPr>
          <p:cNvPicPr>
            <a:picLocks noChangeAspect="1"/>
          </p:cNvPicPr>
          <p:nvPr/>
        </p:nvPicPr>
        <p:blipFill>
          <a:blip r:embed="rId14"/>
          <a:stretch>
            <a:fillRect/>
          </a:stretch>
        </p:blipFill>
        <p:spPr>
          <a:xfrm>
            <a:off x="5382989" y="3161114"/>
            <a:ext cx="1843892" cy="219511"/>
          </a:xfrm>
          <a:prstGeom prst="rect">
            <a:avLst/>
          </a:prstGeom>
          <a:ln w="6350">
            <a:solidFill>
              <a:schemeClr val="accent1"/>
            </a:solidFill>
          </a:ln>
          <a:effectLst>
            <a:glow rad="63500">
              <a:schemeClr val="accent1">
                <a:satMod val="175000"/>
                <a:alpha val="40000"/>
              </a:schemeClr>
            </a:glow>
          </a:effectLst>
        </p:spPr>
      </p:pic>
      <p:pic>
        <p:nvPicPr>
          <p:cNvPr id="39" name="Imagem 38">
            <a:extLst>
              <a:ext uri="{FF2B5EF4-FFF2-40B4-BE49-F238E27FC236}">
                <a16:creationId xmlns:a16="http://schemas.microsoft.com/office/drawing/2014/main" id="{4BE694A0-0E56-4204-95F5-6FD78A9E472F}"/>
              </a:ext>
            </a:extLst>
          </p:cNvPr>
          <p:cNvPicPr>
            <a:picLocks noChangeAspect="1"/>
          </p:cNvPicPr>
          <p:nvPr/>
        </p:nvPicPr>
        <p:blipFill>
          <a:blip r:embed="rId12"/>
          <a:stretch>
            <a:fillRect/>
          </a:stretch>
        </p:blipFill>
        <p:spPr>
          <a:xfrm>
            <a:off x="2611456" y="2814375"/>
            <a:ext cx="621296" cy="562884"/>
          </a:xfrm>
          <a:prstGeom prst="rect">
            <a:avLst/>
          </a:prstGeom>
        </p:spPr>
      </p:pic>
      <p:pic>
        <p:nvPicPr>
          <p:cNvPr id="40" name="Imagem 39">
            <a:extLst>
              <a:ext uri="{FF2B5EF4-FFF2-40B4-BE49-F238E27FC236}">
                <a16:creationId xmlns:a16="http://schemas.microsoft.com/office/drawing/2014/main" id="{91E7D79E-A4B7-45CD-ADDD-A5FA27F999A0}"/>
              </a:ext>
            </a:extLst>
          </p:cNvPr>
          <p:cNvPicPr>
            <a:picLocks noChangeAspect="1"/>
          </p:cNvPicPr>
          <p:nvPr/>
        </p:nvPicPr>
        <p:blipFill>
          <a:blip r:embed="rId12"/>
          <a:stretch>
            <a:fillRect/>
          </a:stretch>
        </p:blipFill>
        <p:spPr>
          <a:xfrm>
            <a:off x="3793913" y="4722507"/>
            <a:ext cx="621296" cy="562884"/>
          </a:xfrm>
          <a:prstGeom prst="rect">
            <a:avLst/>
          </a:prstGeom>
        </p:spPr>
      </p:pic>
    </p:spTree>
    <p:extLst>
      <p:ext uri="{BB962C8B-B14F-4D97-AF65-F5344CB8AC3E}">
        <p14:creationId xmlns:p14="http://schemas.microsoft.com/office/powerpoint/2010/main" val="119228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500" fill="hold"/>
                                        <p:tgtEl>
                                          <p:spTgt spid="7"/>
                                        </p:tgtEl>
                                        <p:attrNameLst>
                                          <p:attrName>ppt_x</p:attrName>
                                        </p:attrNameLst>
                                      </p:cBhvr>
                                      <p:tavLst>
                                        <p:tav tm="0">
                                          <p:val>
                                            <p:strVal val="#ppt_x"/>
                                          </p:val>
                                        </p:tav>
                                        <p:tav tm="100000">
                                          <p:val>
                                            <p:strVal val="#ppt_x"/>
                                          </p:val>
                                        </p:tav>
                                      </p:tavLst>
                                    </p:anim>
                                    <p:anim calcmode="lin" valueType="num">
                                      <p:cBhvr additive="base">
                                        <p:cTn id="7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ppt_x"/>
                                          </p:val>
                                        </p:tav>
                                        <p:tav tm="100000">
                                          <p:val>
                                            <p:strVal val="#ppt_x"/>
                                          </p:val>
                                        </p:tav>
                                      </p:tavLst>
                                    </p:anim>
                                    <p:anim calcmode="lin" valueType="num">
                                      <p:cBhvr additive="base">
                                        <p:cTn id="10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fill="hold"/>
                                        <p:tgtEl>
                                          <p:spTgt spid="27"/>
                                        </p:tgtEl>
                                        <p:attrNameLst>
                                          <p:attrName>ppt_x</p:attrName>
                                        </p:attrNameLst>
                                      </p:cBhvr>
                                      <p:tavLst>
                                        <p:tav tm="0">
                                          <p:val>
                                            <p:strVal val="#ppt_x"/>
                                          </p:val>
                                        </p:tav>
                                        <p:tav tm="100000">
                                          <p:val>
                                            <p:strVal val="#ppt_x"/>
                                          </p:val>
                                        </p:tav>
                                      </p:tavLst>
                                    </p:anim>
                                    <p:anim calcmode="lin" valueType="num">
                                      <p:cBhvr additive="base">
                                        <p:cTn id="1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additive="base">
                                        <p:cTn id="121" dur="500" fill="hold"/>
                                        <p:tgtEl>
                                          <p:spTgt spid="29"/>
                                        </p:tgtEl>
                                        <p:attrNameLst>
                                          <p:attrName>ppt_x</p:attrName>
                                        </p:attrNameLst>
                                      </p:cBhvr>
                                      <p:tavLst>
                                        <p:tav tm="0">
                                          <p:val>
                                            <p:strVal val="#ppt_x"/>
                                          </p:val>
                                        </p:tav>
                                        <p:tav tm="100000">
                                          <p:val>
                                            <p:strVal val="#ppt_x"/>
                                          </p:val>
                                        </p:tav>
                                      </p:tavLst>
                                    </p:anim>
                                    <p:anim calcmode="lin" valueType="num">
                                      <p:cBhvr additive="base">
                                        <p:cTn id="1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fade">
                                      <p:cBhvr>
                                        <p:cTn id="127" dur="500"/>
                                        <p:tgtEl>
                                          <p:spTgt spid="12"/>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500" fill="hold"/>
                                        <p:tgtEl>
                                          <p:spTgt spid="38"/>
                                        </p:tgtEl>
                                        <p:attrNameLst>
                                          <p:attrName>ppt_x</p:attrName>
                                        </p:attrNameLst>
                                      </p:cBhvr>
                                      <p:tavLst>
                                        <p:tav tm="0">
                                          <p:val>
                                            <p:strVal val="#ppt_x"/>
                                          </p:val>
                                        </p:tav>
                                        <p:tav tm="100000">
                                          <p:val>
                                            <p:strVal val="#ppt_x"/>
                                          </p:val>
                                        </p:tav>
                                      </p:tavLst>
                                    </p:anim>
                                    <p:anim calcmode="lin" valueType="num">
                                      <p:cBhvr additive="base">
                                        <p:cTn id="1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fade">
                                      <p:cBhvr>
                                        <p:cTn id="147" dur="1000"/>
                                        <p:tgtEl>
                                          <p:spTgt spid="32"/>
                                        </p:tgtEl>
                                      </p:cBhvr>
                                    </p:animEffect>
                                    <p:anim calcmode="lin" valueType="num">
                                      <p:cBhvr>
                                        <p:cTn id="148" dur="1000" fill="hold"/>
                                        <p:tgtEl>
                                          <p:spTgt spid="32"/>
                                        </p:tgtEl>
                                        <p:attrNameLst>
                                          <p:attrName>ppt_x</p:attrName>
                                        </p:attrNameLst>
                                      </p:cBhvr>
                                      <p:tavLst>
                                        <p:tav tm="0">
                                          <p:val>
                                            <p:strVal val="#ppt_x"/>
                                          </p:val>
                                        </p:tav>
                                        <p:tav tm="100000">
                                          <p:val>
                                            <p:strVal val="#ppt_x"/>
                                          </p:val>
                                        </p:tav>
                                      </p:tavLst>
                                    </p:anim>
                                    <p:anim calcmode="lin" valueType="num">
                                      <p:cBhvr>
                                        <p:cTn id="14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fade">
                                      <p:cBhvr>
                                        <p:cTn id="154" dur="500"/>
                                        <p:tgtEl>
                                          <p:spTgt spid="24"/>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nodeType="clickEffect">
                                  <p:stCondLst>
                                    <p:cond delay="0"/>
                                  </p:stCondLst>
                                  <p:childTnLst>
                                    <p:set>
                                      <p:cBhvr>
                                        <p:cTn id="158" dur="1" fill="hold">
                                          <p:stCondLst>
                                            <p:cond delay="0"/>
                                          </p:stCondLst>
                                        </p:cTn>
                                        <p:tgtEl>
                                          <p:spTgt spid="9"/>
                                        </p:tgtEl>
                                        <p:attrNameLst>
                                          <p:attrName>style.visibility</p:attrName>
                                        </p:attrNameLst>
                                      </p:cBhvr>
                                      <p:to>
                                        <p:strVal val="visible"/>
                                      </p:to>
                                    </p:set>
                                    <p:animEffect transition="in" filter="fade">
                                      <p:cBhvr>
                                        <p:cTn id="159" dur="1000"/>
                                        <p:tgtEl>
                                          <p:spTgt spid="9"/>
                                        </p:tgtEl>
                                      </p:cBhvr>
                                    </p:animEffect>
                                    <p:anim calcmode="lin" valueType="num">
                                      <p:cBhvr>
                                        <p:cTn id="160" dur="1000" fill="hold"/>
                                        <p:tgtEl>
                                          <p:spTgt spid="9"/>
                                        </p:tgtEl>
                                        <p:attrNameLst>
                                          <p:attrName>ppt_x</p:attrName>
                                        </p:attrNameLst>
                                      </p:cBhvr>
                                      <p:tavLst>
                                        <p:tav tm="0">
                                          <p:val>
                                            <p:strVal val="#ppt_x"/>
                                          </p:val>
                                        </p:tav>
                                        <p:tav tm="100000">
                                          <p:val>
                                            <p:strVal val="#ppt_x"/>
                                          </p:val>
                                        </p:tav>
                                      </p:tavLst>
                                    </p:anim>
                                    <p:anim calcmode="lin" valueType="num">
                                      <p:cBhvr>
                                        <p:cTn id="1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23" grpId="0" animBg="1"/>
      <p:bldP spid="26" grpId="0" animBg="1"/>
      <p:bldP spid="27" grpId="0" animBg="1"/>
      <p:bldP spid="29" grpId="0" animBg="1"/>
      <p:bldP spid="31" grpId="0" animBg="1"/>
      <p:bldP spid="32" grpId="0" animBg="1"/>
      <p:bldP spid="35" grpId="0" animBg="1"/>
      <p:bldP spid="36" grpId="0" animBg="1"/>
      <p:bldP spid="3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ço Reservado para Número de Slide 4">
            <a:extLst>
              <a:ext uri="{FF2B5EF4-FFF2-40B4-BE49-F238E27FC236}">
                <a16:creationId xmlns:a16="http://schemas.microsoft.com/office/drawing/2014/main" id="{5016478F-0B77-4DE4-B036-D1290AAF90E2}"/>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9106834-2D8E-4873-9F0D-81165F9C12FC}" type="slidenum">
              <a:rPr lang="en-US" altLang="pt-BR" sz="1000" smtClean="0"/>
              <a:pPr fontAlgn="base">
                <a:lnSpc>
                  <a:spcPct val="100000"/>
                </a:lnSpc>
                <a:spcBef>
                  <a:spcPct val="0"/>
                </a:spcBef>
                <a:spcAft>
                  <a:spcPct val="0"/>
                </a:spcAft>
                <a:buFontTx/>
                <a:buNone/>
              </a:pPr>
              <a:t>38</a:t>
            </a:fld>
            <a:endParaRPr lang="en-US" altLang="pt-BR" sz="1000"/>
          </a:p>
        </p:txBody>
      </p:sp>
      <p:sp>
        <p:nvSpPr>
          <p:cNvPr id="48132" name="Text Placeholder 1">
            <a:extLst>
              <a:ext uri="{FF2B5EF4-FFF2-40B4-BE49-F238E27FC236}">
                <a16:creationId xmlns:a16="http://schemas.microsoft.com/office/drawing/2014/main" id="{57EEB89A-D12F-41CC-9BA4-AEFAD9555E72}"/>
              </a:ext>
            </a:extLst>
          </p:cNvPr>
          <p:cNvSpPr>
            <a:spLocks noGrp="1" noChangeArrowheads="1"/>
          </p:cNvSpPr>
          <p:nvPr>
            <p:ph type="body" sz="quarter" idx="17"/>
          </p:nvPr>
        </p:nvSpPr>
        <p:spPr>
          <a:xfrm>
            <a:off x="152400" y="107950"/>
            <a:ext cx="7189788" cy="765175"/>
          </a:xfrm>
        </p:spPr>
        <p:txBody>
          <a:bodyPr/>
          <a:lstStyle/>
          <a:p>
            <a:pPr eaLnBrk="1" hangingPunct="1"/>
            <a:r>
              <a:rPr lang="en-US" altLang="pt-BR" sz="2800" dirty="0" err="1"/>
              <a:t>Ações</a:t>
            </a:r>
            <a:r>
              <a:rPr lang="en-US" altLang="pt-BR" sz="2800" dirty="0"/>
              <a:t> </a:t>
            </a:r>
            <a:r>
              <a:rPr lang="en-US" altLang="pt-BR" sz="2800" dirty="0" err="1"/>
              <a:t>paralelas</a:t>
            </a:r>
            <a:r>
              <a:rPr lang="en-US" altLang="pt-BR" sz="2800" dirty="0"/>
              <a:t> </a:t>
            </a:r>
            <a:r>
              <a:rPr lang="en-US" altLang="pt-BR" sz="2800" dirty="0" err="1"/>
              <a:t>contributivas</a:t>
            </a:r>
            <a:r>
              <a:rPr lang="en-US" altLang="pt-BR" sz="2800" dirty="0"/>
              <a:t>/</a:t>
            </a:r>
            <a:r>
              <a:rPr lang="en-US" altLang="pt-BR" sz="2800" dirty="0" err="1"/>
              <a:t>convergentes</a:t>
            </a:r>
            <a:endParaRPr lang="en-US" altLang="pt-BR" sz="2800" dirty="0"/>
          </a:p>
        </p:txBody>
      </p:sp>
      <p:sp>
        <p:nvSpPr>
          <p:cNvPr id="5" name="Text Placeholder 2">
            <a:extLst>
              <a:ext uri="{FF2B5EF4-FFF2-40B4-BE49-F238E27FC236}">
                <a16:creationId xmlns:a16="http://schemas.microsoft.com/office/drawing/2014/main" id="{85BADE5C-443E-4E38-9F38-7363EAD4A2E2}"/>
              </a:ext>
            </a:extLst>
          </p:cNvPr>
          <p:cNvSpPr>
            <a:spLocks noGrp="1" noChangeArrowheads="1"/>
          </p:cNvSpPr>
          <p:nvPr>
            <p:ph type="body" sz="quarter" idx="11"/>
          </p:nvPr>
        </p:nvSpPr>
        <p:spPr>
          <a:xfrm>
            <a:off x="90487" y="760412"/>
            <a:ext cx="8897937" cy="5807075"/>
          </a:xfrm>
        </p:spPr>
        <p:txBody>
          <a:bodyPr/>
          <a:lstStyle/>
          <a:p>
            <a:pPr marL="457200" indent="-457200" algn="just" eaLnBrk="1" hangingPunct="1">
              <a:buFontTx/>
              <a:buAutoNum type="arabicParenR"/>
            </a:pPr>
            <a:endParaRPr lang="en-US" altLang="pt-BR" sz="20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Realização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auditorias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por</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amostragem</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pelo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Jurídico CAS;</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Formulários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dispensa</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recursal</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possibilidade</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recursal</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Relatório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cumprimento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sentença</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Avaliação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saneamento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constante</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 base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Criação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do manual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causas-raiz</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cíveis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Política</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acordos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(Trabalhista);</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Norma e manual para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definição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responsabilidade</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pelo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patrocínio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ações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Aplicação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das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normas</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provisionamento</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cível</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1800" b="1" i="1" dirty="0" err="1">
                <a:solidFill>
                  <a:srgbClr val="146E37"/>
                </a:solidFill>
                <a:latin typeface="Calibri" panose="020F0502020204030204" pitchFamily="34" charset="0"/>
                <a:ea typeface="Calibri" panose="020F0502020204030204" pitchFamily="34" charset="0"/>
                <a:cs typeface="Calibri" panose="020F0502020204030204" pitchFamily="34" charset="0"/>
              </a:rPr>
              <a:t>trabalhista</a:t>
            </a:r>
            <a:r>
              <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endParaRPr lang="en-US" altLang="pt-BR" sz="1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514350" indent="-514350" algn="just" eaLnBrk="1" hangingPunct="1">
              <a:buFont typeface="+mj-lt"/>
              <a:buAutoNum type="alphaUcPeriod"/>
            </a:pPr>
            <a:endParaRPr lang="en-US" altLang="pt-BR" sz="20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lphaUcPeriod"/>
            </a:pPr>
            <a:endParaRPr lang="en-US" altLang="pt-BR" sz="24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Tx/>
              <a:buAutoNum type="alphaUcPeriod"/>
            </a:pPr>
            <a:endParaRPr lang="en-US" altLang="pt-BR" sz="2800" b="1" i="1"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1028700" lvl="1" indent="-342900" algn="just" eaLnBrk="1" hangingPunct="1">
              <a:buFont typeface="Arial" panose="020B0604020202020204" pitchFamily="34" charset="0"/>
              <a:buAutoNum type="alphaLcParenR"/>
            </a:pPr>
            <a:endParaRPr lang="en-US" altLang="pt-BR" sz="2000" i="1" dirty="0">
              <a:solidFill>
                <a:srgbClr val="146E37"/>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49154" name="Text Placeholder 1">
            <a:extLst>
              <a:ext uri="{FF2B5EF4-FFF2-40B4-BE49-F238E27FC236}">
                <a16:creationId xmlns:a16="http://schemas.microsoft.com/office/drawing/2014/main" id="{6F2A556A-6751-4ECE-806C-69A1C400E8DD}"/>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en-US" altLang="pt-BR" sz="5400">
                <a:latin typeface="Calibri" panose="020F0502020204030204" pitchFamily="34" charset="0"/>
                <a:ea typeface="Calibri" panose="020F0502020204030204" pitchFamily="34" charset="0"/>
                <a:cs typeface="Calibri" panose="020F0502020204030204" pitchFamily="34" charset="0"/>
              </a:rPr>
              <a:t>PRÓXIMOS PASSOS</a:t>
            </a:r>
          </a:p>
          <a:p>
            <a:pPr eaLnBrk="1" hangingPunct="1">
              <a:spcBef>
                <a:spcPct val="0"/>
              </a:spcBef>
            </a:pPr>
            <a:r>
              <a:rPr lang="en-US" altLang="pt-BR" sz="5400">
                <a:latin typeface="Calibri" panose="020F0502020204030204" pitchFamily="34" charset="0"/>
                <a:ea typeface="Calibri" panose="020F0502020204030204" pitchFamily="34" charset="0"/>
                <a:cs typeface="Calibri" panose="020F0502020204030204" pitchFamily="34" charset="0"/>
              </a:rPr>
              <a:t>(2019)</a:t>
            </a:r>
          </a:p>
        </p:txBody>
      </p:sp>
      <p:sp>
        <p:nvSpPr>
          <p:cNvPr id="49155" name="Slide Number Placeholder 2">
            <a:extLst>
              <a:ext uri="{FF2B5EF4-FFF2-40B4-BE49-F238E27FC236}">
                <a16:creationId xmlns:a16="http://schemas.microsoft.com/office/drawing/2014/main" id="{A4AE1710-6581-4C49-84DA-CE8586827E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1BF8891-882F-45B1-B58E-4B5E8C8F2122}" type="slidenum">
              <a:rPr lang="en-US" altLang="pt-BR" sz="1000" smtClean="0">
                <a:solidFill>
                  <a:schemeClr val="bg1"/>
                </a:solidFill>
              </a:rPr>
              <a:pPr fontAlgn="base">
                <a:lnSpc>
                  <a:spcPct val="100000"/>
                </a:lnSpc>
                <a:spcBef>
                  <a:spcPct val="0"/>
                </a:spcBef>
                <a:spcAft>
                  <a:spcPct val="0"/>
                </a:spcAft>
                <a:buFontTx/>
                <a:buNone/>
              </a:pPr>
              <a:t>39</a:t>
            </a:fld>
            <a:endParaRPr lang="en-US" altLang="pt-BR" sz="1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
            <a:extLst>
              <a:ext uri="{FF2B5EF4-FFF2-40B4-BE49-F238E27FC236}">
                <a16:creationId xmlns:a16="http://schemas.microsoft.com/office/drawing/2014/main" id="{0A6C2183-988A-4D6F-B440-46D5348B0F4A}"/>
              </a:ext>
            </a:extLst>
          </p:cNvPr>
          <p:cNvSpPr>
            <a:spLocks noGrp="1" noChangeArrowheads="1"/>
          </p:cNvSpPr>
          <p:nvPr>
            <p:ph type="body" sz="quarter" idx="17"/>
          </p:nvPr>
        </p:nvSpPr>
        <p:spPr>
          <a:xfrm>
            <a:off x="247650" y="177800"/>
            <a:ext cx="3546475" cy="722313"/>
          </a:xfrm>
        </p:spPr>
        <p:txBody>
          <a:bodyPr/>
          <a:lstStyle/>
          <a:p>
            <a:pPr eaLnBrk="1" hangingPunct="1"/>
            <a:r>
              <a:rPr lang="en-US" altLang="pt-BR" sz="4800"/>
              <a:t>Objetivo</a:t>
            </a:r>
          </a:p>
        </p:txBody>
      </p:sp>
      <p:sp>
        <p:nvSpPr>
          <p:cNvPr id="20483" name="Text Placeholder 2">
            <a:extLst>
              <a:ext uri="{FF2B5EF4-FFF2-40B4-BE49-F238E27FC236}">
                <a16:creationId xmlns:a16="http://schemas.microsoft.com/office/drawing/2014/main" id="{9D97B0A3-FDA6-460B-87D9-D517165AC33F}"/>
              </a:ext>
            </a:extLst>
          </p:cNvPr>
          <p:cNvSpPr>
            <a:spLocks noGrp="1" noChangeArrowheads="1"/>
          </p:cNvSpPr>
          <p:nvPr>
            <p:ph type="body" sz="quarter" idx="11"/>
          </p:nvPr>
        </p:nvSpPr>
        <p:spPr>
          <a:xfrm>
            <a:off x="247650" y="1763713"/>
            <a:ext cx="4324350" cy="3600450"/>
          </a:xfrm>
        </p:spPr>
        <p:txBody>
          <a:bodyPr/>
          <a:lstStyle/>
          <a:p>
            <a:pPr algn="just" eaLnBrk="1" hangingPunct="1"/>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Considerando</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as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notas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introdutórias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presente</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trabalho</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tem</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por</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objetivo</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analisar</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processo</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passivos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contingentes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auditoria externa, e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sinalizar</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as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melhorias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necessárias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para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melhor</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vazão</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 dos </a:t>
            </a:r>
            <a:r>
              <a:rPr lang="en-US" altLang="pt-BR" sz="3200" dirty="0" err="1">
                <a:solidFill>
                  <a:srgbClr val="146E37"/>
                </a:solidFill>
                <a:latin typeface="Calibri" panose="020F0502020204030204" pitchFamily="34" charset="0"/>
                <a:ea typeface="Calibri" panose="020F0502020204030204" pitchFamily="34" charset="0"/>
                <a:cs typeface="Calibri" panose="020F0502020204030204" pitchFamily="34" charset="0"/>
              </a:rPr>
              <a:t>trabalhos</a:t>
            </a:r>
            <a:r>
              <a:rPr lang="en-US" altLang="pt-BR" sz="3200" dirty="0">
                <a:solidFill>
                  <a:srgbClr val="146E37"/>
                </a:solidFill>
                <a:latin typeface="Calibri" panose="020F0502020204030204" pitchFamily="34" charset="0"/>
                <a:ea typeface="Calibri" panose="020F0502020204030204" pitchFamily="34" charset="0"/>
                <a:cs typeface="Calibri" panose="020F0502020204030204" pitchFamily="34" charset="0"/>
              </a:rPr>
              <a:t>.</a:t>
            </a:r>
          </a:p>
        </p:txBody>
      </p:sp>
      <p:sp>
        <p:nvSpPr>
          <p:cNvPr id="20484" name="Slide Number Placeholder 4">
            <a:extLst>
              <a:ext uri="{FF2B5EF4-FFF2-40B4-BE49-F238E27FC236}">
                <a16:creationId xmlns:a16="http://schemas.microsoft.com/office/drawing/2014/main" id="{FDD25F16-5A1F-4928-9181-A95BD1521CA3}"/>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4DB2523-783D-4C9B-B715-67494F503B0B}" type="slidenum">
              <a:rPr lang="en-US" altLang="pt-BR" sz="1000" smtClean="0"/>
              <a:pPr fontAlgn="base">
                <a:lnSpc>
                  <a:spcPct val="100000"/>
                </a:lnSpc>
                <a:spcBef>
                  <a:spcPct val="0"/>
                </a:spcBef>
                <a:spcAft>
                  <a:spcPct val="0"/>
                </a:spcAft>
                <a:buFontTx/>
                <a:buNone/>
              </a:pPr>
              <a:t>4</a:t>
            </a:fld>
            <a:endParaRPr lang="en-US" altLang="pt-BR" sz="1000"/>
          </a:p>
        </p:txBody>
      </p:sp>
      <p:pic>
        <p:nvPicPr>
          <p:cNvPr id="6" name="Imagem 5">
            <a:extLst>
              <a:ext uri="{FF2B5EF4-FFF2-40B4-BE49-F238E27FC236}">
                <a16:creationId xmlns:a16="http://schemas.microsoft.com/office/drawing/2014/main" id="{2673D90B-22DF-4DAF-A49A-6FFD007AC4EC}"/>
              </a:ext>
            </a:extLst>
          </p:cNvPr>
          <p:cNvPicPr>
            <a:picLocks noChangeAspect="1"/>
          </p:cNvPicPr>
          <p:nvPr/>
        </p:nvPicPr>
        <p:blipFill>
          <a:blip r:embed="rId2"/>
          <a:stretch>
            <a:fillRect/>
          </a:stretch>
        </p:blipFill>
        <p:spPr>
          <a:xfrm>
            <a:off x="4864573" y="1202639"/>
            <a:ext cx="3873971" cy="41609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ço Reservado para Número de Slide 4">
            <a:extLst>
              <a:ext uri="{FF2B5EF4-FFF2-40B4-BE49-F238E27FC236}">
                <a16:creationId xmlns:a16="http://schemas.microsoft.com/office/drawing/2014/main" id="{2CC78138-4DFC-4C62-B274-C8CBC2C4B6F0}"/>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08BEEA1-D702-4350-A0D9-9B3BDA5CDA54}" type="slidenum">
              <a:rPr lang="en-US" altLang="pt-BR" sz="1000" smtClean="0"/>
              <a:pPr fontAlgn="base">
                <a:lnSpc>
                  <a:spcPct val="100000"/>
                </a:lnSpc>
                <a:spcBef>
                  <a:spcPct val="0"/>
                </a:spcBef>
                <a:spcAft>
                  <a:spcPct val="0"/>
                </a:spcAft>
                <a:buFontTx/>
                <a:buNone/>
              </a:pPr>
              <a:t>40</a:t>
            </a:fld>
            <a:endParaRPr lang="en-US" altLang="pt-BR" sz="1000"/>
          </a:p>
        </p:txBody>
      </p:sp>
      <p:sp>
        <p:nvSpPr>
          <p:cNvPr id="50179" name="Text Placeholder 1">
            <a:extLst>
              <a:ext uri="{FF2B5EF4-FFF2-40B4-BE49-F238E27FC236}">
                <a16:creationId xmlns:a16="http://schemas.microsoft.com/office/drawing/2014/main" id="{4C5DFE49-93E1-4930-89C6-D7641041FAAD}"/>
              </a:ext>
            </a:extLst>
          </p:cNvPr>
          <p:cNvSpPr>
            <a:spLocks noGrp="1" noChangeArrowheads="1"/>
          </p:cNvSpPr>
          <p:nvPr>
            <p:ph type="body" sz="quarter" idx="17"/>
          </p:nvPr>
        </p:nvSpPr>
        <p:spPr>
          <a:xfrm>
            <a:off x="152400" y="107950"/>
            <a:ext cx="7189788" cy="765175"/>
          </a:xfrm>
        </p:spPr>
        <p:txBody>
          <a:bodyPr/>
          <a:lstStyle/>
          <a:p>
            <a:pPr eaLnBrk="1" hangingPunct="1"/>
            <a:r>
              <a:rPr lang="en-US" altLang="pt-BR" sz="3200" dirty="0" err="1"/>
              <a:t>Próximos</a:t>
            </a:r>
            <a:r>
              <a:rPr lang="en-US" altLang="pt-BR" sz="3200" dirty="0"/>
              <a:t> Passos</a:t>
            </a:r>
          </a:p>
        </p:txBody>
      </p:sp>
      <p:sp>
        <p:nvSpPr>
          <p:cNvPr id="50180" name="CaixaDeTexto 1">
            <a:extLst>
              <a:ext uri="{FF2B5EF4-FFF2-40B4-BE49-F238E27FC236}">
                <a16:creationId xmlns:a16="http://schemas.microsoft.com/office/drawing/2014/main" id="{367092B0-C231-413D-AD34-B66A87AC17B2}"/>
              </a:ext>
            </a:extLst>
          </p:cNvPr>
          <p:cNvSpPr txBox="1">
            <a:spLocks noChangeArrowheads="1"/>
          </p:cNvSpPr>
          <p:nvPr/>
        </p:nvSpPr>
        <p:spPr bwMode="auto">
          <a:xfrm>
            <a:off x="28574" y="803442"/>
            <a:ext cx="8963026"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ts val="600"/>
              </a:spcBef>
              <a:spcAft>
                <a:spcPts val="600"/>
              </a:spcAft>
            </a:pPr>
            <a:r>
              <a:rPr lang="pt-BR" altLang="pt-BR" sz="2000" dirty="0"/>
              <a:t>Reunião com a Contabilidade (20/12/2018) </a:t>
            </a:r>
            <a:r>
              <a:rPr lang="pt-BR" altLang="pt-BR" sz="2000" b="1" dirty="0">
                <a:solidFill>
                  <a:srgbClr val="00B050"/>
                </a:solidFill>
              </a:rPr>
              <a:t>OK</a:t>
            </a:r>
            <a:r>
              <a:rPr lang="pt-BR" altLang="pt-BR" sz="2000" dirty="0"/>
              <a:t>;</a:t>
            </a:r>
          </a:p>
          <a:p>
            <a:pPr algn="just">
              <a:lnSpc>
                <a:spcPct val="100000"/>
              </a:lnSpc>
              <a:spcBef>
                <a:spcPts val="600"/>
              </a:spcBef>
              <a:spcAft>
                <a:spcPts val="600"/>
              </a:spcAft>
            </a:pPr>
            <a:r>
              <a:rPr lang="pt-BR" altLang="pt-BR" sz="2000" dirty="0"/>
              <a:t>Reunião de alinhamento com a Gerência (27/12/2018) - </a:t>
            </a:r>
            <a:r>
              <a:rPr lang="pt-BR" altLang="pt-BR" sz="2000" b="1" dirty="0">
                <a:solidFill>
                  <a:srgbClr val="00B050"/>
                </a:solidFill>
              </a:rPr>
              <a:t>OK</a:t>
            </a:r>
            <a:r>
              <a:rPr lang="pt-BR" altLang="pt-BR" sz="2000" dirty="0"/>
              <a:t>;</a:t>
            </a:r>
          </a:p>
          <a:p>
            <a:pPr algn="just">
              <a:lnSpc>
                <a:spcPct val="100000"/>
              </a:lnSpc>
              <a:spcBef>
                <a:spcPts val="600"/>
              </a:spcBef>
              <a:spcAft>
                <a:spcPts val="600"/>
              </a:spcAft>
            </a:pPr>
            <a:r>
              <a:rPr lang="pt-BR" altLang="pt-BR" sz="2000" dirty="0"/>
              <a:t>Preparação do relatório padronizado e checagem dos filtros – </a:t>
            </a:r>
            <a:r>
              <a:rPr lang="pt-BR" altLang="pt-BR" sz="2000" b="1" dirty="0"/>
              <a:t>Piloto CAS (Jan/19) - </a:t>
            </a:r>
            <a:r>
              <a:rPr lang="pt-BR" altLang="pt-BR" sz="2000" b="1" dirty="0">
                <a:solidFill>
                  <a:srgbClr val="00B050"/>
                </a:solidFill>
              </a:rPr>
              <a:t>OK</a:t>
            </a:r>
            <a:r>
              <a:rPr lang="pt-BR" altLang="pt-BR" sz="2000" dirty="0"/>
              <a:t>;</a:t>
            </a:r>
          </a:p>
          <a:p>
            <a:pPr algn="just">
              <a:lnSpc>
                <a:spcPct val="100000"/>
              </a:lnSpc>
              <a:spcBef>
                <a:spcPts val="600"/>
              </a:spcBef>
              <a:spcAft>
                <a:spcPts val="600"/>
              </a:spcAft>
            </a:pPr>
            <a:r>
              <a:rPr lang="pt-BR" altLang="pt-BR" sz="2000" dirty="0"/>
              <a:t>Comunicação às Centrais</a:t>
            </a:r>
            <a:r>
              <a:rPr lang="pt-BR" altLang="pt-BR" sz="2000" b="1" dirty="0"/>
              <a:t> (15/01/2019) </a:t>
            </a:r>
            <a:r>
              <a:rPr lang="pt-BR" altLang="pt-BR" sz="2000" b="1" dirty="0">
                <a:solidFill>
                  <a:srgbClr val="00B050"/>
                </a:solidFill>
              </a:rPr>
              <a:t>OK</a:t>
            </a:r>
            <a:r>
              <a:rPr lang="pt-BR" altLang="pt-BR" sz="2000" b="1" dirty="0"/>
              <a:t>;</a:t>
            </a:r>
          </a:p>
          <a:p>
            <a:pPr algn="just">
              <a:lnSpc>
                <a:spcPct val="100000"/>
              </a:lnSpc>
              <a:spcBef>
                <a:spcPts val="600"/>
              </a:spcBef>
              <a:spcAft>
                <a:spcPts val="600"/>
              </a:spcAft>
            </a:pPr>
            <a:r>
              <a:rPr lang="pt-BR" altLang="pt-BR" sz="2000" dirty="0"/>
              <a:t>Agendamento dos relatórios mensais (p/ cooperativas piloto </a:t>
            </a:r>
            <a:r>
              <a:rPr lang="pt-BR" altLang="pt-BR" sz="2000" dirty="0">
                <a:sym typeface="Wingdings" panose="05000000000000000000" pitchFamily="2" charset="2"/>
              </a:rPr>
              <a:t> 23 cooperativas que representam 80% da base</a:t>
            </a:r>
            <a:r>
              <a:rPr lang="pt-BR" altLang="pt-BR" sz="2000" dirty="0"/>
              <a:t>) – Data-base Jan/19 * </a:t>
            </a:r>
            <a:r>
              <a:rPr lang="pt-BR" altLang="pt-BR" sz="2000" b="1" dirty="0"/>
              <a:t>(</a:t>
            </a:r>
            <a:r>
              <a:rPr lang="pt-BR" altLang="pt-BR" sz="2000" b="1" dirty="0" err="1"/>
              <a:t>fev</a:t>
            </a:r>
            <a:r>
              <a:rPr lang="pt-BR" altLang="pt-BR" sz="2000" b="1" dirty="0"/>
              <a:t>/19)</a:t>
            </a:r>
            <a:r>
              <a:rPr lang="pt-BR" altLang="pt-BR" sz="2000" dirty="0"/>
              <a:t>;</a:t>
            </a:r>
          </a:p>
          <a:p>
            <a:pPr algn="just">
              <a:lnSpc>
                <a:spcPct val="100000"/>
              </a:lnSpc>
              <a:spcBef>
                <a:spcPts val="600"/>
              </a:spcBef>
              <a:spcAft>
                <a:spcPts val="600"/>
              </a:spcAft>
            </a:pPr>
            <a:r>
              <a:rPr lang="pt-BR" altLang="pt-BR" sz="2000" dirty="0"/>
              <a:t>Comunicação aos escritórios;</a:t>
            </a:r>
          </a:p>
          <a:p>
            <a:pPr algn="just">
              <a:lnSpc>
                <a:spcPct val="100000"/>
              </a:lnSpc>
              <a:spcBef>
                <a:spcPts val="600"/>
              </a:spcBef>
              <a:spcAft>
                <a:spcPts val="600"/>
              </a:spcAft>
            </a:pPr>
            <a:r>
              <a:rPr lang="pt-BR" altLang="pt-BR" sz="2000" dirty="0"/>
              <a:t>Estruturação da comunicação interna (</a:t>
            </a:r>
            <a:r>
              <a:rPr lang="pt-BR" altLang="pt-BR" sz="2000" b="1" i="1" dirty="0" err="1"/>
              <a:t>Stream</a:t>
            </a:r>
            <a:r>
              <a:rPr lang="pt-BR" altLang="pt-BR" sz="2000" dirty="0"/>
              <a:t>; </a:t>
            </a:r>
            <a:r>
              <a:rPr lang="pt-BR" altLang="pt-BR" sz="2000" b="1" i="1" dirty="0" err="1"/>
              <a:t>Drops</a:t>
            </a:r>
            <a:r>
              <a:rPr lang="pt-BR" altLang="pt-BR" sz="2000" dirty="0"/>
              <a:t>; </a:t>
            </a:r>
            <a:r>
              <a:rPr lang="pt-BR" altLang="pt-BR" sz="2000" b="1" i="1" dirty="0"/>
              <a:t>Comunicado</a:t>
            </a:r>
            <a:r>
              <a:rPr lang="pt-BR" altLang="pt-BR" sz="2000" dirty="0"/>
              <a:t>; </a:t>
            </a:r>
            <a:r>
              <a:rPr lang="pt-BR" altLang="pt-BR" sz="2000" b="1" i="1" dirty="0"/>
              <a:t>Manuais</a:t>
            </a:r>
            <a:r>
              <a:rPr lang="pt-BR" altLang="pt-BR" sz="2000" dirty="0"/>
              <a:t>); </a:t>
            </a:r>
          </a:p>
          <a:p>
            <a:pPr algn="just">
              <a:lnSpc>
                <a:spcPct val="100000"/>
              </a:lnSpc>
              <a:spcBef>
                <a:spcPts val="600"/>
              </a:spcBef>
              <a:spcAft>
                <a:spcPts val="600"/>
              </a:spcAft>
            </a:pPr>
            <a:r>
              <a:rPr lang="pt-BR" altLang="pt-BR" sz="2000" dirty="0"/>
              <a:t>Elaboração de manual operacional </a:t>
            </a:r>
            <a:r>
              <a:rPr lang="pt-BR" altLang="pt-BR" sz="2000" b="1" dirty="0">
                <a:solidFill>
                  <a:schemeClr val="accent1"/>
                </a:solidFill>
              </a:rPr>
              <a:t>simples</a:t>
            </a:r>
            <a:r>
              <a:rPr lang="pt-BR" altLang="pt-BR" sz="2000" dirty="0"/>
              <a:t>, </a:t>
            </a:r>
            <a:r>
              <a:rPr lang="pt-BR" altLang="pt-BR" sz="2000" b="1" dirty="0">
                <a:solidFill>
                  <a:schemeClr val="accent1"/>
                </a:solidFill>
              </a:rPr>
              <a:t>próximo</a:t>
            </a:r>
            <a:r>
              <a:rPr lang="pt-BR" altLang="pt-BR" sz="2000" dirty="0"/>
              <a:t> e </a:t>
            </a:r>
            <a:r>
              <a:rPr lang="pt-BR" altLang="pt-BR" sz="2000" b="1" dirty="0">
                <a:solidFill>
                  <a:schemeClr val="accent1"/>
                </a:solidFill>
              </a:rPr>
              <a:t>ativo</a:t>
            </a:r>
            <a:r>
              <a:rPr lang="pt-BR" altLang="pt-BR" sz="2000" dirty="0"/>
              <a:t>;</a:t>
            </a:r>
          </a:p>
          <a:p>
            <a:pPr algn="just">
              <a:lnSpc>
                <a:spcPct val="100000"/>
              </a:lnSpc>
              <a:spcBef>
                <a:spcPts val="600"/>
              </a:spcBef>
              <a:spcAft>
                <a:spcPts val="600"/>
              </a:spcAft>
            </a:pPr>
            <a:r>
              <a:rPr lang="pt-BR" altLang="pt-BR" sz="2000" dirty="0"/>
              <a:t>Elaboração e publicação de comunicado conjunto (com a Contabilidade);</a:t>
            </a:r>
          </a:p>
          <a:p>
            <a:pPr algn="just">
              <a:lnSpc>
                <a:spcPct val="100000"/>
              </a:lnSpc>
              <a:spcBef>
                <a:spcPts val="600"/>
              </a:spcBef>
              <a:spcAft>
                <a:spcPts val="600"/>
              </a:spcAft>
            </a:pPr>
            <a:r>
              <a:rPr lang="pt-BR" altLang="pt-BR" sz="2000" dirty="0"/>
              <a:t>Agendamento de reuniões periódicas entre Contabilidade, Jurídico e Cooperativas, para “azeitar” o processo;</a:t>
            </a:r>
          </a:p>
          <a:p>
            <a:pPr algn="just">
              <a:lnSpc>
                <a:spcPct val="100000"/>
              </a:lnSpc>
              <a:spcBef>
                <a:spcPts val="600"/>
              </a:spcBef>
              <a:spcAft>
                <a:spcPts val="600"/>
              </a:spcAft>
            </a:pPr>
            <a:r>
              <a:rPr lang="pt-BR" altLang="pt-BR" sz="2000" dirty="0"/>
              <a:t>Projeto 2488 – Adequação das melhorias + Criar cultura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46E37"/>
        </a:solidFill>
        <a:effectLst/>
      </p:bgPr>
    </p:bg>
    <p:spTree>
      <p:nvGrpSpPr>
        <p:cNvPr id="1" name=""/>
        <p:cNvGrpSpPr/>
        <p:nvPr/>
      </p:nvGrpSpPr>
      <p:grpSpPr>
        <a:xfrm>
          <a:off x="0" y="0"/>
          <a:ext cx="0" cy="0"/>
          <a:chOff x="0" y="0"/>
          <a:chExt cx="0" cy="0"/>
        </a:xfrm>
      </p:grpSpPr>
      <p:sp>
        <p:nvSpPr>
          <p:cNvPr id="51202" name="Text Placeholder 1">
            <a:extLst>
              <a:ext uri="{FF2B5EF4-FFF2-40B4-BE49-F238E27FC236}">
                <a16:creationId xmlns:a16="http://schemas.microsoft.com/office/drawing/2014/main" id="{86BC38DC-FD6C-46F4-ADD8-0E3E13F27913}"/>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pt-BR" altLang="pt-BR" b="0">
                <a:latin typeface="Calibri" panose="020F0502020204030204" pitchFamily="34" charset="0"/>
                <a:ea typeface="Calibri" panose="020F0502020204030204" pitchFamily="34" charset="0"/>
                <a:cs typeface="Calibri" panose="020F0502020204030204" pitchFamily="34" charset="0"/>
              </a:rPr>
              <a:t>“Não pense por muito tempo, faça. Mas não faça por muito tempo, pense.”</a:t>
            </a:r>
          </a:p>
          <a:p>
            <a:pPr eaLnBrk="1" hangingPunct="1">
              <a:spcBef>
                <a:spcPct val="0"/>
              </a:spcBef>
            </a:pPr>
            <a:endParaRPr lang="pt-BR" altLang="pt-BR" b="0">
              <a:latin typeface="Calibri" panose="020F0502020204030204" pitchFamily="34" charset="0"/>
              <a:ea typeface="Calibri" panose="020F0502020204030204" pitchFamily="34" charset="0"/>
              <a:cs typeface="Calibri" panose="020F0502020204030204" pitchFamily="34" charset="0"/>
            </a:endParaRPr>
          </a:p>
          <a:p>
            <a:pPr eaLnBrk="1" hangingPunct="1">
              <a:spcBef>
                <a:spcPct val="0"/>
              </a:spcBef>
            </a:pPr>
            <a:r>
              <a:rPr lang="pt-BR" altLang="pt-BR" b="0">
                <a:latin typeface="Calibri" panose="020F0502020204030204" pitchFamily="34" charset="0"/>
                <a:ea typeface="Calibri" panose="020F0502020204030204" pitchFamily="34" charset="0"/>
                <a:cs typeface="Calibri" panose="020F0502020204030204" pitchFamily="34" charset="0"/>
              </a:rPr>
              <a:t>CONFÚCIO</a:t>
            </a:r>
            <a:endParaRPr lang="en-US" altLang="pt-BR">
              <a:latin typeface="Calibri" panose="020F0502020204030204" pitchFamily="34" charset="0"/>
              <a:ea typeface="Calibri" panose="020F0502020204030204" pitchFamily="34" charset="0"/>
              <a:cs typeface="Calibri" panose="020F0502020204030204" pitchFamily="34" charset="0"/>
            </a:endParaRPr>
          </a:p>
        </p:txBody>
      </p:sp>
      <p:sp>
        <p:nvSpPr>
          <p:cNvPr id="51203" name="Slide Number Placeholder 2">
            <a:extLst>
              <a:ext uri="{FF2B5EF4-FFF2-40B4-BE49-F238E27FC236}">
                <a16:creationId xmlns:a16="http://schemas.microsoft.com/office/drawing/2014/main" id="{BF5FE30A-C83E-4B9F-BC7D-6B9F29E845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9004128-F610-4678-8755-06945E8C44DE}" type="slidenum">
              <a:rPr lang="en-US" altLang="pt-BR" sz="1000" smtClean="0">
                <a:solidFill>
                  <a:schemeClr val="bg1"/>
                </a:solidFill>
              </a:rPr>
              <a:pPr fontAlgn="base">
                <a:lnSpc>
                  <a:spcPct val="100000"/>
                </a:lnSpc>
                <a:spcBef>
                  <a:spcPct val="0"/>
                </a:spcBef>
                <a:spcAft>
                  <a:spcPct val="0"/>
                </a:spcAft>
                <a:buFontTx/>
                <a:buNone/>
              </a:pPr>
              <a:t>41</a:t>
            </a:fld>
            <a:endParaRPr lang="en-US" altLang="pt-BR" sz="100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74095A-58ED-4DB8-BDC9-BB188A764858}"/>
              </a:ext>
            </a:extLst>
          </p:cNvPr>
          <p:cNvSpPr>
            <a:spLocks noGrp="1"/>
          </p:cNvSpPr>
          <p:nvPr>
            <p:ph type="body" sz="quarter" idx="11"/>
          </p:nvPr>
        </p:nvSpPr>
        <p:spPr>
          <a:xfrm>
            <a:off x="719138" y="741363"/>
            <a:ext cx="4562475" cy="579437"/>
          </a:xfrm>
        </p:spPr>
        <p:txBody>
          <a:bodyPr/>
          <a:lstStyle/>
          <a:p>
            <a:pPr eaLnBrk="1" fontAlgn="auto" hangingPunct="1">
              <a:spcAft>
                <a:spcPts val="0"/>
              </a:spcAft>
              <a:defRPr/>
            </a:pPr>
            <a:r>
              <a:rPr lang="en-US" sz="8000" dirty="0" err="1">
                <a:solidFill>
                  <a:srgbClr val="146E37"/>
                </a:solidFill>
              </a:rPr>
              <a:t>Obrigado</a:t>
            </a:r>
            <a:r>
              <a:rPr lang="en-US" sz="8000" dirty="0">
                <a:solidFill>
                  <a:srgbClr val="146E37"/>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m 3">
            <a:extLst>
              <a:ext uri="{FF2B5EF4-FFF2-40B4-BE49-F238E27FC236}">
                <a16:creationId xmlns:a16="http://schemas.microsoft.com/office/drawing/2014/main" id="{01922B48-C8D1-4FD2-BA13-9A9D1F61E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675" y="1570038"/>
            <a:ext cx="3398838"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Placeholder 1">
            <a:extLst>
              <a:ext uri="{FF2B5EF4-FFF2-40B4-BE49-F238E27FC236}">
                <a16:creationId xmlns:a16="http://schemas.microsoft.com/office/drawing/2014/main" id="{922C1C76-B0F0-423E-BBC2-8AF55A3D0FE6}"/>
              </a:ext>
            </a:extLst>
          </p:cNvPr>
          <p:cNvSpPr>
            <a:spLocks noGrp="1" noChangeArrowheads="1"/>
          </p:cNvSpPr>
          <p:nvPr>
            <p:ph type="body" sz="quarter" idx="17"/>
          </p:nvPr>
        </p:nvSpPr>
        <p:spPr>
          <a:xfrm>
            <a:off x="247650" y="177800"/>
            <a:ext cx="3546475" cy="722313"/>
          </a:xfrm>
        </p:spPr>
        <p:txBody>
          <a:bodyPr/>
          <a:lstStyle/>
          <a:p>
            <a:pPr eaLnBrk="1" hangingPunct="1"/>
            <a:r>
              <a:rPr lang="en-US" altLang="pt-BR" sz="4800"/>
              <a:t>Contexto</a:t>
            </a:r>
          </a:p>
        </p:txBody>
      </p:sp>
      <p:sp>
        <p:nvSpPr>
          <p:cNvPr id="21508" name="Text Placeholder 2">
            <a:extLst>
              <a:ext uri="{FF2B5EF4-FFF2-40B4-BE49-F238E27FC236}">
                <a16:creationId xmlns:a16="http://schemas.microsoft.com/office/drawing/2014/main" id="{1ED361FE-A704-4DD4-A82A-A5ED722D6223}"/>
              </a:ext>
            </a:extLst>
          </p:cNvPr>
          <p:cNvSpPr>
            <a:spLocks noGrp="1" noChangeArrowheads="1"/>
          </p:cNvSpPr>
          <p:nvPr>
            <p:ph type="body" sz="quarter" idx="11"/>
          </p:nvPr>
        </p:nvSpPr>
        <p:spPr>
          <a:xfrm>
            <a:off x="247650" y="1228725"/>
            <a:ext cx="5607050" cy="5434013"/>
          </a:xfrm>
        </p:spPr>
        <p:txBody>
          <a:bodyPr/>
          <a:lstStyle/>
          <a:p>
            <a:pPr marL="457200" indent="-457200" eaLnBrk="1" hangingPunct="1">
              <a:buFont typeface="Arial" panose="020B0604020202020204" pitchFamily="34" charset="0"/>
              <a:buChar char="•"/>
            </a:pPr>
            <a:r>
              <a:rPr lang="en-US" altLang="pt-BR" sz="3200">
                <a:solidFill>
                  <a:srgbClr val="146E37"/>
                </a:solidFill>
                <a:latin typeface="Calibri" panose="020F0502020204030204" pitchFamily="34" charset="0"/>
                <a:ea typeface="Calibri" panose="020F0502020204030204" pitchFamily="34" charset="0"/>
                <a:cs typeface="Calibri" panose="020F0502020204030204" pitchFamily="34" charset="0"/>
              </a:rPr>
              <a:t>Mapeamento de melhorias em processos (2017);</a:t>
            </a:r>
          </a:p>
          <a:p>
            <a:pPr marL="457200" indent="-457200" eaLnBrk="1" hangingPunct="1">
              <a:buFont typeface="Arial" panose="020B0604020202020204" pitchFamily="34" charset="0"/>
              <a:buChar char="•"/>
            </a:pPr>
            <a:endParaRPr lang="en-US" altLang="pt-BR" sz="320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eaLnBrk="1" hangingPunct="1">
              <a:buFont typeface="Arial" panose="020B0604020202020204" pitchFamily="34" charset="0"/>
              <a:buChar char="•"/>
            </a:pPr>
            <a:r>
              <a:rPr lang="en-US" altLang="pt-BR" sz="3200">
                <a:solidFill>
                  <a:srgbClr val="146E37"/>
                </a:solidFill>
                <a:latin typeface="Calibri" panose="020F0502020204030204" pitchFamily="34" charset="0"/>
                <a:ea typeface="Calibri" panose="020F0502020204030204" pitchFamily="34" charset="0"/>
                <a:cs typeface="Calibri" panose="020F0502020204030204" pitchFamily="34" charset="0"/>
              </a:rPr>
              <a:t>Avaliação/Implantação direta em tempo de realização dos trabalhos (2018);</a:t>
            </a:r>
          </a:p>
          <a:p>
            <a:pPr marL="457200" indent="-457200" eaLnBrk="1" hangingPunct="1">
              <a:buFont typeface="Arial" panose="020B0604020202020204" pitchFamily="34" charset="0"/>
              <a:buChar char="•"/>
            </a:pPr>
            <a:endParaRPr lang="en-US" altLang="pt-BR" sz="320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eaLnBrk="1" hangingPunct="1">
              <a:buFont typeface="Arial" panose="020B0604020202020204" pitchFamily="34" charset="0"/>
              <a:buChar char="•"/>
            </a:pPr>
            <a:r>
              <a:rPr lang="en-US" altLang="pt-BR" sz="3200">
                <a:solidFill>
                  <a:srgbClr val="146E37"/>
                </a:solidFill>
                <a:latin typeface="Calibri" panose="020F0502020204030204" pitchFamily="34" charset="0"/>
                <a:ea typeface="Calibri" panose="020F0502020204030204" pitchFamily="34" charset="0"/>
                <a:cs typeface="Calibri" panose="020F0502020204030204" pitchFamily="34" charset="0"/>
              </a:rPr>
              <a:t>Sinalização de melhorias para os próximos trabalhos (2019);</a:t>
            </a:r>
          </a:p>
        </p:txBody>
      </p:sp>
      <p:sp>
        <p:nvSpPr>
          <p:cNvPr id="21509" name="Slide Number Placeholder 4">
            <a:extLst>
              <a:ext uri="{FF2B5EF4-FFF2-40B4-BE49-F238E27FC236}">
                <a16:creationId xmlns:a16="http://schemas.microsoft.com/office/drawing/2014/main" id="{B19A9BEF-BD6D-4301-A358-0DC5715D2958}"/>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2CF2C43-7F5C-4D69-A64B-D338D3B8ED35}" type="slidenum">
              <a:rPr lang="en-US" altLang="pt-BR" sz="1000" smtClean="0"/>
              <a:pPr fontAlgn="base">
                <a:lnSpc>
                  <a:spcPct val="100000"/>
                </a:lnSpc>
                <a:spcBef>
                  <a:spcPct val="0"/>
                </a:spcBef>
                <a:spcAft>
                  <a:spcPct val="0"/>
                </a:spcAft>
                <a:buFontTx/>
                <a:buNone/>
              </a:pPr>
              <a:t>5</a:t>
            </a:fld>
            <a:endParaRPr lang="en-US" altLang="pt-B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1">
            <a:extLst>
              <a:ext uri="{FF2B5EF4-FFF2-40B4-BE49-F238E27FC236}">
                <a16:creationId xmlns:a16="http://schemas.microsoft.com/office/drawing/2014/main" id="{C064B36F-EB96-45E6-A7D2-3FA8C6CB96F5}"/>
              </a:ext>
            </a:extLst>
          </p:cNvPr>
          <p:cNvSpPr>
            <a:spLocks noGrp="1" noChangeArrowheads="1"/>
          </p:cNvSpPr>
          <p:nvPr>
            <p:ph type="body" sz="quarter" idx="11"/>
          </p:nvPr>
        </p:nvSpPr>
        <p:spPr>
          <a:xfrm>
            <a:off x="1352550" y="890588"/>
            <a:ext cx="7323138" cy="5076825"/>
          </a:xfrm>
        </p:spPr>
        <p:txBody>
          <a:bodyPr/>
          <a:lstStyle/>
          <a:p>
            <a:pPr eaLnBrk="1" hangingPunct="1">
              <a:spcBef>
                <a:spcPct val="0"/>
              </a:spcBef>
            </a:pPr>
            <a:r>
              <a:rPr lang="pt-BR" altLang="pt-BR" sz="8800">
                <a:latin typeface="Calibri" panose="020F0502020204030204" pitchFamily="34" charset="0"/>
                <a:ea typeface="Calibri" panose="020F0502020204030204" pitchFamily="34" charset="0"/>
                <a:cs typeface="Calibri" panose="020F0502020204030204" pitchFamily="34" charset="0"/>
              </a:rPr>
              <a:t>Timeline</a:t>
            </a:r>
          </a:p>
          <a:p>
            <a:pPr eaLnBrk="1" hangingPunct="1">
              <a:spcBef>
                <a:spcPct val="0"/>
              </a:spcBef>
            </a:pPr>
            <a:endParaRPr lang="pt-BR" altLang="pt-BR" sz="5400">
              <a:latin typeface="Calibri" panose="020F0502020204030204" pitchFamily="34" charset="0"/>
              <a:ea typeface="Calibri" panose="020F0502020204030204" pitchFamily="34" charset="0"/>
              <a:cs typeface="Calibri" panose="020F0502020204030204" pitchFamily="34" charset="0"/>
            </a:endParaRPr>
          </a:p>
          <a:p>
            <a:pPr eaLnBrk="1" hangingPunct="1">
              <a:spcBef>
                <a:spcPct val="0"/>
              </a:spcBef>
            </a:pPr>
            <a:r>
              <a:rPr lang="pt-BR" altLang="pt-BR" sz="5400">
                <a:latin typeface="Calibri" panose="020F0502020204030204" pitchFamily="34" charset="0"/>
                <a:ea typeface="Calibri" panose="020F0502020204030204" pitchFamily="34" charset="0"/>
                <a:cs typeface="Calibri" panose="020F0502020204030204" pitchFamily="34" charset="0"/>
              </a:rPr>
              <a:t>2017</a:t>
            </a:r>
            <a:endParaRPr lang="en-US" altLang="pt-BR" sz="5400">
              <a:latin typeface="Calibri" panose="020F0502020204030204" pitchFamily="34" charset="0"/>
              <a:ea typeface="Calibri" panose="020F0502020204030204" pitchFamily="34" charset="0"/>
              <a:cs typeface="Calibri" panose="020F0502020204030204" pitchFamily="34" charset="0"/>
            </a:endParaRPr>
          </a:p>
        </p:txBody>
      </p:sp>
      <p:sp>
        <p:nvSpPr>
          <p:cNvPr id="22531" name="Slide Number Placeholder 2">
            <a:extLst>
              <a:ext uri="{FF2B5EF4-FFF2-40B4-BE49-F238E27FC236}">
                <a16:creationId xmlns:a16="http://schemas.microsoft.com/office/drawing/2014/main" id="{9D7855FA-8EE5-4117-B402-23C6648DAC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36A247A-B073-4F9B-BA9B-1768B9672873}" type="slidenum">
              <a:rPr lang="en-US" altLang="pt-BR" sz="1000" smtClean="0">
                <a:solidFill>
                  <a:schemeClr val="bg1"/>
                </a:solidFill>
              </a:rPr>
              <a:pPr fontAlgn="base">
                <a:lnSpc>
                  <a:spcPct val="100000"/>
                </a:lnSpc>
                <a:spcBef>
                  <a:spcPct val="0"/>
                </a:spcBef>
                <a:spcAft>
                  <a:spcPct val="0"/>
                </a:spcAft>
                <a:buFontTx/>
                <a:buNone/>
              </a:pPr>
              <a:t>6</a:t>
            </a:fld>
            <a:endParaRPr lang="en-US" altLang="pt-BR" sz="1000">
              <a:solidFill>
                <a:schemeClr val="bg1"/>
              </a:solidFill>
            </a:endParaRPr>
          </a:p>
        </p:txBody>
      </p:sp>
      <p:sp>
        <p:nvSpPr>
          <p:cNvPr id="2" name="Seta: Pentágono 1">
            <a:extLst>
              <a:ext uri="{FF2B5EF4-FFF2-40B4-BE49-F238E27FC236}">
                <a16:creationId xmlns:a16="http://schemas.microsoft.com/office/drawing/2014/main" id="{97B1147F-B64A-4A6A-8D64-91F6495B825A}"/>
              </a:ext>
            </a:extLst>
          </p:cNvPr>
          <p:cNvSpPr/>
          <p:nvPr/>
        </p:nvSpPr>
        <p:spPr>
          <a:xfrm>
            <a:off x="1462088" y="4667250"/>
            <a:ext cx="1908175" cy="1138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t>MAPEAMENTO DE PROCESSOS</a:t>
            </a:r>
          </a:p>
        </p:txBody>
      </p:sp>
      <p:sp>
        <p:nvSpPr>
          <p:cNvPr id="3" name="Seta: Divisa 2">
            <a:extLst>
              <a:ext uri="{FF2B5EF4-FFF2-40B4-BE49-F238E27FC236}">
                <a16:creationId xmlns:a16="http://schemas.microsoft.com/office/drawing/2014/main" id="{C4C0935D-070A-4A7A-BB39-37E796587BB8}"/>
              </a:ext>
            </a:extLst>
          </p:cNvPr>
          <p:cNvSpPr/>
          <p:nvPr/>
        </p:nvSpPr>
        <p:spPr>
          <a:xfrm>
            <a:off x="2894013" y="4667250"/>
            <a:ext cx="2743200" cy="11382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solidFill>
                  <a:schemeClr val="bg1"/>
                </a:solidFill>
              </a:rPr>
              <a:t>IMPLANTAÇÃO DE MELHORIAS MAPEADAS</a:t>
            </a:r>
          </a:p>
        </p:txBody>
      </p:sp>
      <p:sp>
        <p:nvSpPr>
          <p:cNvPr id="6" name="Estrela: 4 Pontas 5">
            <a:extLst>
              <a:ext uri="{FF2B5EF4-FFF2-40B4-BE49-F238E27FC236}">
                <a16:creationId xmlns:a16="http://schemas.microsoft.com/office/drawing/2014/main" id="{9FC11EC1-D6C3-41E2-8267-05963AC88925}"/>
              </a:ext>
            </a:extLst>
          </p:cNvPr>
          <p:cNvSpPr/>
          <p:nvPr/>
        </p:nvSpPr>
        <p:spPr>
          <a:xfrm>
            <a:off x="1651000" y="3200400"/>
            <a:ext cx="765175" cy="763588"/>
          </a:xfrm>
          <a:prstGeom prst="star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1">
            <a:extLst>
              <a:ext uri="{FF2B5EF4-FFF2-40B4-BE49-F238E27FC236}">
                <a16:creationId xmlns:a16="http://schemas.microsoft.com/office/drawing/2014/main" id="{59AA696B-86B4-4D0E-ADF2-263DBEB29A9E}"/>
              </a:ext>
            </a:extLst>
          </p:cNvPr>
          <p:cNvSpPr>
            <a:spLocks noGrp="1" noChangeArrowheads="1"/>
          </p:cNvSpPr>
          <p:nvPr>
            <p:ph type="body" sz="quarter" idx="17"/>
          </p:nvPr>
        </p:nvSpPr>
        <p:spPr>
          <a:xfrm>
            <a:off x="123825" y="136525"/>
            <a:ext cx="4694238" cy="558800"/>
          </a:xfrm>
        </p:spPr>
        <p:txBody>
          <a:bodyPr/>
          <a:lstStyle/>
          <a:p>
            <a:pPr eaLnBrk="1" hangingPunct="1"/>
            <a:r>
              <a:rPr lang="en-US" altLang="pt-BR" sz="3600"/>
              <a:t>Mapeamento (2017)</a:t>
            </a:r>
          </a:p>
        </p:txBody>
      </p:sp>
      <p:sp>
        <p:nvSpPr>
          <p:cNvPr id="23555" name="Slide Number Placeholder 4">
            <a:extLst>
              <a:ext uri="{FF2B5EF4-FFF2-40B4-BE49-F238E27FC236}">
                <a16:creationId xmlns:a16="http://schemas.microsoft.com/office/drawing/2014/main" id="{244B2985-65AF-4F89-8EB8-A0D191F8C34C}"/>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83290E9-7DDE-4529-A1A4-D16159DD937F}" type="slidenum">
              <a:rPr lang="en-US" altLang="pt-BR" sz="1000" smtClean="0"/>
              <a:pPr fontAlgn="base">
                <a:lnSpc>
                  <a:spcPct val="100000"/>
                </a:lnSpc>
                <a:spcBef>
                  <a:spcPct val="0"/>
                </a:spcBef>
                <a:spcAft>
                  <a:spcPct val="0"/>
                </a:spcAft>
                <a:buFontTx/>
                <a:buNone/>
              </a:pPr>
              <a:t>7</a:t>
            </a:fld>
            <a:endParaRPr lang="en-US" altLang="pt-BR" sz="1000"/>
          </a:p>
        </p:txBody>
      </p:sp>
      <p:graphicFrame>
        <p:nvGraphicFramePr>
          <p:cNvPr id="8" name="Tabela 7">
            <a:extLst>
              <a:ext uri="{FF2B5EF4-FFF2-40B4-BE49-F238E27FC236}">
                <a16:creationId xmlns:a16="http://schemas.microsoft.com/office/drawing/2014/main" id="{CF4BDEBD-7137-414B-A7DD-9165162B7642}"/>
              </a:ext>
            </a:extLst>
          </p:cNvPr>
          <p:cNvGraphicFramePr>
            <a:graphicFrameLocks noGrp="1"/>
          </p:cNvGraphicFramePr>
          <p:nvPr/>
        </p:nvGraphicFramePr>
        <p:xfrm>
          <a:off x="123825" y="746125"/>
          <a:ext cx="8896350" cy="6056394"/>
        </p:xfrm>
        <a:graphic>
          <a:graphicData uri="http://schemas.openxmlformats.org/drawingml/2006/table">
            <a:tbl>
              <a:tblPr>
                <a:tableStyleId>{5C22544A-7EE6-4342-B048-85BDC9FD1C3A}</a:tableStyleId>
              </a:tblPr>
              <a:tblGrid>
                <a:gridCol w="2216807">
                  <a:extLst>
                    <a:ext uri="{9D8B030D-6E8A-4147-A177-3AD203B41FA5}">
                      <a16:colId xmlns:a16="http://schemas.microsoft.com/office/drawing/2014/main" val="3488010497"/>
                    </a:ext>
                  </a:extLst>
                </a:gridCol>
                <a:gridCol w="2450970">
                  <a:extLst>
                    <a:ext uri="{9D8B030D-6E8A-4147-A177-3AD203B41FA5}">
                      <a16:colId xmlns:a16="http://schemas.microsoft.com/office/drawing/2014/main" val="3831503774"/>
                    </a:ext>
                  </a:extLst>
                </a:gridCol>
                <a:gridCol w="1701501">
                  <a:extLst>
                    <a:ext uri="{9D8B030D-6E8A-4147-A177-3AD203B41FA5}">
                      <a16:colId xmlns:a16="http://schemas.microsoft.com/office/drawing/2014/main" val="3476237146"/>
                    </a:ext>
                  </a:extLst>
                </a:gridCol>
                <a:gridCol w="1660989">
                  <a:extLst>
                    <a:ext uri="{9D8B030D-6E8A-4147-A177-3AD203B41FA5}">
                      <a16:colId xmlns:a16="http://schemas.microsoft.com/office/drawing/2014/main" val="1443890282"/>
                    </a:ext>
                  </a:extLst>
                </a:gridCol>
                <a:gridCol w="866083">
                  <a:extLst>
                    <a:ext uri="{9D8B030D-6E8A-4147-A177-3AD203B41FA5}">
                      <a16:colId xmlns:a16="http://schemas.microsoft.com/office/drawing/2014/main" val="3959254248"/>
                    </a:ext>
                  </a:extLst>
                </a:gridCol>
              </a:tblGrid>
              <a:tr h="233052">
                <a:tc>
                  <a:txBody>
                    <a:bodyPr/>
                    <a:lstStyle/>
                    <a:p>
                      <a:pPr algn="ctr" fontAlgn="ctr"/>
                      <a:r>
                        <a:rPr lang="pt-BR" sz="1200" u="none" strike="noStrike" dirty="0">
                          <a:solidFill>
                            <a:schemeClr val="bg1"/>
                          </a:solidFill>
                          <a:effectLst/>
                        </a:rPr>
                        <a:t>Problema</a:t>
                      </a:r>
                      <a:endParaRPr lang="pt-BR" sz="1200" b="1" i="0" u="none" strike="noStrike" dirty="0">
                        <a:solidFill>
                          <a:schemeClr val="bg1"/>
                        </a:solidFill>
                        <a:effectLst/>
                        <a:latin typeface="Calibri" panose="020F0502020204030204" pitchFamily="34" charset="0"/>
                      </a:endParaRPr>
                    </a:p>
                  </a:txBody>
                  <a:tcPr marL="6661" marR="6661" marT="6661" marB="0" anchor="ctr">
                    <a:solidFill>
                      <a:srgbClr val="146E37"/>
                    </a:solidFill>
                  </a:tcPr>
                </a:tc>
                <a:tc>
                  <a:txBody>
                    <a:bodyPr/>
                    <a:lstStyle/>
                    <a:p>
                      <a:pPr algn="ctr" fontAlgn="ctr"/>
                      <a:r>
                        <a:rPr lang="pt-BR" sz="1200" u="none" strike="noStrike" dirty="0">
                          <a:solidFill>
                            <a:schemeClr val="bg1"/>
                          </a:solidFill>
                          <a:effectLst/>
                        </a:rPr>
                        <a:t>Oportunidade  (O que)</a:t>
                      </a:r>
                      <a:endParaRPr lang="pt-BR" sz="1200" b="1" i="0" u="none" strike="noStrike" dirty="0">
                        <a:solidFill>
                          <a:schemeClr val="bg1"/>
                        </a:solidFill>
                        <a:effectLst/>
                        <a:latin typeface="Calibri" panose="020F0502020204030204" pitchFamily="34" charset="0"/>
                      </a:endParaRPr>
                    </a:p>
                  </a:txBody>
                  <a:tcPr marL="6661" marR="6661" marT="6661" marB="0" anchor="ctr">
                    <a:solidFill>
                      <a:srgbClr val="146E37"/>
                    </a:solidFill>
                  </a:tcPr>
                </a:tc>
                <a:tc>
                  <a:txBody>
                    <a:bodyPr/>
                    <a:lstStyle/>
                    <a:p>
                      <a:pPr algn="ctr" fontAlgn="ctr"/>
                      <a:r>
                        <a:rPr lang="pt-BR" sz="1200" u="none" strike="noStrike" dirty="0">
                          <a:solidFill>
                            <a:schemeClr val="bg1"/>
                          </a:solidFill>
                          <a:effectLst/>
                        </a:rPr>
                        <a:t>Benefício</a:t>
                      </a:r>
                      <a:endParaRPr lang="pt-BR" sz="1200" b="1" i="0" u="none" strike="noStrike" dirty="0">
                        <a:solidFill>
                          <a:schemeClr val="bg1"/>
                        </a:solidFill>
                        <a:effectLst/>
                        <a:latin typeface="Calibri" panose="020F0502020204030204" pitchFamily="34" charset="0"/>
                      </a:endParaRPr>
                    </a:p>
                  </a:txBody>
                  <a:tcPr marL="6661" marR="6661" marT="6661" marB="0" anchor="ctr">
                    <a:solidFill>
                      <a:srgbClr val="146E37"/>
                    </a:solidFill>
                  </a:tcPr>
                </a:tc>
                <a:tc>
                  <a:txBody>
                    <a:bodyPr/>
                    <a:lstStyle/>
                    <a:p>
                      <a:pPr algn="ctr" fontAlgn="ctr"/>
                      <a:r>
                        <a:rPr lang="pt-BR" sz="1200" u="none" strike="noStrike" dirty="0">
                          <a:solidFill>
                            <a:schemeClr val="bg1"/>
                          </a:solidFill>
                          <a:effectLst/>
                        </a:rPr>
                        <a:t>Indicador</a:t>
                      </a:r>
                      <a:endParaRPr lang="pt-BR" sz="1200" b="1" i="0" u="none" strike="noStrike" dirty="0">
                        <a:solidFill>
                          <a:schemeClr val="bg1"/>
                        </a:solidFill>
                        <a:effectLst/>
                        <a:latin typeface="Calibri" panose="020F0502020204030204" pitchFamily="34" charset="0"/>
                      </a:endParaRPr>
                    </a:p>
                  </a:txBody>
                  <a:tcPr marL="6661" marR="6661" marT="6661" marB="0" anchor="ctr">
                    <a:solidFill>
                      <a:srgbClr val="146E37"/>
                    </a:solidFill>
                  </a:tcPr>
                </a:tc>
                <a:tc>
                  <a:txBody>
                    <a:bodyPr/>
                    <a:lstStyle/>
                    <a:p>
                      <a:pPr algn="ctr" fontAlgn="ctr"/>
                      <a:r>
                        <a:rPr lang="pt-BR" sz="1200" u="none" strike="noStrike" dirty="0">
                          <a:solidFill>
                            <a:schemeClr val="bg1"/>
                          </a:solidFill>
                          <a:effectLst/>
                        </a:rPr>
                        <a:t>Status</a:t>
                      </a:r>
                      <a:endParaRPr lang="pt-BR" sz="1200" b="1" i="0" u="none" strike="noStrike" dirty="0">
                        <a:solidFill>
                          <a:schemeClr val="bg1"/>
                        </a:solidFill>
                        <a:effectLst/>
                        <a:latin typeface="Calibri" panose="020F0502020204030204" pitchFamily="34" charset="0"/>
                      </a:endParaRPr>
                    </a:p>
                  </a:txBody>
                  <a:tcPr marL="6661" marR="6661" marT="6661" marB="0" anchor="ctr">
                    <a:solidFill>
                      <a:srgbClr val="146E37"/>
                    </a:solidFill>
                  </a:tcPr>
                </a:tc>
                <a:extLst>
                  <a:ext uri="{0D108BD9-81ED-4DB2-BD59-A6C34878D82A}">
                    <a16:rowId xmlns:a16="http://schemas.microsoft.com/office/drawing/2014/main" val="2365944649"/>
                  </a:ext>
                </a:extLst>
              </a:tr>
              <a:tr h="1683035">
                <a:tc>
                  <a:txBody>
                    <a:bodyPr/>
                    <a:lstStyle/>
                    <a:p>
                      <a:pPr algn="ctr" fontAlgn="ctr"/>
                      <a:r>
                        <a:rPr lang="pt-BR" sz="1100" u="none" strike="noStrike" dirty="0">
                          <a:effectLst/>
                        </a:rPr>
                        <a:t>O fluxo de assinaturas de cartas de representação/circularização exige um operacional considerável, para redação, formatação, impressão, coleta de assinaturas e envio aos destinatários, o que exige um esforço de diversas áreas, podendo ser referido que há campo fértil para automatização de tarefas e/ou eliminação de cotovelos no processo.</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100" u="none" strike="noStrike" dirty="0">
                          <a:effectLst/>
                        </a:rPr>
                        <a:t>Controladoria imprime carta, que precisa ser assinada pelo Jurídico antes de retornar para Controladoria. Sugestão: Impressão das cartas ocorrer diretamente no Jurídico, para serem assinadas. (não foi aceito realizar pelo jurídico)</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Agilidade no processo, e garantir que a área competente execute a tarefa pela qual é responsável, de forma independente.</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Tempo economizado com assinatura de cartas, pelo jurídico.</a:t>
                      </a:r>
                      <a:br>
                        <a:rPr lang="pt-BR" sz="1400" u="none" strike="noStrike" dirty="0">
                          <a:effectLst/>
                        </a:rPr>
                      </a:br>
                      <a:r>
                        <a:rPr lang="pt-BR" sz="1400" u="none" strike="noStrike" dirty="0">
                          <a:effectLst/>
                        </a:rPr>
                        <a:t>Número de cartas assinadas pelo jurídico reduzido (tendência, menor melhor).</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Cancelado</a:t>
                      </a:r>
                      <a:endParaRPr lang="pt-BR" sz="1400" b="0" i="0" u="none" strike="noStrike" dirty="0">
                        <a:solidFill>
                          <a:srgbClr val="000000"/>
                        </a:solidFill>
                        <a:effectLst/>
                        <a:latin typeface="Calibri" panose="020F0502020204030204" pitchFamily="34" charset="0"/>
                      </a:endParaRPr>
                    </a:p>
                  </a:txBody>
                  <a:tcPr marL="6661" marR="6661" marT="6661" marB="0" anchor="ctr"/>
                </a:tc>
                <a:extLst>
                  <a:ext uri="{0D108BD9-81ED-4DB2-BD59-A6C34878D82A}">
                    <a16:rowId xmlns:a16="http://schemas.microsoft.com/office/drawing/2014/main" val="1312787018"/>
                  </a:ext>
                </a:extLst>
              </a:tr>
              <a:tr h="1180122">
                <a:tc>
                  <a:txBody>
                    <a:bodyPr/>
                    <a:lstStyle/>
                    <a:p>
                      <a:pPr algn="ctr" fontAlgn="ctr"/>
                      <a:r>
                        <a:rPr lang="pt-BR" sz="1100" u="none" strike="noStrike">
                          <a:effectLst/>
                        </a:rPr>
                        <a:t>O acionamento de pessoas, que não as focais designadas (titular e suplente), acaba por interferir negativamente no tratamento e direcionamento das análises e ações correspondentes, podendo ocasionar demora, não atendimento, etc.</a:t>
                      </a:r>
                      <a:endParaRPr lang="pt-BR" sz="1100" b="0" i="0" u="none" strike="noStrike">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100" u="none" strike="noStrike" dirty="0">
                          <a:effectLst/>
                        </a:rPr>
                        <a:t>Auditoria Externa contata pessoas variadas dentro do CAS para prover informações. Sugestão: Reforçar pontos focais de todas as áreas que possam ser demandadas pela auditoria para evitar solicitações indevidas</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Agilidade e concentração das informações.</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n/a</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Em andamento</a:t>
                      </a:r>
                      <a:endParaRPr lang="pt-BR" sz="1400" b="0" i="0" u="none" strike="noStrike" dirty="0">
                        <a:solidFill>
                          <a:srgbClr val="000000"/>
                        </a:solidFill>
                        <a:effectLst/>
                        <a:latin typeface="Calibri" panose="020F0502020204030204" pitchFamily="34" charset="0"/>
                      </a:endParaRPr>
                    </a:p>
                  </a:txBody>
                  <a:tcPr marL="6661" marR="6661" marT="6661" marB="0" anchor="ctr"/>
                </a:tc>
                <a:extLst>
                  <a:ext uri="{0D108BD9-81ED-4DB2-BD59-A6C34878D82A}">
                    <a16:rowId xmlns:a16="http://schemas.microsoft.com/office/drawing/2014/main" val="2524146210"/>
                  </a:ext>
                </a:extLst>
              </a:tr>
              <a:tr h="2353584">
                <a:tc>
                  <a:txBody>
                    <a:bodyPr/>
                    <a:lstStyle/>
                    <a:p>
                      <a:pPr algn="ctr" fontAlgn="ctr"/>
                      <a:r>
                        <a:rPr lang="pt-BR" sz="1100" u="none" strike="noStrike" dirty="0">
                          <a:effectLst/>
                        </a:rPr>
                        <a:t>Os questionamentos efetuados pela auditoria externa são feitos de maneira esparsa, sem uma cronologia/organização específica. Para otimizar nossas análise, seria ideal que a auditoria condensasse seus questionamentos, para que possamos concentrar esforços, ainda mais que há SLA previsto de 48hs para responder demandas desta natureza, e evitar que os questionamentos se perdurem pelo tempo, dificultando saber quando terminaram as análises ou quando começarão novamente.</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100" u="none" strike="noStrike" dirty="0">
                          <a:effectLst/>
                        </a:rPr>
                        <a:t>Auditoria consolidar questionamentos antes do envio para as áreas responsáveis, para maior agilidade no atendimento das demandas.</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Eficiência e otimização do esforço.</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Quantidade de pedidos de mesma natureza (menor melhor).</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Em andamento</a:t>
                      </a:r>
                      <a:endParaRPr lang="pt-BR" sz="1400" b="0" i="0" u="none" strike="noStrike" dirty="0">
                        <a:solidFill>
                          <a:srgbClr val="000000"/>
                        </a:solidFill>
                        <a:effectLst/>
                        <a:latin typeface="Calibri" panose="020F0502020204030204" pitchFamily="34" charset="0"/>
                      </a:endParaRPr>
                    </a:p>
                  </a:txBody>
                  <a:tcPr marL="6661" marR="6661" marT="6661" marB="0" anchor="ctr"/>
                </a:tc>
                <a:extLst>
                  <a:ext uri="{0D108BD9-81ED-4DB2-BD59-A6C34878D82A}">
                    <a16:rowId xmlns:a16="http://schemas.microsoft.com/office/drawing/2014/main" val="1342049586"/>
                  </a:ext>
                </a:extLst>
              </a:tr>
              <a:tr h="606519">
                <a:tc>
                  <a:txBody>
                    <a:bodyPr/>
                    <a:lstStyle/>
                    <a:p>
                      <a:pPr algn="ctr" fontAlgn="ctr"/>
                      <a:r>
                        <a:rPr lang="pt-BR" sz="1100" u="none" strike="noStrike">
                          <a:effectLst/>
                        </a:rPr>
                        <a:t>Necessidade de impressão colorida ou de entrega das cartas originais de representação e circularização.</a:t>
                      </a:r>
                      <a:endParaRPr lang="pt-BR" sz="1100" b="0" i="0" u="none" strike="noStrike">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100" u="none" strike="noStrike" dirty="0">
                          <a:effectLst/>
                        </a:rPr>
                        <a:t> Sugestão: Questionar possibilidade de uso de assinatura eletrônica ou impressão em preto e branco</a:t>
                      </a:r>
                      <a:endParaRPr lang="pt-BR" sz="11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Eficiência e otimização do esforço.</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n/a</a:t>
                      </a:r>
                      <a:endParaRPr lang="pt-BR" sz="1400" b="0" i="0" u="none" strike="noStrike" dirty="0">
                        <a:solidFill>
                          <a:srgbClr val="000000"/>
                        </a:solidFill>
                        <a:effectLst/>
                        <a:latin typeface="Calibri" panose="020F0502020204030204" pitchFamily="34" charset="0"/>
                      </a:endParaRPr>
                    </a:p>
                  </a:txBody>
                  <a:tcPr marL="6661" marR="6661" marT="6661" marB="0" anchor="ctr"/>
                </a:tc>
                <a:tc>
                  <a:txBody>
                    <a:bodyPr/>
                    <a:lstStyle/>
                    <a:p>
                      <a:pPr algn="ctr" fontAlgn="ctr"/>
                      <a:r>
                        <a:rPr lang="pt-BR" sz="1400" u="none" strike="noStrike" dirty="0">
                          <a:effectLst/>
                        </a:rPr>
                        <a:t>Em andamento</a:t>
                      </a:r>
                      <a:endParaRPr lang="pt-BR" sz="1400" b="0" i="0" u="none" strike="noStrike" dirty="0">
                        <a:solidFill>
                          <a:srgbClr val="000000"/>
                        </a:solidFill>
                        <a:effectLst/>
                        <a:latin typeface="Calibri" panose="020F0502020204030204" pitchFamily="34" charset="0"/>
                      </a:endParaRPr>
                    </a:p>
                  </a:txBody>
                  <a:tcPr marL="6661" marR="6661" marT="6661" marB="0" anchor="ctr"/>
                </a:tc>
                <a:extLst>
                  <a:ext uri="{0D108BD9-81ED-4DB2-BD59-A6C34878D82A}">
                    <a16:rowId xmlns:a16="http://schemas.microsoft.com/office/drawing/2014/main" val="16930826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1">
            <a:extLst>
              <a:ext uri="{FF2B5EF4-FFF2-40B4-BE49-F238E27FC236}">
                <a16:creationId xmlns:a16="http://schemas.microsoft.com/office/drawing/2014/main" id="{CAE0B98E-0702-44CD-8192-FCB8F2377477}"/>
              </a:ext>
            </a:extLst>
          </p:cNvPr>
          <p:cNvSpPr>
            <a:spLocks noGrp="1" noChangeArrowheads="1"/>
          </p:cNvSpPr>
          <p:nvPr>
            <p:ph type="body" sz="quarter" idx="17"/>
          </p:nvPr>
        </p:nvSpPr>
        <p:spPr>
          <a:xfrm>
            <a:off x="152400" y="177800"/>
            <a:ext cx="7135813" cy="763588"/>
          </a:xfrm>
        </p:spPr>
        <p:txBody>
          <a:bodyPr/>
          <a:lstStyle/>
          <a:p>
            <a:pPr eaLnBrk="1" hangingPunct="1"/>
            <a:r>
              <a:rPr lang="en-US" altLang="pt-BR" sz="2800"/>
              <a:t>Implantação das melhorias mapeadas (2017)</a:t>
            </a:r>
          </a:p>
        </p:txBody>
      </p:sp>
      <p:sp>
        <p:nvSpPr>
          <p:cNvPr id="24579" name="Slide Number Placeholder 4">
            <a:extLst>
              <a:ext uri="{FF2B5EF4-FFF2-40B4-BE49-F238E27FC236}">
                <a16:creationId xmlns:a16="http://schemas.microsoft.com/office/drawing/2014/main" id="{B450D725-139D-457C-88FC-4B1EC71C187C}"/>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E2F550D-12B3-4D20-86C8-3583D44B4ED7}" type="slidenum">
              <a:rPr lang="en-US" altLang="pt-BR" sz="1000" smtClean="0"/>
              <a:pPr fontAlgn="base">
                <a:lnSpc>
                  <a:spcPct val="100000"/>
                </a:lnSpc>
                <a:spcBef>
                  <a:spcPct val="0"/>
                </a:spcBef>
                <a:spcAft>
                  <a:spcPct val="0"/>
                </a:spcAft>
                <a:buFontTx/>
                <a:buNone/>
              </a:pPr>
              <a:t>8</a:t>
            </a:fld>
            <a:endParaRPr lang="en-US" altLang="pt-BR" sz="1000"/>
          </a:p>
        </p:txBody>
      </p:sp>
      <p:sp>
        <p:nvSpPr>
          <p:cNvPr id="24580" name="Text Placeholder 2">
            <a:extLst>
              <a:ext uri="{FF2B5EF4-FFF2-40B4-BE49-F238E27FC236}">
                <a16:creationId xmlns:a16="http://schemas.microsoft.com/office/drawing/2014/main" id="{B24BAA3F-0063-4965-9BCB-839502287CBC}"/>
              </a:ext>
            </a:extLst>
          </p:cNvPr>
          <p:cNvSpPr>
            <a:spLocks noGrp="1" noChangeArrowheads="1"/>
          </p:cNvSpPr>
          <p:nvPr>
            <p:ph type="body" sz="quarter" idx="11"/>
          </p:nvPr>
        </p:nvSpPr>
        <p:spPr>
          <a:xfrm>
            <a:off x="122238" y="1293813"/>
            <a:ext cx="8897937" cy="4875212"/>
          </a:xfrm>
        </p:spPr>
        <p:txBody>
          <a:bodyPr/>
          <a:lstStyle/>
          <a:p>
            <a:pPr marL="457200" indent="-457200" algn="just" eaLnBrk="1" hangingPunct="1">
              <a:buFont typeface="Arial" panose="020B0604020202020204" pitchFamily="34" charset="0"/>
              <a:buChar char="•"/>
            </a:pPr>
            <a:r>
              <a:rPr lang="en-US" altLang="pt-BR" sz="2000" b="1" u="sng" dirty="0" err="1">
                <a:solidFill>
                  <a:srgbClr val="146E37"/>
                </a:solidFill>
                <a:latin typeface="Calibri" panose="020F0502020204030204" pitchFamily="34" charset="0"/>
                <a:ea typeface="Calibri" panose="020F0502020204030204" pitchFamily="34" charset="0"/>
                <a:cs typeface="Calibri" panose="020F0502020204030204" pitchFamily="34" charset="0"/>
              </a:rPr>
              <a:t>Iniciativa</a:t>
            </a:r>
            <a:r>
              <a:rPr lang="en-US" altLang="pt-BR" sz="2000" b="1" u="sng" dirty="0">
                <a:solidFill>
                  <a:srgbClr val="146E37"/>
                </a:solidFill>
                <a:latin typeface="Calibri" panose="020F0502020204030204" pitchFamily="34" charset="0"/>
                <a:ea typeface="Calibri" panose="020F0502020204030204" pitchFamily="34" charset="0"/>
                <a:cs typeface="Calibri" panose="020F0502020204030204" pitchFamily="34" charset="0"/>
              </a:rPr>
              <a:t> 1</a:t>
            </a:r>
            <a:r>
              <a:rPr lang="en-US" altLang="pt-BR" sz="2000" b="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Cancelada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Jurídico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recusou</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imprimir</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cartas para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assinatura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controladoria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redige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imprime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entrega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no Jurídico para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assinaturas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 typeface="Arial" panose="020B0604020202020204" pitchFamily="34" charset="0"/>
              <a:buChar char="•"/>
            </a:pPr>
            <a:endPar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 typeface="Arial" panose="020B0604020202020204" pitchFamily="34" charset="0"/>
              <a:buChar char="•"/>
            </a:pPr>
            <a:r>
              <a:rPr lang="en-US" altLang="pt-BR" sz="2000" b="1" u="sng" dirty="0" err="1">
                <a:solidFill>
                  <a:srgbClr val="146E37"/>
                </a:solidFill>
                <a:latin typeface="Calibri" panose="020F0502020204030204" pitchFamily="34" charset="0"/>
                <a:ea typeface="Calibri" panose="020F0502020204030204" pitchFamily="34" charset="0"/>
                <a:cs typeface="Calibri" panose="020F0502020204030204" pitchFamily="34" charset="0"/>
              </a:rPr>
              <a:t>Iniciativa</a:t>
            </a:r>
            <a:r>
              <a:rPr lang="en-US" altLang="pt-BR" sz="2000" b="1" u="sng" dirty="0">
                <a:solidFill>
                  <a:srgbClr val="146E37"/>
                </a:solidFill>
                <a:latin typeface="Calibri" panose="020F0502020204030204" pitchFamily="34" charset="0"/>
                <a:ea typeface="Calibri" panose="020F0502020204030204" pitchFamily="34" charset="0"/>
                <a:cs typeface="Calibri" panose="020F0502020204030204" pitchFamily="34" charset="0"/>
              </a:rPr>
              <a:t> 2</a:t>
            </a:r>
            <a:r>
              <a:rPr lang="en-US" altLang="pt-BR" sz="2000" b="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Implantada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Documento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circulado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internamente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indicando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ponto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focal e backup de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atividades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relacionadas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à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rotina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eaLnBrk="1" hangingPunct="1">
              <a:buFont typeface="Arial" panose="020B0604020202020204" pitchFamily="34" charset="0"/>
              <a:buChar char="•"/>
            </a:pPr>
            <a:endPar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 typeface="Arial" panose="020B0604020202020204" pitchFamily="34" charset="0"/>
              <a:buChar char="•"/>
            </a:pPr>
            <a:r>
              <a:rPr lang="en-US" altLang="pt-BR" sz="2000" b="1" u="sng" dirty="0" err="1">
                <a:solidFill>
                  <a:srgbClr val="146E37"/>
                </a:solidFill>
                <a:latin typeface="Calibri" panose="020F0502020204030204" pitchFamily="34" charset="0"/>
                <a:ea typeface="Calibri" panose="020F0502020204030204" pitchFamily="34" charset="0"/>
                <a:cs typeface="Calibri" panose="020F0502020204030204" pitchFamily="34" charset="0"/>
              </a:rPr>
              <a:t>Iniciativa</a:t>
            </a:r>
            <a:r>
              <a:rPr lang="en-US" altLang="pt-BR" sz="2000" b="1" u="sng" dirty="0">
                <a:solidFill>
                  <a:srgbClr val="146E37"/>
                </a:solidFill>
                <a:latin typeface="Calibri" panose="020F0502020204030204" pitchFamily="34" charset="0"/>
                <a:ea typeface="Calibri" panose="020F0502020204030204" pitchFamily="34" charset="0"/>
                <a:cs typeface="Calibri" panose="020F0502020204030204" pitchFamily="34" charset="0"/>
              </a:rPr>
              <a:t> 3</a:t>
            </a:r>
            <a:r>
              <a:rPr lang="en-US" altLang="pt-BR" sz="2000" b="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Implantada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Definido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o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prazo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de 48hs para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dar</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retorno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aos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questionamentos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alinhada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objetividade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das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demandas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p>
          <a:p>
            <a:pPr marL="457200" indent="-457200" algn="just" eaLnBrk="1" hangingPunct="1">
              <a:buFont typeface="Arial" panose="020B0604020202020204" pitchFamily="34" charset="0"/>
              <a:buChar char="•"/>
            </a:pPr>
            <a:endPar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eaLnBrk="1" hangingPunct="1">
              <a:buFont typeface="Arial" panose="020B0604020202020204" pitchFamily="34" charset="0"/>
              <a:buChar char="•"/>
            </a:pPr>
            <a:r>
              <a:rPr lang="en-US" altLang="pt-BR" sz="2000" b="1" u="sng" dirty="0" err="1">
                <a:solidFill>
                  <a:srgbClr val="146E37"/>
                </a:solidFill>
                <a:latin typeface="Calibri" panose="020F0502020204030204" pitchFamily="34" charset="0"/>
                <a:ea typeface="Calibri" panose="020F0502020204030204" pitchFamily="34" charset="0"/>
                <a:cs typeface="Calibri" panose="020F0502020204030204" pitchFamily="34" charset="0"/>
              </a:rPr>
              <a:t>Iniciativa</a:t>
            </a:r>
            <a:r>
              <a:rPr lang="en-US" altLang="pt-BR" sz="2000" b="1" u="sng" dirty="0">
                <a:solidFill>
                  <a:srgbClr val="146E37"/>
                </a:solidFill>
                <a:latin typeface="Calibri" panose="020F0502020204030204" pitchFamily="34" charset="0"/>
                <a:ea typeface="Calibri" panose="020F0502020204030204" pitchFamily="34" charset="0"/>
                <a:cs typeface="Calibri" panose="020F0502020204030204" pitchFamily="34" charset="0"/>
              </a:rPr>
              <a:t> 4</a:t>
            </a:r>
            <a:r>
              <a:rPr lang="en-US" altLang="pt-BR" sz="2000" b="1"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Parcialmente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implantada</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as cartas de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circularização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representação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são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assinadas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digitalizadas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posteriormente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enviadas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por</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e-mail. Não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houve</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avanço</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para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tratar</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de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assinaturas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digitais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destes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 </a:t>
            </a:r>
            <a:r>
              <a:rPr lang="en-US" altLang="pt-BR" sz="2000" dirty="0" err="1">
                <a:solidFill>
                  <a:srgbClr val="146E37"/>
                </a:solidFill>
                <a:latin typeface="Calibri" panose="020F0502020204030204" pitchFamily="34" charset="0"/>
                <a:ea typeface="Calibri" panose="020F0502020204030204" pitchFamily="34" charset="0"/>
                <a:cs typeface="Calibri" panose="020F0502020204030204" pitchFamily="34" charset="0"/>
              </a:rPr>
              <a:t>documentos</a:t>
            </a:r>
            <a:r>
              <a:rPr lang="en-US" altLang="pt-BR" sz="2000" dirty="0">
                <a:solidFill>
                  <a:srgbClr val="146E37"/>
                </a:solidFill>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1">
            <a:extLst>
              <a:ext uri="{FF2B5EF4-FFF2-40B4-BE49-F238E27FC236}">
                <a16:creationId xmlns:a16="http://schemas.microsoft.com/office/drawing/2014/main" id="{7E7D1B7F-35CA-424A-9D96-E394640A71BB}"/>
              </a:ext>
            </a:extLst>
          </p:cNvPr>
          <p:cNvSpPr>
            <a:spLocks noGrp="1" noChangeArrowheads="1"/>
          </p:cNvSpPr>
          <p:nvPr>
            <p:ph type="body" sz="quarter" idx="11"/>
          </p:nvPr>
        </p:nvSpPr>
        <p:spPr>
          <a:xfrm>
            <a:off x="1462088" y="1052513"/>
            <a:ext cx="7323137" cy="5076825"/>
          </a:xfrm>
        </p:spPr>
        <p:txBody>
          <a:bodyPr/>
          <a:lstStyle/>
          <a:p>
            <a:pPr eaLnBrk="1" hangingPunct="1">
              <a:spcBef>
                <a:spcPct val="0"/>
              </a:spcBef>
            </a:pPr>
            <a:r>
              <a:rPr lang="pt-BR" altLang="pt-BR" sz="8800">
                <a:latin typeface="Calibri" panose="020F0502020204030204" pitchFamily="34" charset="0"/>
                <a:ea typeface="Calibri" panose="020F0502020204030204" pitchFamily="34" charset="0"/>
                <a:cs typeface="Calibri" panose="020F0502020204030204" pitchFamily="34" charset="0"/>
              </a:rPr>
              <a:t>Timeline</a:t>
            </a:r>
          </a:p>
          <a:p>
            <a:pPr eaLnBrk="1" hangingPunct="1">
              <a:spcBef>
                <a:spcPct val="0"/>
              </a:spcBef>
            </a:pPr>
            <a:endParaRPr lang="pt-BR" altLang="pt-BR" sz="5400">
              <a:latin typeface="Calibri" panose="020F0502020204030204" pitchFamily="34" charset="0"/>
              <a:ea typeface="Calibri" panose="020F0502020204030204" pitchFamily="34" charset="0"/>
              <a:cs typeface="Calibri" panose="020F0502020204030204" pitchFamily="34" charset="0"/>
            </a:endParaRPr>
          </a:p>
          <a:p>
            <a:pPr eaLnBrk="1" hangingPunct="1">
              <a:spcBef>
                <a:spcPct val="0"/>
              </a:spcBef>
            </a:pPr>
            <a:r>
              <a:rPr lang="pt-BR" altLang="pt-BR" sz="5400">
                <a:latin typeface="Calibri" panose="020F0502020204030204" pitchFamily="34" charset="0"/>
                <a:ea typeface="Calibri" panose="020F0502020204030204" pitchFamily="34" charset="0"/>
                <a:cs typeface="Calibri" panose="020F0502020204030204" pitchFamily="34" charset="0"/>
              </a:rPr>
              <a:t>2017				2018</a:t>
            </a:r>
            <a:endParaRPr lang="en-US" altLang="pt-BR" sz="5400">
              <a:latin typeface="Calibri" panose="020F0502020204030204" pitchFamily="34" charset="0"/>
              <a:ea typeface="Calibri" panose="020F0502020204030204" pitchFamily="34" charset="0"/>
              <a:cs typeface="Calibri" panose="020F0502020204030204" pitchFamily="34" charset="0"/>
            </a:endParaRPr>
          </a:p>
          <a:p>
            <a:pPr eaLnBrk="1" hangingPunct="1">
              <a:spcBef>
                <a:spcPct val="0"/>
              </a:spcBef>
            </a:pPr>
            <a:endParaRPr lang="en-US" altLang="pt-BR" sz="5400">
              <a:latin typeface="Calibri" panose="020F0502020204030204" pitchFamily="34" charset="0"/>
              <a:ea typeface="Calibri" panose="020F0502020204030204" pitchFamily="34" charset="0"/>
              <a:cs typeface="Calibri" panose="020F0502020204030204" pitchFamily="34" charset="0"/>
            </a:endParaRPr>
          </a:p>
        </p:txBody>
      </p:sp>
      <p:sp>
        <p:nvSpPr>
          <p:cNvPr id="25603" name="Slide Number Placeholder 2">
            <a:extLst>
              <a:ext uri="{FF2B5EF4-FFF2-40B4-BE49-F238E27FC236}">
                <a16:creationId xmlns:a16="http://schemas.microsoft.com/office/drawing/2014/main" id="{07B54D99-C81C-4B7A-AB6A-80C0425B49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A3F1CC3-DF87-4544-BCA6-5ED517817E73}" type="slidenum">
              <a:rPr lang="en-US" altLang="pt-BR" sz="1000" smtClean="0">
                <a:solidFill>
                  <a:schemeClr val="bg1"/>
                </a:solidFill>
              </a:rPr>
              <a:pPr fontAlgn="base">
                <a:lnSpc>
                  <a:spcPct val="100000"/>
                </a:lnSpc>
                <a:spcBef>
                  <a:spcPct val="0"/>
                </a:spcBef>
                <a:spcAft>
                  <a:spcPct val="0"/>
                </a:spcAft>
                <a:buFontTx/>
                <a:buNone/>
              </a:pPr>
              <a:t>9</a:t>
            </a:fld>
            <a:endParaRPr lang="en-US" altLang="pt-BR" sz="1000">
              <a:solidFill>
                <a:schemeClr val="bg1"/>
              </a:solidFill>
            </a:endParaRPr>
          </a:p>
        </p:txBody>
      </p:sp>
      <p:sp>
        <p:nvSpPr>
          <p:cNvPr id="2" name="Seta: Pentágono 1">
            <a:extLst>
              <a:ext uri="{FF2B5EF4-FFF2-40B4-BE49-F238E27FC236}">
                <a16:creationId xmlns:a16="http://schemas.microsoft.com/office/drawing/2014/main" id="{97B1147F-B64A-4A6A-8D64-91F6495B825A}"/>
              </a:ext>
            </a:extLst>
          </p:cNvPr>
          <p:cNvSpPr/>
          <p:nvPr/>
        </p:nvSpPr>
        <p:spPr>
          <a:xfrm>
            <a:off x="1462088" y="4667250"/>
            <a:ext cx="1908175" cy="1138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t>MAPEAMENTO DE PROCESSOS</a:t>
            </a:r>
          </a:p>
        </p:txBody>
      </p:sp>
      <p:sp>
        <p:nvSpPr>
          <p:cNvPr id="3" name="Seta: Divisa 2">
            <a:extLst>
              <a:ext uri="{FF2B5EF4-FFF2-40B4-BE49-F238E27FC236}">
                <a16:creationId xmlns:a16="http://schemas.microsoft.com/office/drawing/2014/main" id="{C4C0935D-070A-4A7A-BB39-37E796587BB8}"/>
              </a:ext>
            </a:extLst>
          </p:cNvPr>
          <p:cNvSpPr/>
          <p:nvPr/>
        </p:nvSpPr>
        <p:spPr>
          <a:xfrm>
            <a:off x="2894013" y="4667250"/>
            <a:ext cx="2606675" cy="11382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600" b="1" dirty="0">
                <a:solidFill>
                  <a:schemeClr val="bg1"/>
                </a:solidFill>
              </a:rPr>
              <a:t>IMPLANTAÇÃO DE MELHORIAS MAPEADAS</a:t>
            </a:r>
          </a:p>
        </p:txBody>
      </p:sp>
      <p:sp>
        <p:nvSpPr>
          <p:cNvPr id="4" name="Seta: Divisa 3">
            <a:extLst>
              <a:ext uri="{FF2B5EF4-FFF2-40B4-BE49-F238E27FC236}">
                <a16:creationId xmlns:a16="http://schemas.microsoft.com/office/drawing/2014/main" id="{3C92ABEC-709D-4EF0-B6BA-B72F504125CC}"/>
              </a:ext>
            </a:extLst>
          </p:cNvPr>
          <p:cNvSpPr/>
          <p:nvPr/>
        </p:nvSpPr>
        <p:spPr>
          <a:xfrm>
            <a:off x="5035550" y="4667250"/>
            <a:ext cx="3749675" cy="1138238"/>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pt-BR" sz="1600" b="1" dirty="0">
                <a:solidFill>
                  <a:srgbClr val="146E37"/>
                </a:solidFill>
              </a:rPr>
              <a:t>AVALIAÇÃO/IMPLANTAÇÃO DIRETA EM TEMPO DE REALIZAÇÃO DOS TRABALHOS</a:t>
            </a:r>
            <a:endParaRPr lang="pt-BR" sz="1600" b="1" dirty="0">
              <a:solidFill>
                <a:srgbClr val="146E37"/>
              </a:solidFill>
            </a:endParaRPr>
          </a:p>
        </p:txBody>
      </p:sp>
      <p:sp>
        <p:nvSpPr>
          <p:cNvPr id="5" name="Estrela: 4 Pontas 4">
            <a:extLst>
              <a:ext uri="{FF2B5EF4-FFF2-40B4-BE49-F238E27FC236}">
                <a16:creationId xmlns:a16="http://schemas.microsoft.com/office/drawing/2014/main" id="{1EA1CF1C-54FA-4B73-80BE-3FD069683296}"/>
              </a:ext>
            </a:extLst>
          </p:cNvPr>
          <p:cNvSpPr/>
          <p:nvPr/>
        </p:nvSpPr>
        <p:spPr>
          <a:xfrm>
            <a:off x="1801813" y="3046413"/>
            <a:ext cx="763587" cy="765175"/>
          </a:xfrm>
          <a:prstGeom prst="star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8" name="Estrela: 4 Pontas 7">
            <a:extLst>
              <a:ext uri="{FF2B5EF4-FFF2-40B4-BE49-F238E27FC236}">
                <a16:creationId xmlns:a16="http://schemas.microsoft.com/office/drawing/2014/main" id="{E1DA5A4F-B559-40E9-9CB8-2F265225FCC9}"/>
              </a:ext>
            </a:extLst>
          </p:cNvPr>
          <p:cNvSpPr/>
          <p:nvPr/>
        </p:nvSpPr>
        <p:spPr>
          <a:xfrm>
            <a:off x="6416675" y="3046413"/>
            <a:ext cx="763588" cy="765175"/>
          </a:xfrm>
          <a:prstGeom prst="star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7" name="Conector reto 6">
            <a:extLst>
              <a:ext uri="{FF2B5EF4-FFF2-40B4-BE49-F238E27FC236}">
                <a16:creationId xmlns:a16="http://schemas.microsoft.com/office/drawing/2014/main" id="{BC898763-F6A2-4C21-B0E3-BA02EC7511D4}"/>
              </a:ext>
            </a:extLst>
          </p:cNvPr>
          <p:cNvCxnSpPr>
            <a:cxnSpLocks/>
          </p:cNvCxnSpPr>
          <p:nvPr/>
        </p:nvCxnSpPr>
        <p:spPr>
          <a:xfrm>
            <a:off x="2565400" y="3429000"/>
            <a:ext cx="3851275"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SICREDI 4">
      <a:dk1>
        <a:srgbClr val="5A6459"/>
      </a:dk1>
      <a:lt1>
        <a:srgbClr val="FFFFFF"/>
      </a:lt1>
      <a:dk2>
        <a:srgbClr val="146E37"/>
      </a:dk2>
      <a:lt2>
        <a:srgbClr val="FFC800"/>
      </a:lt2>
      <a:accent1>
        <a:srgbClr val="64C732"/>
      </a:accent1>
      <a:accent2>
        <a:srgbClr val="D6E6C8"/>
      </a:accent2>
      <a:accent3>
        <a:srgbClr val="5A3C1E"/>
      </a:accent3>
      <a:accent4>
        <a:srgbClr val="46D7FF"/>
      </a:accent4>
      <a:accent5>
        <a:srgbClr val="FF6400"/>
      </a:accent5>
      <a:accent6>
        <a:srgbClr val="E60050"/>
      </a:accent6>
      <a:hlink>
        <a:srgbClr val="730028"/>
      </a:hlink>
      <a:folHlink>
        <a:srgbClr val="00000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3EB35D26BCEB24E9161293956BEC7DD" ma:contentTypeVersion="4" ma:contentTypeDescription="Crie um novo documento." ma:contentTypeScope="" ma:versionID="9610688e56d4cc135808d54908d543bd">
  <xsd:schema xmlns:xsd="http://www.w3.org/2001/XMLSchema" xmlns:xs="http://www.w3.org/2001/XMLSchema" xmlns:p="http://schemas.microsoft.com/office/2006/metadata/properties" xmlns:ns2="b0fe54c2-71e5-4deb-9b73-1a2990d7e11c" xmlns:ns3="be76e12a-fafb-41c0-a5cd-e9966f4cb734" targetNamespace="http://schemas.microsoft.com/office/2006/metadata/properties" ma:root="true" ma:fieldsID="70ce3c78ae39f15e935f04d72d2ca851" ns2:_="" ns3:_="">
    <xsd:import namespace="b0fe54c2-71e5-4deb-9b73-1a2990d7e11c"/>
    <xsd:import namespace="be76e12a-fafb-41c0-a5cd-e9966f4cb73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fe54c2-71e5-4deb-9b73-1a2990d7e1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76e12a-fafb-41c0-a5cd-e9966f4cb734"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CF9581-8C95-48F6-8962-9CD048385481}">
  <ds:schemaRefs>
    <ds:schemaRef ds:uri="http://schemas.microsoft.com/office/2006/metadata/properties"/>
    <ds:schemaRef ds:uri="http://www.w3.org/XML/1998/namespace"/>
    <ds:schemaRef ds:uri="b0fe54c2-71e5-4deb-9b73-1a2990d7e11c"/>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be76e12a-fafb-41c0-a5cd-e9966f4cb734"/>
    <ds:schemaRef ds:uri="http://purl.org/dc/elements/1.1/"/>
  </ds:schemaRefs>
</ds:datastoreItem>
</file>

<file path=customXml/itemProps2.xml><?xml version="1.0" encoding="utf-8"?>
<ds:datastoreItem xmlns:ds="http://schemas.openxmlformats.org/officeDocument/2006/customXml" ds:itemID="{72C73788-5E34-4115-92A1-FE4218488562}">
  <ds:schemaRefs>
    <ds:schemaRef ds:uri="http://schemas.microsoft.com/sharepoint/v3/contenttype/forms"/>
  </ds:schemaRefs>
</ds:datastoreItem>
</file>

<file path=customXml/itemProps3.xml><?xml version="1.0" encoding="utf-8"?>
<ds:datastoreItem xmlns:ds="http://schemas.openxmlformats.org/officeDocument/2006/customXml" ds:itemID="{9D86062D-767C-41BB-94BB-9F49114176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fe54c2-71e5-4deb-9b73-1a2990d7e11c"/>
    <ds:schemaRef ds:uri="be76e12a-fafb-41c0-a5cd-e9966f4cb7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2208</TotalTime>
  <Words>2911</Words>
  <Application>Microsoft Office PowerPoint</Application>
  <PresentationFormat>Apresentação na tela (4:3)</PresentationFormat>
  <Paragraphs>342</Paragraphs>
  <Slides>42</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42</vt:i4>
      </vt:variant>
    </vt:vector>
  </HeadingPairs>
  <TitlesOfParts>
    <vt:vector size="50" baseType="lpstr">
      <vt:lpstr>ＭＳ Ｐゴシック</vt:lpstr>
      <vt:lpstr>Arial</vt:lpstr>
      <vt:lpstr>Calibri</vt:lpstr>
      <vt:lpstr>Calibri Light</vt:lpstr>
      <vt:lpstr>Helvetica Neue for IB</vt:lpstr>
      <vt:lpstr>Verdana</vt:lpstr>
      <vt:lpstr>Wingdings</vt:lpstr>
      <vt:lpstr>Office Theme</vt:lpstr>
      <vt:lpstr>Apresentação do PowerPoint</vt:lpstr>
      <vt:lpstr>1. Introdução 2. Objetivo 3. Contexto 4. Assunto Principal 5. Conclusão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Danilo Toledo</dc:creator>
  <cp:lastModifiedBy>Matheus Muller Forte</cp:lastModifiedBy>
  <cp:revision>224</cp:revision>
  <dcterms:created xsi:type="dcterms:W3CDTF">2016-11-17T15:45:26Z</dcterms:created>
  <dcterms:modified xsi:type="dcterms:W3CDTF">2019-01-15T20:47:48Z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0x01010043EB35D26BCEB24E9161293956BEC7DD</vt:lpwstr>
  </property>
  <property fmtid="{D5CDD505-2E9C-101B-9397-08002B2CF9AE}" pid="3" name="MSIP_Label_99deea41-824f-4c3c-afd5-7afdfc16eee8_Enabled">
    <vt:lpwstr>True</vt:lpwstr>
  </property>
  <property fmtid="{D5CDD505-2E9C-101B-9397-08002B2CF9AE}" pid="4" name="MSIP_Label_99deea41-824f-4c3c-afd5-7afdfc16eee8_SiteId">
    <vt:lpwstr>3223964c-6e1f-48ba-b705-423351281a8c</vt:lpwstr>
  </property>
  <property fmtid="{D5CDD505-2E9C-101B-9397-08002B2CF9AE}" pid="5" name="MSIP_Label_99deea41-824f-4c3c-afd5-7afdfc16eee8_Owner">
    <vt:lpwstr>edivania_tomazzi@sicredi.com.br</vt:lpwstr>
  </property>
  <property fmtid="{D5CDD505-2E9C-101B-9397-08002B2CF9AE}" pid="6" name="MSIP_Label_99deea41-824f-4c3c-afd5-7afdfc16eee8_SetDate">
    <vt:lpwstr>2018-11-12T17:23:33.1851009Z</vt:lpwstr>
  </property>
  <property fmtid="{D5CDD505-2E9C-101B-9397-08002B2CF9AE}" pid="7" name="MSIP_Label_99deea41-824f-4c3c-afd5-7afdfc16eee8_Name">
    <vt:lpwstr>Uso Interno</vt:lpwstr>
  </property>
  <property fmtid="{D5CDD505-2E9C-101B-9397-08002B2CF9AE}" pid="8" name="MSIP_Label_99deea41-824f-4c3c-afd5-7afdfc16eee8_Application">
    <vt:lpwstr>Microsoft Azure Information Protection</vt:lpwstr>
  </property>
  <property fmtid="{D5CDD505-2E9C-101B-9397-08002B2CF9AE}" pid="9" name="MSIP_Label_99deea41-824f-4c3c-afd5-7afdfc16eee8_Extended_MSFT_Method">
    <vt:lpwstr>Automatic</vt:lpwstr>
  </property>
  <property fmtid="{D5CDD505-2E9C-101B-9397-08002B2CF9AE}" pid="10" name="Sensitivity">
    <vt:lpwstr>Uso Interno</vt:lpwstr>
  </property>
</Properties>
</file>