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9" r:id="rId5"/>
    <p:sldId id="267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8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2014-10-03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3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6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6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6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6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6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67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6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6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492896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 smtClean="0"/>
              <a:t>대제목</a:t>
            </a:r>
            <a:r>
              <a:rPr lang="ko-KR" altLang="en-US" dirty="0" smtClean="0"/>
              <a:t>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12976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rgbClr val="C5003D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645471"/>
            <a:ext cx="9144000" cy="3603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소속 등 기타 추가 명시 내용 입력</a:t>
            </a:r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120610" y="2060848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각 삼각형 4"/>
          <p:cNvSpPr/>
          <p:nvPr userDrawn="1"/>
        </p:nvSpPr>
        <p:spPr>
          <a:xfrm rot="5400000">
            <a:off x="1763688" y="2060848"/>
            <a:ext cx="360040" cy="36004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제목 스타일 편집</a:t>
            </a:r>
            <a:endParaRPr lang="ko-KR" altLang="en-US" dirty="0"/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0" y="3356992"/>
            <a:ext cx="9144000" cy="360362"/>
          </a:xfrm>
        </p:spPr>
        <p:txBody>
          <a:bodyPr/>
          <a:lstStyle/>
          <a:p>
            <a:r>
              <a:rPr lang="ko-KR" altLang="en-US" sz="16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김태형 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6812" y="16288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. Automatic Pushing Service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46447" y="5301208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>
                <a:latin typeface="+mn-ea"/>
              </a:rPr>
              <a:t>웹 페이지의 </a:t>
            </a:r>
            <a:r>
              <a:rPr lang="en-US" altLang="ko-KR" sz="1100" dirty="0" smtClean="0">
                <a:latin typeface="+mn-ea"/>
              </a:rPr>
              <a:t>DOM Tree</a:t>
            </a:r>
            <a:r>
              <a:rPr lang="ko-KR" altLang="en-US" sz="1100" dirty="0" smtClean="0">
                <a:latin typeface="+mn-ea"/>
              </a:rPr>
              <a:t>를 분석하여 </a:t>
            </a:r>
            <a:r>
              <a:rPr lang="ko-KR" altLang="en-US" sz="1200" b="1" dirty="0" smtClean="0">
                <a:latin typeface="+mn-ea"/>
              </a:rPr>
              <a:t>형식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변화 양상을 파악</a:t>
            </a:r>
            <a:r>
              <a:rPr lang="ko-KR" altLang="en-US" sz="1100" dirty="0">
                <a:latin typeface="+mn-ea"/>
              </a:rPr>
              <a:t>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웹 서비스 </a:t>
            </a:r>
            <a:r>
              <a:rPr lang="en-US" altLang="ko-KR" sz="1100" dirty="0">
                <a:latin typeface="+mn-ea"/>
              </a:rPr>
              <a:t>TESTING</a:t>
            </a:r>
            <a:r>
              <a:rPr lang="ko-KR" altLang="en-US" sz="1100" dirty="0">
                <a:latin typeface="+mn-ea"/>
              </a:rPr>
              <a:t>에 사용되는 </a:t>
            </a:r>
            <a:r>
              <a:rPr lang="en-US" altLang="ko-KR" sz="1200" b="1" dirty="0" err="1" smtClean="0">
                <a:latin typeface="+mn-ea"/>
              </a:rPr>
              <a:t>Casperjs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를 이용하여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b="1" dirty="0" err="1">
                <a:latin typeface="+mn-ea"/>
              </a:rPr>
              <a:t>푸시</a:t>
            </a:r>
            <a:r>
              <a:rPr lang="ko-KR" altLang="en-US" sz="1200" b="1" dirty="0">
                <a:latin typeface="+mn-ea"/>
              </a:rPr>
              <a:t> 서비스를 </a:t>
            </a:r>
            <a:r>
              <a:rPr lang="ko-KR" altLang="en-US" sz="1200" b="1" dirty="0" smtClean="0">
                <a:latin typeface="+mn-ea"/>
              </a:rPr>
              <a:t>자동화</a:t>
            </a:r>
            <a:r>
              <a:rPr lang="en-US" altLang="ko-KR" sz="1100" dirty="0" smtClean="0">
                <a:latin typeface="+mn-ea"/>
              </a:rPr>
              <a:t> </a:t>
            </a:r>
            <a:endParaRPr lang="ko-KR" altLang="en-US" sz="1100" dirty="0"/>
          </a:p>
          <a:p>
            <a:pPr marL="285750" indent="-285750">
              <a:buFont typeface="Arial" pitchFamily="34" charset="0"/>
              <a:buChar char="•"/>
            </a:pPr>
            <a:endParaRPr lang="ko-KR" altLang="en-US" sz="1200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967367" y="2745582"/>
            <a:ext cx="1080120" cy="108012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964371" y="2732949"/>
            <a:ext cx="1080120" cy="108012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1568327" y="2336905"/>
            <a:ext cx="792088" cy="792088"/>
            <a:chOff x="1163305" y="1880828"/>
            <a:chExt cx="792088" cy="792088"/>
          </a:xfrm>
        </p:grpSpPr>
        <p:sp>
          <p:nvSpPr>
            <p:cNvPr id="58" name="직사각형 57"/>
            <p:cNvSpPr/>
            <p:nvPr/>
          </p:nvSpPr>
          <p:spPr>
            <a:xfrm>
              <a:off x="1163305" y="1880828"/>
              <a:ext cx="792088" cy="792088"/>
            </a:xfrm>
            <a:prstGeom prst="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WEB PAGE</a:t>
              </a:r>
            </a:p>
            <a:p>
              <a:pPr algn="ctr"/>
              <a:endParaRPr lang="ko-KR" altLang="en-US" sz="1100" b="1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163305" y="2564904"/>
              <a:ext cx="792088" cy="108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056177" y="3813069"/>
            <a:ext cx="792088" cy="792088"/>
            <a:chOff x="2411760" y="3212976"/>
            <a:chExt cx="792088" cy="792088"/>
          </a:xfrm>
        </p:grpSpPr>
        <p:sp>
          <p:nvSpPr>
            <p:cNvPr id="61" name="직사각형 60"/>
            <p:cNvSpPr/>
            <p:nvPr/>
          </p:nvSpPr>
          <p:spPr>
            <a:xfrm>
              <a:off x="2411760" y="3212976"/>
              <a:ext cx="792088" cy="792088"/>
            </a:xfrm>
            <a:prstGeom prst="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Candidate extract</a:t>
              </a:r>
            </a:p>
            <a:p>
              <a:pPr algn="ctr"/>
              <a:endParaRPr lang="en-US" altLang="ko-KR" sz="1000" b="1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11760" y="3897052"/>
              <a:ext cx="792088" cy="108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065768" y="3813069"/>
            <a:ext cx="792088" cy="792088"/>
            <a:chOff x="3851920" y="1880828"/>
            <a:chExt cx="792088" cy="792088"/>
          </a:xfrm>
        </p:grpSpPr>
        <p:sp>
          <p:nvSpPr>
            <p:cNvPr id="64" name="직사각형 63"/>
            <p:cNvSpPr/>
            <p:nvPr/>
          </p:nvSpPr>
          <p:spPr>
            <a:xfrm>
              <a:off x="3851920" y="1880828"/>
              <a:ext cx="792088" cy="792088"/>
            </a:xfrm>
            <a:prstGeom prst="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/>
                <a:t>Change Detect</a:t>
              </a:r>
            </a:p>
            <a:p>
              <a:pPr algn="ctr"/>
              <a:endParaRPr lang="ko-KR" altLang="en-US" sz="1050" b="1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51920" y="2564904"/>
              <a:ext cx="792088" cy="108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547970" y="2336905"/>
            <a:ext cx="792088" cy="792088"/>
            <a:chOff x="6588224" y="1880828"/>
            <a:chExt cx="792088" cy="792088"/>
          </a:xfrm>
        </p:grpSpPr>
        <p:sp>
          <p:nvSpPr>
            <p:cNvPr id="67" name="직사각형 66"/>
            <p:cNvSpPr/>
            <p:nvPr/>
          </p:nvSpPr>
          <p:spPr>
            <a:xfrm>
              <a:off x="6588224" y="1880828"/>
              <a:ext cx="792088" cy="792088"/>
            </a:xfrm>
            <a:prstGeom prst="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PUSH!</a:t>
              </a:r>
            </a:p>
            <a:p>
              <a:pPr algn="ctr"/>
              <a:endParaRPr lang="ko-KR" altLang="en-US" sz="1600" b="1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588224" y="2564904"/>
              <a:ext cx="792088" cy="108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544974" y="2324272"/>
            <a:ext cx="792088" cy="792088"/>
            <a:chOff x="5220072" y="3121732"/>
            <a:chExt cx="792088" cy="792088"/>
          </a:xfrm>
        </p:grpSpPr>
        <p:sp>
          <p:nvSpPr>
            <p:cNvPr id="70" name="직사각형 69"/>
            <p:cNvSpPr/>
            <p:nvPr/>
          </p:nvSpPr>
          <p:spPr>
            <a:xfrm>
              <a:off x="5220072" y="3121732"/>
              <a:ext cx="792088" cy="792088"/>
            </a:xfrm>
            <a:prstGeom prst="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 smtClean="0"/>
                <a:t>CasperJS</a:t>
              </a:r>
              <a:endParaRPr lang="en-US" altLang="ko-KR" sz="1050" b="1" dirty="0" smtClean="0"/>
            </a:p>
            <a:p>
              <a:pPr algn="ctr"/>
              <a:endParaRPr lang="ko-KR" altLang="en-US" sz="1050" b="1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20072" y="3805808"/>
              <a:ext cx="792088" cy="108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 flipV="1">
            <a:off x="3848265" y="3116360"/>
            <a:ext cx="696709" cy="69670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851261" y="3128993"/>
            <a:ext cx="696709" cy="69670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700000">
            <a:off x="2358056" y="3249167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zuka Gothic Pro EL" pitchFamily="34" charset="-128"/>
                <a:ea typeface="Kozuka Gothic Pro EL" pitchFamily="34" charset="-128"/>
              </a:rPr>
              <a:t>c</a:t>
            </a:r>
            <a:r>
              <a:rPr lang="en-US" altLang="ko-KR" sz="1200" dirty="0" smtClean="0">
                <a:latin typeface="Kozuka Gothic Pro EL" pitchFamily="34" charset="-128"/>
                <a:ea typeface="Kozuka Gothic Pro EL" pitchFamily="34" charset="-128"/>
              </a:rPr>
              <a:t>rawling</a:t>
            </a:r>
          </a:p>
        </p:txBody>
      </p:sp>
      <p:sp>
        <p:nvSpPr>
          <p:cNvPr id="75" name="TextBox 74"/>
          <p:cNvSpPr txBox="1"/>
          <p:nvPr/>
        </p:nvSpPr>
        <p:spPr>
          <a:xfrm rot="18900000">
            <a:off x="3714811" y="3250762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Kozuka Gothic Pro EL" pitchFamily="34" charset="-128"/>
                <a:ea typeface="Kozuka Gothic Pro EL" pitchFamily="34" charset="-128"/>
              </a:rPr>
              <a:t>DOM-Arch.</a:t>
            </a:r>
          </a:p>
          <a:p>
            <a:pPr algn="ctr"/>
            <a:r>
              <a:rPr lang="en-US" altLang="ko-KR" sz="1200" dirty="0" smtClean="0">
                <a:latin typeface="Kozuka Gothic Pro EL" pitchFamily="34" charset="-128"/>
                <a:ea typeface="Kozuka Gothic Pro EL" pitchFamily="34" charset="-128"/>
              </a:rPr>
              <a:t>Analysis</a:t>
            </a:r>
          </a:p>
        </p:txBody>
      </p:sp>
      <p:sp>
        <p:nvSpPr>
          <p:cNvPr id="76" name="TextBox 75"/>
          <p:cNvSpPr txBox="1"/>
          <p:nvPr/>
        </p:nvSpPr>
        <p:spPr>
          <a:xfrm rot="2700000">
            <a:off x="5289295" y="3198762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Kozuka Gothic Pro EL" pitchFamily="34" charset="-128"/>
                <a:ea typeface="Kozuka Gothic Pro EL" pitchFamily="34" charset="-128"/>
              </a:rPr>
              <a:t>Vector</a:t>
            </a:r>
          </a:p>
          <a:p>
            <a:pPr algn="ctr"/>
            <a:r>
              <a:rPr lang="en-US" altLang="ko-KR" sz="1200" dirty="0" smtClean="0">
                <a:latin typeface="Kozuka Gothic Pro EL" pitchFamily="34" charset="-128"/>
                <a:ea typeface="Kozuka Gothic Pro EL" pitchFamily="34" charset="-128"/>
              </a:rPr>
              <a:t>Analysis</a:t>
            </a:r>
          </a:p>
        </p:txBody>
      </p:sp>
      <p:sp>
        <p:nvSpPr>
          <p:cNvPr id="77" name="TextBox 76"/>
          <p:cNvSpPr txBox="1"/>
          <p:nvPr/>
        </p:nvSpPr>
        <p:spPr>
          <a:xfrm rot="18900000">
            <a:off x="6873089" y="3291093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Kozuka Gothic Pro EL" pitchFamily="34" charset="-128"/>
                <a:ea typeface="Kozuka Gothic Pro EL" pitchFamily="34" charset="-128"/>
              </a:rPr>
              <a:t>GCM</a:t>
            </a:r>
          </a:p>
        </p:txBody>
      </p:sp>
    </p:spTree>
    <p:extLst>
      <p:ext uri="{BB962C8B-B14F-4D97-AF65-F5344CB8AC3E}">
        <p14:creationId xmlns:p14="http://schemas.microsoft.com/office/powerpoint/2010/main" val="19082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6812" y="16288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. Automatic Pushing Service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1475656" y="2225705"/>
            <a:ext cx="1025453" cy="126011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754722" y="2236195"/>
            <a:ext cx="4009055" cy="2592288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146660" y="1948163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Central Server</a:t>
            </a:r>
            <a:endParaRPr lang="ko-KR" altLang="en-US" b="1" dirty="0"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54083" y="2041154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Job Server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32687" y="512867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Client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510918" y="2668243"/>
            <a:ext cx="792088" cy="803594"/>
            <a:chOff x="5220072" y="3110226"/>
            <a:chExt cx="792088" cy="803594"/>
          </a:xfrm>
        </p:grpSpPr>
        <p:sp>
          <p:nvSpPr>
            <p:cNvPr id="123" name="직사각형 122"/>
            <p:cNvSpPr/>
            <p:nvPr/>
          </p:nvSpPr>
          <p:spPr>
            <a:xfrm>
              <a:off x="5220072" y="3110226"/>
              <a:ext cx="792088" cy="792088"/>
            </a:xfrm>
            <a:prstGeom prst="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 smtClean="0"/>
                <a:t>CasperJS</a:t>
              </a:r>
              <a:endParaRPr lang="en-US" altLang="ko-KR" sz="1050" b="1" dirty="0" smtClean="0"/>
            </a:p>
            <a:p>
              <a:pPr algn="ctr"/>
              <a:r>
                <a:rPr lang="en-US" altLang="ko-KR" sz="1050" b="1" dirty="0" smtClean="0"/>
                <a:t>Module</a:t>
              </a:r>
            </a:p>
            <a:p>
              <a:pPr algn="ctr"/>
              <a:endParaRPr lang="ko-KR" altLang="en-US" sz="1050" b="1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220072" y="3805808"/>
              <a:ext cx="792088" cy="108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1576053" y="2506081"/>
            <a:ext cx="792088" cy="792088"/>
            <a:chOff x="5220072" y="3121732"/>
            <a:chExt cx="792088" cy="792088"/>
          </a:xfrm>
        </p:grpSpPr>
        <p:sp>
          <p:nvSpPr>
            <p:cNvPr id="126" name="직사각형 125"/>
            <p:cNvSpPr/>
            <p:nvPr/>
          </p:nvSpPr>
          <p:spPr>
            <a:xfrm>
              <a:off x="5220072" y="3121732"/>
              <a:ext cx="792088" cy="792088"/>
            </a:xfrm>
            <a:prstGeom prst="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 smtClean="0"/>
                <a:t>CasperJS</a:t>
              </a:r>
              <a:endParaRPr lang="en-US" altLang="ko-KR" sz="1050" b="1" dirty="0" smtClean="0"/>
            </a:p>
            <a:p>
              <a:pPr algn="ctr"/>
              <a:r>
                <a:rPr lang="en-US" altLang="ko-KR" sz="1050" b="1" dirty="0" smtClean="0"/>
                <a:t>Module</a:t>
              </a:r>
            </a:p>
            <a:p>
              <a:pPr algn="ctr"/>
              <a:endParaRPr lang="ko-KR" altLang="en-US" sz="1050" b="1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220072" y="3805808"/>
              <a:ext cx="792088" cy="108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3754722" y="5440096"/>
            <a:ext cx="1277438" cy="1157256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4156865" y="507040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DB</a:t>
            </a:r>
            <a:endParaRPr lang="ko-KR" altLang="en-US" b="1" dirty="0"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453463" y="2517731"/>
            <a:ext cx="906999" cy="986316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316949" y="2308809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Register Module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019481" y="2517731"/>
            <a:ext cx="1124561" cy="217221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3992830" y="2311423"/>
            <a:ext cx="12458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Schedule Module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4185717" y="2668243"/>
            <a:ext cx="792088" cy="792088"/>
            <a:chOff x="5220072" y="3121732"/>
            <a:chExt cx="792088" cy="792088"/>
          </a:xfrm>
        </p:grpSpPr>
        <p:sp>
          <p:nvSpPr>
            <p:cNvPr id="135" name="직사각형 134"/>
            <p:cNvSpPr/>
            <p:nvPr/>
          </p:nvSpPr>
          <p:spPr>
            <a:xfrm>
              <a:off x="5220072" y="3121732"/>
              <a:ext cx="792088" cy="792088"/>
            </a:xfrm>
            <a:prstGeom prst="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Quartz</a:t>
              </a:r>
            </a:p>
            <a:p>
              <a:pPr algn="ctr"/>
              <a:r>
                <a:rPr lang="en-US" altLang="ko-KR" sz="1000" b="1" dirty="0" smtClean="0"/>
                <a:t>Scheduler</a:t>
              </a:r>
            </a:p>
            <a:p>
              <a:pPr algn="ctr"/>
              <a:endParaRPr lang="ko-KR" altLang="en-US" sz="1000" b="1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220072" y="3805808"/>
              <a:ext cx="792088" cy="108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4190403" y="3676355"/>
            <a:ext cx="792088" cy="792088"/>
            <a:chOff x="5220072" y="3121732"/>
            <a:chExt cx="792088" cy="792088"/>
          </a:xfrm>
        </p:grpSpPr>
        <p:sp>
          <p:nvSpPr>
            <p:cNvPr id="138" name="직사각형 137"/>
            <p:cNvSpPr/>
            <p:nvPr/>
          </p:nvSpPr>
          <p:spPr>
            <a:xfrm>
              <a:off x="5220072" y="3121732"/>
              <a:ext cx="792088" cy="792088"/>
            </a:xfrm>
            <a:prstGeom prst="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/>
                <a:t>Scheduling Algorithm</a:t>
              </a:r>
            </a:p>
            <a:p>
              <a:pPr algn="ctr"/>
              <a:endParaRPr lang="ko-KR" altLang="en-US" sz="900" b="1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220072" y="3805808"/>
              <a:ext cx="792088" cy="108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1511860" y="2444945"/>
            <a:ext cx="935869" cy="924488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90896" y="2238637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Job Module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42" name="직선 연결선 141"/>
          <p:cNvCxnSpPr>
            <a:stCxn id="143" idx="2"/>
          </p:cNvCxnSpPr>
          <p:nvPr/>
        </p:nvCxnSpPr>
        <p:spPr>
          <a:xfrm flipH="1">
            <a:off x="2507313" y="2808797"/>
            <a:ext cx="134533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다이아몬드 142"/>
          <p:cNvSpPr/>
          <p:nvPr/>
        </p:nvSpPr>
        <p:spPr>
          <a:xfrm rot="5400000">
            <a:off x="3905734" y="2725382"/>
            <a:ext cx="60665" cy="166829"/>
          </a:xfrm>
          <a:prstGeom prst="diamond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2939361" y="2642623"/>
            <a:ext cx="346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Kozuka Gothic Pro B" pitchFamily="34" charset="-128"/>
                <a:ea typeface="Kozuka Gothic Pro B" pitchFamily="34" charset="-128"/>
              </a:rPr>
              <a:t>0...</a:t>
            </a:r>
            <a:endParaRPr lang="ko-KR" altLang="en-US" sz="900" dirty="0">
              <a:latin typeface="Kozuka Gothic Pro B" pitchFamily="34" charset="-128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690607" y="2519283"/>
            <a:ext cx="906999" cy="2172288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6480762" y="2316170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Algorithm Module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6748063" y="2668243"/>
            <a:ext cx="792088" cy="803594"/>
            <a:chOff x="5220072" y="3110226"/>
            <a:chExt cx="792088" cy="803594"/>
          </a:xfrm>
        </p:grpSpPr>
        <p:sp>
          <p:nvSpPr>
            <p:cNvPr id="148" name="직사각형 147"/>
            <p:cNvSpPr/>
            <p:nvPr/>
          </p:nvSpPr>
          <p:spPr>
            <a:xfrm>
              <a:off x="5220072" y="3110226"/>
              <a:ext cx="792088" cy="792088"/>
            </a:xfrm>
            <a:prstGeom prst="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/>
                <a:t>JSOUP</a:t>
              </a:r>
            </a:p>
            <a:p>
              <a:pPr algn="ctr"/>
              <a:endParaRPr lang="ko-KR" altLang="en-US" sz="1050" b="1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220072" y="3805808"/>
              <a:ext cx="792088" cy="108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5318351" y="5440096"/>
            <a:ext cx="1277438" cy="1157256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453463" y="3705255"/>
            <a:ext cx="906999" cy="986316"/>
          </a:xfrm>
          <a:prstGeom prst="rect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468507" y="407530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zuka Gothic Pro B" pitchFamily="34" charset="-128"/>
                <a:ea typeface="Kozuka Gothic Pro B" pitchFamily="34" charset="-128"/>
              </a:rPr>
              <a:t>GCM Module</a:t>
            </a:r>
            <a:endParaRPr lang="ko-KR" altLang="en-US" sz="1000" dirty="0">
              <a:latin typeface="Kozuka Gothic Pro B" pitchFamily="34" charset="-128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553678" y="5665411"/>
            <a:ext cx="806784" cy="792089"/>
          </a:xfrm>
          <a:prstGeom prst="rect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5615908" y="5895613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Kozuka Gothic Pro B" pitchFamily="34" charset="-128"/>
              </a:rPr>
              <a:t>ANDROID</a:t>
            </a:r>
            <a:endParaRPr lang="ko-KR" altLang="en-US" sz="1000" b="1" dirty="0">
              <a:solidFill>
                <a:schemeClr val="bg1"/>
              </a:solidFill>
              <a:latin typeface="Kozuka Gothic Pro B" pitchFamily="34" charset="-128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3997397" y="5622680"/>
            <a:ext cx="792088" cy="792088"/>
            <a:chOff x="5220072" y="3121732"/>
            <a:chExt cx="792088" cy="792088"/>
          </a:xfrm>
        </p:grpSpPr>
        <p:sp>
          <p:nvSpPr>
            <p:cNvPr id="156" name="직사각형 155"/>
            <p:cNvSpPr/>
            <p:nvPr/>
          </p:nvSpPr>
          <p:spPr>
            <a:xfrm>
              <a:off x="5220072" y="3121732"/>
              <a:ext cx="792088" cy="792088"/>
            </a:xfrm>
            <a:prstGeom prst="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 smtClean="0"/>
            </a:p>
            <a:p>
              <a:pPr algn="ctr"/>
              <a:r>
                <a:rPr lang="en-US" altLang="ko-KR" sz="900" b="1" dirty="0" err="1" smtClean="0"/>
                <a:t>MongoDB</a:t>
              </a:r>
              <a:endParaRPr lang="en-US" altLang="ko-KR" sz="900" b="1" dirty="0" smtClean="0"/>
            </a:p>
            <a:p>
              <a:pPr algn="ctr"/>
              <a:endParaRPr lang="en-US" altLang="ko-KR" sz="900" b="1" dirty="0"/>
            </a:p>
            <a:p>
              <a:pPr algn="ctr"/>
              <a:endParaRPr lang="ko-KR" altLang="en-US" sz="900" b="1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220072" y="3805808"/>
              <a:ext cx="792088" cy="108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</p:grpSp>
      <p:cxnSp>
        <p:nvCxnSpPr>
          <p:cNvPr id="158" name="직선 화살표 연결선 157"/>
          <p:cNvCxnSpPr>
            <a:endCxn id="129" idx="0"/>
          </p:cNvCxnSpPr>
          <p:nvPr/>
        </p:nvCxnSpPr>
        <p:spPr>
          <a:xfrm flipH="1">
            <a:off x="4408697" y="4573504"/>
            <a:ext cx="396743" cy="496901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897279" y="4691571"/>
            <a:ext cx="0" cy="604509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6748063" y="3676355"/>
            <a:ext cx="792088" cy="803594"/>
            <a:chOff x="5220072" y="3110226"/>
            <a:chExt cx="792088" cy="803594"/>
          </a:xfrm>
        </p:grpSpPr>
        <p:sp>
          <p:nvSpPr>
            <p:cNvPr id="161" name="직사각형 160"/>
            <p:cNvSpPr/>
            <p:nvPr/>
          </p:nvSpPr>
          <p:spPr>
            <a:xfrm>
              <a:off x="5220072" y="3110226"/>
              <a:ext cx="792088" cy="792088"/>
            </a:xfrm>
            <a:prstGeom prst="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/>
                <a:t>Detection</a:t>
              </a:r>
            </a:p>
            <a:p>
              <a:pPr algn="ctr"/>
              <a:r>
                <a:rPr lang="en-US" altLang="ko-KR" sz="900" b="1" dirty="0" smtClean="0"/>
                <a:t>Algorithm</a:t>
              </a:r>
            </a:p>
            <a:p>
              <a:pPr algn="ctr"/>
              <a:endParaRPr lang="ko-KR" altLang="en-US" sz="1050" b="1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220072" y="3805808"/>
              <a:ext cx="792088" cy="108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1475656" y="3501008"/>
            <a:ext cx="1070337" cy="1444663"/>
            <a:chOff x="902698" y="2675757"/>
            <a:chExt cx="1070337" cy="1444663"/>
          </a:xfrm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grpSpPr>
        <p:sp>
          <p:nvSpPr>
            <p:cNvPr id="164" name="직사각형 163"/>
            <p:cNvSpPr/>
            <p:nvPr/>
          </p:nvSpPr>
          <p:spPr>
            <a:xfrm>
              <a:off x="902698" y="2860308"/>
              <a:ext cx="1025453" cy="1260112"/>
            </a:xfrm>
            <a:prstGeom prst="rect">
              <a:avLst/>
            </a:prstGeom>
            <a:noFill/>
            <a:ln w="127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81125" y="2675757"/>
              <a:ext cx="861133" cy="253916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+mn-ea"/>
                </a:rPr>
                <a:t>Job Server</a:t>
              </a:r>
              <a:endParaRPr lang="ko-KR" altLang="en-US" sz="1050" b="1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166" name="그룹 165"/>
            <p:cNvGrpSpPr/>
            <p:nvPr/>
          </p:nvGrpSpPr>
          <p:grpSpPr>
            <a:xfrm>
              <a:off x="1015033" y="3140684"/>
              <a:ext cx="799200" cy="792088"/>
              <a:chOff x="5232010" y="3121732"/>
              <a:chExt cx="799200" cy="792088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5232010" y="3121732"/>
                <a:ext cx="792088" cy="792088"/>
              </a:xfrm>
              <a:prstGeom prst="rect">
                <a:avLst/>
              </a:prstGeom>
              <a:solidFill>
                <a:srgbClr val="7030A0">
                  <a:alpha val="53000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 err="1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+mn-ea"/>
                  </a:rPr>
                  <a:t>CasperJS</a:t>
                </a:r>
                <a:endParaRPr lang="en-US" altLang="ko-KR" sz="105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ko-KR" sz="1050" b="1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+mn-ea"/>
                  </a:rPr>
                  <a:t>Module</a:t>
                </a:r>
              </a:p>
              <a:p>
                <a:pPr algn="ctr"/>
                <a:endParaRPr lang="ko-KR" altLang="en-US" sz="105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5239122" y="3805808"/>
                <a:ext cx="792088" cy="108012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bg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67" name="직사각형 166"/>
            <p:cNvSpPr/>
            <p:nvPr/>
          </p:nvSpPr>
          <p:spPr>
            <a:xfrm>
              <a:off x="938902" y="3079548"/>
              <a:ext cx="935869" cy="924488"/>
            </a:xfrm>
            <a:prstGeom prst="rect">
              <a:avLst/>
            </a:prstGeom>
            <a:noFill/>
            <a:ln w="127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17938" y="2873240"/>
              <a:ext cx="1055097" cy="27699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+mn-ea"/>
                </a:rPr>
                <a:t>Job Module</a:t>
              </a:r>
              <a:endParaRPr lang="ko-KR" alt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 rot="5400000">
            <a:off x="1868260" y="4936802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cxnSp>
        <p:nvCxnSpPr>
          <p:cNvPr id="172" name="직선 연결선 171"/>
          <p:cNvCxnSpPr>
            <a:stCxn id="143" idx="2"/>
            <a:endCxn id="164" idx="3"/>
          </p:cNvCxnSpPr>
          <p:nvPr/>
        </p:nvCxnSpPr>
        <p:spPr>
          <a:xfrm flipH="1">
            <a:off x="2501109" y="2808797"/>
            <a:ext cx="1351543" cy="1506818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43" idx="2"/>
          </p:cNvCxnSpPr>
          <p:nvPr/>
        </p:nvCxnSpPr>
        <p:spPr>
          <a:xfrm flipH="1">
            <a:off x="2501109" y="2808797"/>
            <a:ext cx="1351543" cy="3297067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 rot="5400000">
            <a:off x="3267819" y="338764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grpSp>
        <p:nvGrpSpPr>
          <p:cNvPr id="175" name="그룹 174"/>
          <p:cNvGrpSpPr/>
          <p:nvPr/>
        </p:nvGrpSpPr>
        <p:grpSpPr>
          <a:xfrm>
            <a:off x="1475656" y="5157192"/>
            <a:ext cx="1070337" cy="1444663"/>
            <a:chOff x="902698" y="2675757"/>
            <a:chExt cx="1070337" cy="1444663"/>
          </a:xfrm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grpSpPr>
        <p:sp>
          <p:nvSpPr>
            <p:cNvPr id="176" name="직사각형 175"/>
            <p:cNvSpPr/>
            <p:nvPr/>
          </p:nvSpPr>
          <p:spPr>
            <a:xfrm>
              <a:off x="902698" y="2860308"/>
              <a:ext cx="1025453" cy="1260112"/>
            </a:xfrm>
            <a:prstGeom prst="rect">
              <a:avLst/>
            </a:prstGeom>
            <a:noFill/>
            <a:ln w="127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981125" y="2675757"/>
              <a:ext cx="861133" cy="253916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n-ea"/>
                </a:rPr>
                <a:t>Job Server</a:t>
              </a:r>
              <a:endParaRPr lang="ko-KR" altLang="en-US" sz="105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178" name="그룹 177"/>
            <p:cNvGrpSpPr/>
            <p:nvPr/>
          </p:nvGrpSpPr>
          <p:grpSpPr>
            <a:xfrm>
              <a:off x="1015033" y="3140684"/>
              <a:ext cx="799200" cy="792088"/>
              <a:chOff x="5232010" y="3121732"/>
              <a:chExt cx="799200" cy="792088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5232010" y="3121732"/>
                <a:ext cx="792088" cy="792088"/>
              </a:xfrm>
              <a:prstGeom prst="rect">
                <a:avLst/>
              </a:prstGeom>
              <a:solidFill>
                <a:srgbClr val="7030A0">
                  <a:alpha val="53000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ea"/>
                  </a:rPr>
                  <a:t>CasperJS</a:t>
                </a:r>
                <a:endParaRPr lang="en-US" altLang="ko-KR" sz="105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ko-KR" sz="1050" b="1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ea"/>
                  </a:rPr>
                  <a:t>Module</a:t>
                </a:r>
              </a:p>
              <a:p>
                <a:pPr algn="ctr"/>
                <a:endParaRPr lang="ko-KR" altLang="en-US" sz="105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239122" y="3805808"/>
                <a:ext cx="792088" cy="108012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bg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79" name="직사각형 178"/>
            <p:cNvSpPr/>
            <p:nvPr/>
          </p:nvSpPr>
          <p:spPr>
            <a:xfrm>
              <a:off x="938902" y="3079548"/>
              <a:ext cx="935869" cy="924488"/>
            </a:xfrm>
            <a:prstGeom prst="rect">
              <a:avLst/>
            </a:prstGeom>
            <a:noFill/>
            <a:ln w="127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917938" y="2873240"/>
              <a:ext cx="1055097" cy="27699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n-ea"/>
                </a:rPr>
                <a:t>Job Module</a:t>
              </a:r>
              <a:endParaRPr lang="ko-KR" altLang="en-US" sz="1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9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3667" y="161835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. Automatic Pushing </a:t>
            </a:r>
            <a:r>
              <a:rPr lang="en-US" altLang="ko-KR" dirty="0" smtClean="0"/>
              <a:t>Service</a:t>
            </a:r>
          </a:p>
        </p:txBody>
      </p:sp>
      <p:pic>
        <p:nvPicPr>
          <p:cNvPr id="2049" name="Picture 1" descr="C:\Users\Administrator\AppData\Local\Temp\hunclip1\02\huntemp.files\img0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67" y="1987686"/>
            <a:ext cx="19240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Picture 3" descr="C:\Users\Administrator\AppData\Local\Temp\hunclip1\03\huntemp.files\img0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06" y="1976606"/>
            <a:ext cx="19240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Picture 5" descr="C:\Users\Administrator\AppData\Local\Temp\hunclip1\04\huntemp.files\img00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957337"/>
            <a:ext cx="1981200" cy="334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Picture 7" descr="C:\Users\Administrator\AppData\Local\Temp\hunclip1\05\huntemp.files\img00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79674"/>
            <a:ext cx="18478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92280" y="450673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640" y="566124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사용자가 등록한 </a:t>
            </a:r>
            <a:r>
              <a:rPr lang="ko-KR" altLang="en-US" sz="1200" dirty="0" err="1" smtClean="0"/>
              <a:t>게시글을</a:t>
            </a:r>
            <a:r>
              <a:rPr lang="ko-KR" altLang="en-US" sz="1200" dirty="0" smtClean="0"/>
              <a:t> 주기적으로 </a:t>
            </a:r>
            <a:r>
              <a:rPr lang="ko-KR" altLang="en-US" sz="1200" dirty="0" smtClean="0"/>
              <a:t>서버에서 확인하여 </a:t>
            </a:r>
            <a:r>
              <a:rPr lang="ko-KR" altLang="en-US" sz="1200" dirty="0" smtClean="0"/>
              <a:t>새 글 또는 사용자가 등록한 키워드가 올라왔을 때 </a:t>
            </a:r>
            <a:r>
              <a:rPr lang="en-US" altLang="ko-KR" sz="1200" dirty="0" smtClean="0"/>
              <a:t>Push</a:t>
            </a:r>
            <a:r>
              <a:rPr lang="ko-KR" altLang="en-US" sz="1200" dirty="0" smtClean="0"/>
              <a:t>를 보낸다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65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82657" y="3140968"/>
            <a:ext cx="8229600" cy="504056"/>
          </a:xfrm>
        </p:spPr>
        <p:txBody>
          <a:bodyPr/>
          <a:lstStyle/>
          <a:p>
            <a:r>
              <a:rPr lang="ko-KR" altLang="en-US" sz="4400" dirty="0" smtClean="0"/>
              <a:t>감사합니</a:t>
            </a:r>
            <a:r>
              <a:rPr lang="ko-KR" altLang="en-US" sz="4400" dirty="0"/>
              <a:t>다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2276872"/>
            <a:ext cx="67687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§"/>
            </a:pPr>
            <a:endParaRPr lang="en-US" altLang="ko-KR" sz="1200" dirty="0" smtClean="0"/>
          </a:p>
          <a:p>
            <a:pPr marL="742950" lvl="1" indent="-285750">
              <a:buFont typeface="Wingdings" pitchFamily="2" charset="2"/>
              <a:buChar char="Ø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50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2684" y="2046047"/>
            <a:ext cx="3109596" cy="2535081"/>
            <a:chOff x="3910676" y="2046047"/>
            <a:chExt cx="4261724" cy="3543193"/>
          </a:xfrm>
        </p:grpSpPr>
        <p:sp>
          <p:nvSpPr>
            <p:cNvPr id="3" name="TextBox 2"/>
            <p:cNvSpPr txBox="1"/>
            <p:nvPr/>
          </p:nvSpPr>
          <p:spPr>
            <a:xfrm>
              <a:off x="3910676" y="2046047"/>
              <a:ext cx="4261724" cy="354319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소개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경력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프로젝트 소개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각 삼각형 1"/>
            <p:cNvSpPr/>
            <p:nvPr/>
          </p:nvSpPr>
          <p:spPr>
            <a:xfrm rot="16200000">
              <a:off x="7812360" y="5229200"/>
              <a:ext cx="360040" cy="360040"/>
            </a:xfrm>
            <a:prstGeom prst="rtTriangle">
              <a:avLst/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경력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57354"/>
              </p:ext>
            </p:extLst>
          </p:nvPr>
        </p:nvGraphicFramePr>
        <p:xfrm>
          <a:off x="1403648" y="1700808"/>
          <a:ext cx="6500858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6"/>
                <a:gridCol w="2000264"/>
                <a:gridCol w="3643338"/>
              </a:tblGrid>
              <a:tr h="1428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소개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   </a:t>
                      </a:r>
                      <a:r>
                        <a:rPr lang="ko-KR" altLang="en-US" sz="1200" dirty="0" err="1" smtClean="0"/>
                        <a:t>름</a:t>
                      </a:r>
                      <a:endParaRPr lang="ko-KR" alt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김태형</a:t>
                      </a:r>
                      <a:endParaRPr lang="ko-KR" alt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   교</a:t>
                      </a:r>
                      <a:endParaRPr lang="ko-KR" alt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명지대학교</a:t>
                      </a:r>
                      <a:endParaRPr lang="ko-KR" alt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   공</a:t>
                      </a:r>
                      <a:endParaRPr lang="ko-KR" alt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컴퓨터공학과</a:t>
                      </a:r>
                      <a:endParaRPr lang="ko-KR" alt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활   동</a:t>
                      </a:r>
                      <a:endParaRPr lang="ko-KR" alt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DATABASE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LAB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학부 연구생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87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20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/>
                        <a:t>프로젝트</a:t>
                      </a:r>
                      <a:endParaRPr lang="en-US" altLang="ko-KR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참여기간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프로젝트명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142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2012.09 ~ 2012.12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TRP CHANNEL </a:t>
                      </a:r>
                      <a:endParaRPr lang="ko-KR" altLang="en-US" sz="1200" dirty="0"/>
                    </a:p>
                  </a:txBody>
                  <a:tcPr/>
                </a:tc>
              </a:tr>
              <a:tr h="142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2013.04 ~ 2013.07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News Trend (</a:t>
                      </a:r>
                      <a:r>
                        <a:rPr lang="ko-KR" altLang="en-US" sz="1200" dirty="0" smtClean="0"/>
                        <a:t>연관 뉴스 키워드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47250"/>
              </p:ext>
            </p:extLst>
          </p:nvPr>
        </p:nvGraphicFramePr>
        <p:xfrm>
          <a:off x="1403648" y="3933056"/>
          <a:ext cx="6480720" cy="201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5311"/>
                <a:gridCol w="1972393"/>
                <a:gridCol w="1070726"/>
                <a:gridCol w="2592290"/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경력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   체</a:t>
                      </a:r>
                      <a:endParaRPr lang="ko-KR" alt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삼성전자 소프트웨어 멤버십</a:t>
                      </a:r>
                      <a:endParaRPr lang="ko-KR" alt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   간</a:t>
                      </a:r>
                      <a:endParaRPr lang="ko-KR" alt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2013.07.15</a:t>
                      </a:r>
                      <a:r>
                        <a:rPr lang="en-US" altLang="ko-KR" sz="1200" baseline="0" dirty="0" smtClean="0"/>
                        <a:t> ~ 2014.06.17</a:t>
                      </a:r>
                      <a:endParaRPr lang="ko-KR" alt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583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프로젝트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참여기간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회사명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프로젝트명</a:t>
                      </a:r>
                      <a:endParaRPr lang="ko-KR" altLang="en-US" sz="1200" b="0" dirty="0"/>
                    </a:p>
                  </a:txBody>
                  <a:tcPr/>
                </a:tc>
              </a:tr>
              <a:tr h="3693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2013.08.01</a:t>
                      </a:r>
                      <a:r>
                        <a:rPr lang="en-US" altLang="ko-KR" sz="1200" baseline="0" dirty="0" smtClean="0"/>
                        <a:t> ~ 2013.09.30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삼성소프트웨어멤버십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국회는 지금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국회 회의록 시각화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b="0" dirty="0"/>
                    </a:p>
                  </a:txBody>
                  <a:tcPr/>
                </a:tc>
              </a:tr>
              <a:tr h="3693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2013.12.01</a:t>
                      </a:r>
                      <a:r>
                        <a:rPr lang="en-US" altLang="ko-KR" sz="1200" baseline="0" dirty="0" smtClean="0"/>
                        <a:t> ~ 2014.02.28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삼성소프트웨어멤버십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Automatic</a:t>
                      </a:r>
                      <a:r>
                        <a:rPr lang="en-US" altLang="ko-KR" sz="1200" baseline="0" dirty="0" smtClean="0"/>
                        <a:t> Pushing Service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9640" y="16288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News Trend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2276872"/>
            <a:ext cx="6768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아이디어 선정 배경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키워드와 키워드 간의 연관성을 찾을 수 있음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우리가 미처 인지하지 못한 키워드 간의 관계를 찾아낼 수 있음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  구현방법</a:t>
            </a:r>
            <a:endParaRPr lang="en-US" altLang="ko-KR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err="1"/>
              <a:t>BigData</a:t>
            </a:r>
            <a:r>
              <a:rPr lang="en-US" altLang="ko-KR" sz="1200" dirty="0"/>
              <a:t> </a:t>
            </a:r>
            <a:r>
              <a:rPr lang="ko-KR" altLang="en-US" sz="1200" dirty="0"/>
              <a:t>처리 기술인 </a:t>
            </a:r>
            <a:r>
              <a:rPr lang="en-US" altLang="ko-KR" sz="1200" dirty="0" err="1"/>
              <a:t>Hadoop</a:t>
            </a:r>
            <a:r>
              <a:rPr lang="ko-KR" altLang="en-US" sz="1200" dirty="0"/>
              <a:t>을 이용하여 뉴스 데이터의 분석</a:t>
            </a:r>
            <a:r>
              <a:rPr lang="en-US" altLang="ko-KR" sz="1200" dirty="0"/>
              <a:t>, </a:t>
            </a:r>
            <a:r>
              <a:rPr lang="ko-KR" altLang="en-US" sz="1200" dirty="0"/>
              <a:t>패턴 </a:t>
            </a:r>
            <a:r>
              <a:rPr lang="ko-KR" altLang="en-US" sz="1200" dirty="0" err="1"/>
              <a:t>매칭을</a:t>
            </a:r>
            <a:r>
              <a:rPr lang="ko-KR" altLang="en-US" sz="1200" dirty="0"/>
              <a:t> 통해 연관 키워드를 제공하는 </a:t>
            </a:r>
            <a:r>
              <a:rPr lang="ko-KR" altLang="en-US" sz="1200" dirty="0" err="1"/>
              <a:t>웹서비스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/>
              <a:t>신문사 </a:t>
            </a:r>
            <a:r>
              <a:rPr lang="en-US" altLang="ko-KR" sz="1200" dirty="0"/>
              <a:t>3</a:t>
            </a:r>
            <a:r>
              <a:rPr lang="ko-KR" altLang="en-US" sz="1200" dirty="0"/>
              <a:t>사의 데이터 수집</a:t>
            </a:r>
            <a:r>
              <a:rPr lang="en-US" altLang="ko-KR" sz="1200" dirty="0"/>
              <a:t>(2006</a:t>
            </a:r>
            <a:r>
              <a:rPr lang="ko-KR" altLang="en-US" sz="1200" dirty="0"/>
              <a:t>년</a:t>
            </a:r>
            <a:r>
              <a:rPr lang="en-US" altLang="ko-KR" sz="1200" dirty="0"/>
              <a:t> ~ 2013</a:t>
            </a:r>
            <a:r>
              <a:rPr lang="ko-KR" altLang="en-US" sz="1200" dirty="0"/>
              <a:t>년까지의 약 </a:t>
            </a:r>
            <a:r>
              <a:rPr lang="en-US" altLang="ko-KR" sz="1200" dirty="0"/>
              <a:t>3,200,000</a:t>
            </a:r>
            <a:r>
              <a:rPr lang="ko-KR" altLang="en-US" sz="1200" dirty="0"/>
              <a:t>개의 </a:t>
            </a:r>
            <a:r>
              <a:rPr lang="en-US" altLang="ko-KR" sz="1200" dirty="0"/>
              <a:t>Data)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/>
              <a:t>그래프의 기울기의 변화에 따른 패턴 </a:t>
            </a:r>
            <a:r>
              <a:rPr lang="ko-KR" altLang="en-US" sz="1200" dirty="0" err="1"/>
              <a:t>매칭</a:t>
            </a:r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marL="742950" lvl="1" indent="-285750">
              <a:buFont typeface="Wingdings" pitchFamily="2" charset="2"/>
              <a:buChar char="Ø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00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프로젝트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9640" y="16288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News Trend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21" y="2276871"/>
            <a:ext cx="3996752" cy="327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36096" y="2276871"/>
            <a:ext cx="32403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/>
              <a:t>Crawler</a:t>
            </a:r>
            <a:r>
              <a:rPr lang="ko-KR" altLang="en-US" sz="1200" dirty="0"/>
              <a:t>에서 뉴스데이터 수집 후 </a:t>
            </a:r>
            <a:r>
              <a:rPr lang="en-US" altLang="ko-KR" sz="1200" dirty="0" err="1"/>
              <a:t>Hadoop</a:t>
            </a:r>
            <a:r>
              <a:rPr lang="ko-KR" altLang="en-US" sz="1200" dirty="0"/>
              <a:t>의 </a:t>
            </a:r>
            <a:r>
              <a:rPr lang="en-US" altLang="ko-KR" sz="1200" dirty="0"/>
              <a:t>HDFS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/>
              <a:t>MapReduce</a:t>
            </a:r>
            <a:r>
              <a:rPr lang="ko-KR" altLang="en-US" sz="1200" dirty="0"/>
              <a:t>를 통해 키워드 데이터 분석 후 </a:t>
            </a:r>
            <a:r>
              <a:rPr lang="en-US" altLang="ko-KR" sz="1200" dirty="0" err="1"/>
              <a:t>DataBase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/>
              <a:t>웹에서 사용자가 키워드 검색을 하면 키워드에 대한 정보를 그래프로 제공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8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9640" y="16288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국회는 지금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2276872"/>
            <a:ext cx="67687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아이디어 선정 배경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/>
              <a:t>국회에 대한 국민적 관심이 많아지면서</a:t>
            </a:r>
            <a:r>
              <a:rPr lang="en-US" altLang="ko-KR" sz="1200" dirty="0"/>
              <a:t>, </a:t>
            </a:r>
            <a:r>
              <a:rPr lang="ko-KR" altLang="en-US" sz="1200" dirty="0"/>
              <a:t>국회 </a:t>
            </a:r>
            <a:r>
              <a:rPr lang="ko-KR" altLang="en-US" sz="1200" dirty="0" smtClean="0"/>
              <a:t>운영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상황과 </a:t>
            </a:r>
            <a:r>
              <a:rPr lang="ko-KR" altLang="en-US" sz="1200" dirty="0"/>
              <a:t>국회에서 진행하고 있는 법안</a:t>
            </a:r>
            <a:r>
              <a:rPr lang="en-US" altLang="ko-KR" sz="1200" dirty="0"/>
              <a:t>, </a:t>
            </a:r>
            <a:r>
              <a:rPr lang="ko-KR" altLang="en-US" sz="1200" dirty="0"/>
              <a:t>국회의 올바른 </a:t>
            </a:r>
            <a:r>
              <a:rPr lang="ko-KR" altLang="en-US" sz="1200" dirty="0" smtClean="0"/>
              <a:t>역할을 </a:t>
            </a:r>
            <a:r>
              <a:rPr lang="ko-KR" altLang="en-US" sz="1200" dirty="0"/>
              <a:t>수행하고 있는지 등에 대한 국민들의 궁금증이 </a:t>
            </a:r>
            <a:r>
              <a:rPr lang="ko-KR" altLang="en-US" sz="1200" dirty="0" smtClean="0"/>
              <a:t>증가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/>
              <a:t>높아진 관심에 비해 국회에서 제공해주는 </a:t>
            </a:r>
            <a:r>
              <a:rPr lang="en-US" altLang="ko-KR" sz="1200" dirty="0"/>
              <a:t>	</a:t>
            </a:r>
            <a:r>
              <a:rPr lang="ko-KR" altLang="en-US" sz="1200" dirty="0"/>
              <a:t>문서 정보는 많은 양과 어려운 내용으로 일반인이 접근 </a:t>
            </a:r>
            <a:r>
              <a:rPr lang="ko-KR" altLang="en-US" sz="1200" dirty="0" smtClean="0"/>
              <a:t>하기에 </a:t>
            </a:r>
            <a:r>
              <a:rPr lang="ko-KR" altLang="en-US" sz="1200" dirty="0"/>
              <a:t>쉽지 </a:t>
            </a:r>
            <a:r>
              <a:rPr lang="ko-KR" altLang="en-US" sz="1200" dirty="0" smtClean="0"/>
              <a:t>않음</a:t>
            </a:r>
            <a:endParaRPr lang="en-US" altLang="ko-KR" sz="1200" dirty="0" smtClean="0"/>
          </a:p>
          <a:p>
            <a:pPr marL="742950" lvl="1" indent="-285750">
              <a:buFont typeface="Wingdings" pitchFamily="2" charset="2"/>
              <a:buChar char="Ø"/>
            </a:pP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  구현방법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/>
              <a:t>국회에서 제공하는 문서를 텍스트 </a:t>
            </a:r>
            <a:r>
              <a:rPr lang="ko-KR" altLang="en-US" sz="1200" dirty="0" smtClean="0"/>
              <a:t>분석을 통해 </a:t>
            </a:r>
            <a:r>
              <a:rPr lang="ko-KR" altLang="en-US" sz="1200" dirty="0" smtClean="0"/>
              <a:t>시각화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/>
              <a:t>국회 </a:t>
            </a:r>
            <a:r>
              <a:rPr lang="en-US" altLang="ko-KR" sz="1200" dirty="0"/>
              <a:t>WEB</a:t>
            </a:r>
            <a:r>
              <a:rPr lang="ko-KR" altLang="en-US" sz="1200" dirty="0"/>
              <a:t>에서 </a:t>
            </a:r>
            <a:r>
              <a:rPr lang="en-US" altLang="ko-KR" sz="1200" dirty="0"/>
              <a:t>PDF</a:t>
            </a:r>
            <a:r>
              <a:rPr lang="ko-KR" altLang="en-US" sz="1200" dirty="0"/>
              <a:t>파일 </a:t>
            </a:r>
            <a:r>
              <a:rPr lang="ko-KR" altLang="en-US" sz="1200" dirty="0" smtClean="0"/>
              <a:t>수집 및 </a:t>
            </a:r>
            <a:r>
              <a:rPr lang="ko-KR" altLang="en-US" sz="1200" dirty="0" err="1" smtClean="0"/>
              <a:t>파싱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명사 </a:t>
            </a:r>
            <a:r>
              <a:rPr lang="ko-KR" altLang="en-US" sz="1200" dirty="0"/>
              <a:t>추출을 위한 형태소 분석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    키워드 </a:t>
            </a:r>
            <a:r>
              <a:rPr lang="ko-KR" altLang="en-US" sz="1200" dirty="0"/>
              <a:t>추출을 위한 </a:t>
            </a:r>
            <a:r>
              <a:rPr lang="en-US" altLang="ko-KR" sz="1200" dirty="0"/>
              <a:t>TFIDF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    키워드 </a:t>
            </a:r>
            <a:r>
              <a:rPr lang="ko-KR" altLang="en-US" sz="1200" dirty="0"/>
              <a:t>간의 관계 분석을 위한 </a:t>
            </a:r>
            <a:r>
              <a:rPr lang="en-US" altLang="ko-KR" sz="1200" dirty="0"/>
              <a:t>SNA(Social Network Analysis)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altLang="ko-KR" sz="1200" dirty="0" smtClean="0"/>
          </a:p>
          <a:p>
            <a:pPr marL="742950" lvl="1" indent="-285750">
              <a:buFont typeface="Wingdings" pitchFamily="2" charset="2"/>
              <a:buChar char="Ø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51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9640" y="16288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국회는 지금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41" y="2132857"/>
            <a:ext cx="344436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81541"/>
            <a:ext cx="3461234" cy="19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194" y="4509120"/>
            <a:ext cx="3503240" cy="199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40" y="4509120"/>
            <a:ext cx="3514548" cy="199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4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16288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. Automatic Pushing Service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239837" y="3394315"/>
            <a:ext cx="340663" cy="553105"/>
            <a:chOff x="3945298" y="5108784"/>
            <a:chExt cx="694282" cy="1127249"/>
          </a:xfrm>
        </p:grpSpPr>
        <p:sp>
          <p:nvSpPr>
            <p:cNvPr id="11" name="타원 10"/>
            <p:cNvSpPr/>
            <p:nvPr/>
          </p:nvSpPr>
          <p:spPr>
            <a:xfrm>
              <a:off x="4063839" y="5108784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현 11"/>
            <p:cNvSpPr/>
            <p:nvPr/>
          </p:nvSpPr>
          <p:spPr>
            <a:xfrm rot="6800212">
              <a:off x="3945298" y="5541751"/>
              <a:ext cx="694282" cy="694282"/>
            </a:xfrm>
            <a:prstGeom prst="cho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442960" y="2420888"/>
            <a:ext cx="1367375" cy="1149555"/>
            <a:chOff x="2218996" y="4178656"/>
            <a:chExt cx="1654524" cy="1390961"/>
          </a:xfrm>
        </p:grpSpPr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996" y="4178656"/>
              <a:ext cx="800319" cy="80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꺾인 연결선 14"/>
            <p:cNvCxnSpPr>
              <a:stCxn id="14" idx="2"/>
            </p:cNvCxnSpPr>
            <p:nvPr/>
          </p:nvCxnSpPr>
          <p:spPr>
            <a:xfrm rot="16200000" flipH="1">
              <a:off x="2951017" y="4647113"/>
              <a:ext cx="590642" cy="1254365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꺾인 연결선 17"/>
          <p:cNvCxnSpPr/>
          <p:nvPr/>
        </p:nvCxnSpPr>
        <p:spPr>
          <a:xfrm rot="5400000">
            <a:off x="5152543" y="2779030"/>
            <a:ext cx="613495" cy="111329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68785" y="3813907"/>
            <a:ext cx="495739" cy="2289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Kozuka Gothic Pro EL" pitchFamily="34" charset="-128"/>
                <a:ea typeface="Kozuka Gothic Pro EL" pitchFamily="34" charset="-128"/>
              </a:rPr>
              <a:t>Client</a:t>
            </a:r>
            <a:endParaRPr lang="ko-KR" altLang="en-US" sz="1200" b="1" dirty="0">
              <a:latin typeface="Kozuka Gothic Pro EL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93496" y="2575818"/>
            <a:ext cx="1490655" cy="228925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Kozuka Gothic Pro B" pitchFamily="34" charset="-128"/>
                <a:ea typeface="Kozuka Gothic Pro B" pitchFamily="34" charset="-128"/>
              </a:rPr>
              <a:t>Specific Service</a:t>
            </a:r>
            <a:endParaRPr lang="ko-KR" altLang="en-US" sz="1200" dirty="0">
              <a:solidFill>
                <a:schemeClr val="bg1">
                  <a:lumMod val="95000"/>
                  <a:lumOff val="5000"/>
                </a:schemeClr>
              </a:solidFill>
              <a:latin typeface="Kozuka Gothic Pro B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81088" y="2575818"/>
            <a:ext cx="1631850" cy="228925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Kozuka Gothic Pro B" pitchFamily="34" charset="-128"/>
                <a:ea typeface="Kozuka Gothic Pro B" pitchFamily="34" charset="-128"/>
              </a:rPr>
              <a:t>Non - Specific Service</a:t>
            </a:r>
            <a:endParaRPr lang="ko-KR" altLang="en-US" sz="1200" dirty="0">
              <a:solidFill>
                <a:schemeClr val="bg1">
                  <a:lumMod val="95000"/>
                  <a:lumOff val="5000"/>
                </a:schemeClr>
              </a:solidFill>
              <a:latin typeface="Kozuka Gothic Pro B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31864" y="3528294"/>
            <a:ext cx="919674" cy="19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Kozuka Gothic Pro B" pitchFamily="34" charset="-128"/>
                <a:ea typeface="Kozuka Gothic Pro B" pitchFamily="34" charset="-128"/>
              </a:rPr>
              <a:t>Using Mobile app</a:t>
            </a:r>
            <a:endParaRPr lang="ko-KR" altLang="en-US" sz="900" dirty="0">
              <a:latin typeface="Kozuka Gothic Pro B" pitchFamily="34" charset="-128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019920" y="3387824"/>
            <a:ext cx="1308305" cy="598522"/>
            <a:chOff x="4696274" y="5145607"/>
            <a:chExt cx="1583050" cy="724211"/>
          </a:xfrm>
        </p:grpSpPr>
        <p:sp>
          <p:nvSpPr>
            <p:cNvPr id="24" name="십자형 23"/>
            <p:cNvSpPr/>
            <p:nvPr/>
          </p:nvSpPr>
          <p:spPr>
            <a:xfrm rot="2700000">
              <a:off x="5555113" y="5145607"/>
              <a:ext cx="724211" cy="724211"/>
            </a:xfrm>
            <a:prstGeom prst="plus">
              <a:avLst>
                <a:gd name="adj" fmla="val 4078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Kozuka Gothic Pro B" pitchFamily="34" charset="-12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96274" y="5322605"/>
              <a:ext cx="11063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Kozuka Gothic Pro B" pitchFamily="34" charset="-128"/>
                  <a:ea typeface="Kozuka Gothic Pro B" pitchFamily="34" charset="-128"/>
                </a:rPr>
                <a:t>Nothing. No way.</a:t>
              </a:r>
              <a:endParaRPr lang="ko-KR" altLang="en-US" sz="900" dirty="0">
                <a:latin typeface="Kozuka Gothic Pro B" pitchFamily="34" charset="-128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717717" y="4509120"/>
            <a:ext cx="5832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Push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기술은 </a:t>
            </a:r>
            <a:r>
              <a:rPr lang="ko-KR" altLang="en-US" sz="1200" dirty="0" smtClean="0">
                <a:latin typeface="+mn-ea"/>
              </a:rPr>
              <a:t>자체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사이트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서비스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제작된 어플리케이션이 아니면 </a:t>
            </a:r>
            <a:r>
              <a:rPr lang="en-US" altLang="ko-KR" sz="1200" dirty="0" smtClean="0">
                <a:latin typeface="+mn-ea"/>
              </a:rPr>
              <a:t>Push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기술을 사용하기 어려워 대부분의 사용자는 </a:t>
            </a:r>
            <a:r>
              <a:rPr lang="ko-KR" altLang="en-US" sz="1400" b="1" dirty="0">
                <a:latin typeface="+mn-ea"/>
              </a:rPr>
              <a:t>제한적인 서비스의 </a:t>
            </a:r>
            <a:r>
              <a:rPr lang="en-US" altLang="ko-KR" sz="1400" b="1" dirty="0" smtClean="0">
                <a:latin typeface="+mn-ea"/>
              </a:rPr>
              <a:t>Push</a:t>
            </a:r>
            <a:r>
              <a:rPr lang="ko-KR" altLang="en-US" sz="1200" dirty="0" smtClean="0">
                <a:latin typeface="+mn-ea"/>
              </a:rPr>
              <a:t>만 </a:t>
            </a:r>
            <a:r>
              <a:rPr lang="ko-KR" altLang="en-US" sz="1200" dirty="0">
                <a:latin typeface="+mn-ea"/>
              </a:rPr>
              <a:t>받고 있는 상태이다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367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6812" y="162880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. Automatic </a:t>
            </a:r>
            <a:r>
              <a:rPr lang="en-US" altLang="ko-KR" dirty="0"/>
              <a:t>Pushing Service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3357330" cy="291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191" y="2111147"/>
            <a:ext cx="2343514" cy="290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750" y="2101512"/>
            <a:ext cx="3270798" cy="291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6447" y="5301208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 smtClean="0"/>
              <a:t>RSS</a:t>
            </a:r>
            <a:r>
              <a:rPr lang="ko-KR" altLang="en-US" sz="1200" dirty="0" smtClean="0"/>
              <a:t>나 각 사이트 </a:t>
            </a:r>
            <a:r>
              <a:rPr lang="en-US" altLang="ko-KR" sz="1200" dirty="0" smtClean="0"/>
              <a:t>Android</a:t>
            </a:r>
            <a:r>
              <a:rPr lang="ko-KR" altLang="en-US" sz="1200" dirty="0" smtClean="0"/>
              <a:t> 어플리케이션이 없으면 </a:t>
            </a:r>
            <a:r>
              <a:rPr lang="en-US" altLang="ko-KR" sz="1200" dirty="0" smtClean="0"/>
              <a:t>Push</a:t>
            </a:r>
            <a:r>
              <a:rPr lang="ko-KR" altLang="en-US" sz="1200" dirty="0" smtClean="0"/>
              <a:t>를 받을 수 없다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/>
              <a:t>커뮤니티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뉴스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학교 사이트 등에서 내가 원하는 글이나 새 글이 올라 왔을 때 알고 싶다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56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446</Words>
  <Application>Microsoft Office PowerPoint</Application>
  <PresentationFormat>화면 슬라이드 쇼(4:3)</PresentationFormat>
  <Paragraphs>152</Paragraphs>
  <Slides>13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Portfolio</vt:lpstr>
      <vt:lpstr>PowerPoint 프레젠테이션</vt:lpstr>
      <vt:lpstr>소개/경력</vt:lpstr>
      <vt:lpstr>프로젝트 소개</vt:lpstr>
      <vt:lpstr>기타 프로젝트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kim</cp:lastModifiedBy>
  <cp:revision>40</cp:revision>
  <dcterms:created xsi:type="dcterms:W3CDTF">2012-12-30T15:18:19Z</dcterms:created>
  <dcterms:modified xsi:type="dcterms:W3CDTF">2014-10-03T13:28:21Z</dcterms:modified>
</cp:coreProperties>
</file>