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85" r:id="rId6"/>
    <p:sldId id="286" r:id="rId7"/>
    <p:sldId id="280" r:id="rId8"/>
    <p:sldId id="287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82" r:id="rId18"/>
    <p:sldId id="268" r:id="rId19"/>
    <p:sldId id="269" r:id="rId20"/>
    <p:sldId id="283" r:id="rId21"/>
    <p:sldId id="270" r:id="rId22"/>
    <p:sldId id="278" r:id="rId23"/>
    <p:sldId id="271" r:id="rId24"/>
    <p:sldId id="272" r:id="rId25"/>
    <p:sldId id="274" r:id="rId26"/>
    <p:sldId id="275" r:id="rId27"/>
    <p:sldId id="276" r:id="rId28"/>
    <p:sldId id="279" r:id="rId29"/>
    <p:sldId id="277" r:id="rId30"/>
    <p:sldId id="28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35D7C-9886-4E38-B7F9-41EC43BD7BB3}" type="datetimeFigureOut">
              <a:rPr lang="ko-KR" altLang="en-US" smtClean="0"/>
              <a:pPr/>
              <a:t>2012-09-02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B396-BF16-4405-91C6-88D2D73BCD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6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설명 및 </a:t>
            </a:r>
            <a:r>
              <a:rPr lang="en-US" altLang="ko-KR" dirty="0" smtClean="0"/>
              <a:t>DEMO</a:t>
            </a:r>
            <a:r>
              <a:rPr lang="ko-KR" altLang="en-US" dirty="0" smtClean="0"/>
              <a:t>는 아래의 </a:t>
            </a:r>
            <a:r>
              <a:rPr lang="en-US" altLang="ko-KR" dirty="0" smtClean="0"/>
              <a:t>Google</a:t>
            </a:r>
            <a:r>
              <a:rPr lang="en-US" altLang="ko-KR" baseline="0" dirty="0" smtClean="0"/>
              <a:t> HTML5 Rock</a:t>
            </a:r>
            <a:r>
              <a:rPr lang="ko-KR" altLang="en-US" baseline="0" dirty="0" smtClean="0"/>
              <a:t>에서 다 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DC3C3-E40C-4310-8299-55158DC14DA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FDAC-B59E-4A09-9E92-DBBF89CD7D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3schools.com/html/html_entiti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ko-KR" altLang="en-US" dirty="0" smtClean="0"/>
              <a:t>권동섭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5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Element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start tag(&lt;h1&gt;)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end tag(&lt;/h1&gt;)</a:t>
            </a:r>
            <a:r>
              <a:rPr lang="ko-KR" altLang="en-US" sz="2000" dirty="0" smtClean="0"/>
              <a:t>로 둘러 쌓임</a:t>
            </a:r>
            <a:endParaRPr lang="en-US" altLang="ko-KR" sz="2000" dirty="0" smtClean="0"/>
          </a:p>
          <a:p>
            <a:r>
              <a:rPr lang="ko-KR" altLang="en-US" sz="2000" dirty="0" smtClean="0"/>
              <a:t>범위가 없으면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/&gt;, &lt;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/&gt; </a:t>
            </a:r>
            <a:r>
              <a:rPr lang="ko-KR" altLang="en-US" sz="2000" dirty="0" smtClean="0"/>
              <a:t>과 같이 닫을 수도 있음</a:t>
            </a:r>
            <a:endParaRPr lang="en-US" altLang="ko-KR" sz="2000" dirty="0" smtClean="0"/>
          </a:p>
          <a:p>
            <a:r>
              <a:rPr lang="ko-KR" altLang="en-US" sz="2000" dirty="0" smtClean="0"/>
              <a:t>내부에 다른 </a:t>
            </a:r>
            <a:r>
              <a:rPr lang="en-US" altLang="ko-KR" sz="2000" dirty="0" smtClean="0"/>
              <a:t>element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attribute</a:t>
            </a:r>
            <a:r>
              <a:rPr lang="ko-KR" altLang="en-US" sz="2000" dirty="0" smtClean="0"/>
              <a:t>를 포함할 수 있음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중첩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4" y="2471911"/>
            <a:ext cx="3981066" cy="3333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6588010" y="2377460"/>
            <a:ext cx="79208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88010" y="3068960"/>
            <a:ext cx="79208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body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6056" y="3971589"/>
            <a:ext cx="49685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h1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8995" y="3797237"/>
            <a:ext cx="49685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60432" y="3797237"/>
            <a:ext cx="49685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83009" y="4530060"/>
            <a:ext cx="49685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04592" y="4528331"/>
            <a:ext cx="578320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img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60619" y="4528331"/>
            <a:ext cx="828594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span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76056" y="4590266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91373" y="4536112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39979" y="5267280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26487" y="5237584"/>
            <a:ext cx="496858" cy="350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23614" y="5237584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26487" y="5763937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460432" y="4518258"/>
            <a:ext cx="496858" cy="3509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text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0" idx="2"/>
            <a:endCxn id="11" idx="0"/>
          </p:cNvCxnSpPr>
          <p:nvPr/>
        </p:nvCxnSpPr>
        <p:spPr>
          <a:xfrm>
            <a:off x="6984054" y="2728362"/>
            <a:ext cx="0" cy="34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1" idx="2"/>
            <a:endCxn id="13" idx="0"/>
          </p:cNvCxnSpPr>
          <p:nvPr/>
        </p:nvCxnSpPr>
        <p:spPr>
          <a:xfrm>
            <a:off x="6984054" y="3419862"/>
            <a:ext cx="13370" cy="37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2"/>
            <a:endCxn id="12" idx="0"/>
          </p:cNvCxnSpPr>
          <p:nvPr/>
        </p:nvCxnSpPr>
        <p:spPr>
          <a:xfrm flipH="1">
            <a:off x="5324485" y="3419862"/>
            <a:ext cx="1659569" cy="55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2"/>
            <a:endCxn id="18" idx="0"/>
          </p:cNvCxnSpPr>
          <p:nvPr/>
        </p:nvCxnSpPr>
        <p:spPr>
          <a:xfrm>
            <a:off x="5324485" y="4322491"/>
            <a:ext cx="0" cy="26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" idx="2"/>
            <a:endCxn id="19" idx="0"/>
          </p:cNvCxnSpPr>
          <p:nvPr/>
        </p:nvCxnSpPr>
        <p:spPr>
          <a:xfrm flipH="1">
            <a:off x="5939802" y="4148139"/>
            <a:ext cx="1057622" cy="38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" idx="2"/>
            <a:endCxn id="15" idx="0"/>
          </p:cNvCxnSpPr>
          <p:nvPr/>
        </p:nvCxnSpPr>
        <p:spPr>
          <a:xfrm flipH="1">
            <a:off x="6531438" y="4148139"/>
            <a:ext cx="465986" cy="38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2"/>
            <a:endCxn id="16" idx="0"/>
          </p:cNvCxnSpPr>
          <p:nvPr/>
        </p:nvCxnSpPr>
        <p:spPr>
          <a:xfrm>
            <a:off x="6997424" y="4148139"/>
            <a:ext cx="196328" cy="38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" idx="2"/>
            <a:endCxn id="17" idx="0"/>
          </p:cNvCxnSpPr>
          <p:nvPr/>
        </p:nvCxnSpPr>
        <p:spPr>
          <a:xfrm>
            <a:off x="6997424" y="4148139"/>
            <a:ext cx="977492" cy="38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2"/>
            <a:endCxn id="14" idx="0"/>
          </p:cNvCxnSpPr>
          <p:nvPr/>
        </p:nvCxnSpPr>
        <p:spPr>
          <a:xfrm>
            <a:off x="6984054" y="3419862"/>
            <a:ext cx="1724807" cy="37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2"/>
            <a:endCxn id="24" idx="0"/>
          </p:cNvCxnSpPr>
          <p:nvPr/>
        </p:nvCxnSpPr>
        <p:spPr>
          <a:xfrm>
            <a:off x="8708861" y="4148139"/>
            <a:ext cx="0" cy="37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7" idx="2"/>
            <a:endCxn id="20" idx="0"/>
          </p:cNvCxnSpPr>
          <p:nvPr/>
        </p:nvCxnSpPr>
        <p:spPr>
          <a:xfrm flipH="1">
            <a:off x="7388408" y="4879233"/>
            <a:ext cx="586508" cy="38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2"/>
            <a:endCxn id="21" idx="0"/>
          </p:cNvCxnSpPr>
          <p:nvPr/>
        </p:nvCxnSpPr>
        <p:spPr>
          <a:xfrm>
            <a:off x="7974916" y="4879233"/>
            <a:ext cx="0" cy="35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7" idx="2"/>
            <a:endCxn id="22" idx="0"/>
          </p:cNvCxnSpPr>
          <p:nvPr/>
        </p:nvCxnSpPr>
        <p:spPr>
          <a:xfrm>
            <a:off x="7974916" y="4879233"/>
            <a:ext cx="597127" cy="35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1" idx="2"/>
            <a:endCxn id="23" idx="0"/>
          </p:cNvCxnSpPr>
          <p:nvPr/>
        </p:nvCxnSpPr>
        <p:spPr>
          <a:xfrm>
            <a:off x="7974916" y="5588486"/>
            <a:ext cx="0" cy="17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6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Attribute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1214422"/>
            <a:ext cx="3532976" cy="491174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Element</a:t>
            </a:r>
            <a:r>
              <a:rPr lang="ko-KR" altLang="en-US" sz="2000" dirty="0" smtClean="0"/>
              <a:t>의 속성을 지정함</a:t>
            </a:r>
            <a:endParaRPr lang="en-US" altLang="ko-KR" sz="2000" dirty="0"/>
          </a:p>
          <a:p>
            <a:r>
              <a:rPr lang="ko-KR" altLang="en-US" sz="2000" dirty="0" smtClean="0"/>
              <a:t>이름</a:t>
            </a:r>
            <a:r>
              <a:rPr lang="en-US" altLang="ko-KR" sz="2000" dirty="0" smtClean="0"/>
              <a:t>=“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형태를 지님</a:t>
            </a:r>
            <a:endParaRPr lang="en-US" altLang="ko-KR" sz="2000" dirty="0" smtClean="0"/>
          </a:p>
          <a:p>
            <a:r>
              <a:rPr lang="ko-KR" altLang="en-US" sz="2000" dirty="0" smtClean="0"/>
              <a:t>하위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까지 속성값이 전달됨</a:t>
            </a:r>
            <a:endParaRPr lang="en-US" altLang="ko-KR" sz="2000" dirty="0" smtClean="0"/>
          </a:p>
          <a:p>
            <a:r>
              <a:rPr lang="ko-KR" altLang="en-US" sz="2000" dirty="0" smtClean="0"/>
              <a:t>일반적인 </a:t>
            </a:r>
            <a:r>
              <a:rPr lang="en-US" altLang="ko-KR" sz="2000" dirty="0" smtClean="0"/>
              <a:t>attribute</a:t>
            </a:r>
          </a:p>
          <a:p>
            <a:pPr lvl="1"/>
            <a:r>
              <a:rPr lang="en-US" altLang="ko-KR" sz="1600" dirty="0" smtClean="0"/>
              <a:t>id: element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unique id</a:t>
            </a:r>
          </a:p>
          <a:p>
            <a:pPr lvl="1"/>
            <a:r>
              <a:rPr lang="en-US" altLang="ko-KR" sz="1600" dirty="0" smtClean="0"/>
              <a:t>class: style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위한 클래스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style: inline style</a:t>
            </a:r>
          </a:p>
          <a:p>
            <a:pPr lvl="1"/>
            <a:r>
              <a:rPr lang="en-US" altLang="ko-KR" sz="1600" dirty="0" smtClean="0"/>
              <a:t>title: </a:t>
            </a:r>
            <a:r>
              <a:rPr lang="ko-KR" altLang="en-US" sz="1600" dirty="0" smtClean="0"/>
              <a:t>부가 정보</a:t>
            </a:r>
            <a:endParaRPr lang="en-US" altLang="ko-KR" sz="1600" dirty="0" smtClean="0"/>
          </a:p>
          <a:p>
            <a:r>
              <a:rPr lang="ko-KR" altLang="en-US" sz="2000" dirty="0" smtClean="0"/>
              <a:t>그 외의 </a:t>
            </a:r>
            <a:r>
              <a:rPr lang="en-US" altLang="ko-KR" sz="2000" dirty="0" smtClean="0"/>
              <a:t>attribute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reference </a:t>
            </a:r>
            <a:r>
              <a:rPr lang="ko-KR" altLang="en-US" sz="2000" dirty="0" smtClean="0"/>
              <a:t>참조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90176" y="1196752"/>
            <a:ext cx="5057710" cy="4220469"/>
            <a:chOff x="3990176" y="1196752"/>
            <a:chExt cx="5057710" cy="422046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196752"/>
              <a:ext cx="5040560" cy="42204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995936" y="1196752"/>
              <a:ext cx="5040560" cy="1512168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007326" y="3306985"/>
              <a:ext cx="5040560" cy="2110235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0176" y="2708920"/>
              <a:ext cx="1085880" cy="598066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812360" y="2708920"/>
              <a:ext cx="1224136" cy="598066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200292" y="2979336"/>
              <a:ext cx="612068" cy="327650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076056" y="3007953"/>
              <a:ext cx="72008" cy="299032"/>
            </a:xfrm>
            <a:prstGeom prst="rect">
              <a:avLst/>
            </a:prstGeom>
            <a:solidFill>
              <a:schemeClr val="bg1">
                <a:lumMod val="65000"/>
                <a:alpha val="45098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97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Basic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&lt;html&gt;: root element</a:t>
            </a:r>
          </a:p>
          <a:p>
            <a:pPr lvl="1"/>
            <a:r>
              <a:rPr lang="en-US" altLang="ko-KR" dirty="0" smtClean="0"/>
              <a:t>&lt;head&gt;: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(title, meta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script </a:t>
            </a:r>
            <a:r>
              <a:rPr lang="ko-KR" altLang="en-US" dirty="0" smtClean="0"/>
              <a:t>등 포함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&lt;body&gt;: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화면에 보여지는 부분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tag</a:t>
            </a:r>
          </a:p>
          <a:p>
            <a:pPr lvl="1"/>
            <a:r>
              <a:rPr lang="en-US" altLang="ko-KR" dirty="0" smtClean="0"/>
              <a:t>&lt;h1&gt;&lt;/h1&gt;~&lt;h6&gt;&lt;h6&gt;: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1~6 (1</a:t>
            </a:r>
            <a:r>
              <a:rPr lang="ko-KR" altLang="en-US" dirty="0" smtClean="0"/>
              <a:t>이 더 큰 제목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&lt;p&gt;&lt;/p&gt;: </a:t>
            </a:r>
            <a:r>
              <a:rPr lang="ko-KR" altLang="en-US" dirty="0" smtClean="0"/>
              <a:t>단락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단락 사이 공백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/&gt;: </a:t>
            </a:r>
            <a:r>
              <a:rPr lang="ko-KR" altLang="en-US" dirty="0" smtClean="0"/>
              <a:t>다음 줄로 넘김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/&gt;: </a:t>
            </a:r>
            <a:r>
              <a:rPr lang="ko-KR" altLang="en-US" dirty="0" smtClean="0"/>
              <a:t>가로 구분선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&lt;div&gt;&lt;/div&gt;: </a:t>
            </a:r>
            <a:r>
              <a:rPr lang="ko-KR" altLang="en-US" dirty="0" smtClean="0"/>
              <a:t>영역 구분 </a:t>
            </a:r>
            <a:r>
              <a:rPr lang="en-US" altLang="ko-KR" dirty="0" smtClean="0"/>
              <a:t>(block)</a:t>
            </a:r>
          </a:p>
          <a:p>
            <a:pPr lvl="1"/>
            <a:r>
              <a:rPr lang="en-US" altLang="ko-KR" dirty="0" smtClean="0"/>
              <a:t>&lt;span&gt;&lt;/span&gt;: </a:t>
            </a:r>
            <a:r>
              <a:rPr lang="ko-KR" altLang="en-US" dirty="0" smtClean="0"/>
              <a:t>영역 구분 </a:t>
            </a:r>
            <a:r>
              <a:rPr lang="en-US" altLang="ko-KR" dirty="0" smtClean="0"/>
              <a:t>(line)</a:t>
            </a:r>
          </a:p>
          <a:p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&lt;!-- </a:t>
            </a:r>
            <a:r>
              <a:rPr lang="ko-KR" altLang="en-US" dirty="0" smtClean="0"/>
              <a:t>이 속이 주석임</a:t>
            </a:r>
            <a:r>
              <a:rPr lang="en-US" altLang="ko-KR" dirty="0" smtClean="0"/>
              <a:t>. --&gt;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둘러 쌓임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7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Format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가능하면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을 이용하는 것이 좋음</a:t>
            </a:r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tag</a:t>
            </a:r>
          </a:p>
          <a:p>
            <a:pPr lvl="1"/>
            <a:r>
              <a:rPr lang="en-US" altLang="ko-KR" dirty="0" smtClean="0"/>
              <a:t>&lt;b&gt;: </a:t>
            </a:r>
            <a:r>
              <a:rPr lang="en-US" altLang="ko-KR" b="1" dirty="0" smtClean="0"/>
              <a:t>bold</a:t>
            </a:r>
            <a:r>
              <a:rPr lang="en-US" altLang="ko-KR" dirty="0" smtClean="0"/>
              <a:t> / &lt;strong&gt;</a:t>
            </a:r>
          </a:p>
          <a:p>
            <a:pPr lvl="1"/>
            <a:r>
              <a:rPr lang="en-US" altLang="ko-KR" dirty="0" smtClean="0"/>
              <a:t>&lt;i&gt;: </a:t>
            </a:r>
            <a:r>
              <a:rPr lang="en-US" altLang="ko-KR" i="1" dirty="0" smtClean="0"/>
              <a:t>italic</a:t>
            </a:r>
            <a:r>
              <a:rPr lang="en-US" altLang="ko-KR" dirty="0" smtClean="0"/>
              <a:t> / &lt;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&gt;: </a:t>
            </a:r>
            <a:r>
              <a:rPr lang="en-US" altLang="ko-KR" i="1" dirty="0" smtClean="0"/>
              <a:t>emphasized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&lt;sub&gt;: </a:t>
            </a:r>
            <a:r>
              <a:rPr lang="ko-KR" altLang="en-US" dirty="0" smtClean="0"/>
              <a:t>아래</a:t>
            </a:r>
            <a:r>
              <a:rPr lang="ko-KR" altLang="en-US" baseline="-25000" dirty="0" smtClean="0"/>
              <a:t>첨자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&lt;sup&gt;: </a:t>
            </a:r>
            <a:r>
              <a:rPr lang="ko-KR" altLang="en-US" dirty="0" smtClean="0"/>
              <a:t>위 </a:t>
            </a:r>
            <a:r>
              <a:rPr lang="ko-KR" altLang="en-US" baseline="30000" dirty="0" smtClean="0"/>
              <a:t>첨자</a:t>
            </a:r>
            <a:endParaRPr lang="en-US" altLang="ko-KR" baseline="30000" dirty="0" smtClean="0"/>
          </a:p>
          <a:p>
            <a:pPr lvl="1"/>
            <a:r>
              <a:rPr lang="en-US" altLang="ko-KR" dirty="0" smtClean="0"/>
              <a:t>&lt;del&gt;: </a:t>
            </a:r>
            <a:r>
              <a:rPr lang="ko-KR" altLang="en-US" strike="sngStrike" dirty="0" err="1" smtClean="0"/>
              <a:t>지워진형태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&lt;code&gt;: code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&lt;pre&gt;: pre formatted –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띄워쓰기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blockqute</a:t>
            </a:r>
            <a:r>
              <a:rPr lang="en-US" altLang="ko-KR" dirty="0" smtClean="0"/>
              <a:t>&gt;: </a:t>
            </a:r>
            <a:r>
              <a:rPr lang="ko-KR" altLang="en-US" dirty="0" smtClean="0"/>
              <a:t>인용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들여쓰기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&lt;font&gt;: </a:t>
            </a:r>
            <a:r>
              <a:rPr lang="ko-KR" altLang="en-US" dirty="0" smtClean="0"/>
              <a:t>폰트 강제 지정</a:t>
            </a:r>
            <a:r>
              <a:rPr lang="en-US" altLang="ko-KR" dirty="0"/>
              <a:t> </a:t>
            </a:r>
            <a:r>
              <a:rPr lang="en-US" altLang="ko-KR" dirty="0" smtClean="0"/>
              <a:t>(deprecated.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style</a:t>
            </a:r>
            <a:r>
              <a:rPr lang="ko-KR" altLang="en-US" dirty="0" smtClean="0"/>
              <a:t>을 쓰자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스타일 지정하는 속성 </a:t>
            </a:r>
            <a:r>
              <a:rPr lang="en-US" altLang="ko-KR" dirty="0" smtClean="0"/>
              <a:t>(CSS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property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“;(semi-colon)”</a:t>
            </a:r>
            <a:r>
              <a:rPr lang="ko-KR" altLang="en-US" dirty="0" smtClean="0"/>
              <a:t>로 연결됨</a:t>
            </a:r>
            <a:endParaRPr lang="en-US" altLang="ko-KR" dirty="0" smtClean="0"/>
          </a:p>
          <a:p>
            <a:r>
              <a:rPr lang="ko-KR" altLang="en-US" dirty="0" smtClean="0"/>
              <a:t>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&lt;p style=“</a:t>
            </a:r>
            <a:r>
              <a:rPr lang="en-US" altLang="ko-KR" dirty="0" err="1" smtClean="0"/>
              <a:t>font-family:arial,tahoma</a:t>
            </a:r>
            <a:r>
              <a:rPr lang="en-US" altLang="ko-KR" dirty="0" smtClean="0"/>
              <a:t>;”&gt;</a:t>
            </a:r>
          </a:p>
          <a:p>
            <a:pPr lvl="1"/>
            <a:r>
              <a:rPr lang="en-US" altLang="ko-KR" dirty="0" smtClean="0"/>
              <a:t>style=“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;”</a:t>
            </a:r>
          </a:p>
          <a:p>
            <a:pPr lvl="1"/>
            <a:r>
              <a:rPr lang="en-US" altLang="ko-KR" dirty="0"/>
              <a:t>style=“</a:t>
            </a:r>
            <a:r>
              <a:rPr lang="en-US" altLang="ko-KR" dirty="0" smtClean="0"/>
              <a:t>background-color:#888800;”</a:t>
            </a:r>
          </a:p>
          <a:p>
            <a:pPr lvl="1"/>
            <a:r>
              <a:rPr lang="en-US" altLang="ko-KR" dirty="0"/>
              <a:t>style=“</a:t>
            </a:r>
            <a:r>
              <a:rPr lang="en-US" altLang="ko-KR" dirty="0" smtClean="0"/>
              <a:t>font-size:12pt;”, </a:t>
            </a:r>
            <a:r>
              <a:rPr lang="en-US" altLang="ko-KR" dirty="0"/>
              <a:t>“</a:t>
            </a:r>
            <a:r>
              <a:rPr lang="en-US" altLang="ko-KR" dirty="0" smtClean="0"/>
              <a:t>font-size:0.8em;”, </a:t>
            </a:r>
            <a:r>
              <a:rPr lang="en-US" altLang="ko-KR" dirty="0"/>
              <a:t>“</a:t>
            </a:r>
            <a:r>
              <a:rPr lang="en-US" altLang="ko-KR" dirty="0" smtClean="0"/>
              <a:t>font-size:20px;”</a:t>
            </a:r>
            <a:endParaRPr lang="en-US" altLang="ko-KR" dirty="0"/>
          </a:p>
          <a:p>
            <a:pPr lvl="1"/>
            <a:r>
              <a:rPr lang="en-US" altLang="ko-KR" dirty="0"/>
              <a:t>style=“</a:t>
            </a:r>
            <a:r>
              <a:rPr lang="en-US" altLang="ko-KR" dirty="0" err="1" smtClean="0"/>
              <a:t>font-weight:bold</a:t>
            </a:r>
            <a:r>
              <a:rPr lang="en-US" altLang="ko-KR" dirty="0" smtClean="0"/>
              <a:t>;”</a:t>
            </a:r>
          </a:p>
          <a:p>
            <a:pPr lvl="1"/>
            <a:r>
              <a:rPr lang="en-US" altLang="ko-KR" dirty="0"/>
              <a:t>style=“</a:t>
            </a:r>
            <a:r>
              <a:rPr lang="en-US" altLang="ko-KR" dirty="0" err="1" smtClean="0"/>
              <a:t>font-style:italic</a:t>
            </a:r>
            <a:r>
              <a:rPr lang="en-US" altLang="ko-KR" dirty="0" smtClean="0"/>
              <a:t>;”</a:t>
            </a:r>
          </a:p>
          <a:p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/>
              <a:t>style=“</a:t>
            </a:r>
            <a:r>
              <a:rPr lang="en-US" altLang="ko-KR" dirty="0" err="1" smtClean="0"/>
              <a:t>text-align:center</a:t>
            </a:r>
            <a:r>
              <a:rPr lang="en-US" altLang="ko-KR" dirty="0" smtClean="0"/>
              <a:t>;”, </a:t>
            </a:r>
            <a:r>
              <a:rPr lang="en-US" altLang="ko-KR" dirty="0"/>
              <a:t>“</a:t>
            </a:r>
            <a:r>
              <a:rPr lang="en-US" altLang="ko-KR" dirty="0" err="1" smtClean="0"/>
              <a:t>text-align:left</a:t>
            </a:r>
            <a:r>
              <a:rPr lang="en-US" altLang="ko-KR" dirty="0" smtClean="0"/>
              <a:t>;”, </a:t>
            </a:r>
            <a:r>
              <a:rPr lang="en-US" altLang="ko-KR" dirty="0"/>
              <a:t>“</a:t>
            </a:r>
            <a:r>
              <a:rPr lang="en-US" altLang="ko-KR" dirty="0" err="1" smtClean="0"/>
              <a:t>text-align:right</a:t>
            </a:r>
            <a:r>
              <a:rPr lang="en-US" altLang="ko-KR" dirty="0" smtClean="0"/>
              <a:t>;”</a:t>
            </a:r>
          </a:p>
          <a:p>
            <a:pPr lvl="1"/>
            <a:r>
              <a:rPr lang="en-US" altLang="ko-KR" dirty="0"/>
              <a:t>style=“</a:t>
            </a:r>
            <a:r>
              <a:rPr lang="en-US" altLang="ko-KR" dirty="0" err="1" smtClean="0"/>
              <a:t>text-decoration:underline</a:t>
            </a:r>
            <a:r>
              <a:rPr lang="en-US" altLang="ko-KR" dirty="0" smtClean="0"/>
              <a:t>;”, </a:t>
            </a:r>
            <a:r>
              <a:rPr lang="en-US" altLang="ko-KR" dirty="0"/>
              <a:t>“</a:t>
            </a:r>
            <a:r>
              <a:rPr lang="en-US" altLang="ko-KR" dirty="0" err="1" smtClean="0"/>
              <a:t>text-decoration:none</a:t>
            </a:r>
            <a:r>
              <a:rPr lang="en-US" altLang="ko-KR" dirty="0" smtClean="0"/>
              <a:t>;”</a:t>
            </a:r>
            <a:endParaRPr lang="en-US" altLang="ko-KR" dirty="0"/>
          </a:p>
          <a:p>
            <a:pPr lvl="1"/>
            <a:r>
              <a:rPr lang="en-US" altLang="ko-KR" dirty="0"/>
              <a:t>style=“</a:t>
            </a:r>
            <a:r>
              <a:rPr lang="en-US" altLang="ko-KR" dirty="0" smtClean="0"/>
              <a:t>line-height:200%;”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8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ko-KR"/>
              <a:t>HTML </a:t>
            </a:r>
            <a:r>
              <a:rPr lang="ko-KR" altLang="en-US"/>
              <a:t>색상</a:t>
            </a:r>
          </a:p>
        </p:txBody>
      </p:sp>
      <p:sp>
        <p:nvSpPr>
          <p:cNvPr id="5325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8924894-392B-48D8-A46F-7892170CD71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14422"/>
            <a:ext cx="6599410" cy="4911741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16</a:t>
            </a:r>
            <a:r>
              <a:rPr lang="ko-KR" altLang="en-US" sz="2000" dirty="0"/>
              <a:t>진수 이용하기</a:t>
            </a:r>
            <a:r>
              <a:rPr lang="en-US" altLang="ko-KR" sz="2000" dirty="0"/>
              <a:t>(</a:t>
            </a:r>
            <a:r>
              <a:rPr lang="ko-KR" altLang="en-US" sz="2000" dirty="0"/>
              <a:t>표준</a:t>
            </a:r>
            <a:r>
              <a:rPr lang="en-US" altLang="ko-KR" sz="2000" dirty="0"/>
              <a:t>) : #</a:t>
            </a:r>
            <a:r>
              <a:rPr lang="en-US" altLang="ko-KR" sz="2000" dirty="0" smtClean="0"/>
              <a:t>RRGGBB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약칭</a:t>
            </a:r>
            <a:r>
              <a:rPr lang="en-US" altLang="ko-KR" sz="2000" dirty="0" smtClean="0"/>
              <a:t>: #RGB </a:t>
            </a:r>
            <a:r>
              <a:rPr lang="ko-KR" altLang="en-US" sz="2000" dirty="0" smtClean="0"/>
              <a:t>형태도 가능 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바이트라도 줄이려고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: #234 </a:t>
            </a:r>
            <a:r>
              <a:rPr lang="en-US" altLang="ko-KR" sz="1600" dirty="0" smtClean="0">
                <a:sym typeface="Wingdings" pitchFamily="2" charset="2"/>
              </a:rPr>
              <a:t> #223344</a:t>
            </a:r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색상 </a:t>
            </a:r>
            <a:r>
              <a:rPr lang="ko-KR" altLang="en-US" sz="2000" dirty="0"/>
              <a:t>이름 사용하기 </a:t>
            </a:r>
          </a:p>
          <a:p>
            <a:pPr lvl="1"/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www.w3schools.com/html/html_colornames.asp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7584" y="1628800"/>
            <a:ext cx="5877689" cy="252028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10" y="0"/>
            <a:ext cx="206753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9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형태</a:t>
            </a:r>
            <a:r>
              <a:rPr lang="en-US" altLang="ko-KR" dirty="0"/>
              <a:t>: &lt;a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url</a:t>
            </a:r>
            <a:r>
              <a:rPr lang="en-US" altLang="ko-KR" dirty="0"/>
              <a:t>"&gt;Text to be displayed&lt;/a&gt; </a:t>
            </a:r>
          </a:p>
          <a:p>
            <a:r>
              <a:rPr lang="en-US" altLang="ko-KR" dirty="0" smtClean="0"/>
              <a:t>Attribute</a:t>
            </a:r>
          </a:p>
          <a:p>
            <a:pPr lvl="1"/>
            <a:r>
              <a:rPr lang="en-US" altLang="ko-KR" dirty="0"/>
              <a:t>target : </a:t>
            </a:r>
            <a:r>
              <a:rPr lang="ko-KR" altLang="en-US" dirty="0"/>
              <a:t>어느 창에 나타날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_blank : </a:t>
            </a:r>
            <a:r>
              <a:rPr lang="ko-KR" altLang="en-US" dirty="0" err="1"/>
              <a:t>새창</a:t>
            </a:r>
            <a:endParaRPr lang="ko-KR" altLang="en-US" dirty="0"/>
          </a:p>
          <a:p>
            <a:pPr lvl="2"/>
            <a:r>
              <a:rPr lang="en-US" altLang="ko-KR" dirty="0"/>
              <a:t>_top : top </a:t>
            </a:r>
            <a:r>
              <a:rPr lang="ko-KR" altLang="en-US" dirty="0"/>
              <a:t>프레임</a:t>
            </a:r>
          </a:p>
          <a:p>
            <a:pPr lvl="2"/>
            <a:r>
              <a:rPr lang="ko-KR" altLang="en-US" dirty="0"/>
              <a:t>프레임이름 </a:t>
            </a:r>
            <a:r>
              <a:rPr lang="en-US" altLang="ko-KR" dirty="0"/>
              <a:t>: </a:t>
            </a:r>
            <a:r>
              <a:rPr lang="ko-KR" altLang="en-US" dirty="0"/>
              <a:t>특정 프레임</a:t>
            </a:r>
          </a:p>
          <a:p>
            <a:pPr lvl="1"/>
            <a:r>
              <a:rPr lang="en-US" altLang="ko-KR" dirty="0"/>
              <a:t>name : </a:t>
            </a:r>
            <a:r>
              <a:rPr lang="ko-KR" altLang="en-US" dirty="0"/>
              <a:t>페이지 내부의 특정 부분을 링크하고 </a:t>
            </a:r>
            <a:r>
              <a:rPr lang="ko-KR" altLang="en-US" dirty="0" err="1"/>
              <a:t>싶을때</a:t>
            </a:r>
            <a:endParaRPr lang="ko-KR" altLang="en-US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&lt;a name="top"&gt;</a:t>
            </a:r>
            <a:r>
              <a:rPr lang="ko-KR" altLang="en-US" dirty="0"/>
              <a:t>여기가 가장 처음</a:t>
            </a:r>
            <a:r>
              <a:rPr lang="en-US" altLang="ko-KR" dirty="0"/>
              <a:t>&lt;/a&gt;</a:t>
            </a:r>
          </a:p>
          <a:p>
            <a:pPr lvl="3"/>
            <a:r>
              <a:rPr lang="en-US" altLang="ko-KR" dirty="0"/>
              <a:t>…</a:t>
            </a:r>
          </a:p>
          <a:p>
            <a:pPr lvl="3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="#top"&gt;</a:t>
            </a:r>
            <a:r>
              <a:rPr lang="ko-KR" altLang="en-US" dirty="0"/>
              <a:t>문서의 처음으로 가기</a:t>
            </a:r>
            <a:r>
              <a:rPr lang="en-US" altLang="ko-KR" dirty="0"/>
              <a:t>&lt;/a&gt;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대학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렌더링하며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대학을 클릭 시 명지대학교</a:t>
            </a:r>
            <a:r>
              <a:rPr lang="en-US" altLang="ko-KR" dirty="0"/>
              <a:t>homepage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link</a:t>
            </a:r>
            <a:r>
              <a:rPr lang="ko-KR" altLang="en-US" dirty="0"/>
              <a:t>하기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6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&gt;: ordered list (1,2,3)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&gt;: unordered list ( - - - )</a:t>
            </a:r>
          </a:p>
          <a:p>
            <a:pPr lvl="1"/>
            <a:r>
              <a:rPr lang="en-US" altLang="ko-KR" dirty="0" smtClean="0"/>
              <a:t>&lt;li&gt;: </a:t>
            </a:r>
            <a:r>
              <a:rPr lang="ko-KR" altLang="en-US" dirty="0" smtClean="0"/>
              <a:t>리스트 아이템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04480"/>
            <a:ext cx="2416181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2095013" cy="238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635896" y="3927759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일반형태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=“/images/arrow.gif”&gt;</a:t>
            </a:r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alt: </a:t>
            </a:r>
            <a:r>
              <a:rPr lang="ko-KR" altLang="en-US" dirty="0" smtClean="0"/>
              <a:t>이미지가 출력되기 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실패했을 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보여지는 </a:t>
            </a:r>
            <a:r>
              <a:rPr lang="en-US" altLang="ko-KR" dirty="0" smtClean="0"/>
              <a:t>text</a:t>
            </a:r>
          </a:p>
          <a:p>
            <a:pPr lvl="1"/>
            <a:r>
              <a:rPr lang="en-US" altLang="ko-KR" dirty="0" smtClean="0"/>
              <a:t>width, height: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usemap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r>
              <a:rPr lang="ko-KR" altLang="en-US" dirty="0" smtClean="0"/>
              <a:t>파일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jpg: </a:t>
            </a:r>
            <a:r>
              <a:rPr lang="ko-KR" altLang="en-US" dirty="0" smtClean="0"/>
              <a:t>압축률 높음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손실 있을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gif: </a:t>
            </a:r>
            <a:r>
              <a:rPr lang="ko-KR" altLang="en-US" dirty="0" smtClean="0"/>
              <a:t>작은 아이콘 등에 사용됨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투명 이미지</a:t>
            </a:r>
            <a:r>
              <a:rPr lang="en-US" altLang="ko-KR" dirty="0" smtClean="0"/>
              <a:t>, moving gif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적은 색상 수 등에도 사용가능 </a:t>
            </a:r>
            <a:r>
              <a:rPr lang="en-US" altLang="ko-KR" dirty="0" smtClean="0"/>
              <a:t>(IE6 </a:t>
            </a:r>
            <a:r>
              <a:rPr lang="ko-KR" altLang="en-US" dirty="0" smtClean="0"/>
              <a:t>버그 존재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사이즈에 주의해야 함</a:t>
            </a:r>
            <a:r>
              <a:rPr lang="en-US" altLang="ko-KR" dirty="0" smtClean="0"/>
              <a:t>!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Hypertext Markup Language</a:t>
            </a:r>
          </a:p>
          <a:p>
            <a:pPr lvl="1"/>
            <a:r>
              <a:rPr lang="en-US" altLang="ko-KR" dirty="0" smtClean="0"/>
              <a:t>Hypertext: </a:t>
            </a:r>
            <a:r>
              <a:rPr lang="ko-KR" altLang="en-US" dirty="0" smtClean="0"/>
              <a:t>링크로 서로 연결되어 있는 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Markup: Tag</a:t>
            </a:r>
            <a:r>
              <a:rPr lang="ko-KR" altLang="en-US" dirty="0" smtClean="0"/>
              <a:t>를 이용하여 문서의 메타 정보를 표현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 기반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에서 보여질 문서의 내용과 모양을 표현</a:t>
            </a:r>
            <a:endParaRPr lang="en-US" altLang="ko-KR" dirty="0" smtClean="0"/>
          </a:p>
          <a:p>
            <a:pPr lvl="1"/>
            <a:r>
              <a:rPr lang="ko-KR" altLang="en-US" dirty="0"/>
              <a:t>줄 바꿈</a:t>
            </a:r>
            <a:r>
              <a:rPr lang="en-US" altLang="ko-KR" dirty="0"/>
              <a:t>, </a:t>
            </a:r>
            <a:r>
              <a:rPr lang="ko-KR" altLang="en-US" dirty="0"/>
              <a:t>공백 등은 모두 무시됨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http://www.w3.org</a:t>
            </a:r>
            <a:endParaRPr lang="en-US" altLang="ko-KR" dirty="0" smtClean="0"/>
          </a:p>
          <a:p>
            <a:r>
              <a:rPr lang="ko-KR" altLang="en-US" dirty="0" smtClean="0"/>
              <a:t>버</a:t>
            </a:r>
            <a:r>
              <a:rPr lang="ko-KR" altLang="en-US" dirty="0"/>
              <a:t>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대표적으로 많이 사용하는 버전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HTML 4.01, XHTML 1.0, XHTML 1.1, </a:t>
            </a:r>
            <a:r>
              <a:rPr lang="en-US" altLang="ko-KR" b="1" dirty="0" smtClean="0">
                <a:solidFill>
                  <a:srgbClr val="FF0000"/>
                </a:solidFill>
              </a:rPr>
              <a:t>HTML5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좋아하는 연예인에 대한 정보 페이지를 다음과 같이 만드시오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연예인 정보는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연예인의 사진을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링크로 이동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32" y="3356992"/>
            <a:ext cx="546822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17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11"/>
            <a:ext cx="3419872" cy="6872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&lt;table&gt;: </a:t>
            </a:r>
            <a:r>
              <a:rPr lang="ko-KR" altLang="en-US" dirty="0" smtClean="0"/>
              <a:t>기본적으로 </a:t>
            </a:r>
            <a:r>
              <a:rPr lang="ko-KR" altLang="en-US" dirty="0" err="1" smtClean="0"/>
              <a:t>격자형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row </a:t>
            </a:r>
            <a:r>
              <a:rPr lang="ko-KR" altLang="en-US" dirty="0" smtClean="0"/>
              <a:t>한 행을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header</a:t>
            </a:r>
            <a:r>
              <a:rPr lang="ko-KR" altLang="en-US" dirty="0" smtClean="0"/>
              <a:t>한 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bold,center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&lt;td&gt; 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cell </a:t>
            </a:r>
            <a:r>
              <a:rPr lang="ko-KR" altLang="en-US" dirty="0" err="1" smtClean="0"/>
              <a:t>한칸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&lt;caption&gt;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(option)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thead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tbody</a:t>
            </a:r>
            <a:r>
              <a:rPr lang="en-US" altLang="ko-KR" dirty="0" smtClean="0"/>
              <a:t>&gt;&lt;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 (option)</a:t>
            </a:r>
          </a:p>
          <a:p>
            <a:r>
              <a:rPr lang="ko-KR" altLang="en-US" dirty="0" smtClean="0"/>
              <a:t>여러 칸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cell</a:t>
            </a:r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병합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병합</a:t>
            </a:r>
            <a:endParaRPr lang="en-US" altLang="ko-KR" dirty="0" smtClean="0"/>
          </a:p>
          <a:p>
            <a:r>
              <a:rPr lang="ko-KR" altLang="en-US" dirty="0" smtClean="0"/>
              <a:t>좌우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align=“xxx”</a:t>
            </a:r>
            <a:r>
              <a:rPr lang="ko-KR" altLang="en-US" dirty="0" smtClean="0"/>
              <a:t> 사용 </a:t>
            </a:r>
            <a:endParaRPr lang="en-US" altLang="ko-KR" dirty="0"/>
          </a:p>
          <a:p>
            <a:pPr lvl="1"/>
            <a:r>
              <a:rPr lang="en-US" altLang="ko-KR" dirty="0" smtClean="0"/>
              <a:t>style=“</a:t>
            </a:r>
            <a:r>
              <a:rPr lang="en-US" altLang="ko-KR" dirty="0" err="1" smtClean="0"/>
              <a:t>text-align:xxx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740" y="908720"/>
            <a:ext cx="1460748" cy="2055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7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표를 만들어 보시오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476478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0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데이터를 서버로 전송하기 위하여 사용</a:t>
            </a:r>
            <a:endParaRPr lang="en-US" altLang="ko-KR" dirty="0" smtClean="0"/>
          </a:p>
          <a:p>
            <a:r>
              <a:rPr lang="en-US" altLang="ko-KR" dirty="0" smtClean="0"/>
              <a:t>&lt;form action=“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method=“{post/get}”&gt;&lt;/form&gt;</a:t>
            </a:r>
          </a:p>
          <a:p>
            <a:pPr lvl="1"/>
            <a:r>
              <a:rPr lang="en-US" altLang="ko-KR" dirty="0" err="1" smtClean="0"/>
              <a:t>url</a:t>
            </a:r>
            <a:r>
              <a:rPr lang="ko-KR" altLang="en-US" dirty="0" smtClean="0"/>
              <a:t>로 폼 전송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POST : </a:t>
            </a:r>
            <a:r>
              <a:rPr lang="en-US" altLang="ko-KR" dirty="0"/>
              <a:t>HTTP </a:t>
            </a:r>
            <a:r>
              <a:rPr lang="ko-KR" altLang="en-US" dirty="0"/>
              <a:t>프로토콜 내부에서 전달</a:t>
            </a:r>
            <a:r>
              <a:rPr lang="en-US" altLang="ko-KR" dirty="0"/>
              <a:t>, Encode</a:t>
            </a:r>
            <a:r>
              <a:rPr lang="ko-KR" altLang="en-US" dirty="0"/>
              <a:t>되어서 전달됨</a:t>
            </a:r>
          </a:p>
          <a:p>
            <a:pPr lvl="2"/>
            <a:r>
              <a:rPr lang="en-US" altLang="ko-KR" dirty="0" smtClean="0"/>
              <a:t>GET : URL</a:t>
            </a:r>
            <a:r>
              <a:rPr lang="ko-KR" altLang="en-US" dirty="0" smtClean="0"/>
              <a:t>뒤에 </a:t>
            </a:r>
            <a:r>
              <a:rPr lang="ko-KR" altLang="en-US" dirty="0"/>
              <a:t>전달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 smtClean="0"/>
              <a:t>index.php?id</a:t>
            </a:r>
            <a:r>
              <a:rPr lang="en-US" altLang="ko-KR" dirty="0" smtClean="0"/>
              <a:t>=1&amp;n=bill), </a:t>
            </a:r>
            <a:r>
              <a:rPr lang="ko-KR" altLang="en-US" dirty="0" smtClean="0"/>
              <a:t>길이제한</a:t>
            </a:r>
            <a:endParaRPr lang="en-US" altLang="ko-KR" dirty="0" smtClean="0"/>
          </a:p>
          <a:p>
            <a:r>
              <a:rPr lang="ko-KR" altLang="en-US" dirty="0" smtClean="0"/>
              <a:t>사용 가능 </a:t>
            </a:r>
            <a:r>
              <a:rPr lang="en-US" altLang="ko-KR" dirty="0" smtClean="0"/>
              <a:t>Element</a:t>
            </a:r>
          </a:p>
          <a:p>
            <a:pPr lvl="1"/>
            <a:r>
              <a:rPr lang="en-US" altLang="ko-KR" dirty="0" smtClean="0"/>
              <a:t>input: Text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라디오버튼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select: </a:t>
            </a:r>
            <a:r>
              <a:rPr lang="ko-KR" altLang="en-US" dirty="0" err="1" smtClean="0"/>
              <a:t>드롭다운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teatarea</a:t>
            </a:r>
            <a:r>
              <a:rPr lang="en-US" altLang="ko-KR" dirty="0" smtClean="0"/>
              <a:t>: multi-line </a:t>
            </a:r>
            <a:r>
              <a:rPr lang="ko-KR" altLang="en-US" dirty="0" smtClean="0"/>
              <a:t>텍스트 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4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형태</a:t>
            </a:r>
            <a:r>
              <a:rPr lang="en-US" altLang="ko-KR" dirty="0" smtClean="0"/>
              <a:t>: &lt;input type=“xxx” name=“xxx” value=“xxx”… /&gt;</a:t>
            </a:r>
          </a:p>
          <a:p>
            <a:r>
              <a:rPr lang="ko-KR" altLang="en-US" dirty="0"/>
              <a:t>텍스트 혹은 </a:t>
            </a:r>
            <a:r>
              <a:rPr lang="ko-KR" altLang="en-US" dirty="0" err="1"/>
              <a:t>여러가지</a:t>
            </a:r>
            <a:r>
              <a:rPr lang="ko-KR" altLang="en-US" dirty="0"/>
              <a:t> 버튼</a:t>
            </a:r>
          </a:p>
          <a:p>
            <a:r>
              <a:rPr lang="en-US" altLang="ko-KR" dirty="0"/>
              <a:t>Type</a:t>
            </a:r>
          </a:p>
          <a:p>
            <a:pPr lvl="1"/>
            <a:r>
              <a:rPr lang="en-US" altLang="ko-KR" sz="1800" dirty="0"/>
              <a:t>Text : text </a:t>
            </a:r>
            <a:r>
              <a:rPr lang="ko-KR" altLang="en-US" sz="1800" dirty="0" err="1"/>
              <a:t>입력창</a:t>
            </a:r>
            <a:endParaRPr lang="ko-KR" altLang="en-US" sz="1800" dirty="0"/>
          </a:p>
          <a:p>
            <a:pPr lvl="1"/>
            <a:r>
              <a:rPr lang="en-US" altLang="ko-KR" sz="1800" dirty="0"/>
              <a:t>Password : password </a:t>
            </a:r>
            <a:r>
              <a:rPr lang="ko-KR" altLang="en-US" sz="1800" dirty="0" err="1"/>
              <a:t>입력창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내용이 ***로 보임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Radio : radio </a:t>
            </a:r>
            <a:r>
              <a:rPr lang="ko-KR" altLang="en-US" sz="1800" dirty="0"/>
              <a:t>버튼 </a:t>
            </a:r>
            <a:r>
              <a:rPr lang="en-US" altLang="ko-KR" sz="1800" dirty="0"/>
              <a:t>(</a:t>
            </a:r>
            <a:r>
              <a:rPr lang="ko-KR" altLang="en-US" sz="1800" dirty="0"/>
              <a:t>같은 그룹은 </a:t>
            </a:r>
            <a:r>
              <a:rPr lang="en-US" altLang="ko-KR" sz="1800" dirty="0"/>
              <a:t>name</a:t>
            </a:r>
            <a:r>
              <a:rPr lang="ko-KR" altLang="en-US" sz="1800" dirty="0"/>
              <a:t>을 같게 함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Checkbox : </a:t>
            </a:r>
            <a:r>
              <a:rPr lang="ko-KR" altLang="en-US" sz="1800" dirty="0"/>
              <a:t>체크 버튼</a:t>
            </a:r>
          </a:p>
          <a:p>
            <a:pPr lvl="1"/>
            <a:r>
              <a:rPr lang="en-US" altLang="ko-KR" sz="1800" dirty="0"/>
              <a:t>File : </a:t>
            </a:r>
            <a:r>
              <a:rPr lang="ko-KR" altLang="en-US" sz="1800" dirty="0"/>
              <a:t>파일 </a:t>
            </a:r>
            <a:r>
              <a:rPr lang="ko-KR" altLang="en-US" sz="1800" dirty="0" err="1" smtClean="0"/>
              <a:t>전송창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vl="1"/>
            <a:r>
              <a:rPr lang="en-US" altLang="ko-KR" sz="1800" dirty="0"/>
              <a:t>Hidden : </a:t>
            </a:r>
            <a:r>
              <a:rPr lang="ko-KR" altLang="en-US" sz="1800" dirty="0" smtClean="0"/>
              <a:t>브라우저에서는 </a:t>
            </a:r>
            <a:r>
              <a:rPr lang="ko-KR" altLang="en-US" sz="1800" dirty="0"/>
              <a:t>보이지 않음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숨겨</a:t>
            </a:r>
            <a:r>
              <a:rPr lang="ko-KR" altLang="en-US" sz="1800" dirty="0"/>
              <a:t>진</a:t>
            </a:r>
            <a:r>
              <a:rPr lang="ko-KR" altLang="en-US" sz="1800" dirty="0" smtClean="0"/>
              <a:t> 값 전달 시 </a:t>
            </a:r>
            <a:r>
              <a:rPr lang="ko-KR" altLang="en-US" sz="1800" dirty="0"/>
              <a:t>이용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Button : </a:t>
            </a:r>
            <a:r>
              <a:rPr lang="ko-KR" altLang="en-US" sz="1800" dirty="0"/>
              <a:t>버튼</a:t>
            </a:r>
          </a:p>
          <a:p>
            <a:pPr lvl="1"/>
            <a:r>
              <a:rPr lang="en-US" altLang="ko-KR" sz="1800" dirty="0"/>
              <a:t>Submit, Reset : </a:t>
            </a:r>
            <a:r>
              <a:rPr lang="ko-KR" altLang="en-US" sz="1800" dirty="0"/>
              <a:t>버튼의 일종으로 폼 전송</a:t>
            </a:r>
            <a:r>
              <a:rPr lang="en-US" altLang="ko-KR" sz="1800" dirty="0"/>
              <a:t>, </a:t>
            </a:r>
            <a:r>
              <a:rPr lang="ko-KR" altLang="en-US" sz="1800" dirty="0"/>
              <a:t>폼 내용전체 삭제</a:t>
            </a:r>
          </a:p>
          <a:p>
            <a:pPr lvl="1"/>
            <a:endParaRPr lang="ko-KR" altLang="en-US" sz="1800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77" y="2492896"/>
            <a:ext cx="981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77" y="2926283"/>
            <a:ext cx="1552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50" y="3285671"/>
            <a:ext cx="895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76" y="3573016"/>
            <a:ext cx="14763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81128"/>
            <a:ext cx="914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0" b="8999"/>
          <a:stretch/>
        </p:blipFill>
        <p:spPr bwMode="auto">
          <a:xfrm>
            <a:off x="6360662" y="3890963"/>
            <a:ext cx="2447925" cy="20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9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&lt;select name=“xxx” size=“xxx”&gt;&lt;/select&gt;</a:t>
            </a:r>
          </a:p>
          <a:p>
            <a:pPr lvl="1"/>
            <a:r>
              <a:rPr lang="ko-KR" altLang="en-US" dirty="0" err="1" smtClean="0"/>
              <a:t>콤보박스</a:t>
            </a:r>
            <a:r>
              <a:rPr lang="en-US" altLang="ko-KR" dirty="0" smtClean="0"/>
              <a:t>(size=1, default), </a:t>
            </a:r>
            <a:r>
              <a:rPr lang="ko-KR" altLang="en-US" dirty="0" smtClean="0"/>
              <a:t>리스트 박스</a:t>
            </a:r>
            <a:r>
              <a:rPr lang="en-US" altLang="ko-KR" dirty="0" smtClean="0"/>
              <a:t>(size&gt;1)</a:t>
            </a:r>
          </a:p>
          <a:p>
            <a:pPr lvl="1"/>
            <a:r>
              <a:rPr lang="ko-KR" altLang="en-US" dirty="0" smtClean="0"/>
              <a:t>리스트 항목</a:t>
            </a:r>
            <a:r>
              <a:rPr lang="en-US" altLang="ko-KR" dirty="0" smtClean="0"/>
              <a:t>: &lt;option value=“xxx”&gt;</a:t>
            </a:r>
            <a:r>
              <a:rPr lang="en-US" altLang="ko-KR" dirty="0" err="1" smtClean="0"/>
              <a:t>yyy</a:t>
            </a:r>
            <a:r>
              <a:rPr lang="en-US" altLang="ko-KR" dirty="0" smtClean="0"/>
              <a:t>&lt;/option&gt;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 cols=“80” rows=“10” name=“a”&gt;&lt;/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멀티라인 문자열 입력 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글쓰기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459922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005014" cy="47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369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12" y="22905"/>
            <a:ext cx="6994876" cy="683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70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256584" cy="455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17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이용하여 다음을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688632" cy="31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443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214422"/>
            <a:ext cx="5842992" cy="491174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Frame: </a:t>
            </a:r>
            <a:r>
              <a:rPr lang="ko-KR" altLang="en-US" sz="2000" dirty="0" smtClean="0"/>
              <a:t>하나의 창 속에 여러 페이지 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&lt;frameset&gt;&lt;frame&gt;&lt;</a:t>
            </a:r>
            <a:r>
              <a:rPr lang="en-US" altLang="ko-KR" sz="1800" dirty="0" err="1" smtClean="0"/>
              <a:t>iframe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…</a:t>
            </a:r>
          </a:p>
          <a:p>
            <a:pPr lvl="1"/>
            <a:r>
              <a:rPr lang="ko-KR" altLang="en-US" sz="1800" dirty="0" smtClean="0"/>
              <a:t>사용하지 않는 것이 좋음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Entity: </a:t>
            </a:r>
          </a:p>
          <a:p>
            <a:pPr lvl="1"/>
            <a:r>
              <a:rPr lang="ko-KR" altLang="en-US" sz="1800" dirty="0" smtClean="0"/>
              <a:t>각종 특수문자나 </a:t>
            </a:r>
            <a:r>
              <a:rPr lang="en-US" altLang="ko-KR" sz="1800" dirty="0" smtClean="0"/>
              <a:t>“&lt;“, “&gt;”, “&amp;”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r>
              <a:rPr lang="en-US" altLang="ko-KR" sz="1800" b="1" dirty="0" smtClean="0"/>
              <a:t>&amp;</a:t>
            </a:r>
            <a:r>
              <a:rPr lang="ko-KR" altLang="en-US" sz="1800" dirty="0" smtClean="0"/>
              <a:t>값</a:t>
            </a:r>
            <a:r>
              <a:rPr lang="en-US" altLang="ko-KR" sz="1800" b="1" dirty="0" smtClean="0"/>
              <a:t>;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형태</a:t>
            </a:r>
            <a:endParaRPr lang="en-US" altLang="ko-KR" sz="1800" dirty="0" smtClean="0"/>
          </a:p>
          <a:p>
            <a:pPr lvl="1"/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w3schools.com/html/html_entities.asp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86140"/>
            <a:ext cx="1551968" cy="4453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64" y="2060848"/>
            <a:ext cx="1080120" cy="4488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4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구문을 활용한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엄격하지만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오류를 줄일 수 있음</a:t>
            </a:r>
            <a:endParaRPr lang="en-US" altLang="ko-KR" dirty="0" smtClean="0"/>
          </a:p>
          <a:p>
            <a:r>
              <a:rPr lang="ko-KR" altLang="en-US" dirty="0" smtClean="0"/>
              <a:t>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과의 호환성 유지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2.0 </a:t>
            </a:r>
            <a:r>
              <a:rPr lang="ko-KR" altLang="en-US" dirty="0" smtClean="0"/>
              <a:t>이상은 실제 사용되지 않음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과의 차이점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element </a:t>
            </a:r>
            <a:r>
              <a:rPr lang="ko-KR" altLang="en-US" dirty="0" smtClean="0"/>
              <a:t>간의 </a:t>
            </a:r>
            <a:r>
              <a:rPr lang="ko-KR" altLang="en-US" b="1" dirty="0" smtClean="0">
                <a:solidFill>
                  <a:srgbClr val="FF0000"/>
                </a:solidFill>
              </a:rPr>
              <a:t>중</a:t>
            </a:r>
            <a:r>
              <a:rPr lang="ko-KR" altLang="en-US" b="1" dirty="0">
                <a:solidFill>
                  <a:srgbClr val="FF0000"/>
                </a:solidFill>
              </a:rPr>
              <a:t>첩</a:t>
            </a:r>
            <a:r>
              <a:rPr lang="ko-KR" altLang="en-US" b="1" dirty="0" smtClean="0">
                <a:solidFill>
                  <a:srgbClr val="FF0000"/>
                </a:solidFill>
              </a:rPr>
              <a:t> 관계가 올바르게 </a:t>
            </a:r>
            <a:r>
              <a:rPr lang="ko-KR" altLang="en-US" dirty="0" smtClean="0"/>
              <a:t>이루어져야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는 </a:t>
            </a:r>
            <a:r>
              <a:rPr lang="ko-KR" altLang="en-US" b="1" dirty="0" smtClean="0">
                <a:solidFill>
                  <a:srgbClr val="FF0000"/>
                </a:solidFill>
              </a:rPr>
              <a:t>닫혀 있어야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&lt;p&gt;xxx&lt;/p&gt;,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/&gt;)</a:t>
            </a:r>
          </a:p>
          <a:p>
            <a:pPr lvl="1"/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en-US" altLang="ko-KR" dirty="0" smtClean="0"/>
              <a:t>element, attribute</a:t>
            </a:r>
            <a:r>
              <a:rPr lang="ko-KR" altLang="en-US" dirty="0" smtClean="0"/>
              <a:t>는 </a:t>
            </a:r>
            <a:r>
              <a:rPr lang="ko-KR" altLang="en-US" b="1" dirty="0" smtClean="0">
                <a:solidFill>
                  <a:srgbClr val="FF0000"/>
                </a:solidFill>
              </a:rPr>
              <a:t>소문자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b="1" dirty="0" smtClean="0">
                <a:solidFill>
                  <a:srgbClr val="FF0000"/>
                </a:solidFill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</a:rPr>
              <a:t>root element</a:t>
            </a:r>
            <a:r>
              <a:rPr lang="ko-KR" altLang="en-US" dirty="0" smtClean="0"/>
              <a:t>를 가져야 함 </a:t>
            </a:r>
            <a:r>
              <a:rPr lang="en-US" altLang="ko-KR" dirty="0" smtClean="0"/>
              <a:t>(html)</a:t>
            </a:r>
          </a:p>
          <a:p>
            <a:pPr lvl="1"/>
            <a:r>
              <a:rPr lang="ko-KR" altLang="en-US" dirty="0" smtClean="0"/>
              <a:t>모든 값은 </a:t>
            </a:r>
            <a:r>
              <a:rPr lang="ko-KR" altLang="en-US" b="1" dirty="0" smtClean="0">
                <a:solidFill>
                  <a:srgbClr val="FF0000"/>
                </a:solidFill>
              </a:rPr>
              <a:t>따옴표</a:t>
            </a:r>
            <a:r>
              <a:rPr lang="ko-KR" altLang="en-US" dirty="0" smtClean="0"/>
              <a:t>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&lt;div id=“header”&gt;&lt;/div&gt;)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5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Reference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www.w3schools.com/tags/default.asp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8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http://www.w3.org/TR/html5/</a:t>
            </a:r>
            <a:endParaRPr lang="en-US" altLang="ko-KR" dirty="0" smtClean="0"/>
          </a:p>
          <a:p>
            <a:r>
              <a:rPr lang="en-US" altLang="ko-KR" dirty="0" smtClean="0"/>
              <a:t>History</a:t>
            </a:r>
          </a:p>
          <a:p>
            <a:pPr lvl="1"/>
            <a:r>
              <a:rPr lang="en-US" altLang="ko-KR" dirty="0"/>
              <a:t>2004: WHATWG </a:t>
            </a:r>
            <a:r>
              <a:rPr lang="ko-KR" altLang="en-US" dirty="0"/>
              <a:t>설립</a:t>
            </a:r>
            <a:endParaRPr lang="en-US" altLang="ko-KR" dirty="0"/>
          </a:p>
          <a:p>
            <a:pPr lvl="2"/>
            <a:r>
              <a:rPr lang="en-US" altLang="ko-KR" dirty="0"/>
              <a:t>Web Hypertext Application Technology Working Group)</a:t>
            </a:r>
          </a:p>
          <a:p>
            <a:pPr lvl="2"/>
            <a:r>
              <a:rPr lang="en-US" altLang="ko-KR" dirty="0"/>
              <a:t>Apple, the Mozilla Foundation and Opera Software</a:t>
            </a:r>
          </a:p>
          <a:p>
            <a:pPr lvl="2"/>
            <a:r>
              <a:rPr lang="en-US" altLang="ko-KR" dirty="0"/>
              <a:t>Google (editor, Ian </a:t>
            </a:r>
            <a:r>
              <a:rPr lang="en-US" altLang="ko-KR" dirty="0" err="1"/>
              <a:t>Hickson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2008: First Public Working Draft</a:t>
            </a:r>
          </a:p>
          <a:p>
            <a:pPr lvl="1"/>
            <a:r>
              <a:rPr lang="en-US" altLang="ko-KR" dirty="0"/>
              <a:t>2009: W3C, XHTML2.0 </a:t>
            </a:r>
            <a:r>
              <a:rPr lang="ko-KR" altLang="en-US" dirty="0"/>
              <a:t>포기</a:t>
            </a:r>
            <a:endParaRPr lang="en-US" altLang="ko-KR" dirty="0"/>
          </a:p>
          <a:p>
            <a:pPr lvl="1"/>
            <a:r>
              <a:rPr lang="en-US" altLang="ko-KR" dirty="0"/>
              <a:t>2010: Steve Jobs, “Flash is no longer necessary”</a:t>
            </a:r>
          </a:p>
          <a:p>
            <a:pPr lvl="1"/>
            <a:r>
              <a:rPr lang="en-US" altLang="ko-KR" dirty="0"/>
              <a:t>2011: Adobe, Mobile Flash </a:t>
            </a:r>
            <a:r>
              <a:rPr lang="ko-KR" altLang="en-US" dirty="0"/>
              <a:t>개발 포기</a:t>
            </a:r>
            <a:endParaRPr lang="en-US" altLang="ko-KR" dirty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버전</a:t>
            </a:r>
            <a:r>
              <a:rPr lang="en-US" altLang="ko-KR" dirty="0"/>
              <a:t>: W3C Working Draft, </a:t>
            </a:r>
            <a:r>
              <a:rPr lang="en-US" altLang="ko-KR" dirty="0" smtClean="0"/>
              <a:t>29 Mar. 2012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Differences from HTML 4.01 and XHTML 1.x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New parsing </a:t>
            </a:r>
            <a:r>
              <a:rPr lang="en-US" altLang="ko-KR" b="1" dirty="0" smtClean="0"/>
              <a:t>rules</a:t>
            </a:r>
            <a:r>
              <a:rPr lang="en-US" altLang="ko-KR" dirty="0" smtClean="0"/>
              <a:t>: oriented </a:t>
            </a:r>
            <a:r>
              <a:rPr lang="en-US" altLang="ko-KR" dirty="0"/>
              <a:t>towards flexible parsing and compatibility; not based on SGML</a:t>
            </a:r>
          </a:p>
          <a:p>
            <a:r>
              <a:rPr lang="en-US" altLang="ko-KR" dirty="0"/>
              <a:t>Ability to use </a:t>
            </a:r>
            <a:r>
              <a:rPr lang="en-US" altLang="ko-KR" b="1" dirty="0"/>
              <a:t>inline</a:t>
            </a:r>
            <a:r>
              <a:rPr lang="en-US" altLang="ko-KR" dirty="0"/>
              <a:t> </a:t>
            </a:r>
            <a:r>
              <a:rPr lang="en-US" altLang="ko-KR" b="1" dirty="0"/>
              <a:t>SVG</a:t>
            </a:r>
            <a:r>
              <a:rPr lang="en-US" altLang="ko-KR" dirty="0"/>
              <a:t> and </a:t>
            </a:r>
            <a:r>
              <a:rPr lang="en-US" altLang="ko-KR" b="1" dirty="0" err="1"/>
              <a:t>MathML</a:t>
            </a:r>
            <a:r>
              <a:rPr lang="en-US" altLang="ko-KR" dirty="0"/>
              <a:t> in text/html</a:t>
            </a:r>
          </a:p>
          <a:p>
            <a:r>
              <a:rPr lang="en-US" altLang="ko-KR" b="1" dirty="0"/>
              <a:t>New elements</a:t>
            </a:r>
            <a:r>
              <a:rPr lang="en-US" altLang="ko-KR" dirty="0"/>
              <a:t>: article, aside, </a:t>
            </a:r>
            <a:r>
              <a:rPr lang="en-US" altLang="ko-KR" b="1" dirty="0"/>
              <a:t>audio</a:t>
            </a:r>
            <a:r>
              <a:rPr lang="en-US" altLang="ko-KR" dirty="0"/>
              <a:t>, </a:t>
            </a:r>
            <a:r>
              <a:rPr lang="en-US" altLang="ko-KR" dirty="0" err="1"/>
              <a:t>bdo</a:t>
            </a:r>
            <a:r>
              <a:rPr lang="en-US" altLang="ko-KR" dirty="0"/>
              <a:t>, canvas, command, </a:t>
            </a:r>
            <a:r>
              <a:rPr lang="en-US" altLang="ko-KR" dirty="0" err="1"/>
              <a:t>datalist</a:t>
            </a:r>
            <a:r>
              <a:rPr lang="en-US" altLang="ko-KR" dirty="0"/>
              <a:t>, details, embed, </a:t>
            </a:r>
            <a:r>
              <a:rPr lang="en-US" altLang="ko-KR" dirty="0" err="1"/>
              <a:t>figcaption</a:t>
            </a:r>
            <a:r>
              <a:rPr lang="en-US" altLang="ko-KR" dirty="0"/>
              <a:t>, figure, footer, header, </a:t>
            </a:r>
            <a:r>
              <a:rPr lang="en-US" altLang="ko-KR" dirty="0" err="1"/>
              <a:t>hgroup</a:t>
            </a:r>
            <a:r>
              <a:rPr lang="en-US" altLang="ko-KR" dirty="0"/>
              <a:t>, </a:t>
            </a:r>
            <a:r>
              <a:rPr lang="en-US" altLang="ko-KR" dirty="0" err="1"/>
              <a:t>keygen</a:t>
            </a:r>
            <a:r>
              <a:rPr lang="en-US" altLang="ko-KR" dirty="0"/>
              <a:t>, mark, meter, </a:t>
            </a:r>
            <a:r>
              <a:rPr lang="en-US" altLang="ko-KR" b="1" dirty="0" err="1"/>
              <a:t>nav</a:t>
            </a:r>
            <a:r>
              <a:rPr lang="en-US" altLang="ko-KR" dirty="0"/>
              <a:t>, output, progress, </a:t>
            </a:r>
            <a:r>
              <a:rPr lang="en-US" altLang="ko-KR" dirty="0" err="1"/>
              <a:t>rp</a:t>
            </a:r>
            <a:r>
              <a:rPr lang="en-US" altLang="ko-KR" dirty="0"/>
              <a:t>, </a:t>
            </a:r>
            <a:r>
              <a:rPr lang="en-US" altLang="ko-KR" dirty="0" err="1"/>
              <a:t>rt</a:t>
            </a:r>
            <a:r>
              <a:rPr lang="en-US" altLang="ko-KR" dirty="0"/>
              <a:t>, ruby, section, source, summary, time, </a:t>
            </a:r>
            <a:r>
              <a:rPr lang="en-US" altLang="ko-KR" b="1" dirty="0"/>
              <a:t>video</a:t>
            </a:r>
            <a:r>
              <a:rPr lang="en-US" altLang="ko-KR" dirty="0"/>
              <a:t>, </a:t>
            </a:r>
            <a:r>
              <a:rPr lang="en-US" altLang="ko-KR" dirty="0" err="1"/>
              <a:t>wbr</a:t>
            </a:r>
            <a:endParaRPr lang="en-US" altLang="ko-KR" dirty="0"/>
          </a:p>
          <a:p>
            <a:r>
              <a:rPr lang="en-US" altLang="ko-KR" b="1" dirty="0"/>
              <a:t>New types of form controls</a:t>
            </a:r>
            <a:r>
              <a:rPr lang="en-US" altLang="ko-KR" dirty="0"/>
              <a:t>: dates and times, email, </a:t>
            </a:r>
            <a:r>
              <a:rPr lang="en-US" altLang="ko-KR" dirty="0" err="1"/>
              <a:t>url</a:t>
            </a:r>
            <a:r>
              <a:rPr lang="en-US" altLang="ko-KR" dirty="0"/>
              <a:t>, search, number, range, </a:t>
            </a:r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smtClean="0"/>
              <a:t>color</a:t>
            </a:r>
          </a:p>
          <a:p>
            <a:r>
              <a:rPr lang="en-US" altLang="ko-KR" b="1" dirty="0" smtClean="0"/>
              <a:t>New </a:t>
            </a:r>
            <a:r>
              <a:rPr lang="en-US" altLang="ko-KR" b="1" dirty="0"/>
              <a:t>attributes</a:t>
            </a:r>
            <a:r>
              <a:rPr lang="en-US" altLang="ko-KR" dirty="0"/>
              <a:t>: charset (on meta), </a:t>
            </a:r>
            <a:r>
              <a:rPr lang="en-US" altLang="ko-KR" dirty="0" err="1"/>
              <a:t>async</a:t>
            </a:r>
            <a:r>
              <a:rPr lang="en-US" altLang="ko-KR" dirty="0"/>
              <a:t> (on script)</a:t>
            </a:r>
          </a:p>
          <a:p>
            <a:r>
              <a:rPr lang="en-US" altLang="ko-KR" b="1" dirty="0"/>
              <a:t>Global </a:t>
            </a:r>
            <a:r>
              <a:rPr lang="en-US" altLang="ko-KR" b="1" dirty="0" smtClean="0"/>
              <a:t>attributes</a:t>
            </a:r>
            <a:r>
              <a:rPr lang="en-US" altLang="ko-KR" dirty="0" smtClean="0"/>
              <a:t>: </a:t>
            </a:r>
            <a:r>
              <a:rPr lang="en-US" altLang="ko-KR" dirty="0"/>
              <a:t>id, </a:t>
            </a:r>
            <a:r>
              <a:rPr lang="en-US" altLang="ko-KR" dirty="0" err="1"/>
              <a:t>tabindex</a:t>
            </a:r>
            <a:r>
              <a:rPr lang="en-US" altLang="ko-KR" dirty="0"/>
              <a:t>, hidden, data-* (custom data attributes)</a:t>
            </a:r>
          </a:p>
          <a:p>
            <a:r>
              <a:rPr lang="en-US" altLang="ko-KR" b="1" dirty="0"/>
              <a:t>Deprecated elements </a:t>
            </a:r>
            <a:r>
              <a:rPr lang="en-US" altLang="ko-KR" dirty="0"/>
              <a:t>will be dropped altogether: acronym, applet, </a:t>
            </a:r>
            <a:r>
              <a:rPr lang="en-US" altLang="ko-KR" dirty="0" err="1"/>
              <a:t>basefont</a:t>
            </a:r>
            <a:r>
              <a:rPr lang="en-US" altLang="ko-KR" dirty="0"/>
              <a:t>, big, center, </a:t>
            </a:r>
            <a:r>
              <a:rPr lang="en-US" altLang="ko-KR" dirty="0" err="1"/>
              <a:t>dir</a:t>
            </a:r>
            <a:r>
              <a:rPr lang="en-US" altLang="ko-KR" dirty="0"/>
              <a:t>, font, frame, frameset, </a:t>
            </a:r>
            <a:r>
              <a:rPr lang="en-US" altLang="ko-KR" dirty="0" err="1"/>
              <a:t>isindex</a:t>
            </a:r>
            <a:r>
              <a:rPr lang="en-US" altLang="ko-KR" dirty="0"/>
              <a:t>, </a:t>
            </a:r>
            <a:r>
              <a:rPr lang="en-US" altLang="ko-KR" dirty="0" err="1"/>
              <a:t>noframes</a:t>
            </a:r>
            <a:r>
              <a:rPr lang="en-US" altLang="ko-KR" dirty="0"/>
              <a:t>, strike, </a:t>
            </a:r>
            <a:r>
              <a:rPr lang="en-US" altLang="ko-KR" dirty="0" err="1"/>
              <a:t>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1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Canvas: 2D drawing</a:t>
            </a:r>
          </a:p>
          <a:p>
            <a:r>
              <a:rPr lang="en-US" altLang="ko-KR" dirty="0" smtClean="0"/>
              <a:t>Drag-and-drop</a:t>
            </a:r>
          </a:p>
          <a:p>
            <a:r>
              <a:rPr lang="en-US" altLang="ko-KR" dirty="0" smtClean="0"/>
              <a:t>Media playback</a:t>
            </a:r>
          </a:p>
          <a:p>
            <a:r>
              <a:rPr lang="en-US" altLang="ko-KR" dirty="0"/>
              <a:t>Cross-document </a:t>
            </a:r>
            <a:r>
              <a:rPr lang="en-US" altLang="ko-KR" dirty="0" smtClean="0"/>
              <a:t>messaging / Web Socket / Web Worker</a:t>
            </a:r>
          </a:p>
          <a:p>
            <a:r>
              <a:rPr lang="en-US" altLang="ko-KR" dirty="0" smtClean="0"/>
              <a:t>Offline storage database (5MB~10MB/domain)</a:t>
            </a:r>
          </a:p>
          <a:p>
            <a:r>
              <a:rPr lang="en-US" altLang="ko-KR" dirty="0" smtClean="0"/>
              <a:t>Document editing</a:t>
            </a:r>
          </a:p>
          <a:p>
            <a:r>
              <a:rPr lang="en-US" altLang="ko-KR" dirty="0"/>
              <a:t>Browser history </a:t>
            </a:r>
            <a:r>
              <a:rPr lang="en-US" altLang="ko-KR" dirty="0" smtClean="0"/>
              <a:t>management</a:t>
            </a:r>
          </a:p>
          <a:p>
            <a:r>
              <a:rPr lang="en-US" altLang="ko-KR" dirty="0" smtClean="0"/>
              <a:t>MIME type</a:t>
            </a:r>
          </a:p>
          <a:p>
            <a:r>
              <a:rPr lang="en-US" altLang="ko-KR" dirty="0" err="1" smtClean="0"/>
              <a:t>Microdata</a:t>
            </a:r>
            <a:r>
              <a:rPr lang="en-US" altLang="ko-KR" dirty="0" smtClean="0"/>
              <a:t>: semantic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 smtClean="0"/>
              <a:t>Geolocation</a:t>
            </a:r>
            <a:endParaRPr lang="en-US" altLang="ko-KR" dirty="0" smtClean="0"/>
          </a:p>
          <a:p>
            <a:r>
              <a:rPr lang="en-US" altLang="ko-KR" dirty="0" smtClean="0"/>
              <a:t>File API / Directories and System</a:t>
            </a:r>
          </a:p>
          <a:p>
            <a:r>
              <a:rPr lang="en-US" altLang="ko-KR" dirty="0" smtClean="0"/>
              <a:t>Web SQL / Web Storage / Indexed Database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8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DTD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인코딩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DTD</a:t>
            </a:r>
            <a:r>
              <a:rPr lang="ko-KR" altLang="en-US" sz="2000" dirty="0" smtClean="0"/>
              <a:t>선언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문서의 종류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버전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지정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DOCTYPE</a:t>
            </a:r>
            <a:r>
              <a:rPr lang="ko-KR" altLang="en-US" sz="1800" dirty="0" smtClean="0"/>
              <a:t>을 선언하지 않으면 브라우저는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하위 호환모드</a:t>
            </a:r>
            <a:r>
              <a:rPr lang="en-US" altLang="ko-KR" sz="1800" dirty="0" smtClean="0"/>
              <a:t>(quirks)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렌더링을</a:t>
            </a:r>
            <a:r>
              <a:rPr lang="ko-KR" altLang="en-US" sz="1800" dirty="0" smtClean="0"/>
              <a:t> 하므로 웹 브라우저 호환성을 유지하기 힘들다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가능하면 반드시 </a:t>
            </a:r>
            <a:r>
              <a:rPr lang="en-US" altLang="ko-KR" sz="1800" dirty="0" smtClean="0"/>
              <a:t>DOCTYPE</a:t>
            </a:r>
            <a:r>
              <a:rPr lang="ko-KR" altLang="en-US" sz="1800" dirty="0" smtClean="0"/>
              <a:t>을 지정하자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가능하면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선언한다</a:t>
            </a:r>
            <a:r>
              <a:rPr lang="en-US" altLang="ko-KR" sz="2000" dirty="0" smtClean="0"/>
              <a:t>. (</a:t>
            </a:r>
            <a:r>
              <a:rPr lang="en-US" altLang="ko-KR" sz="2000" dirty="0" err="1" smtClean="0"/>
              <a:t>euc-kr</a:t>
            </a:r>
            <a:r>
              <a:rPr lang="ko-KR" altLang="en-US" sz="2000" dirty="0" smtClean="0"/>
              <a:t>보다 호환성 높음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2636912"/>
            <a:ext cx="87849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&lt;!DOCTYPE HTML PUBLIC "-//W3C//DTD HTML 4.01 Transitional//EN" "http://www.w3.org/TR/html4/loose.dtd"&gt;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501008"/>
            <a:ext cx="8784976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&lt;!DOCTYPE html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"-//W3C//DTD XHTML 1.0 Transitional//EN"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"http://www.w3.org/TR/xhtml1/DTD/xhtml1-transitional.dtd"&gt;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5013176"/>
            <a:ext cx="878497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altLang="ko-KR" sz="1600" dirty="0">
              <a:solidFill>
                <a:schemeClr val="tx1"/>
              </a:solidFill>
            </a:endParaRPr>
          </a:p>
          <a:p>
            <a:r>
              <a:rPr lang="fr-FR" altLang="ko-KR" sz="1600" dirty="0" smtClean="0">
                <a:solidFill>
                  <a:schemeClr val="tx1"/>
                </a:solidFill>
              </a:rPr>
              <a:t>&lt;meta http-equiv="content-type" content="text/html; charset=</a:t>
            </a:r>
            <a:r>
              <a:rPr lang="en-US" altLang="ko-KR" sz="1600" dirty="0" smtClean="0">
                <a:solidFill>
                  <a:schemeClr val="tx1"/>
                </a:solidFill>
              </a:rPr>
              <a:t>utf-8</a:t>
            </a:r>
            <a:r>
              <a:rPr lang="fr-FR" altLang="ko-KR" sz="16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fr-FR" altLang="ko-KR" sz="1600" dirty="0">
                <a:solidFill>
                  <a:schemeClr val="tx1"/>
                </a:solidFill>
              </a:rPr>
              <a:t>&lt;meta http-equiv="content-type" content="text/html; charset=</a:t>
            </a:r>
            <a:r>
              <a:rPr lang="en-US" altLang="ko-KR" sz="1600" dirty="0">
                <a:solidFill>
                  <a:schemeClr val="tx1"/>
                </a:solidFill>
              </a:rPr>
              <a:t>utf-8</a:t>
            </a:r>
            <a:r>
              <a:rPr lang="fr-FR" altLang="ko-KR" sz="1600" dirty="0">
                <a:solidFill>
                  <a:schemeClr val="tx1"/>
                </a:solidFill>
              </a:rPr>
              <a:t>" </a:t>
            </a:r>
            <a:r>
              <a:rPr lang="fr-FR" altLang="ko-KR" sz="1600" dirty="0" smtClean="0">
                <a:solidFill>
                  <a:schemeClr val="tx1"/>
                </a:solidFill>
              </a:rPr>
              <a:t>&gt;</a:t>
            </a:r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r>
              <a:rPr lang="en-US" altLang="ko-KR" smtClean="0"/>
              <a:t>, </a:t>
            </a:r>
            <a:r>
              <a:rPr lang="ko-KR" altLang="en-US" smtClean="0"/>
              <a:t>명지대 컴퓨터공학과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1700808"/>
            <a:ext cx="7353968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altLang="ko-K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</a:t>
            </a:r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head&gt; </a:t>
            </a:r>
            <a:endParaRPr lang="en-US" altLang="ko-KR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meta charset="utf-8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  <a:endParaRPr lang="ko-KR" alt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3995936" y="1538500"/>
            <a:ext cx="2695724" cy="612648"/>
          </a:xfrm>
          <a:prstGeom prst="wedgeEllipseCallout">
            <a:avLst>
              <a:gd name="adj1" fmla="val -65389"/>
              <a:gd name="adj2" fmla="val 72865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한글문서라는 뜻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영어면 </a:t>
            </a:r>
            <a:r>
              <a:rPr lang="en-US" altLang="ko-KR" dirty="0" smtClean="0">
                <a:solidFill>
                  <a:schemeClr val="tx1"/>
                </a:solidFill>
              </a:rPr>
              <a:t>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6084168" y="2303548"/>
            <a:ext cx="2695724" cy="1377480"/>
          </a:xfrm>
          <a:prstGeom prst="wedgeEllipseCallout">
            <a:avLst>
              <a:gd name="adj1" fmla="val -68216"/>
              <a:gd name="adj2" fmla="val 46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인코딩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에디터에서 저장할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맞춰줘야함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4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명지대 컴퓨터공학과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FDAC-B59E-4A09-9E92-DBBF89CD7DB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3981066" cy="3333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03" y="1772816"/>
            <a:ext cx="4214303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43213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243</TotalTime>
  <Words>1779</Words>
  <Application>Microsoft Office PowerPoint</Application>
  <PresentationFormat>화면 슬라이드 쇼(4:3)</PresentationFormat>
  <Paragraphs>334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테마1</vt:lpstr>
      <vt:lpstr>HTML</vt:lpstr>
      <vt:lpstr>HTML</vt:lpstr>
      <vt:lpstr>XHTML</vt:lpstr>
      <vt:lpstr>HTML5</vt:lpstr>
      <vt:lpstr>Differences from HTML 4.01 and XHTML 1.x</vt:lpstr>
      <vt:lpstr>New APIs</vt:lpstr>
      <vt:lpstr>DTD 및 인코딩</vt:lpstr>
      <vt:lpstr>HTML5</vt:lpstr>
      <vt:lpstr>Example 1</vt:lpstr>
      <vt:lpstr>HTML Element</vt:lpstr>
      <vt:lpstr>HTML Attribute</vt:lpstr>
      <vt:lpstr>HTML Basic</vt:lpstr>
      <vt:lpstr>Text Format</vt:lpstr>
      <vt:lpstr>Style</vt:lpstr>
      <vt:lpstr>HTML 색상</vt:lpstr>
      <vt:lpstr>Link</vt:lpstr>
      <vt:lpstr>실습 1</vt:lpstr>
      <vt:lpstr>List</vt:lpstr>
      <vt:lpstr>Image</vt:lpstr>
      <vt:lpstr>실습 2</vt:lpstr>
      <vt:lpstr>Table</vt:lpstr>
      <vt:lpstr>실습 3</vt:lpstr>
      <vt:lpstr>Form</vt:lpstr>
      <vt:lpstr>INPUT</vt:lpstr>
      <vt:lpstr>기타</vt:lpstr>
      <vt:lpstr>예제</vt:lpstr>
      <vt:lpstr>수행 예</vt:lpstr>
      <vt:lpstr>실습 4</vt:lpstr>
      <vt:lpstr>기타</vt:lpstr>
      <vt:lpstr>참고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HTML/XHTML, CSS</dc:title>
  <dc:creator>dongseop</dc:creator>
  <cp:lastModifiedBy>Dongseop Kwon</cp:lastModifiedBy>
  <cp:revision>29</cp:revision>
  <dcterms:created xsi:type="dcterms:W3CDTF">2010-08-22T12:47:15Z</dcterms:created>
  <dcterms:modified xsi:type="dcterms:W3CDTF">2012-09-01T17:34:11Z</dcterms:modified>
</cp:coreProperties>
</file>