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7" r:id="rId2"/>
    <p:sldId id="258" r:id="rId3"/>
    <p:sldId id="259" r:id="rId4"/>
  </p:sldIdLst>
  <p:sldSz cx="5940425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5A6"/>
    <a:srgbClr val="7D3FA6"/>
    <a:srgbClr val="760CA7"/>
    <a:srgbClr val="660085"/>
    <a:srgbClr val="97836B"/>
    <a:srgbClr val="009293"/>
    <a:srgbClr val="48A4CC"/>
    <a:srgbClr val="00BACE"/>
    <a:srgbClr val="82715C"/>
    <a:srgbClr val="8A5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1"/>
    <p:restoredTop sz="94637"/>
  </p:normalViewPr>
  <p:slideViewPr>
    <p:cSldViewPr snapToGrid="0" snapToObjects="1">
      <p:cViewPr varScale="1">
        <p:scale>
          <a:sx n="91" d="100"/>
          <a:sy n="91" d="100"/>
        </p:scale>
        <p:origin x="3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532" y="1266815"/>
            <a:ext cx="5049361" cy="2694893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4065633"/>
            <a:ext cx="4455319" cy="1868865"/>
          </a:xfrm>
        </p:spPr>
        <p:txBody>
          <a:bodyPr/>
          <a:lstStyle>
            <a:lvl1pPr marL="0" indent="0" algn="ctr">
              <a:buNone/>
              <a:defRPr sz="1559"/>
            </a:lvl1pPr>
            <a:lvl2pPr marL="297043" indent="0" algn="ctr">
              <a:buNone/>
              <a:defRPr sz="1299"/>
            </a:lvl2pPr>
            <a:lvl3pPr marL="594086" indent="0" algn="ctr">
              <a:buNone/>
              <a:defRPr sz="1169"/>
            </a:lvl3pPr>
            <a:lvl4pPr marL="891129" indent="0" algn="ctr">
              <a:buNone/>
              <a:defRPr sz="1040"/>
            </a:lvl4pPr>
            <a:lvl5pPr marL="1188171" indent="0" algn="ctr">
              <a:buNone/>
              <a:defRPr sz="1040"/>
            </a:lvl5pPr>
            <a:lvl6pPr marL="1485214" indent="0" algn="ctr">
              <a:buNone/>
              <a:defRPr sz="1040"/>
            </a:lvl6pPr>
            <a:lvl7pPr marL="1782257" indent="0" algn="ctr">
              <a:buNone/>
              <a:defRPr sz="1040"/>
            </a:lvl7pPr>
            <a:lvl8pPr marL="2079300" indent="0" algn="ctr">
              <a:buNone/>
              <a:defRPr sz="1040"/>
            </a:lvl8pPr>
            <a:lvl9pPr marL="2376343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1A66-82E3-A24D-94E2-E7DD9B213773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B17B-4087-4745-B50E-1B9D4761E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6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1A66-82E3-A24D-94E2-E7DD9B213773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B17B-4087-4745-B50E-1B9D4761E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61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412118"/>
            <a:ext cx="1280904" cy="655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5" y="412118"/>
            <a:ext cx="3768457" cy="6559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1A66-82E3-A24D-94E2-E7DD9B213773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B17B-4087-4745-B50E-1B9D4761E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68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1A66-82E3-A24D-94E2-E7DD9B213773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B17B-4087-4745-B50E-1B9D4761E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6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1929789"/>
            <a:ext cx="5123617" cy="3219895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5180145"/>
            <a:ext cx="5123617" cy="1693267"/>
          </a:xfrm>
        </p:spPr>
        <p:txBody>
          <a:bodyPr/>
          <a:lstStyle>
            <a:lvl1pPr marL="0" indent="0">
              <a:buNone/>
              <a:defRPr sz="1559">
                <a:solidFill>
                  <a:schemeClr val="tx1"/>
                </a:solidFill>
              </a:defRPr>
            </a:lvl1pPr>
            <a:lvl2pPr marL="297043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2pPr>
            <a:lvl3pPr marL="594086" indent="0">
              <a:buNone/>
              <a:defRPr sz="1169">
                <a:solidFill>
                  <a:schemeClr val="tx1">
                    <a:tint val="75000"/>
                  </a:schemeClr>
                </a:solidFill>
              </a:defRPr>
            </a:lvl3pPr>
            <a:lvl4pPr marL="891129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171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214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2257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793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6343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1A66-82E3-A24D-94E2-E7DD9B213773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B17B-4087-4745-B50E-1B9D4761E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26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2060590"/>
            <a:ext cx="2524681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2060590"/>
            <a:ext cx="2524681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1A66-82E3-A24D-94E2-E7DD9B213773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B17B-4087-4745-B50E-1B9D4761E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412120"/>
            <a:ext cx="5123617" cy="149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9" y="1897535"/>
            <a:ext cx="2513078" cy="929953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9" y="2827487"/>
            <a:ext cx="2513078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1" y="1897535"/>
            <a:ext cx="2525454" cy="929953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1" y="2827487"/>
            <a:ext cx="2525454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1A66-82E3-A24D-94E2-E7DD9B213773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B17B-4087-4745-B50E-1B9D4761E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48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1A66-82E3-A24D-94E2-E7DD9B213773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B17B-4087-4745-B50E-1B9D4761E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4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1A66-82E3-A24D-94E2-E7DD9B213773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B17B-4087-4745-B50E-1B9D4761E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57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516043"/>
            <a:ext cx="1915942" cy="1806152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1114512"/>
            <a:ext cx="3007340" cy="5500879"/>
          </a:xfrm>
        </p:spPr>
        <p:txBody>
          <a:bodyPr/>
          <a:lstStyle>
            <a:lvl1pPr>
              <a:defRPr sz="2079"/>
            </a:lvl1pPr>
            <a:lvl2pPr>
              <a:defRPr sz="1819"/>
            </a:lvl2pPr>
            <a:lvl3pPr>
              <a:defRPr sz="1559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2322195"/>
            <a:ext cx="1915942" cy="4302153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1A66-82E3-A24D-94E2-E7DD9B213773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B17B-4087-4745-B50E-1B9D4761E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2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516043"/>
            <a:ext cx="1915942" cy="1806152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1114512"/>
            <a:ext cx="3007340" cy="5500879"/>
          </a:xfrm>
        </p:spPr>
        <p:txBody>
          <a:bodyPr anchor="t"/>
          <a:lstStyle>
            <a:lvl1pPr marL="0" indent="0">
              <a:buNone/>
              <a:defRPr sz="2079"/>
            </a:lvl1pPr>
            <a:lvl2pPr marL="297043" indent="0">
              <a:buNone/>
              <a:defRPr sz="1819"/>
            </a:lvl2pPr>
            <a:lvl3pPr marL="594086" indent="0">
              <a:buNone/>
              <a:defRPr sz="1559"/>
            </a:lvl3pPr>
            <a:lvl4pPr marL="891129" indent="0">
              <a:buNone/>
              <a:defRPr sz="1299"/>
            </a:lvl4pPr>
            <a:lvl5pPr marL="1188171" indent="0">
              <a:buNone/>
              <a:defRPr sz="1299"/>
            </a:lvl5pPr>
            <a:lvl6pPr marL="1485214" indent="0">
              <a:buNone/>
              <a:defRPr sz="1299"/>
            </a:lvl6pPr>
            <a:lvl7pPr marL="1782257" indent="0">
              <a:buNone/>
              <a:defRPr sz="1299"/>
            </a:lvl7pPr>
            <a:lvl8pPr marL="2079300" indent="0">
              <a:buNone/>
              <a:defRPr sz="1299"/>
            </a:lvl8pPr>
            <a:lvl9pPr marL="2376343" indent="0">
              <a:buNone/>
              <a:defRPr sz="1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2322195"/>
            <a:ext cx="1915942" cy="4302153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1A66-82E3-A24D-94E2-E7DD9B213773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B17B-4087-4745-B50E-1B9D4761E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412120"/>
            <a:ext cx="5123617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2060590"/>
            <a:ext cx="5123617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7174437"/>
            <a:ext cx="1336596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41A66-82E3-A24D-94E2-E7DD9B213773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7174437"/>
            <a:ext cx="2004893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7174437"/>
            <a:ext cx="1336596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B17B-4087-4745-B50E-1B9D4761E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0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94086" rtl="0" eaLnBrk="1" latinLnBrk="0" hangingPunct="1">
        <a:lnSpc>
          <a:spcPct val="90000"/>
        </a:lnSpc>
        <a:spcBef>
          <a:spcPct val="0"/>
        </a:spcBef>
        <a:buNone/>
        <a:defRPr sz="2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21" indent="-148521" algn="l" defTabSz="59408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455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42607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1039650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336693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633736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930778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227821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5248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970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94086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891129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188171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485214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782257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07930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3763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1F0DE3-51F6-0249-A70D-240C2A4ED544}"/>
              </a:ext>
            </a:extLst>
          </p:cNvPr>
          <p:cNvSpPr/>
          <p:nvPr/>
        </p:nvSpPr>
        <p:spPr>
          <a:xfrm>
            <a:off x="359975" y="420644"/>
            <a:ext cx="5232201" cy="66499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Define response diversity and its purpose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09F236-739A-7944-B539-4E85C136C5BE}"/>
              </a:ext>
            </a:extLst>
          </p:cNvPr>
          <p:cNvSpPr/>
          <p:nvPr/>
        </p:nvSpPr>
        <p:spPr>
          <a:xfrm>
            <a:off x="3596602" y="2629572"/>
            <a:ext cx="1995570" cy="6715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A5B1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Choose performance and environment variables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554238-13D1-7049-A98C-4D7A2081AAF3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1105409" y="1085637"/>
            <a:ext cx="1870667" cy="671570"/>
          </a:xfrm>
          <a:prstGeom prst="straightConnector1">
            <a:avLst/>
          </a:prstGeom>
          <a:ln w="1905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3BD6278-858A-3B16-F8D1-1F8A294FD63E}"/>
              </a:ext>
            </a:extLst>
          </p:cNvPr>
          <p:cNvSpPr/>
          <p:nvPr/>
        </p:nvSpPr>
        <p:spPr>
          <a:xfrm>
            <a:off x="350310" y="1757207"/>
            <a:ext cx="1510190" cy="4867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AC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Functional response traits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7698CB0-C162-A54A-B91B-F781610C3CE9}"/>
              </a:ext>
            </a:extLst>
          </p:cNvPr>
          <p:cNvSpPr/>
          <p:nvPr/>
        </p:nvSpPr>
        <p:spPr>
          <a:xfrm>
            <a:off x="1987239" y="1757211"/>
            <a:ext cx="1510190" cy="52280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9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Binary interaction term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EE263BC-6955-B418-29F6-C323FD7001C0}"/>
              </a:ext>
            </a:extLst>
          </p:cNvPr>
          <p:cNvSpPr/>
          <p:nvPr/>
        </p:nvSpPr>
        <p:spPr>
          <a:xfrm>
            <a:off x="3596602" y="1758276"/>
            <a:ext cx="1995570" cy="52280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A5B1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Quantitative: 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performance-environment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BC431B-C07A-274E-7904-4FD9133C304C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>
            <a:off x="2976076" y="1085641"/>
            <a:ext cx="1618315" cy="672635"/>
          </a:xfrm>
          <a:prstGeom prst="straightConnector1">
            <a:avLst/>
          </a:prstGeom>
          <a:ln w="1905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B62FB7-3A93-FFAD-6EAB-31A0F976A290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 flipH="1">
            <a:off x="2742334" y="1085637"/>
            <a:ext cx="233738" cy="671570"/>
          </a:xfrm>
          <a:prstGeom prst="straightConnector1">
            <a:avLst/>
          </a:prstGeom>
          <a:ln w="19050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564CF5-FBA0-52CB-28B4-48F03F131F7C}"/>
              </a:ext>
            </a:extLst>
          </p:cNvPr>
          <p:cNvSpPr txBox="1"/>
          <p:nvPr/>
        </p:nvSpPr>
        <p:spPr>
          <a:xfrm>
            <a:off x="584048" y="1190504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Choose approach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6665890-8F71-F986-0036-110DA7A33BAD}"/>
              </a:ext>
            </a:extLst>
          </p:cNvPr>
          <p:cNvSpPr/>
          <p:nvPr/>
        </p:nvSpPr>
        <p:spPr>
          <a:xfrm>
            <a:off x="359975" y="2616399"/>
            <a:ext cx="1500529" cy="6715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AC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Choose response traits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68C1E83-6E8B-71A9-6FFD-768C537D3049}"/>
              </a:ext>
            </a:extLst>
          </p:cNvPr>
          <p:cNvSpPr/>
          <p:nvPr/>
        </p:nvSpPr>
        <p:spPr>
          <a:xfrm>
            <a:off x="1987239" y="2615797"/>
            <a:ext cx="1510190" cy="6715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9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Choose environment variable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5C5846-E975-56FE-0DE2-56D71A07D777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>
            <a:off x="2742334" y="2280016"/>
            <a:ext cx="0" cy="335785"/>
          </a:xfrm>
          <a:prstGeom prst="straightConnector1">
            <a:avLst/>
          </a:prstGeom>
          <a:ln w="19050">
            <a:solidFill>
              <a:srgbClr val="009293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41A7D0-5F03-96CE-01B4-9A10A30AAF38}"/>
              </a:ext>
            </a:extLst>
          </p:cNvPr>
          <p:cNvCxnSpPr>
            <a:cxnSpLocks/>
            <a:stCxn id="44" idx="2"/>
            <a:endCxn id="6" idx="0"/>
          </p:cNvCxnSpPr>
          <p:nvPr/>
        </p:nvCxnSpPr>
        <p:spPr>
          <a:xfrm>
            <a:off x="4594387" y="2281081"/>
            <a:ext cx="0" cy="348495"/>
          </a:xfrm>
          <a:prstGeom prst="straightConnector1">
            <a:avLst/>
          </a:prstGeom>
          <a:ln w="19050">
            <a:solidFill>
              <a:srgbClr val="8A5B18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5D8A23-5AAC-3A25-D701-ACE552C66DEC}"/>
              </a:ext>
            </a:extLst>
          </p:cNvPr>
          <p:cNvCxnSpPr>
            <a:cxnSpLocks/>
            <a:stCxn id="33" idx="2"/>
            <a:endCxn id="52" idx="0"/>
          </p:cNvCxnSpPr>
          <p:nvPr/>
        </p:nvCxnSpPr>
        <p:spPr>
          <a:xfrm>
            <a:off x="1105409" y="2243933"/>
            <a:ext cx="4831" cy="372466"/>
          </a:xfrm>
          <a:prstGeom prst="straightConnector1">
            <a:avLst/>
          </a:prstGeom>
          <a:ln w="19050">
            <a:solidFill>
              <a:srgbClr val="00BACE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5ADA0FA-A72D-EA23-0CFA-108E197C4EFE}"/>
              </a:ext>
            </a:extLst>
          </p:cNvPr>
          <p:cNvSpPr/>
          <p:nvPr/>
        </p:nvSpPr>
        <p:spPr>
          <a:xfrm>
            <a:off x="359975" y="4692818"/>
            <a:ext cx="1500529" cy="6715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AC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Choose functional diversity metric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3BDCD94-BD42-0E55-6A29-901C282917EA}"/>
              </a:ext>
            </a:extLst>
          </p:cNvPr>
          <p:cNvSpPr/>
          <p:nvPr/>
        </p:nvSpPr>
        <p:spPr>
          <a:xfrm>
            <a:off x="1996904" y="4692818"/>
            <a:ext cx="1500529" cy="6715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9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Choose modelling framework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657A080-37B7-8784-1D05-B870F8FF44B9}"/>
              </a:ext>
            </a:extLst>
          </p:cNvPr>
          <p:cNvSpPr/>
          <p:nvPr/>
        </p:nvSpPr>
        <p:spPr>
          <a:xfrm>
            <a:off x="3596602" y="3648283"/>
            <a:ext cx="1995570" cy="6715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A5B1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Choose whether to take derivatives of performance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FE2FEB-70B4-14E0-7B4E-8A3150A5AC8F}"/>
              </a:ext>
            </a:extLst>
          </p:cNvPr>
          <p:cNvCxnSpPr>
            <a:cxnSpLocks/>
            <a:stCxn id="52" idx="2"/>
            <a:endCxn id="64" idx="0"/>
          </p:cNvCxnSpPr>
          <p:nvPr/>
        </p:nvCxnSpPr>
        <p:spPr>
          <a:xfrm>
            <a:off x="1110236" y="3287973"/>
            <a:ext cx="0" cy="1404849"/>
          </a:xfrm>
          <a:prstGeom prst="straightConnector1">
            <a:avLst/>
          </a:prstGeom>
          <a:ln w="19050">
            <a:solidFill>
              <a:srgbClr val="00BACE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BFB438-0716-86DB-4613-54BABF3F5CB4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>
            <a:off x="2742338" y="3287371"/>
            <a:ext cx="4831" cy="1405451"/>
          </a:xfrm>
          <a:prstGeom prst="straightConnector1">
            <a:avLst/>
          </a:prstGeom>
          <a:ln w="19050">
            <a:solidFill>
              <a:srgbClr val="009293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9053E0-EB94-26AF-EB4B-0768FBB2F23D}"/>
              </a:ext>
            </a:extLst>
          </p:cNvPr>
          <p:cNvCxnSpPr>
            <a:cxnSpLocks/>
            <a:stCxn id="6" idx="2"/>
            <a:endCxn id="67" idx="0"/>
          </p:cNvCxnSpPr>
          <p:nvPr/>
        </p:nvCxnSpPr>
        <p:spPr>
          <a:xfrm>
            <a:off x="4594387" y="3301146"/>
            <a:ext cx="0" cy="347141"/>
          </a:xfrm>
          <a:prstGeom prst="straightConnector1">
            <a:avLst/>
          </a:prstGeom>
          <a:ln w="19050">
            <a:solidFill>
              <a:srgbClr val="8A5B18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679756D-ED78-461D-AAE6-76CBED0CF589}"/>
              </a:ext>
            </a:extLst>
          </p:cNvPr>
          <p:cNvCxnSpPr>
            <a:cxnSpLocks/>
          </p:cNvCxnSpPr>
          <p:nvPr/>
        </p:nvCxnSpPr>
        <p:spPr>
          <a:xfrm>
            <a:off x="4590740" y="4319857"/>
            <a:ext cx="0" cy="347141"/>
          </a:xfrm>
          <a:prstGeom prst="straightConnector1">
            <a:avLst/>
          </a:prstGeom>
          <a:ln w="19050">
            <a:solidFill>
              <a:srgbClr val="8A5B18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87E0997-0762-36E1-C710-9544ECAA5B42}"/>
              </a:ext>
            </a:extLst>
          </p:cNvPr>
          <p:cNvSpPr/>
          <p:nvPr/>
        </p:nvSpPr>
        <p:spPr>
          <a:xfrm>
            <a:off x="3596602" y="4666994"/>
            <a:ext cx="1995570" cy="6715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A5B1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Choose metric(s) of response diversity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2F69E0D0-14D2-1FAC-C283-BFFA05C862BA}"/>
              </a:ext>
            </a:extLst>
          </p:cNvPr>
          <p:cNvSpPr/>
          <p:nvPr/>
        </p:nvSpPr>
        <p:spPr>
          <a:xfrm>
            <a:off x="350312" y="5810409"/>
            <a:ext cx="5232201" cy="66499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EC2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Measure response diversity for a given set of species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9CD77E-474B-3054-EDD1-9FDDAB5D4DC3}"/>
              </a:ext>
            </a:extLst>
          </p:cNvPr>
          <p:cNvCxnSpPr>
            <a:cxnSpLocks/>
            <a:stCxn id="78" idx="2"/>
            <a:endCxn id="93" idx="0"/>
          </p:cNvCxnSpPr>
          <p:nvPr/>
        </p:nvCxnSpPr>
        <p:spPr>
          <a:xfrm flipH="1">
            <a:off x="2966409" y="5338568"/>
            <a:ext cx="1627978" cy="471841"/>
          </a:xfrm>
          <a:prstGeom prst="straightConnector1">
            <a:avLst/>
          </a:prstGeom>
          <a:ln w="19050">
            <a:solidFill>
              <a:srgbClr val="8A5B18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BA3357A-499A-245D-BC70-D3136A65B43A}"/>
              </a:ext>
            </a:extLst>
          </p:cNvPr>
          <p:cNvCxnSpPr>
            <a:cxnSpLocks/>
            <a:stCxn id="64" idx="2"/>
            <a:endCxn id="93" idx="0"/>
          </p:cNvCxnSpPr>
          <p:nvPr/>
        </p:nvCxnSpPr>
        <p:spPr>
          <a:xfrm>
            <a:off x="1110240" y="5364392"/>
            <a:ext cx="1856173" cy="446017"/>
          </a:xfrm>
          <a:prstGeom prst="straightConnector1">
            <a:avLst/>
          </a:prstGeom>
          <a:ln w="19050">
            <a:solidFill>
              <a:srgbClr val="00BACE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12CE970-5D88-183E-1433-3A30993E9CAE}"/>
              </a:ext>
            </a:extLst>
          </p:cNvPr>
          <p:cNvCxnSpPr>
            <a:cxnSpLocks/>
            <a:stCxn id="65" idx="2"/>
            <a:endCxn id="93" idx="0"/>
          </p:cNvCxnSpPr>
          <p:nvPr/>
        </p:nvCxnSpPr>
        <p:spPr>
          <a:xfrm>
            <a:off x="2747165" y="5364392"/>
            <a:ext cx="219244" cy="446017"/>
          </a:xfrm>
          <a:prstGeom prst="straightConnector1">
            <a:avLst/>
          </a:prstGeom>
          <a:ln w="19050">
            <a:solidFill>
              <a:srgbClr val="009293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21E8E87-A2F5-48D5-9E7B-2F1759F68D1A}"/>
              </a:ext>
            </a:extLst>
          </p:cNvPr>
          <p:cNvSpPr/>
          <p:nvPr/>
        </p:nvSpPr>
        <p:spPr>
          <a:xfrm>
            <a:off x="350313" y="6749990"/>
            <a:ext cx="5232201" cy="66499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Interpret results and ensure metric has achieved its purpose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4492E1D-B461-07D3-25FA-ABAA228A3A9A}"/>
              </a:ext>
            </a:extLst>
          </p:cNvPr>
          <p:cNvCxnSpPr>
            <a:cxnSpLocks/>
            <a:stCxn id="93" idx="2"/>
            <a:endCxn id="105" idx="0"/>
          </p:cNvCxnSpPr>
          <p:nvPr/>
        </p:nvCxnSpPr>
        <p:spPr>
          <a:xfrm>
            <a:off x="2966413" y="6475402"/>
            <a:ext cx="1" cy="274584"/>
          </a:xfrm>
          <a:prstGeom prst="straightConnector1">
            <a:avLst/>
          </a:prstGeom>
          <a:ln w="19050">
            <a:solidFill>
              <a:srgbClr val="DEC299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3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1F0DE3-51F6-0249-A70D-240C2A4ED544}"/>
              </a:ext>
            </a:extLst>
          </p:cNvPr>
          <p:cNvSpPr/>
          <p:nvPr/>
        </p:nvSpPr>
        <p:spPr>
          <a:xfrm>
            <a:off x="359975" y="420644"/>
            <a:ext cx="5232201" cy="66499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Define response diversity and its purpose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09F236-739A-7944-B539-4E85C136C5BE}"/>
              </a:ext>
            </a:extLst>
          </p:cNvPr>
          <p:cNvSpPr/>
          <p:nvPr/>
        </p:nvSpPr>
        <p:spPr>
          <a:xfrm>
            <a:off x="359975" y="2629572"/>
            <a:ext cx="5232201" cy="6715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Choose response and predictor variables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EE263BC-6955-B418-29F6-C323FD7001C0}"/>
              </a:ext>
            </a:extLst>
          </p:cNvPr>
          <p:cNvSpPr/>
          <p:nvPr/>
        </p:nvSpPr>
        <p:spPr>
          <a:xfrm>
            <a:off x="350311" y="1520407"/>
            <a:ext cx="5232201" cy="5228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Choose methodological approach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BC431B-C07A-274E-7904-4FD9133C304C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 flipH="1">
            <a:off x="2966408" y="1085637"/>
            <a:ext cx="9664" cy="43476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41A7D0-5F03-96CE-01B4-9A10A30AAF38}"/>
              </a:ext>
            </a:extLst>
          </p:cNvPr>
          <p:cNvCxnSpPr>
            <a:cxnSpLocks/>
            <a:stCxn id="44" idx="2"/>
            <a:endCxn id="6" idx="0"/>
          </p:cNvCxnSpPr>
          <p:nvPr/>
        </p:nvCxnSpPr>
        <p:spPr>
          <a:xfrm>
            <a:off x="2966408" y="2043208"/>
            <a:ext cx="9664" cy="58636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657A080-37B7-8784-1D05-B870F8FF44B9}"/>
              </a:ext>
            </a:extLst>
          </p:cNvPr>
          <p:cNvSpPr/>
          <p:nvPr/>
        </p:nvSpPr>
        <p:spPr>
          <a:xfrm>
            <a:off x="359975" y="3648283"/>
            <a:ext cx="5232201" cy="6715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Choose appropriate data structure for variables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9053E0-EB94-26AF-EB4B-0768FBB2F23D}"/>
              </a:ext>
            </a:extLst>
          </p:cNvPr>
          <p:cNvCxnSpPr>
            <a:cxnSpLocks/>
            <a:stCxn id="6" idx="2"/>
            <a:endCxn id="67" idx="0"/>
          </p:cNvCxnSpPr>
          <p:nvPr/>
        </p:nvCxnSpPr>
        <p:spPr>
          <a:xfrm>
            <a:off x="2976072" y="3301146"/>
            <a:ext cx="0" cy="34714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679756D-ED78-461D-AAE6-76CBED0CF589}"/>
              </a:ext>
            </a:extLst>
          </p:cNvPr>
          <p:cNvCxnSpPr>
            <a:cxnSpLocks/>
            <a:stCxn id="67" idx="2"/>
            <a:endCxn id="78" idx="0"/>
          </p:cNvCxnSpPr>
          <p:nvPr/>
        </p:nvCxnSpPr>
        <p:spPr>
          <a:xfrm flipH="1">
            <a:off x="2966411" y="4319857"/>
            <a:ext cx="9665" cy="40949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87E0997-0762-36E1-C710-9544ECAA5B42}"/>
              </a:ext>
            </a:extLst>
          </p:cNvPr>
          <p:cNvSpPr/>
          <p:nvPr/>
        </p:nvSpPr>
        <p:spPr>
          <a:xfrm>
            <a:off x="350310" y="4729344"/>
            <a:ext cx="5232201" cy="6715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Choose specific metric(s) for estimating response diversity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2F69E0D0-14D2-1FAC-C283-BFFA05C862BA}"/>
              </a:ext>
            </a:extLst>
          </p:cNvPr>
          <p:cNvSpPr/>
          <p:nvPr/>
        </p:nvSpPr>
        <p:spPr>
          <a:xfrm>
            <a:off x="350312" y="5810409"/>
            <a:ext cx="5232201" cy="66499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Measure response diversity for a given set of species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9CD77E-474B-3054-EDD1-9FDDAB5D4DC3}"/>
              </a:ext>
            </a:extLst>
          </p:cNvPr>
          <p:cNvCxnSpPr>
            <a:cxnSpLocks/>
            <a:stCxn id="78" idx="2"/>
            <a:endCxn id="93" idx="0"/>
          </p:cNvCxnSpPr>
          <p:nvPr/>
        </p:nvCxnSpPr>
        <p:spPr>
          <a:xfrm>
            <a:off x="2966407" y="5400918"/>
            <a:ext cx="2" cy="40949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21E8E87-A2F5-48D5-9E7B-2F1759F68D1A}"/>
              </a:ext>
            </a:extLst>
          </p:cNvPr>
          <p:cNvSpPr/>
          <p:nvPr/>
        </p:nvSpPr>
        <p:spPr>
          <a:xfrm>
            <a:off x="350313" y="6749990"/>
            <a:ext cx="5232201" cy="66499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Interpret results in relevant context and ensure metric(s) achieved purpose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4492E1D-B461-07D3-25FA-ABAA228A3A9A}"/>
              </a:ext>
            </a:extLst>
          </p:cNvPr>
          <p:cNvCxnSpPr>
            <a:cxnSpLocks/>
            <a:stCxn id="93" idx="2"/>
            <a:endCxn id="105" idx="0"/>
          </p:cNvCxnSpPr>
          <p:nvPr/>
        </p:nvCxnSpPr>
        <p:spPr>
          <a:xfrm>
            <a:off x="2966413" y="6475402"/>
            <a:ext cx="1" cy="27458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2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F3ED87A-483E-FAB9-AB3D-7093B35E40B3}"/>
              </a:ext>
            </a:extLst>
          </p:cNvPr>
          <p:cNvGrpSpPr/>
          <p:nvPr/>
        </p:nvGrpSpPr>
        <p:grpSpPr>
          <a:xfrm>
            <a:off x="523375" y="601039"/>
            <a:ext cx="2612304" cy="7104123"/>
            <a:chOff x="39182" y="44616"/>
            <a:chExt cx="2612304" cy="710412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51F0DE3-51F6-0249-A70D-240C2A4ED544}"/>
                </a:ext>
              </a:extLst>
            </p:cNvPr>
            <p:cNvSpPr/>
            <p:nvPr/>
          </p:nvSpPr>
          <p:spPr>
            <a:xfrm>
              <a:off x="39188" y="44616"/>
              <a:ext cx="2610241" cy="66499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AC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Define response diversity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and its purpose 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(usually to predict stability)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109F236-739A-7944-B539-4E85C136C5BE}"/>
                </a:ext>
              </a:extLst>
            </p:cNvPr>
            <p:cNvSpPr/>
            <p:nvPr/>
          </p:nvSpPr>
          <p:spPr>
            <a:xfrm>
              <a:off x="39184" y="2084694"/>
              <a:ext cx="2610241" cy="67157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929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Choose response and predictor variables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EE263BC-6955-B418-29F6-C323FD7001C0}"/>
                </a:ext>
              </a:extLst>
            </p:cNvPr>
            <p:cNvSpPr/>
            <p:nvPr/>
          </p:nvSpPr>
          <p:spPr>
            <a:xfrm>
              <a:off x="39186" y="1134721"/>
              <a:ext cx="2610241" cy="5228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8A4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Choose methodological approach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2BC431B-C07A-274E-7904-4FD9133C304C}"/>
                </a:ext>
              </a:extLst>
            </p:cNvPr>
            <p:cNvCxnSpPr>
              <a:cxnSpLocks/>
              <a:stCxn id="4" idx="2"/>
              <a:endCxn id="44" idx="0"/>
            </p:cNvCxnSpPr>
            <p:nvPr/>
          </p:nvCxnSpPr>
          <p:spPr>
            <a:xfrm flipH="1">
              <a:off x="1344307" y="709613"/>
              <a:ext cx="2" cy="425108"/>
            </a:xfrm>
            <a:prstGeom prst="straightConnector1">
              <a:avLst/>
            </a:prstGeom>
            <a:ln w="19050">
              <a:solidFill>
                <a:srgbClr val="00BACE"/>
              </a:solidFill>
              <a:headEnd type="none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741A7D0-5F03-96CE-01B4-9A10A30AAF38}"/>
                </a:ext>
              </a:extLst>
            </p:cNvPr>
            <p:cNvCxnSpPr>
              <a:cxnSpLocks/>
              <a:stCxn id="44" idx="2"/>
              <a:endCxn id="6" idx="0"/>
            </p:cNvCxnSpPr>
            <p:nvPr/>
          </p:nvCxnSpPr>
          <p:spPr>
            <a:xfrm flipH="1">
              <a:off x="1344305" y="1657526"/>
              <a:ext cx="2" cy="427168"/>
            </a:xfrm>
            <a:prstGeom prst="straightConnector1">
              <a:avLst/>
            </a:prstGeom>
            <a:ln w="19050">
              <a:solidFill>
                <a:srgbClr val="48A4CC"/>
              </a:solidFill>
              <a:headEnd type="none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657A080-37B7-8784-1D05-B870F8FF44B9}"/>
                </a:ext>
              </a:extLst>
            </p:cNvPr>
            <p:cNvSpPr/>
            <p:nvPr/>
          </p:nvSpPr>
          <p:spPr>
            <a:xfrm>
              <a:off x="39183" y="3183432"/>
              <a:ext cx="2610241" cy="671570"/>
            </a:xfrm>
            <a:prstGeom prst="roundRect">
              <a:avLst/>
            </a:prstGeom>
            <a:noFill/>
            <a:ln w="28575">
              <a:solidFill>
                <a:srgbClr val="7955A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Choose appropriate data structure for variables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79053E0-EB94-26AF-EB4B-0768FBB2F23D}"/>
                </a:ext>
              </a:extLst>
            </p:cNvPr>
            <p:cNvCxnSpPr>
              <a:cxnSpLocks/>
              <a:stCxn id="6" idx="2"/>
              <a:endCxn id="67" idx="0"/>
            </p:cNvCxnSpPr>
            <p:nvPr/>
          </p:nvCxnSpPr>
          <p:spPr>
            <a:xfrm flipH="1">
              <a:off x="1344304" y="2756264"/>
              <a:ext cx="1" cy="427168"/>
            </a:xfrm>
            <a:prstGeom prst="straightConnector1">
              <a:avLst/>
            </a:prstGeom>
            <a:ln w="19050">
              <a:solidFill>
                <a:srgbClr val="009293"/>
              </a:solidFill>
              <a:headEnd type="none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679756D-ED78-461D-AAE6-76CBED0CF589}"/>
                </a:ext>
              </a:extLst>
            </p:cNvPr>
            <p:cNvCxnSpPr>
              <a:cxnSpLocks/>
              <a:stCxn id="67" idx="2"/>
              <a:endCxn id="78" idx="0"/>
            </p:cNvCxnSpPr>
            <p:nvPr/>
          </p:nvCxnSpPr>
          <p:spPr>
            <a:xfrm flipH="1">
              <a:off x="1344303" y="3855002"/>
              <a:ext cx="1" cy="427168"/>
            </a:xfrm>
            <a:prstGeom prst="straightConnector1">
              <a:avLst/>
            </a:prstGeom>
            <a:ln w="19050">
              <a:solidFill>
                <a:srgbClr val="7955A6"/>
              </a:solidFill>
              <a:headEnd type="none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F87E0997-0762-36E1-C710-9544ECAA5B42}"/>
                </a:ext>
              </a:extLst>
            </p:cNvPr>
            <p:cNvSpPr/>
            <p:nvPr/>
          </p:nvSpPr>
          <p:spPr>
            <a:xfrm>
              <a:off x="39182" y="4282170"/>
              <a:ext cx="2610241" cy="67157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8A5B1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Choose specific metric(s) for estimating response diversity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2F69E0D0-14D2-1FAC-C283-BFFA05C862BA}"/>
                </a:ext>
              </a:extLst>
            </p:cNvPr>
            <p:cNvSpPr/>
            <p:nvPr/>
          </p:nvSpPr>
          <p:spPr>
            <a:xfrm>
              <a:off x="41244" y="5383905"/>
              <a:ext cx="2610241" cy="66499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7836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Measure response diversity for a given set of species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19CD77E-474B-3054-EDD1-9FDDAB5D4DC3}"/>
                </a:ext>
              </a:extLst>
            </p:cNvPr>
            <p:cNvCxnSpPr>
              <a:cxnSpLocks/>
              <a:stCxn id="78" idx="2"/>
              <a:endCxn id="93" idx="0"/>
            </p:cNvCxnSpPr>
            <p:nvPr/>
          </p:nvCxnSpPr>
          <p:spPr>
            <a:xfrm>
              <a:off x="1344303" y="4953740"/>
              <a:ext cx="2062" cy="430165"/>
            </a:xfrm>
            <a:prstGeom prst="straightConnector1">
              <a:avLst/>
            </a:prstGeom>
            <a:ln w="19050">
              <a:solidFill>
                <a:srgbClr val="8A5B18"/>
              </a:solidFill>
              <a:headEnd type="none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21E8E87-A2F5-48D5-9E7B-2F1759F68D1A}"/>
                </a:ext>
              </a:extLst>
            </p:cNvPr>
            <p:cNvSpPr/>
            <p:nvPr/>
          </p:nvSpPr>
          <p:spPr>
            <a:xfrm>
              <a:off x="41245" y="6483742"/>
              <a:ext cx="2610241" cy="66499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DEC29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Interpret results in relevant context and ensure metric(s) achieved purpose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4492E1D-B461-07D3-25FA-ABAA228A3A9A}"/>
                </a:ext>
              </a:extLst>
            </p:cNvPr>
            <p:cNvCxnSpPr>
              <a:cxnSpLocks/>
              <a:stCxn id="93" idx="2"/>
              <a:endCxn id="105" idx="0"/>
            </p:cNvCxnSpPr>
            <p:nvPr/>
          </p:nvCxnSpPr>
          <p:spPr>
            <a:xfrm>
              <a:off x="1346365" y="6048902"/>
              <a:ext cx="1" cy="434840"/>
            </a:xfrm>
            <a:prstGeom prst="straightConnector1">
              <a:avLst/>
            </a:prstGeom>
            <a:ln w="19050">
              <a:solidFill>
                <a:srgbClr val="97836B"/>
              </a:solidFill>
              <a:headEnd type="none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65B45E-81C1-BC95-5A4E-3B96947A7789}"/>
              </a:ext>
            </a:extLst>
          </p:cNvPr>
          <p:cNvGrpSpPr/>
          <p:nvPr/>
        </p:nvGrpSpPr>
        <p:grpSpPr>
          <a:xfrm>
            <a:off x="3233383" y="601039"/>
            <a:ext cx="2612304" cy="7104123"/>
            <a:chOff x="39182" y="44616"/>
            <a:chExt cx="2612304" cy="7104123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5575261-1B46-1436-8B69-8F79EB100F3A}"/>
                </a:ext>
              </a:extLst>
            </p:cNvPr>
            <p:cNvSpPr/>
            <p:nvPr/>
          </p:nvSpPr>
          <p:spPr>
            <a:xfrm>
              <a:off x="39188" y="44616"/>
              <a:ext cx="2610241" cy="66499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AC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“Range of responses to the environment displayed among members of a focal group”</a:t>
              </a:r>
              <a:endParaRPr lang="en-GB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8B39A1EE-318D-8637-0296-FBD9CD153865}"/>
                </a:ext>
              </a:extLst>
            </p:cNvPr>
            <p:cNvSpPr/>
            <p:nvPr/>
          </p:nvSpPr>
          <p:spPr>
            <a:xfrm>
              <a:off x="39184" y="2084694"/>
              <a:ext cx="2610241" cy="67157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929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 and log</a:t>
              </a:r>
              <a:r>
                <a:rPr lang="en-GB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GB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 vs temperature (aquatic ciliate microcosms)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891DFBF0-4248-CB4B-7F40-F1D31438A943}"/>
                </a:ext>
              </a:extLst>
            </p:cNvPr>
            <p:cNvSpPr/>
            <p:nvPr/>
          </p:nvSpPr>
          <p:spPr>
            <a:xfrm>
              <a:off x="39186" y="1134721"/>
              <a:ext cx="2610241" cy="5228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8A4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Performance-environment relationships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DF628B1-56C8-D20C-C547-4FB8C35E72A1}"/>
                </a:ext>
              </a:extLst>
            </p:cNvPr>
            <p:cNvCxnSpPr>
              <a:cxnSpLocks/>
              <a:stCxn id="55" idx="2"/>
              <a:endCxn id="58" idx="0"/>
            </p:cNvCxnSpPr>
            <p:nvPr/>
          </p:nvCxnSpPr>
          <p:spPr>
            <a:xfrm flipH="1">
              <a:off x="1344307" y="709613"/>
              <a:ext cx="2" cy="425108"/>
            </a:xfrm>
            <a:prstGeom prst="straightConnector1">
              <a:avLst/>
            </a:prstGeom>
            <a:ln w="19050">
              <a:solidFill>
                <a:srgbClr val="00BACE"/>
              </a:solidFill>
              <a:headEnd type="none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745E304-A201-39C8-5964-5C6A288CFEEF}"/>
                </a:ext>
              </a:extLst>
            </p:cNvPr>
            <p:cNvCxnSpPr>
              <a:cxnSpLocks/>
              <a:stCxn id="58" idx="2"/>
              <a:endCxn id="56" idx="0"/>
            </p:cNvCxnSpPr>
            <p:nvPr/>
          </p:nvCxnSpPr>
          <p:spPr>
            <a:xfrm flipH="1">
              <a:off x="1344305" y="1657526"/>
              <a:ext cx="2" cy="427168"/>
            </a:xfrm>
            <a:prstGeom prst="straightConnector1">
              <a:avLst/>
            </a:prstGeom>
            <a:ln w="19050">
              <a:solidFill>
                <a:srgbClr val="48A4CC"/>
              </a:solidFill>
              <a:headEnd type="none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87DBD90-1753-9A2C-4D39-2CB9D9E131D6}"/>
                </a:ext>
              </a:extLst>
            </p:cNvPr>
            <p:cNvSpPr/>
            <p:nvPr/>
          </p:nvSpPr>
          <p:spPr>
            <a:xfrm>
              <a:off x="39183" y="3183432"/>
              <a:ext cx="2610241" cy="67157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7955A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First-derivatives of performance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26F3923-66E2-CFDF-C609-D34136D8720B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 flipH="1">
              <a:off x="1344304" y="2756264"/>
              <a:ext cx="1" cy="427168"/>
            </a:xfrm>
            <a:prstGeom prst="straightConnector1">
              <a:avLst/>
            </a:prstGeom>
            <a:ln w="19050">
              <a:solidFill>
                <a:srgbClr val="009293"/>
              </a:solidFill>
              <a:headEnd type="none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40AE0F2-4ABE-1147-C45B-F0C2C331D9A6}"/>
                </a:ext>
              </a:extLst>
            </p:cNvPr>
            <p:cNvCxnSpPr>
              <a:cxnSpLocks/>
              <a:stCxn id="61" idx="2"/>
              <a:endCxn id="64" idx="0"/>
            </p:cNvCxnSpPr>
            <p:nvPr/>
          </p:nvCxnSpPr>
          <p:spPr>
            <a:xfrm flipH="1">
              <a:off x="1344303" y="3855002"/>
              <a:ext cx="1" cy="427168"/>
            </a:xfrm>
            <a:prstGeom prst="straightConnector1">
              <a:avLst/>
            </a:prstGeom>
            <a:ln w="19050">
              <a:solidFill>
                <a:srgbClr val="7955A6"/>
              </a:solidFill>
              <a:headEnd type="none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D8D4EEA-181A-3B7A-1EF6-8A7CB12A44CE}"/>
                </a:ext>
              </a:extLst>
            </p:cNvPr>
            <p:cNvSpPr/>
            <p:nvPr/>
          </p:nvSpPr>
          <p:spPr>
            <a:xfrm>
              <a:off x="39182" y="4282170"/>
              <a:ext cx="2610241" cy="67157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8A5B1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(Dis)similarity and divergence, 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and pairwise correlation-based 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(from Leary &amp; Petchey)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8D715C74-1249-BDE0-A7EF-F06186963CF9}"/>
                </a:ext>
              </a:extLst>
            </p:cNvPr>
            <p:cNvSpPr/>
            <p:nvPr/>
          </p:nvSpPr>
          <p:spPr>
            <a:xfrm>
              <a:off x="41244" y="5383905"/>
              <a:ext cx="2610241" cy="66499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7836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Calculate dissimilarity, 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divergence, and correlation of ciliate communities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45ECDC1-7474-FC81-BF4C-93A0741631F2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>
            <a:xfrm>
              <a:off x="1344303" y="4953740"/>
              <a:ext cx="2062" cy="430165"/>
            </a:xfrm>
            <a:prstGeom prst="straightConnector1">
              <a:avLst/>
            </a:prstGeom>
            <a:ln w="19050">
              <a:solidFill>
                <a:srgbClr val="8A5B18"/>
              </a:solidFill>
              <a:headEnd type="none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CEF2005-41B2-E598-F5B1-1A002D363390}"/>
                </a:ext>
              </a:extLst>
            </p:cNvPr>
            <p:cNvSpPr/>
            <p:nvPr/>
          </p:nvSpPr>
          <p:spPr>
            <a:xfrm>
              <a:off x="41245" y="6483742"/>
              <a:ext cx="2610241" cy="66499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DEC29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Found temperature-dependent response diversity and related it to stability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B537EE-F4CC-5E99-BD77-7384D1E89898}"/>
                </a:ext>
              </a:extLst>
            </p:cNvPr>
            <p:cNvCxnSpPr>
              <a:cxnSpLocks/>
              <a:stCxn id="65" idx="2"/>
              <a:endCxn id="68" idx="0"/>
            </p:cNvCxnSpPr>
            <p:nvPr/>
          </p:nvCxnSpPr>
          <p:spPr>
            <a:xfrm>
              <a:off x="1346365" y="6048902"/>
              <a:ext cx="1" cy="434840"/>
            </a:xfrm>
            <a:prstGeom prst="straightConnector1">
              <a:avLst/>
            </a:prstGeom>
            <a:ln w="19050">
              <a:solidFill>
                <a:srgbClr val="97836B"/>
              </a:solidFill>
              <a:headEnd type="none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B6251AE-1F66-4C0A-D1E8-CA7C6F4AAAE4}"/>
              </a:ext>
            </a:extLst>
          </p:cNvPr>
          <p:cNvSpPr txBox="1"/>
          <p:nvPr/>
        </p:nvSpPr>
        <p:spPr>
          <a:xfrm>
            <a:off x="523375" y="209869"/>
            <a:ext cx="261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b="1" dirty="0">
                <a:latin typeface="Arial" panose="020B0604020202020204" pitchFamily="34" charset="0"/>
                <a:cs typeface="Arial" panose="020B0604020202020204" pitchFamily="34" charset="0"/>
              </a:rPr>
              <a:t>General Workflow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EBCA54-25CF-9F80-9D40-3A5D1C8132D9}"/>
              </a:ext>
            </a:extLst>
          </p:cNvPr>
          <p:cNvSpPr txBox="1"/>
          <p:nvPr/>
        </p:nvSpPr>
        <p:spPr>
          <a:xfrm>
            <a:off x="3233386" y="-54037"/>
            <a:ext cx="261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b="1" dirty="0">
                <a:latin typeface="Arial" panose="020B0604020202020204" pitchFamily="34" charset="0"/>
                <a:cs typeface="Arial" panose="020B0604020202020204" pitchFamily="34" charset="0"/>
              </a:rPr>
              <a:t>Leary &amp; Petchey (2009) reanalysis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6AD33-0270-87F1-1DBA-1615D900B5CC}"/>
              </a:ext>
            </a:extLst>
          </p:cNvPr>
          <p:cNvSpPr txBox="1"/>
          <p:nvPr/>
        </p:nvSpPr>
        <p:spPr>
          <a:xfrm>
            <a:off x="120481" y="70270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2A592E-9F0C-6CFE-3346-678661C9EA25}"/>
              </a:ext>
            </a:extLst>
          </p:cNvPr>
          <p:cNvSpPr txBox="1"/>
          <p:nvPr/>
        </p:nvSpPr>
        <p:spPr>
          <a:xfrm>
            <a:off x="69185" y="172708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7F7098-737D-2C9C-F5B0-4AC138B82BCF}"/>
              </a:ext>
            </a:extLst>
          </p:cNvPr>
          <p:cNvSpPr txBox="1"/>
          <p:nvPr/>
        </p:nvSpPr>
        <p:spPr>
          <a:xfrm>
            <a:off x="19725" y="27514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CF90E-EDA9-99F8-D95E-A62EE76A0D56}"/>
              </a:ext>
            </a:extLst>
          </p:cNvPr>
          <p:cNvSpPr txBox="1"/>
          <p:nvPr/>
        </p:nvSpPr>
        <p:spPr>
          <a:xfrm>
            <a:off x="9072" y="384561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B53569-DC24-A3A0-E6E3-451A4423090F}"/>
              </a:ext>
            </a:extLst>
          </p:cNvPr>
          <p:cNvSpPr txBox="1"/>
          <p:nvPr/>
        </p:nvSpPr>
        <p:spPr>
          <a:xfrm>
            <a:off x="60368" y="494043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4FD65D-8E90-3B23-7EFE-12D4C7D23780}"/>
              </a:ext>
            </a:extLst>
          </p:cNvPr>
          <p:cNvSpPr txBox="1"/>
          <p:nvPr/>
        </p:nvSpPr>
        <p:spPr>
          <a:xfrm>
            <a:off x="9072" y="6041993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117EEA-5AC0-4880-8D00-709A0FEA56EC}"/>
              </a:ext>
            </a:extLst>
          </p:cNvPr>
          <p:cNvSpPr txBox="1"/>
          <p:nvPr/>
        </p:nvSpPr>
        <p:spPr>
          <a:xfrm>
            <a:off x="-20700" y="714183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</a:t>
            </a:r>
          </a:p>
        </p:txBody>
      </p:sp>
    </p:spTree>
    <p:extLst>
      <p:ext uri="{BB962C8B-B14F-4D97-AF65-F5344CB8AC3E}">
        <p14:creationId xmlns:p14="http://schemas.microsoft.com/office/powerpoint/2010/main" val="375241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259</Words>
  <Application>Microsoft Macintosh PowerPoint</Application>
  <PresentationFormat>Custom</PresentationFormat>
  <Paragraphs>50</Paragraphs>
  <Slides>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Ross</cp:lastModifiedBy>
  <cp:revision>29</cp:revision>
  <dcterms:created xsi:type="dcterms:W3CDTF">2021-12-27T05:06:55Z</dcterms:created>
  <dcterms:modified xsi:type="dcterms:W3CDTF">2022-07-05T06:06:46Z</dcterms:modified>
</cp:coreProperties>
</file>