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72" r:id="rId5"/>
    <p:sldId id="258" r:id="rId6"/>
    <p:sldId id="259" r:id="rId7"/>
    <p:sldId id="260" r:id="rId8"/>
    <p:sldId id="261" r:id="rId9"/>
    <p:sldId id="262" r:id="rId10"/>
    <p:sldId id="263" r:id="rId11"/>
    <p:sldId id="264" r:id="rId12"/>
    <p:sldId id="267" r:id="rId13"/>
    <p:sldId id="266"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The Battle of Neighborhoods</a:t>
            </a:r>
            <a:endParaRPr lang="en-US" sz="6000" dirty="0"/>
          </a:p>
        </p:txBody>
      </p:sp>
      <p:sp>
        <p:nvSpPr>
          <p:cNvPr id="3" name="Subtitle 2"/>
          <p:cNvSpPr>
            <a:spLocks noGrp="1"/>
          </p:cNvSpPr>
          <p:nvPr>
            <p:ph type="subTitle" idx="1"/>
          </p:nvPr>
        </p:nvSpPr>
        <p:spPr/>
        <p:txBody>
          <a:bodyPr/>
          <a:lstStyle/>
          <a:p>
            <a:r>
              <a:rPr lang="en-US"/>
              <a:t>The city of Toronto</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sym typeface="+mn-ea"/>
              </a:rPr>
              <a:t>JSON: Library to handle JSON files.</a:t>
            </a:r>
            <a:endParaRPr lang="en-US">
              <a:sym typeface="+mn-ea"/>
            </a:endParaRPr>
          </a:p>
          <a:p>
            <a:pPr marL="0" indent="0">
              <a:buNone/>
            </a:pPr>
            <a:endParaRPr lang="en-US"/>
          </a:p>
          <a:p>
            <a:r>
              <a:rPr lang="en-US">
                <a:sym typeface="+mn-ea"/>
              </a:rPr>
              <a:t>XML: To separate data from presentation and XML stores data in plain text format.</a:t>
            </a:r>
            <a:endParaRPr lang="en-US">
              <a:sym typeface="+mn-ea"/>
            </a:endParaRPr>
          </a:p>
          <a:p>
            <a:endParaRPr lang="en-US"/>
          </a:p>
          <a:p>
            <a:r>
              <a:rPr lang="en-US">
                <a:sym typeface="+mn-ea"/>
              </a:rPr>
              <a:t>Geocoder: To retrieve Location Data.</a:t>
            </a:r>
            <a:endParaRPr lang="en-US">
              <a:sym typeface="+mn-ea"/>
            </a:endParaRPr>
          </a:p>
          <a:p>
            <a:pPr marL="0" indent="0">
              <a:buNone/>
            </a:pPr>
            <a:endParaRPr lang="en-US"/>
          </a:p>
          <a:p>
            <a:r>
              <a:rPr lang="en-US">
                <a:sym typeface="+mn-ea"/>
              </a:rPr>
              <a:t>Matplotlib: Python Plotting Module.</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57860"/>
            <a:ext cx="10972800" cy="1221105"/>
          </a:xfrm>
        </p:spPr>
        <p:txBody>
          <a:bodyPr/>
          <a:p>
            <a:r>
              <a:rPr lang="en-US"/>
              <a:t>Importing the libaries and scrapping data from wikipedia using beautiful soup</a:t>
            </a:r>
            <a:endParaRPr lang="en-US"/>
          </a:p>
        </p:txBody>
      </p:sp>
      <p:pic>
        <p:nvPicPr>
          <p:cNvPr id="9" name="Content Placeholder 8" descr="1"/>
          <p:cNvPicPr>
            <a:picLocks noChangeAspect="1"/>
          </p:cNvPicPr>
          <p:nvPr>
            <p:ph sz="half" idx="1"/>
          </p:nvPr>
        </p:nvPicPr>
        <p:blipFill>
          <a:blip r:embed="rId1"/>
          <a:stretch>
            <a:fillRect/>
          </a:stretch>
        </p:blipFill>
        <p:spPr>
          <a:xfrm>
            <a:off x="609600" y="2604770"/>
            <a:ext cx="5384800" cy="3897630"/>
          </a:xfrm>
          <a:prstGeom prst="rect">
            <a:avLst/>
          </a:prstGeom>
        </p:spPr>
      </p:pic>
      <p:pic>
        <p:nvPicPr>
          <p:cNvPr id="10" name="Content Placeholder 9" descr="2"/>
          <p:cNvPicPr>
            <a:picLocks noChangeAspect="1"/>
          </p:cNvPicPr>
          <p:nvPr>
            <p:ph sz="half" idx="2"/>
          </p:nvPr>
        </p:nvPicPr>
        <p:blipFill>
          <a:blip r:embed="rId2"/>
          <a:stretch>
            <a:fillRect/>
          </a:stretch>
        </p:blipFill>
        <p:spPr>
          <a:xfrm>
            <a:off x="6197600" y="2631440"/>
            <a:ext cx="5384800" cy="3870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1969135"/>
          </a:xfrm>
        </p:spPr>
        <p:txBody>
          <a:bodyPr/>
          <a:p>
            <a:r>
              <a:rPr lang="en-US" sz="2800"/>
              <a:t>K-means clustering with 5 clusters was used on the dataset. The frequency of occurrence of each category determined clusters of neighborhoods. </a:t>
            </a:r>
            <a:endParaRPr lang="en-US" sz="2800"/>
          </a:p>
        </p:txBody>
      </p:sp>
      <p:pic>
        <p:nvPicPr>
          <p:cNvPr id="8" name="Content Placeholder 7" descr="13"/>
          <p:cNvPicPr>
            <a:picLocks noChangeAspect="1"/>
          </p:cNvPicPr>
          <p:nvPr>
            <p:ph idx="1"/>
          </p:nvPr>
        </p:nvPicPr>
        <p:blipFill>
          <a:blip r:embed="rId1"/>
          <a:stretch>
            <a:fillRect/>
          </a:stretch>
        </p:blipFill>
        <p:spPr>
          <a:xfrm>
            <a:off x="609600" y="2773680"/>
            <a:ext cx="10972800" cy="3342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140" y="502285"/>
            <a:ext cx="10972800" cy="582613"/>
          </a:xfrm>
        </p:spPr>
        <p:txBody>
          <a:bodyPr/>
          <a:p>
            <a:r>
              <a:rPr lang="en-US"/>
              <a:t>Results and Discussion</a:t>
            </a:r>
            <a:endParaRPr lang="en-US"/>
          </a:p>
        </p:txBody>
      </p:sp>
      <p:sp>
        <p:nvSpPr>
          <p:cNvPr id="3" name="Content Placeholder 2"/>
          <p:cNvSpPr>
            <a:spLocks noGrp="1"/>
          </p:cNvSpPr>
          <p:nvPr>
            <p:ph idx="1"/>
          </p:nvPr>
        </p:nvSpPr>
        <p:spPr>
          <a:xfrm>
            <a:off x="734695" y="1330325"/>
            <a:ext cx="10723245" cy="4563745"/>
          </a:xfrm>
        </p:spPr>
        <p:txBody>
          <a:bodyPr/>
          <a:p>
            <a:r>
              <a:rPr lang="en-US"/>
              <a:t>There are 5 different clusters of neighborhoods. Red and Purple clusters have more neighborhoods compared to other clusters.</a:t>
            </a:r>
            <a:endParaRPr lang="en-US"/>
          </a:p>
          <a:p>
            <a:endParaRPr lang="en-US"/>
          </a:p>
          <a:p>
            <a:r>
              <a:rPr lang="en-US"/>
              <a:t>The red clusters are mostly on the airport side of the City which seems less populated.</a:t>
            </a:r>
            <a:endParaRPr lang="en-US"/>
          </a:p>
          <a:p>
            <a:pPr marL="0" indent="0">
              <a:buNone/>
            </a:pPr>
            <a:endParaRPr lang="en-US"/>
          </a:p>
          <a:p>
            <a:r>
              <a:rPr lang="en-US"/>
              <a:t>Purple neighborhoods are near University of Toronto and beach side.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The yellow cluster is of neighborhoods which are very far from main city area.</a:t>
            </a:r>
            <a:endParaRPr lang="en-US"/>
          </a:p>
          <a:p>
            <a:endParaRPr lang="en-US"/>
          </a:p>
          <a:p>
            <a:r>
              <a:rPr lang="en-US"/>
              <a:t>The sea blue cluster has only one neighborhood in it which is inside city region but it is only one neighborhood in the area.</a:t>
            </a:r>
            <a:endParaRPr lang="en-US"/>
          </a:p>
          <a:p>
            <a:endParaRPr lang="en-US"/>
          </a:p>
          <a:p>
            <a:r>
              <a:rPr lang="en-US"/>
              <a:t>The Cyan clusters are nearly on the border of the city.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8785" y="548640"/>
            <a:ext cx="10972800" cy="582613"/>
          </a:xfrm>
        </p:spPr>
        <p:txBody>
          <a:bodyPr/>
          <a:p>
            <a:r>
              <a:rPr lang="en-US"/>
              <a:t>The map showing the result of the 5 clusters</a:t>
            </a:r>
            <a:endParaRPr lang="en-US"/>
          </a:p>
        </p:txBody>
      </p:sp>
      <p:pic>
        <p:nvPicPr>
          <p:cNvPr id="4" name="Content Placeholder 3" descr="21"/>
          <p:cNvPicPr>
            <a:picLocks noChangeAspect="1"/>
          </p:cNvPicPr>
          <p:nvPr>
            <p:ph idx="1"/>
          </p:nvPr>
        </p:nvPicPr>
        <p:blipFill>
          <a:blip r:embed="rId1"/>
          <a:stretch>
            <a:fillRect/>
          </a:stretch>
        </p:blipFill>
        <p:spPr>
          <a:xfrm>
            <a:off x="916940" y="1610995"/>
            <a:ext cx="10358755" cy="4203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98195"/>
            <a:ext cx="10972800" cy="582613"/>
          </a:xfrm>
        </p:spPr>
        <p:txBody>
          <a:bodyPr/>
          <a:p>
            <a:r>
              <a:rPr lang="en-US"/>
              <a:t>Conclusion </a:t>
            </a:r>
            <a:endParaRPr lang="en-US"/>
          </a:p>
        </p:txBody>
      </p:sp>
      <p:sp>
        <p:nvSpPr>
          <p:cNvPr id="3" name="Content Placeholder 2"/>
          <p:cNvSpPr>
            <a:spLocks noGrp="1"/>
          </p:cNvSpPr>
          <p:nvPr>
            <p:ph idx="1"/>
          </p:nvPr>
        </p:nvSpPr>
        <p:spPr>
          <a:xfrm>
            <a:off x="1543685" y="1688465"/>
            <a:ext cx="9820275" cy="3411855"/>
          </a:xfrm>
        </p:spPr>
        <p:txBody>
          <a:bodyPr/>
          <a:p>
            <a:pPr marL="0" indent="0">
              <a:buNone/>
            </a:pPr>
            <a:endParaRPr lang="en-US"/>
          </a:p>
          <a:p>
            <a:pPr marL="0" indent="0">
              <a:buNone/>
            </a:pPr>
            <a:r>
              <a:rPr lang="en-US"/>
              <a:t>The project overall helps people select the best neighborhood to live in. The other aspect of the project may help shop owners and businessmen to determine what kind of shops would be required in the area.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The strength and vitality of the many neighborhoods that make up Toronto, Ontario, Canada has earned the city its unofficial nickname of "the city of neighborhoods." There are over 140 neighborhoods officially recognized by the City of Toronto and upwards of 240 official and unofficial neighborhoods within city limits. Before 1998, Toronto was a much smaller municipality and formed the core of Metropolitan Toronto.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7850" y="518160"/>
            <a:ext cx="10739755" cy="707390"/>
          </a:xfrm>
        </p:spPr>
        <p:txBody>
          <a:bodyPr/>
          <a:p>
            <a:r>
              <a:rPr lang="en-US"/>
              <a:t>Image of the beautiful city of toronto</a:t>
            </a:r>
            <a:endParaRPr lang="en-US"/>
          </a:p>
        </p:txBody>
      </p:sp>
      <p:pic>
        <p:nvPicPr>
          <p:cNvPr id="4" name="Content Placeholder 3" descr="GettyImages-1040643480"/>
          <p:cNvPicPr>
            <a:picLocks noChangeAspect="1"/>
          </p:cNvPicPr>
          <p:nvPr>
            <p:ph idx="1"/>
          </p:nvPr>
        </p:nvPicPr>
        <p:blipFill>
          <a:blip r:embed="rId1"/>
          <a:stretch>
            <a:fillRect/>
          </a:stretch>
        </p:blipFill>
        <p:spPr>
          <a:xfrm>
            <a:off x="1130935" y="1564005"/>
            <a:ext cx="9164320" cy="4797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The "inner ring" suburbs of York and East York are older, predominantly middle-income areas, and ethnically diverse.</a:t>
            </a:r>
            <a:endParaRPr lang="en-US"/>
          </a:p>
          <a:p>
            <a:endParaRPr lang="en-US"/>
          </a:p>
          <a:p>
            <a:r>
              <a:rPr lang="en-US"/>
              <a:t>The "outer ring" suburbs of Etobicoke, Scarborough, and North York are much more suburban in nature (although these boroughs are developing urban centers of their own, such as North York City Centre around Mel Lastman Square).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p>
            <a:r>
              <a:rPr lang="en-US"/>
              <a:t>The idea is to find a neighborhood in Toronto city of Canada that has all the basic necessities shops within kilometers of the living place.</a:t>
            </a:r>
            <a:endParaRPr lang="en-US"/>
          </a:p>
          <a:p>
            <a:endParaRPr lang="en-US"/>
          </a:p>
          <a:p>
            <a:r>
              <a:rPr lang="en-US"/>
              <a:t>The Foursquare API will be used to find all the nearby venues in neighborhoods and retrieve categories and count of shops in each category for each neighborhood.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a:spLocks noGrp="1"/>
          </p:cNvSpPr>
          <p:nvPr>
            <p:ph idx="1"/>
          </p:nvPr>
        </p:nvSpPr>
        <p:spPr/>
        <p:txBody>
          <a:bodyPr/>
          <a:p>
            <a:r>
              <a:rPr lang="en-US"/>
              <a:t>The aim of the project is to get the best neighborhood according to places near it. For that, the longitude and latitude of each neighborhood were required. The GeoSpatial data contains Postal codes, Longitude, and Latitude data for all the 103 Boroughs of Toronto city.</a:t>
            </a:r>
            <a:endParaRPr lang="en-US"/>
          </a:p>
          <a:p>
            <a:endParaRPr lang="en-US"/>
          </a:p>
          <a:p>
            <a:r>
              <a:rPr lang="en-US"/>
              <a:t>The two datasets were combined and the new dataset with boroughs, neighborhoods, and latitude and longitude was prepared.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The next step was to retrieve nearby places in each neighborhood. The Foursquare API was used for this purpose.</a:t>
            </a:r>
            <a:endParaRPr lang="en-US"/>
          </a:p>
          <a:p>
            <a:pPr marL="0" indent="0">
              <a:buNone/>
            </a:pPr>
            <a:endParaRPr lang="en-US"/>
          </a:p>
          <a:p>
            <a:r>
              <a:rPr lang="en-US"/>
              <a:t>K-means clustering with 5 clusters was used on the dataset. The features of clustering were those 7 categories retrieved in the previous step. The frequency of occurrence of each category determined clusters of neighborhoods.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Acquisition</a:t>
            </a:r>
            <a:endParaRPr lang="en-US"/>
          </a:p>
        </p:txBody>
      </p:sp>
      <p:sp>
        <p:nvSpPr>
          <p:cNvPr id="3" name="Content Placeholder 2"/>
          <p:cNvSpPr>
            <a:spLocks noGrp="1"/>
          </p:cNvSpPr>
          <p:nvPr>
            <p:ph idx="1"/>
          </p:nvPr>
        </p:nvSpPr>
        <p:spPr/>
        <p:txBody>
          <a:bodyPr/>
          <a:p>
            <a:r>
              <a:rPr lang="en-US"/>
              <a:t>Data of boroughs and neighborhoods of the Toronto City would be retrieved from Wikipedia (https://en.wikipedia.org/wiki/List_of_neighbourhoods_in_Toronto). </a:t>
            </a:r>
            <a:endParaRPr lang="en-US"/>
          </a:p>
          <a:p>
            <a:endParaRPr lang="en-US"/>
          </a:p>
          <a:p>
            <a:r>
              <a:rPr lang="en-US"/>
              <a:t>The Geospatial data would be used to retrieve the Longitude and Latitude of each neighborhood. Then, Foursquare API would be used to retrieved nearby venues of each neighborhood.</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Libraries used in the Project</a:t>
            </a:r>
            <a:endParaRPr lang="en-US"/>
          </a:p>
        </p:txBody>
      </p:sp>
      <p:sp>
        <p:nvSpPr>
          <p:cNvPr id="3" name="Content Placeholder 2"/>
          <p:cNvSpPr>
            <a:spLocks noGrp="1"/>
          </p:cNvSpPr>
          <p:nvPr>
            <p:ph idx="1"/>
          </p:nvPr>
        </p:nvSpPr>
        <p:spPr>
          <a:xfrm>
            <a:off x="1202055" y="1147445"/>
            <a:ext cx="9975215" cy="4563745"/>
          </a:xfrm>
        </p:spPr>
        <p:txBody>
          <a:bodyPr/>
          <a:p>
            <a:r>
              <a:rPr lang="en-US"/>
              <a:t>Pandas: For creating and manipulating data frames</a:t>
            </a:r>
            <a:endParaRPr lang="en-US"/>
          </a:p>
          <a:p>
            <a:endParaRPr lang="en-US"/>
          </a:p>
          <a:p>
            <a:r>
              <a:rPr lang="en-US"/>
              <a:t>Folium: Python visualization library</a:t>
            </a:r>
            <a:endParaRPr lang="en-US"/>
          </a:p>
          <a:p>
            <a:endParaRPr lang="en-US"/>
          </a:p>
          <a:p>
            <a:r>
              <a:rPr lang="en-US"/>
              <a:t>Scikit Learn: For importing k-means clustering</a:t>
            </a:r>
            <a:endParaRPr lang="en-US"/>
          </a:p>
          <a:p>
            <a:pPr marL="0" indent="0">
              <a:buNone/>
            </a:pPr>
            <a:endParaRPr lang="en-US"/>
          </a:p>
          <a:p>
            <a:r>
              <a:rPr lang="en-US">
                <a:sym typeface="+mn-ea"/>
              </a:rPr>
              <a:t>Beautiful Soup and Requests: To scrap and library to handle http requests.</a:t>
            </a:r>
            <a:endParaRPr lang="en-US"/>
          </a:p>
          <a:p>
            <a:endParaRPr lang="en-US"/>
          </a:p>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3725</Words>
  <Application>WPS Presentation</Application>
  <PresentationFormat>Widescreen</PresentationFormat>
  <Paragraphs>82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
  <cp:lastModifiedBy>USER</cp:lastModifiedBy>
  <cp:revision>2</cp:revision>
  <dcterms:created xsi:type="dcterms:W3CDTF">2021-05-15T06:06:05Z</dcterms:created>
  <dcterms:modified xsi:type="dcterms:W3CDTF">2021-05-15T06:08:34Z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