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9" r:id="rId2"/>
    <p:sldId id="308" r:id="rId3"/>
    <p:sldId id="259" r:id="rId4"/>
    <p:sldId id="270" r:id="rId5"/>
    <p:sldId id="311" r:id="rId6"/>
    <p:sldId id="317" r:id="rId7"/>
    <p:sldId id="312" r:id="rId8"/>
    <p:sldId id="313" r:id="rId9"/>
    <p:sldId id="261" r:id="rId10"/>
    <p:sldId id="309" r:id="rId11"/>
    <p:sldId id="262" r:id="rId12"/>
    <p:sldId id="315" r:id="rId13"/>
    <p:sldId id="31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5F4ED-2ED2-4B31-A21E-CF0A776E835B}" type="datetimeFigureOut">
              <a:rPr lang="en-NZ" smtClean="0"/>
              <a:t>18/09/2019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8CB93-23BB-4352-97E8-4DF5FD3E0957}" type="slidenum">
              <a:rPr lang="en-NZ" smtClean="0"/>
              <a:t>‹#›</a:t>
            </a:fld>
            <a:endParaRPr lang="en-NZ"/>
          </a:p>
        </p:txBody>
      </p:sp>
    </p:spTree>
    <p:extLst>
      <p:ext uri="{BB962C8B-B14F-4D97-AF65-F5344CB8AC3E}">
        <p14:creationId xmlns:p14="http://schemas.microsoft.com/office/powerpoint/2010/main" val="2669090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NZ" b="0" dirty="0">
              <a:effectLst/>
            </a:endParaRPr>
          </a:p>
        </p:txBody>
      </p:sp>
      <p:sp>
        <p:nvSpPr>
          <p:cNvPr id="4" name="Slide Number Placeholder 3"/>
          <p:cNvSpPr>
            <a:spLocks noGrp="1"/>
          </p:cNvSpPr>
          <p:nvPr>
            <p:ph type="sldNum" sz="quarter" idx="10"/>
          </p:nvPr>
        </p:nvSpPr>
        <p:spPr/>
        <p:txBody>
          <a:bodyPr/>
          <a:lstStyle/>
          <a:p>
            <a:fld id="{7FC8CB93-23BB-4352-97E8-4DF5FD3E0957}" type="slidenum">
              <a:rPr lang="en-NZ" smtClean="0"/>
              <a:t>6</a:t>
            </a:fld>
            <a:endParaRPr lang="en-NZ"/>
          </a:p>
        </p:txBody>
      </p:sp>
    </p:spTree>
    <p:extLst>
      <p:ext uri="{BB962C8B-B14F-4D97-AF65-F5344CB8AC3E}">
        <p14:creationId xmlns:p14="http://schemas.microsoft.com/office/powerpoint/2010/main" val="331389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0" i="0" u="none" strike="noStrike" kern="1200" dirty="0">
                <a:solidFill>
                  <a:schemeClr val="tx1"/>
                </a:solidFill>
                <a:effectLst/>
                <a:latin typeface="+mn-lt"/>
                <a:ea typeface="+mn-ea"/>
                <a:cs typeface="+mn-cs"/>
              </a:rPr>
              <a:t>They will notice that when they expand the webpage to full screen the lines are reduced. This is because in programming most languages require an explicit instruction to go to the next line. In HTML we use a &lt;</a:t>
            </a:r>
            <a:r>
              <a:rPr lang="en-NZ" sz="1200" b="0" i="0" u="none" strike="noStrike" kern="1200" dirty="0" err="1">
                <a:solidFill>
                  <a:schemeClr val="tx1"/>
                </a:solidFill>
                <a:effectLst/>
                <a:latin typeface="+mn-lt"/>
                <a:ea typeface="+mn-ea"/>
                <a:cs typeface="+mn-cs"/>
              </a:rPr>
              <a:t>br</a:t>
            </a:r>
            <a:r>
              <a:rPr lang="en-NZ" sz="1200" b="0" i="0" u="none" strike="noStrike" kern="1200" dirty="0">
                <a:solidFill>
                  <a:schemeClr val="tx1"/>
                </a:solidFill>
                <a:effectLst/>
                <a:latin typeface="+mn-lt"/>
                <a:ea typeface="+mn-ea"/>
                <a:cs typeface="+mn-cs"/>
              </a:rPr>
              <a:t>&gt; tag that stands for line break. This tag does not have a closing tag.</a:t>
            </a:r>
            <a:endParaRPr lang="en-NZ" b="0" dirty="0">
              <a:effectLst/>
            </a:endParaRPr>
          </a:p>
        </p:txBody>
      </p:sp>
      <p:sp>
        <p:nvSpPr>
          <p:cNvPr id="4" name="Slide Number Placeholder 3"/>
          <p:cNvSpPr>
            <a:spLocks noGrp="1"/>
          </p:cNvSpPr>
          <p:nvPr>
            <p:ph type="sldNum" sz="quarter" idx="10"/>
          </p:nvPr>
        </p:nvSpPr>
        <p:spPr/>
        <p:txBody>
          <a:bodyPr/>
          <a:lstStyle/>
          <a:p>
            <a:fld id="{7FC8CB93-23BB-4352-97E8-4DF5FD3E0957}" type="slidenum">
              <a:rPr lang="en-NZ" smtClean="0"/>
              <a:t>12</a:t>
            </a:fld>
            <a:endParaRPr lang="en-NZ"/>
          </a:p>
        </p:txBody>
      </p:sp>
    </p:spTree>
    <p:extLst>
      <p:ext uri="{BB962C8B-B14F-4D97-AF65-F5344CB8AC3E}">
        <p14:creationId xmlns:p14="http://schemas.microsoft.com/office/powerpoint/2010/main" val="2289003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0" i="0" u="none" strike="noStrike" kern="1200" dirty="0">
                <a:solidFill>
                  <a:schemeClr val="tx1"/>
                </a:solidFill>
                <a:effectLst/>
                <a:latin typeface="+mn-lt"/>
                <a:ea typeface="+mn-ea"/>
                <a:cs typeface="+mn-cs"/>
              </a:rPr>
              <a:t>They will notice that when they expand the webpage to full screen the lines are reduced. This is because in programming most languages require an explicit instruction to go to the next line. In HTML we use a &lt;</a:t>
            </a:r>
            <a:r>
              <a:rPr lang="en-NZ" sz="1200" b="0" i="0" u="none" strike="noStrike" kern="1200" dirty="0" err="1">
                <a:solidFill>
                  <a:schemeClr val="tx1"/>
                </a:solidFill>
                <a:effectLst/>
                <a:latin typeface="+mn-lt"/>
                <a:ea typeface="+mn-ea"/>
                <a:cs typeface="+mn-cs"/>
              </a:rPr>
              <a:t>br</a:t>
            </a:r>
            <a:r>
              <a:rPr lang="en-NZ" sz="1200" b="0" i="0" u="none" strike="noStrike" kern="1200" dirty="0">
                <a:solidFill>
                  <a:schemeClr val="tx1"/>
                </a:solidFill>
                <a:effectLst/>
                <a:latin typeface="+mn-lt"/>
                <a:ea typeface="+mn-ea"/>
                <a:cs typeface="+mn-cs"/>
              </a:rPr>
              <a:t>&gt; tag that stands for line break. This tag does not have a closing tag.</a:t>
            </a:r>
            <a:endParaRPr lang="en-NZ" b="0" dirty="0">
              <a:effectLst/>
            </a:endParaRPr>
          </a:p>
        </p:txBody>
      </p:sp>
      <p:sp>
        <p:nvSpPr>
          <p:cNvPr id="4" name="Slide Number Placeholder 3"/>
          <p:cNvSpPr>
            <a:spLocks noGrp="1"/>
          </p:cNvSpPr>
          <p:nvPr>
            <p:ph type="sldNum" sz="quarter" idx="10"/>
          </p:nvPr>
        </p:nvSpPr>
        <p:spPr/>
        <p:txBody>
          <a:bodyPr/>
          <a:lstStyle/>
          <a:p>
            <a:fld id="{7FC8CB93-23BB-4352-97E8-4DF5FD3E0957}" type="slidenum">
              <a:rPr lang="en-NZ" smtClean="0"/>
              <a:t>13</a:t>
            </a:fld>
            <a:endParaRPr lang="en-NZ"/>
          </a:p>
        </p:txBody>
      </p:sp>
    </p:spTree>
    <p:extLst>
      <p:ext uri="{BB962C8B-B14F-4D97-AF65-F5344CB8AC3E}">
        <p14:creationId xmlns:p14="http://schemas.microsoft.com/office/powerpoint/2010/main" val="1315447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BAA2-7B54-431B-B68D-AD7DD720F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79C7B822-0E30-429D-B16C-5935EF651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B7EF6265-1286-4E0B-8A33-B5B31D9C1ED0}"/>
              </a:ext>
            </a:extLst>
          </p:cNvPr>
          <p:cNvSpPr>
            <a:spLocks noGrp="1"/>
          </p:cNvSpPr>
          <p:nvPr>
            <p:ph type="dt" sz="half" idx="10"/>
          </p:nvPr>
        </p:nvSpPr>
        <p:spPr/>
        <p:txBody>
          <a:bodyPr/>
          <a:lstStyle/>
          <a:p>
            <a:fld id="{41B4B5DE-258D-4C83-B063-E6FC02833160}" type="datetimeFigureOut">
              <a:rPr lang="en-NZ" smtClean="0"/>
              <a:t>18/09/2019</a:t>
            </a:fld>
            <a:endParaRPr lang="en-NZ"/>
          </a:p>
        </p:txBody>
      </p:sp>
      <p:sp>
        <p:nvSpPr>
          <p:cNvPr id="5" name="Footer Placeholder 4">
            <a:extLst>
              <a:ext uri="{FF2B5EF4-FFF2-40B4-BE49-F238E27FC236}">
                <a16:creationId xmlns:a16="http://schemas.microsoft.com/office/drawing/2014/main" id="{63DB7EE4-CF48-417F-B7D4-40009CDD8A7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3FCCB95-C391-4D83-842C-1275811AC898}"/>
              </a:ext>
            </a:extLst>
          </p:cNvPr>
          <p:cNvSpPr>
            <a:spLocks noGrp="1"/>
          </p:cNvSpPr>
          <p:nvPr>
            <p:ph type="sldNum" sz="quarter" idx="12"/>
          </p:nvPr>
        </p:nvSpPr>
        <p:spPr/>
        <p:txBody>
          <a:bodyPr/>
          <a:lstStyle/>
          <a:p>
            <a:fld id="{D7B9251A-DB01-46AD-BBD5-BA0A3B189F22}" type="slidenum">
              <a:rPr lang="en-NZ" smtClean="0"/>
              <a:t>‹#›</a:t>
            </a:fld>
            <a:endParaRPr lang="en-NZ"/>
          </a:p>
        </p:txBody>
      </p:sp>
    </p:spTree>
    <p:extLst>
      <p:ext uri="{BB962C8B-B14F-4D97-AF65-F5344CB8AC3E}">
        <p14:creationId xmlns:p14="http://schemas.microsoft.com/office/powerpoint/2010/main" val="31542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A875-3064-4941-8803-CF719B6DAAE4}"/>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07A6FE2F-77A4-4A74-843A-5C7B0086F7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24961D1-29FF-4E01-92CD-03AC83EA089F}"/>
              </a:ext>
            </a:extLst>
          </p:cNvPr>
          <p:cNvSpPr>
            <a:spLocks noGrp="1"/>
          </p:cNvSpPr>
          <p:nvPr>
            <p:ph type="dt" sz="half" idx="10"/>
          </p:nvPr>
        </p:nvSpPr>
        <p:spPr/>
        <p:txBody>
          <a:bodyPr/>
          <a:lstStyle/>
          <a:p>
            <a:fld id="{41B4B5DE-258D-4C83-B063-E6FC02833160}" type="datetimeFigureOut">
              <a:rPr lang="en-NZ" smtClean="0"/>
              <a:t>18/09/2019</a:t>
            </a:fld>
            <a:endParaRPr lang="en-NZ"/>
          </a:p>
        </p:txBody>
      </p:sp>
      <p:sp>
        <p:nvSpPr>
          <p:cNvPr id="5" name="Footer Placeholder 4">
            <a:extLst>
              <a:ext uri="{FF2B5EF4-FFF2-40B4-BE49-F238E27FC236}">
                <a16:creationId xmlns:a16="http://schemas.microsoft.com/office/drawing/2014/main" id="{4F2D7DC1-06C0-40FB-B427-39FD767C906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E8E7D89-0A49-4AA0-8792-636C611E79D3}"/>
              </a:ext>
            </a:extLst>
          </p:cNvPr>
          <p:cNvSpPr>
            <a:spLocks noGrp="1"/>
          </p:cNvSpPr>
          <p:nvPr>
            <p:ph type="sldNum" sz="quarter" idx="12"/>
          </p:nvPr>
        </p:nvSpPr>
        <p:spPr/>
        <p:txBody>
          <a:bodyPr/>
          <a:lstStyle/>
          <a:p>
            <a:fld id="{D7B9251A-DB01-46AD-BBD5-BA0A3B189F22}" type="slidenum">
              <a:rPr lang="en-NZ" smtClean="0"/>
              <a:t>‹#›</a:t>
            </a:fld>
            <a:endParaRPr lang="en-NZ"/>
          </a:p>
        </p:txBody>
      </p:sp>
    </p:spTree>
    <p:extLst>
      <p:ext uri="{BB962C8B-B14F-4D97-AF65-F5344CB8AC3E}">
        <p14:creationId xmlns:p14="http://schemas.microsoft.com/office/powerpoint/2010/main" val="1578066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F2D2CF-8EEC-427E-B1FE-50E064989F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1407B270-D8B4-4C6E-9BDB-DDA0B212C6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A03AC57-CC4E-4970-B92C-85F2F7D1AE9E}"/>
              </a:ext>
            </a:extLst>
          </p:cNvPr>
          <p:cNvSpPr>
            <a:spLocks noGrp="1"/>
          </p:cNvSpPr>
          <p:nvPr>
            <p:ph type="dt" sz="half" idx="10"/>
          </p:nvPr>
        </p:nvSpPr>
        <p:spPr/>
        <p:txBody>
          <a:bodyPr/>
          <a:lstStyle/>
          <a:p>
            <a:fld id="{41B4B5DE-258D-4C83-B063-E6FC02833160}" type="datetimeFigureOut">
              <a:rPr lang="en-NZ" smtClean="0"/>
              <a:t>18/09/2019</a:t>
            </a:fld>
            <a:endParaRPr lang="en-NZ"/>
          </a:p>
        </p:txBody>
      </p:sp>
      <p:sp>
        <p:nvSpPr>
          <p:cNvPr id="5" name="Footer Placeholder 4">
            <a:extLst>
              <a:ext uri="{FF2B5EF4-FFF2-40B4-BE49-F238E27FC236}">
                <a16:creationId xmlns:a16="http://schemas.microsoft.com/office/drawing/2014/main" id="{08C83179-C275-49B0-9C43-E79298645EB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13F4256-15C6-4615-B4BE-57EE5912B35E}"/>
              </a:ext>
            </a:extLst>
          </p:cNvPr>
          <p:cNvSpPr>
            <a:spLocks noGrp="1"/>
          </p:cNvSpPr>
          <p:nvPr>
            <p:ph type="sldNum" sz="quarter" idx="12"/>
          </p:nvPr>
        </p:nvSpPr>
        <p:spPr/>
        <p:txBody>
          <a:bodyPr/>
          <a:lstStyle/>
          <a:p>
            <a:fld id="{D7B9251A-DB01-46AD-BBD5-BA0A3B189F22}" type="slidenum">
              <a:rPr lang="en-NZ" smtClean="0"/>
              <a:t>‹#›</a:t>
            </a:fld>
            <a:endParaRPr lang="en-NZ"/>
          </a:p>
        </p:txBody>
      </p:sp>
    </p:spTree>
    <p:extLst>
      <p:ext uri="{BB962C8B-B14F-4D97-AF65-F5344CB8AC3E}">
        <p14:creationId xmlns:p14="http://schemas.microsoft.com/office/powerpoint/2010/main" val="254540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CEC4-A632-4F80-B6F8-729C8E48339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43E0BBF3-185F-4E69-BEFE-046C22F601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FE047B8-2D20-4CAA-BC91-A8A96BB9AD92}"/>
              </a:ext>
            </a:extLst>
          </p:cNvPr>
          <p:cNvSpPr>
            <a:spLocks noGrp="1"/>
          </p:cNvSpPr>
          <p:nvPr>
            <p:ph type="dt" sz="half" idx="10"/>
          </p:nvPr>
        </p:nvSpPr>
        <p:spPr/>
        <p:txBody>
          <a:bodyPr/>
          <a:lstStyle/>
          <a:p>
            <a:fld id="{41B4B5DE-258D-4C83-B063-E6FC02833160}" type="datetimeFigureOut">
              <a:rPr lang="en-NZ" smtClean="0"/>
              <a:t>18/09/2019</a:t>
            </a:fld>
            <a:endParaRPr lang="en-NZ"/>
          </a:p>
        </p:txBody>
      </p:sp>
      <p:sp>
        <p:nvSpPr>
          <p:cNvPr id="5" name="Footer Placeholder 4">
            <a:extLst>
              <a:ext uri="{FF2B5EF4-FFF2-40B4-BE49-F238E27FC236}">
                <a16:creationId xmlns:a16="http://schemas.microsoft.com/office/drawing/2014/main" id="{254E7C8D-AF42-4695-B8D8-15C00719FFD0}"/>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E0C1494-7F28-4EC4-A0E6-E4380D504495}"/>
              </a:ext>
            </a:extLst>
          </p:cNvPr>
          <p:cNvSpPr>
            <a:spLocks noGrp="1"/>
          </p:cNvSpPr>
          <p:nvPr>
            <p:ph type="sldNum" sz="quarter" idx="12"/>
          </p:nvPr>
        </p:nvSpPr>
        <p:spPr/>
        <p:txBody>
          <a:bodyPr/>
          <a:lstStyle/>
          <a:p>
            <a:fld id="{D7B9251A-DB01-46AD-BBD5-BA0A3B189F22}" type="slidenum">
              <a:rPr lang="en-NZ" smtClean="0"/>
              <a:t>‹#›</a:t>
            </a:fld>
            <a:endParaRPr lang="en-NZ"/>
          </a:p>
        </p:txBody>
      </p:sp>
    </p:spTree>
    <p:extLst>
      <p:ext uri="{BB962C8B-B14F-4D97-AF65-F5344CB8AC3E}">
        <p14:creationId xmlns:p14="http://schemas.microsoft.com/office/powerpoint/2010/main" val="139009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5285-2444-4BE4-9415-8B0A9AC395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16912208-2997-486B-87D3-9A50FB4CF3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A37AA8F-8207-4FCE-9306-9B6C6C558FB3}"/>
              </a:ext>
            </a:extLst>
          </p:cNvPr>
          <p:cNvSpPr>
            <a:spLocks noGrp="1"/>
          </p:cNvSpPr>
          <p:nvPr>
            <p:ph type="dt" sz="half" idx="10"/>
          </p:nvPr>
        </p:nvSpPr>
        <p:spPr/>
        <p:txBody>
          <a:bodyPr/>
          <a:lstStyle/>
          <a:p>
            <a:fld id="{41B4B5DE-258D-4C83-B063-E6FC02833160}" type="datetimeFigureOut">
              <a:rPr lang="en-NZ" smtClean="0"/>
              <a:t>18/09/2019</a:t>
            </a:fld>
            <a:endParaRPr lang="en-NZ"/>
          </a:p>
        </p:txBody>
      </p:sp>
      <p:sp>
        <p:nvSpPr>
          <p:cNvPr id="5" name="Footer Placeholder 4">
            <a:extLst>
              <a:ext uri="{FF2B5EF4-FFF2-40B4-BE49-F238E27FC236}">
                <a16:creationId xmlns:a16="http://schemas.microsoft.com/office/drawing/2014/main" id="{6B354A4C-7A92-42F5-B23F-820CDB544AE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FBFB8DB-0586-4550-8293-11A3B0D8F3C0}"/>
              </a:ext>
            </a:extLst>
          </p:cNvPr>
          <p:cNvSpPr>
            <a:spLocks noGrp="1"/>
          </p:cNvSpPr>
          <p:nvPr>
            <p:ph type="sldNum" sz="quarter" idx="12"/>
          </p:nvPr>
        </p:nvSpPr>
        <p:spPr/>
        <p:txBody>
          <a:bodyPr/>
          <a:lstStyle/>
          <a:p>
            <a:fld id="{D7B9251A-DB01-46AD-BBD5-BA0A3B189F22}" type="slidenum">
              <a:rPr lang="en-NZ" smtClean="0"/>
              <a:t>‹#›</a:t>
            </a:fld>
            <a:endParaRPr lang="en-NZ"/>
          </a:p>
        </p:txBody>
      </p:sp>
    </p:spTree>
    <p:extLst>
      <p:ext uri="{BB962C8B-B14F-4D97-AF65-F5344CB8AC3E}">
        <p14:creationId xmlns:p14="http://schemas.microsoft.com/office/powerpoint/2010/main" val="122243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B309-3B6E-4A5C-9855-713416F7FF5A}"/>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192B4620-C4BD-4829-B8C9-BADE10D06B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99357CA-1B1A-4AE2-B7CA-FD28ACDA5E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50D74723-5F12-4329-B352-A65F0B85A22F}"/>
              </a:ext>
            </a:extLst>
          </p:cNvPr>
          <p:cNvSpPr>
            <a:spLocks noGrp="1"/>
          </p:cNvSpPr>
          <p:nvPr>
            <p:ph type="dt" sz="half" idx="10"/>
          </p:nvPr>
        </p:nvSpPr>
        <p:spPr/>
        <p:txBody>
          <a:bodyPr/>
          <a:lstStyle/>
          <a:p>
            <a:fld id="{41B4B5DE-258D-4C83-B063-E6FC02833160}" type="datetimeFigureOut">
              <a:rPr lang="en-NZ" smtClean="0"/>
              <a:t>18/09/2019</a:t>
            </a:fld>
            <a:endParaRPr lang="en-NZ"/>
          </a:p>
        </p:txBody>
      </p:sp>
      <p:sp>
        <p:nvSpPr>
          <p:cNvPr id="6" name="Footer Placeholder 5">
            <a:extLst>
              <a:ext uri="{FF2B5EF4-FFF2-40B4-BE49-F238E27FC236}">
                <a16:creationId xmlns:a16="http://schemas.microsoft.com/office/drawing/2014/main" id="{CC9548F4-238A-4BC2-B830-8BA24F82B88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703CEF44-F666-45FD-A66E-7173763E1419}"/>
              </a:ext>
            </a:extLst>
          </p:cNvPr>
          <p:cNvSpPr>
            <a:spLocks noGrp="1"/>
          </p:cNvSpPr>
          <p:nvPr>
            <p:ph type="sldNum" sz="quarter" idx="12"/>
          </p:nvPr>
        </p:nvSpPr>
        <p:spPr/>
        <p:txBody>
          <a:bodyPr/>
          <a:lstStyle/>
          <a:p>
            <a:fld id="{D7B9251A-DB01-46AD-BBD5-BA0A3B189F22}" type="slidenum">
              <a:rPr lang="en-NZ" smtClean="0"/>
              <a:t>‹#›</a:t>
            </a:fld>
            <a:endParaRPr lang="en-NZ"/>
          </a:p>
        </p:txBody>
      </p:sp>
    </p:spTree>
    <p:extLst>
      <p:ext uri="{BB962C8B-B14F-4D97-AF65-F5344CB8AC3E}">
        <p14:creationId xmlns:p14="http://schemas.microsoft.com/office/powerpoint/2010/main" val="282125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81D8B-3616-4293-BFAF-5905D53D879D}"/>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6502C5DD-6718-4E58-A303-F17FEADB6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7D27DC-E0C7-4EC0-87CC-9F72EB724B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B6DFE3C8-2BD7-4FD6-8CE4-90F66F0161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64E30A1-65A1-4A27-B9C8-409D6B1E1DE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F5C05E3C-84A0-40A0-A140-9D7DA537E5E1}"/>
              </a:ext>
            </a:extLst>
          </p:cNvPr>
          <p:cNvSpPr>
            <a:spLocks noGrp="1"/>
          </p:cNvSpPr>
          <p:nvPr>
            <p:ph type="dt" sz="half" idx="10"/>
          </p:nvPr>
        </p:nvSpPr>
        <p:spPr/>
        <p:txBody>
          <a:bodyPr/>
          <a:lstStyle/>
          <a:p>
            <a:fld id="{41B4B5DE-258D-4C83-B063-E6FC02833160}" type="datetimeFigureOut">
              <a:rPr lang="en-NZ" smtClean="0"/>
              <a:t>18/09/2019</a:t>
            </a:fld>
            <a:endParaRPr lang="en-NZ"/>
          </a:p>
        </p:txBody>
      </p:sp>
      <p:sp>
        <p:nvSpPr>
          <p:cNvPr id="8" name="Footer Placeholder 7">
            <a:extLst>
              <a:ext uri="{FF2B5EF4-FFF2-40B4-BE49-F238E27FC236}">
                <a16:creationId xmlns:a16="http://schemas.microsoft.com/office/drawing/2014/main" id="{C8B4C562-25D1-4174-A6FC-F1F88F58BE0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58EC32C4-C2EE-40E8-95A1-518CE4E7A7D4}"/>
              </a:ext>
            </a:extLst>
          </p:cNvPr>
          <p:cNvSpPr>
            <a:spLocks noGrp="1"/>
          </p:cNvSpPr>
          <p:nvPr>
            <p:ph type="sldNum" sz="quarter" idx="12"/>
          </p:nvPr>
        </p:nvSpPr>
        <p:spPr/>
        <p:txBody>
          <a:bodyPr/>
          <a:lstStyle/>
          <a:p>
            <a:fld id="{D7B9251A-DB01-46AD-BBD5-BA0A3B189F22}" type="slidenum">
              <a:rPr lang="en-NZ" smtClean="0"/>
              <a:t>‹#›</a:t>
            </a:fld>
            <a:endParaRPr lang="en-NZ"/>
          </a:p>
        </p:txBody>
      </p:sp>
    </p:spTree>
    <p:extLst>
      <p:ext uri="{BB962C8B-B14F-4D97-AF65-F5344CB8AC3E}">
        <p14:creationId xmlns:p14="http://schemas.microsoft.com/office/powerpoint/2010/main" val="11320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E03C-765C-46EA-9CD2-E69CC87DA4BC}"/>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13C41F3B-412D-46FD-92C1-3FCA470894DF}"/>
              </a:ext>
            </a:extLst>
          </p:cNvPr>
          <p:cNvSpPr>
            <a:spLocks noGrp="1"/>
          </p:cNvSpPr>
          <p:nvPr>
            <p:ph type="dt" sz="half" idx="10"/>
          </p:nvPr>
        </p:nvSpPr>
        <p:spPr/>
        <p:txBody>
          <a:bodyPr/>
          <a:lstStyle/>
          <a:p>
            <a:fld id="{41B4B5DE-258D-4C83-B063-E6FC02833160}" type="datetimeFigureOut">
              <a:rPr lang="en-NZ" smtClean="0"/>
              <a:t>18/09/2019</a:t>
            </a:fld>
            <a:endParaRPr lang="en-NZ"/>
          </a:p>
        </p:txBody>
      </p:sp>
      <p:sp>
        <p:nvSpPr>
          <p:cNvPr id="4" name="Footer Placeholder 3">
            <a:extLst>
              <a:ext uri="{FF2B5EF4-FFF2-40B4-BE49-F238E27FC236}">
                <a16:creationId xmlns:a16="http://schemas.microsoft.com/office/drawing/2014/main" id="{316E049B-D475-421F-AEF7-EF44D668A12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CB7587E6-38C6-4D4A-B70E-2AECD7605D98}"/>
              </a:ext>
            </a:extLst>
          </p:cNvPr>
          <p:cNvSpPr>
            <a:spLocks noGrp="1"/>
          </p:cNvSpPr>
          <p:nvPr>
            <p:ph type="sldNum" sz="quarter" idx="12"/>
          </p:nvPr>
        </p:nvSpPr>
        <p:spPr/>
        <p:txBody>
          <a:bodyPr/>
          <a:lstStyle/>
          <a:p>
            <a:fld id="{D7B9251A-DB01-46AD-BBD5-BA0A3B189F22}" type="slidenum">
              <a:rPr lang="en-NZ" smtClean="0"/>
              <a:t>‹#›</a:t>
            </a:fld>
            <a:endParaRPr lang="en-NZ"/>
          </a:p>
        </p:txBody>
      </p:sp>
    </p:spTree>
    <p:extLst>
      <p:ext uri="{BB962C8B-B14F-4D97-AF65-F5344CB8AC3E}">
        <p14:creationId xmlns:p14="http://schemas.microsoft.com/office/powerpoint/2010/main" val="89584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978304-7F7B-4D61-936A-39AFD5D9BDBD}"/>
              </a:ext>
            </a:extLst>
          </p:cNvPr>
          <p:cNvSpPr>
            <a:spLocks noGrp="1"/>
          </p:cNvSpPr>
          <p:nvPr>
            <p:ph type="dt" sz="half" idx="10"/>
          </p:nvPr>
        </p:nvSpPr>
        <p:spPr/>
        <p:txBody>
          <a:bodyPr/>
          <a:lstStyle/>
          <a:p>
            <a:fld id="{41B4B5DE-258D-4C83-B063-E6FC02833160}" type="datetimeFigureOut">
              <a:rPr lang="en-NZ" smtClean="0"/>
              <a:t>18/09/2019</a:t>
            </a:fld>
            <a:endParaRPr lang="en-NZ"/>
          </a:p>
        </p:txBody>
      </p:sp>
      <p:sp>
        <p:nvSpPr>
          <p:cNvPr id="3" name="Footer Placeholder 2">
            <a:extLst>
              <a:ext uri="{FF2B5EF4-FFF2-40B4-BE49-F238E27FC236}">
                <a16:creationId xmlns:a16="http://schemas.microsoft.com/office/drawing/2014/main" id="{D66354BA-4E9E-431D-A668-FE033D3FC830}"/>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EEC992E2-C257-4225-BC9F-39E8FDC88CC5}"/>
              </a:ext>
            </a:extLst>
          </p:cNvPr>
          <p:cNvSpPr>
            <a:spLocks noGrp="1"/>
          </p:cNvSpPr>
          <p:nvPr>
            <p:ph type="sldNum" sz="quarter" idx="12"/>
          </p:nvPr>
        </p:nvSpPr>
        <p:spPr/>
        <p:txBody>
          <a:bodyPr/>
          <a:lstStyle/>
          <a:p>
            <a:fld id="{D7B9251A-DB01-46AD-BBD5-BA0A3B189F22}" type="slidenum">
              <a:rPr lang="en-NZ" smtClean="0"/>
              <a:t>‹#›</a:t>
            </a:fld>
            <a:endParaRPr lang="en-NZ"/>
          </a:p>
        </p:txBody>
      </p:sp>
    </p:spTree>
    <p:extLst>
      <p:ext uri="{BB962C8B-B14F-4D97-AF65-F5344CB8AC3E}">
        <p14:creationId xmlns:p14="http://schemas.microsoft.com/office/powerpoint/2010/main" val="3494145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493A-1C05-4622-99DB-5449689FE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3596EF19-9C39-4481-96FF-1768C52A2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C5E9203B-0281-4E81-81F8-FA6D3A3AA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102006-50FD-4F4D-B261-0A9A6F5FD089}"/>
              </a:ext>
            </a:extLst>
          </p:cNvPr>
          <p:cNvSpPr>
            <a:spLocks noGrp="1"/>
          </p:cNvSpPr>
          <p:nvPr>
            <p:ph type="dt" sz="half" idx="10"/>
          </p:nvPr>
        </p:nvSpPr>
        <p:spPr/>
        <p:txBody>
          <a:bodyPr/>
          <a:lstStyle/>
          <a:p>
            <a:fld id="{41B4B5DE-258D-4C83-B063-E6FC02833160}" type="datetimeFigureOut">
              <a:rPr lang="en-NZ" smtClean="0"/>
              <a:t>18/09/2019</a:t>
            </a:fld>
            <a:endParaRPr lang="en-NZ"/>
          </a:p>
        </p:txBody>
      </p:sp>
      <p:sp>
        <p:nvSpPr>
          <p:cNvPr id="6" name="Footer Placeholder 5">
            <a:extLst>
              <a:ext uri="{FF2B5EF4-FFF2-40B4-BE49-F238E27FC236}">
                <a16:creationId xmlns:a16="http://schemas.microsoft.com/office/drawing/2014/main" id="{E3AD3A6B-882A-49FA-877E-9C540AE6FA45}"/>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0A289AD-DC05-4E60-8F6A-4147639C51BB}"/>
              </a:ext>
            </a:extLst>
          </p:cNvPr>
          <p:cNvSpPr>
            <a:spLocks noGrp="1"/>
          </p:cNvSpPr>
          <p:nvPr>
            <p:ph type="sldNum" sz="quarter" idx="12"/>
          </p:nvPr>
        </p:nvSpPr>
        <p:spPr/>
        <p:txBody>
          <a:bodyPr/>
          <a:lstStyle/>
          <a:p>
            <a:fld id="{D7B9251A-DB01-46AD-BBD5-BA0A3B189F22}" type="slidenum">
              <a:rPr lang="en-NZ" smtClean="0"/>
              <a:t>‹#›</a:t>
            </a:fld>
            <a:endParaRPr lang="en-NZ"/>
          </a:p>
        </p:txBody>
      </p:sp>
    </p:spTree>
    <p:extLst>
      <p:ext uri="{BB962C8B-B14F-4D97-AF65-F5344CB8AC3E}">
        <p14:creationId xmlns:p14="http://schemas.microsoft.com/office/powerpoint/2010/main" val="3224322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C7957-9889-49A9-8CD7-D608AFD396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7ED622A9-55C9-4F29-AFC1-ADFA9601F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7B19B011-4764-4292-A36F-10C8112ED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7597DC-1C6D-4649-9DD6-4F8EBE4940A7}"/>
              </a:ext>
            </a:extLst>
          </p:cNvPr>
          <p:cNvSpPr>
            <a:spLocks noGrp="1"/>
          </p:cNvSpPr>
          <p:nvPr>
            <p:ph type="dt" sz="half" idx="10"/>
          </p:nvPr>
        </p:nvSpPr>
        <p:spPr/>
        <p:txBody>
          <a:bodyPr/>
          <a:lstStyle/>
          <a:p>
            <a:fld id="{41B4B5DE-258D-4C83-B063-E6FC02833160}" type="datetimeFigureOut">
              <a:rPr lang="en-NZ" smtClean="0"/>
              <a:t>18/09/2019</a:t>
            </a:fld>
            <a:endParaRPr lang="en-NZ"/>
          </a:p>
        </p:txBody>
      </p:sp>
      <p:sp>
        <p:nvSpPr>
          <p:cNvPr id="6" name="Footer Placeholder 5">
            <a:extLst>
              <a:ext uri="{FF2B5EF4-FFF2-40B4-BE49-F238E27FC236}">
                <a16:creationId xmlns:a16="http://schemas.microsoft.com/office/drawing/2014/main" id="{A8699991-74EB-4904-AB92-97E28A04DF8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4A62B40-3B1D-4121-9A1C-3DD3553C2D43}"/>
              </a:ext>
            </a:extLst>
          </p:cNvPr>
          <p:cNvSpPr>
            <a:spLocks noGrp="1"/>
          </p:cNvSpPr>
          <p:nvPr>
            <p:ph type="sldNum" sz="quarter" idx="12"/>
          </p:nvPr>
        </p:nvSpPr>
        <p:spPr/>
        <p:txBody>
          <a:bodyPr/>
          <a:lstStyle/>
          <a:p>
            <a:fld id="{D7B9251A-DB01-46AD-BBD5-BA0A3B189F22}" type="slidenum">
              <a:rPr lang="en-NZ" smtClean="0"/>
              <a:t>‹#›</a:t>
            </a:fld>
            <a:endParaRPr lang="en-NZ"/>
          </a:p>
        </p:txBody>
      </p:sp>
    </p:spTree>
    <p:extLst>
      <p:ext uri="{BB962C8B-B14F-4D97-AF65-F5344CB8AC3E}">
        <p14:creationId xmlns:p14="http://schemas.microsoft.com/office/powerpoint/2010/main" val="166461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2000"/>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A74FFB-E240-4A5A-90EA-FB60C51F91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61FEE764-435D-4121-9785-AB4A01C090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A63D920-14A0-4891-A449-45BEEB503F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B4B5DE-258D-4C83-B063-E6FC02833160}" type="datetimeFigureOut">
              <a:rPr lang="en-NZ" smtClean="0"/>
              <a:t>18/09/2019</a:t>
            </a:fld>
            <a:endParaRPr lang="en-NZ"/>
          </a:p>
        </p:txBody>
      </p:sp>
      <p:sp>
        <p:nvSpPr>
          <p:cNvPr id="5" name="Footer Placeholder 4">
            <a:extLst>
              <a:ext uri="{FF2B5EF4-FFF2-40B4-BE49-F238E27FC236}">
                <a16:creationId xmlns:a16="http://schemas.microsoft.com/office/drawing/2014/main" id="{4A8602A2-E1D0-41DF-9AF4-3A6AADF3C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9A2295D2-703A-4B6D-8E17-E4330BABF6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9251A-DB01-46AD-BBD5-BA0A3B189F22}" type="slidenum">
              <a:rPr lang="en-NZ" smtClean="0"/>
              <a:t>‹#›</a:t>
            </a:fld>
            <a:endParaRPr lang="en-NZ"/>
          </a:p>
        </p:txBody>
      </p:sp>
    </p:spTree>
    <p:extLst>
      <p:ext uri="{BB962C8B-B14F-4D97-AF65-F5344CB8AC3E}">
        <p14:creationId xmlns:p14="http://schemas.microsoft.com/office/powerpoint/2010/main" val="42840852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Web development </a:t>
            </a:r>
            <a:endParaRPr lang="en-AU"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336B039-58CF-447C-8C00-31A962BCF394}"/>
              </a:ext>
            </a:extLst>
          </p:cNvPr>
          <p:cNvPicPr>
            <a:picLocks noChangeAspect="1"/>
          </p:cNvPicPr>
          <p:nvPr/>
        </p:nvPicPr>
        <p:blipFill>
          <a:blip r:embed="rId2"/>
          <a:stretch>
            <a:fillRect/>
          </a:stretch>
        </p:blipFill>
        <p:spPr>
          <a:xfrm>
            <a:off x="10377383" y="5139259"/>
            <a:ext cx="1549364" cy="1415615"/>
          </a:xfrm>
          <a:prstGeom prst="rect">
            <a:avLst/>
          </a:prstGeom>
        </p:spPr>
      </p:pic>
      <p:sp>
        <p:nvSpPr>
          <p:cNvPr id="5" name="TextBox 4">
            <a:extLst>
              <a:ext uri="{FF2B5EF4-FFF2-40B4-BE49-F238E27FC236}">
                <a16:creationId xmlns:a16="http://schemas.microsoft.com/office/drawing/2014/main" id="{E62DFBC1-E835-4453-8F21-A5D5379E4FE9}"/>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6" name="TextBox 5">
            <a:extLst>
              <a:ext uri="{FF2B5EF4-FFF2-40B4-BE49-F238E27FC236}">
                <a16:creationId xmlns:a16="http://schemas.microsoft.com/office/drawing/2014/main" id="{D01D1A2F-7991-49AC-B89D-2E65FF38D00F}"/>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7F16187-6420-47D0-8F9F-0002F80BB4D8}"/>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3407023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5CF0B-559A-436A-AEFF-59F06B9C6163}"/>
              </a:ext>
            </a:extLst>
          </p:cNvPr>
          <p:cNvSpPr>
            <a:spLocks noGrp="1"/>
          </p:cNvSpPr>
          <p:nvPr>
            <p:ph idx="1"/>
          </p:nvPr>
        </p:nvSpPr>
        <p:spPr>
          <a:xfrm>
            <a:off x="636465" y="1667328"/>
            <a:ext cx="10515600" cy="4323375"/>
          </a:xfrm>
        </p:spPr>
        <p:txBody>
          <a:bodyPr>
            <a:normAutofit fontScale="92500" lnSpcReduction="10000"/>
          </a:bodyPr>
          <a:lstStyle/>
          <a:p>
            <a:pPr marL="285750" indent="-279400">
              <a:buNone/>
            </a:pPr>
            <a:r>
              <a:rPr lang="en-US" altLang="en-US" sz="2400" dirty="0">
                <a:latin typeface="Times New Roman" panose="02020603050405020304" pitchFamily="18" charset="0"/>
                <a:cs typeface="Times New Roman" panose="02020603050405020304" pitchFamily="18" charset="0"/>
              </a:rPr>
              <a:t>&lt;HEAD&gt;</a:t>
            </a:r>
          </a:p>
          <a:p>
            <a:pPr marL="285750" indent="-279400">
              <a:buNone/>
            </a:pPr>
            <a:r>
              <a:rPr lang="en-NZ" altLang="en-US" sz="2400" dirty="0">
                <a:latin typeface="Times New Roman" panose="02020603050405020304" pitchFamily="18" charset="0"/>
                <a:cs typeface="Times New Roman" panose="02020603050405020304" pitchFamily="18" charset="0"/>
              </a:rPr>
              <a:t>The head tags store information to be used for the website. This information is not displayed in the body of the page.</a:t>
            </a:r>
          </a:p>
          <a:p>
            <a:pPr marL="285750" indent="-279400">
              <a:buNone/>
            </a:pPr>
            <a:r>
              <a:rPr lang="en-US" altLang="en-US" sz="2400" dirty="0">
                <a:latin typeface="Times New Roman" panose="02020603050405020304" pitchFamily="18" charset="0"/>
                <a:cs typeface="Times New Roman" panose="02020603050405020304" pitchFamily="18" charset="0"/>
              </a:rPr>
              <a:t>&lt;/HEAD&gt;</a:t>
            </a:r>
          </a:p>
          <a:p>
            <a:pPr marL="285750" indent="-279400">
              <a:buNone/>
            </a:pPr>
            <a:r>
              <a:rPr lang="en-US" altLang="en-US" sz="2400" dirty="0">
                <a:latin typeface="Times New Roman" panose="02020603050405020304" pitchFamily="18" charset="0"/>
                <a:cs typeface="Times New Roman" panose="02020603050405020304" pitchFamily="18" charset="0"/>
              </a:rPr>
              <a:t>&lt;TITLE&gt;</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These tags are imbedded in the head and enclose the title of the document.  This text appears in the title bar in the browser and on the bookmark list if someone bookmarks your web page.</a:t>
            </a:r>
          </a:p>
          <a:p>
            <a:pPr marL="285750" indent="-279400">
              <a:buNone/>
            </a:pPr>
            <a:r>
              <a:rPr lang="en-US" altLang="en-US" sz="2400" dirty="0">
                <a:latin typeface="Times New Roman" panose="02020603050405020304" pitchFamily="18" charset="0"/>
                <a:cs typeface="Times New Roman" panose="02020603050405020304" pitchFamily="18" charset="0"/>
              </a:rPr>
              <a:t>&lt;/TITLE&gt;</a:t>
            </a:r>
          </a:p>
          <a:p>
            <a:pPr marL="285750" indent="-279400">
              <a:buNone/>
            </a:pPr>
            <a:r>
              <a:rPr lang="en-US" altLang="en-US" sz="2400" dirty="0">
                <a:latin typeface="Times New Roman" panose="02020603050405020304" pitchFamily="18" charset="0"/>
                <a:cs typeface="Times New Roman" panose="02020603050405020304" pitchFamily="18" charset="0"/>
              </a:rPr>
              <a:t>&lt;BODY&gt;</a:t>
            </a:r>
          </a:p>
          <a:p>
            <a:pPr marL="285750" indent="-279400">
              <a:buNone/>
            </a:pPr>
            <a:r>
              <a:rPr lang="en-US" altLang="en-US" sz="2400" dirty="0">
                <a:latin typeface="Times New Roman" panose="02020603050405020304" pitchFamily="18" charset="0"/>
                <a:cs typeface="Times New Roman" panose="02020603050405020304" pitchFamily="18" charset="0"/>
              </a:rPr>
              <a:t> </a:t>
            </a:r>
            <a:r>
              <a:rPr lang="en-NZ" altLang="en-US" sz="2400" dirty="0">
                <a:latin typeface="Times New Roman" panose="02020603050405020304" pitchFamily="18" charset="0"/>
                <a:cs typeface="Times New Roman" panose="02020603050405020304" pitchFamily="18" charset="0"/>
              </a:rPr>
              <a:t>This is the body. This is where we put content that we want to display onto the page.</a:t>
            </a:r>
            <a:endParaRPr lang="en-US" altLang="en-US" sz="2400" dirty="0">
              <a:latin typeface="Times New Roman" panose="02020603050405020304" pitchFamily="18" charset="0"/>
              <a:cs typeface="Times New Roman" panose="02020603050405020304" pitchFamily="18" charset="0"/>
            </a:endParaRPr>
          </a:p>
          <a:p>
            <a:pPr marL="0" indent="0">
              <a:buNone/>
            </a:pPr>
            <a:r>
              <a:rPr lang="en-US" altLang="en-US" sz="2400" dirty="0">
                <a:latin typeface="Times New Roman" panose="02020603050405020304" pitchFamily="18" charset="0"/>
                <a:cs typeface="Times New Roman" panose="02020603050405020304" pitchFamily="18" charset="0"/>
              </a:rPr>
              <a:t>&lt;/BODY&gt;</a:t>
            </a:r>
          </a:p>
          <a:p>
            <a:pPr marL="0" indent="0">
              <a:buNone/>
            </a:pPr>
            <a:endParaRPr lang="en-NZ"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22364CD-FB31-4448-B024-0A24170D39E8}"/>
              </a:ext>
            </a:extLst>
          </p:cNvPr>
          <p:cNvPicPr>
            <a:picLocks noChangeAspect="1"/>
          </p:cNvPicPr>
          <p:nvPr/>
        </p:nvPicPr>
        <p:blipFill>
          <a:blip r:embed="rId2"/>
          <a:stretch>
            <a:fillRect/>
          </a:stretch>
        </p:blipFill>
        <p:spPr>
          <a:xfrm>
            <a:off x="10377383" y="5139259"/>
            <a:ext cx="1549364" cy="1415615"/>
          </a:xfrm>
          <a:prstGeom prst="rect">
            <a:avLst/>
          </a:prstGeom>
        </p:spPr>
      </p:pic>
      <p:sp>
        <p:nvSpPr>
          <p:cNvPr id="5" name="TextBox 4">
            <a:extLst>
              <a:ext uri="{FF2B5EF4-FFF2-40B4-BE49-F238E27FC236}">
                <a16:creationId xmlns:a16="http://schemas.microsoft.com/office/drawing/2014/main" id="{314C2634-E351-4421-B010-896A53FF693F}"/>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6" name="TextBox 5">
            <a:extLst>
              <a:ext uri="{FF2B5EF4-FFF2-40B4-BE49-F238E27FC236}">
                <a16:creationId xmlns:a16="http://schemas.microsoft.com/office/drawing/2014/main" id="{CEF67BB7-E457-4392-B1A5-773330E586B4}"/>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C0050C8-CFB6-4B5F-9857-6A43BB56CD8A}"/>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3956980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70965" y="1385354"/>
            <a:ext cx="10515600" cy="1325563"/>
          </a:xfrm>
        </p:spPr>
        <p:txBody>
          <a:bodyPr/>
          <a:lstStyle/>
          <a:p>
            <a:r>
              <a:rPr lang="en-US" altLang="en-US">
                <a:latin typeface="Times New Roman" panose="02020603050405020304" pitchFamily="18" charset="0"/>
                <a:cs typeface="Times New Roman" panose="02020603050405020304" pitchFamily="18" charset="0"/>
              </a:rPr>
              <a:t>Sample Structure of a Web Site</a:t>
            </a:r>
          </a:p>
        </p:txBody>
      </p:sp>
      <p:sp>
        <p:nvSpPr>
          <p:cNvPr id="7171" name="Rectangle 3"/>
          <p:cNvSpPr>
            <a:spLocks noGrp="1" noChangeArrowheads="1"/>
          </p:cNvSpPr>
          <p:nvPr>
            <p:ph type="body" idx="1"/>
          </p:nvPr>
        </p:nvSpPr>
        <p:spPr>
          <a:xfrm>
            <a:off x="770965" y="2599714"/>
            <a:ext cx="7848600" cy="3581400"/>
          </a:xfrm>
        </p:spPr>
        <p:txBody>
          <a:bodyPr>
            <a:normAutofit fontScale="70000" lnSpcReduction="20000"/>
          </a:bodyPr>
          <a:lstStyle/>
          <a:p>
            <a:pPr marL="0" indent="0">
              <a:buNone/>
              <a:tabLst>
                <a:tab pos="457200" algn="l"/>
              </a:tabLst>
            </a:pPr>
            <a:r>
              <a:rPr lang="en-US" altLang="en-US" dirty="0">
                <a:latin typeface="Times New Roman" panose="02020603050405020304" pitchFamily="18" charset="0"/>
                <a:cs typeface="Times New Roman" panose="02020603050405020304" pitchFamily="18" charset="0"/>
              </a:rPr>
              <a:t>&lt;!DOCTYPE html&gt;</a:t>
            </a:r>
          </a:p>
          <a:p>
            <a:pPr marL="0" indent="0">
              <a:buNone/>
              <a:tabLst>
                <a:tab pos="457200" algn="l"/>
              </a:tabLst>
            </a:pPr>
            <a:r>
              <a:rPr lang="en-US" altLang="en-US" dirty="0">
                <a:latin typeface="Times New Roman" panose="02020603050405020304" pitchFamily="18" charset="0"/>
                <a:cs typeface="Times New Roman" panose="02020603050405020304" pitchFamily="18" charset="0"/>
              </a:rPr>
              <a:t>&lt;HTML&gt;</a:t>
            </a:r>
          </a:p>
          <a:p>
            <a:pPr marL="0" indent="0">
              <a:buNone/>
              <a:tabLst>
                <a:tab pos="457200" algn="l"/>
              </a:tabLst>
            </a:pPr>
            <a:r>
              <a:rPr lang="en-US" altLang="en-US" dirty="0">
                <a:latin typeface="Times New Roman" panose="02020603050405020304" pitchFamily="18" charset="0"/>
                <a:cs typeface="Times New Roman" panose="02020603050405020304" pitchFamily="18" charset="0"/>
              </a:rPr>
              <a:t>	&lt;HEAD&gt;</a:t>
            </a:r>
          </a:p>
          <a:p>
            <a:pPr marL="0" indent="0">
              <a:buNone/>
              <a:tabLst>
                <a:tab pos="457200" algn="l"/>
              </a:tabLst>
            </a:pPr>
            <a:r>
              <a:rPr lang="en-US" altLang="en-US" dirty="0">
                <a:latin typeface="Times New Roman" panose="02020603050405020304" pitchFamily="18" charset="0"/>
                <a:cs typeface="Times New Roman" panose="02020603050405020304" pitchFamily="18" charset="0"/>
              </a:rPr>
              <a:t>		&lt;TITLE&gt; Mr. Q’s Public Web Page &lt;/TITLE&gt;</a:t>
            </a:r>
          </a:p>
          <a:p>
            <a:pPr marL="0" indent="0">
              <a:buNone/>
              <a:tabLst>
                <a:tab pos="457200" algn="l"/>
              </a:tabLst>
            </a:pPr>
            <a:r>
              <a:rPr lang="en-US" altLang="en-US" dirty="0">
                <a:latin typeface="Times New Roman" panose="02020603050405020304" pitchFamily="18" charset="0"/>
                <a:cs typeface="Times New Roman" panose="02020603050405020304" pitchFamily="18" charset="0"/>
              </a:rPr>
              <a:t>	&lt;/HEAD&gt;</a:t>
            </a:r>
          </a:p>
          <a:p>
            <a:pPr marL="0" indent="0">
              <a:buNone/>
              <a:tabLst>
                <a:tab pos="457200" algn="l"/>
              </a:tabLst>
            </a:pPr>
            <a:endParaRPr lang="en-US" altLang="en-US" dirty="0">
              <a:latin typeface="Times New Roman" panose="02020603050405020304" pitchFamily="18" charset="0"/>
              <a:cs typeface="Times New Roman" panose="02020603050405020304" pitchFamily="18" charset="0"/>
            </a:endParaRPr>
          </a:p>
          <a:p>
            <a:pPr marL="0" indent="0">
              <a:buNone/>
              <a:tabLst>
                <a:tab pos="457200" algn="l"/>
              </a:tabLst>
            </a:pPr>
            <a:r>
              <a:rPr lang="en-US" altLang="en-US" dirty="0">
                <a:latin typeface="Times New Roman" panose="02020603050405020304" pitchFamily="18" charset="0"/>
                <a:cs typeface="Times New Roman" panose="02020603050405020304" pitchFamily="18" charset="0"/>
              </a:rPr>
              <a:t>	&lt;BODY&gt;</a:t>
            </a:r>
          </a:p>
          <a:p>
            <a:pPr marL="0" indent="0">
              <a:buNone/>
              <a:tabLst>
                <a:tab pos="457200" algn="l"/>
              </a:tabLst>
            </a:pPr>
            <a:r>
              <a:rPr lang="en-US" altLang="en-US" dirty="0">
                <a:latin typeface="Times New Roman" panose="02020603050405020304" pitchFamily="18" charset="0"/>
                <a:cs typeface="Times New Roman" panose="02020603050405020304" pitchFamily="18" charset="0"/>
              </a:rPr>
              <a:t>		&lt;h1&gt;This is Mr. Q’s Webpage!&lt;/h1&gt;</a:t>
            </a:r>
          </a:p>
          <a:p>
            <a:pPr marL="0" indent="0">
              <a:buNone/>
              <a:tabLst>
                <a:tab pos="457200" algn="l"/>
              </a:tabLst>
            </a:pPr>
            <a:r>
              <a:rPr lang="en-US" altLang="en-US" dirty="0">
                <a:latin typeface="Times New Roman" panose="02020603050405020304" pitchFamily="18" charset="0"/>
                <a:cs typeface="Times New Roman" panose="02020603050405020304" pitchFamily="18" charset="0"/>
              </a:rPr>
              <a:t>	&lt;/BODY&gt;</a:t>
            </a:r>
          </a:p>
          <a:p>
            <a:pPr marL="0" indent="0">
              <a:buNone/>
              <a:tabLst>
                <a:tab pos="457200" algn="l"/>
              </a:tabLst>
            </a:pPr>
            <a:r>
              <a:rPr lang="en-US" altLang="en-US" dirty="0">
                <a:latin typeface="Times New Roman" panose="02020603050405020304" pitchFamily="18" charset="0"/>
                <a:cs typeface="Times New Roman" panose="02020603050405020304" pitchFamily="18" charset="0"/>
              </a:rPr>
              <a:t>&lt;/HTML&gt;</a:t>
            </a:r>
          </a:p>
        </p:txBody>
      </p:sp>
      <p:pic>
        <p:nvPicPr>
          <p:cNvPr id="4" name="Picture 3">
            <a:extLst>
              <a:ext uri="{FF2B5EF4-FFF2-40B4-BE49-F238E27FC236}">
                <a16:creationId xmlns:a16="http://schemas.microsoft.com/office/drawing/2014/main" id="{77449D07-0D76-47D0-B931-7093F76BA696}"/>
              </a:ext>
            </a:extLst>
          </p:cNvPr>
          <p:cNvPicPr>
            <a:picLocks noChangeAspect="1"/>
          </p:cNvPicPr>
          <p:nvPr/>
        </p:nvPicPr>
        <p:blipFill>
          <a:blip r:embed="rId2"/>
          <a:stretch>
            <a:fillRect/>
          </a:stretch>
        </p:blipFill>
        <p:spPr>
          <a:xfrm>
            <a:off x="10377383" y="5139259"/>
            <a:ext cx="1549364" cy="1415615"/>
          </a:xfrm>
          <a:prstGeom prst="rect">
            <a:avLst/>
          </a:prstGeom>
        </p:spPr>
      </p:pic>
      <p:sp>
        <p:nvSpPr>
          <p:cNvPr id="5" name="TextBox 4">
            <a:extLst>
              <a:ext uri="{FF2B5EF4-FFF2-40B4-BE49-F238E27FC236}">
                <a16:creationId xmlns:a16="http://schemas.microsoft.com/office/drawing/2014/main" id="{F7070AD7-295C-4AC9-A94A-E7B8854B25F7}"/>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6" name="TextBox 5">
            <a:extLst>
              <a:ext uri="{FF2B5EF4-FFF2-40B4-BE49-F238E27FC236}">
                <a16:creationId xmlns:a16="http://schemas.microsoft.com/office/drawing/2014/main" id="{71F2D40B-994A-4C0B-8B28-1A29BA9C6A41}"/>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2529A76-0E84-43BC-AFC2-0A4D5F39EAF5}"/>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1675468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E8D16-2733-482F-8665-46B0F73FF032}"/>
              </a:ext>
            </a:extLst>
          </p:cNvPr>
          <p:cNvSpPr>
            <a:spLocks noGrp="1"/>
          </p:cNvSpPr>
          <p:nvPr>
            <p:ph type="title"/>
          </p:nvPr>
        </p:nvSpPr>
        <p:spPr>
          <a:xfrm>
            <a:off x="838200" y="1638323"/>
            <a:ext cx="10515600" cy="1325563"/>
          </a:xfrm>
        </p:spPr>
        <p:txBody>
          <a:bodyPr/>
          <a:lstStyle/>
          <a:p>
            <a:r>
              <a:rPr lang="en-NZ" dirty="0"/>
              <a:t>Activity:	</a:t>
            </a:r>
          </a:p>
        </p:txBody>
      </p:sp>
      <p:sp>
        <p:nvSpPr>
          <p:cNvPr id="3" name="Content Placeholder 2">
            <a:extLst>
              <a:ext uri="{FF2B5EF4-FFF2-40B4-BE49-F238E27FC236}">
                <a16:creationId xmlns:a16="http://schemas.microsoft.com/office/drawing/2014/main" id="{F193F590-69DA-451C-A61F-360DE14A3ADA}"/>
              </a:ext>
            </a:extLst>
          </p:cNvPr>
          <p:cNvSpPr>
            <a:spLocks noGrp="1"/>
          </p:cNvSpPr>
          <p:nvPr>
            <p:ph idx="1"/>
          </p:nvPr>
        </p:nvSpPr>
        <p:spPr>
          <a:xfrm>
            <a:off x="838200" y="3018407"/>
            <a:ext cx="10515600" cy="3158555"/>
          </a:xfrm>
        </p:spPr>
        <p:txBody>
          <a:bodyPr>
            <a:normAutofit/>
          </a:bodyPr>
          <a:lstStyle/>
          <a:p>
            <a:pPr marL="514350" indent="-514350" fontAlgn="base">
              <a:buFont typeface="+mj-lt"/>
              <a:buAutoNum type="arabicPeriod"/>
            </a:pPr>
            <a:r>
              <a:rPr lang="en-NZ" dirty="0"/>
              <a:t>Replace your title </a:t>
            </a:r>
            <a:r>
              <a:rPr lang="en-NZ"/>
              <a:t>with technology</a:t>
            </a:r>
            <a:endParaRPr lang="en-NZ" dirty="0"/>
          </a:p>
          <a:p>
            <a:pPr marL="514350" indent="-514350" fontAlgn="base">
              <a:buFont typeface="+mj-lt"/>
              <a:buAutoNum type="arabicPeriod"/>
            </a:pPr>
            <a:r>
              <a:rPr lang="en-NZ" dirty="0"/>
              <a:t>Write a 3 line paragraph on your experience in 3</a:t>
            </a:r>
            <a:r>
              <a:rPr lang="en-NZ" baseline="30000" dirty="0"/>
              <a:t>rd</a:t>
            </a:r>
            <a:r>
              <a:rPr lang="en-NZ" dirty="0"/>
              <a:t> form technology</a:t>
            </a:r>
          </a:p>
          <a:p>
            <a:pPr marL="514350" indent="-514350" fontAlgn="base">
              <a:buFont typeface="+mj-lt"/>
              <a:buAutoNum type="arabicPeriod"/>
            </a:pPr>
            <a:r>
              <a:rPr lang="en-NZ" dirty="0"/>
              <a:t>Open the webpage in the browser</a:t>
            </a:r>
          </a:p>
          <a:p>
            <a:pPr marL="514350" indent="-514350" fontAlgn="base">
              <a:buFont typeface="+mj-lt"/>
              <a:buAutoNum type="arabicPeriod"/>
            </a:pPr>
            <a:r>
              <a:rPr lang="en-NZ" dirty="0"/>
              <a:t>What do you notice about the paragraph?</a:t>
            </a:r>
          </a:p>
        </p:txBody>
      </p:sp>
      <p:pic>
        <p:nvPicPr>
          <p:cNvPr id="4" name="Picture 3">
            <a:extLst>
              <a:ext uri="{FF2B5EF4-FFF2-40B4-BE49-F238E27FC236}">
                <a16:creationId xmlns:a16="http://schemas.microsoft.com/office/drawing/2014/main" id="{0A400061-4395-4224-B761-AC9C2B7BF232}"/>
              </a:ext>
            </a:extLst>
          </p:cNvPr>
          <p:cNvPicPr>
            <a:picLocks noChangeAspect="1"/>
          </p:cNvPicPr>
          <p:nvPr/>
        </p:nvPicPr>
        <p:blipFill>
          <a:blip r:embed="rId3"/>
          <a:stretch>
            <a:fillRect/>
          </a:stretch>
        </p:blipFill>
        <p:spPr>
          <a:xfrm>
            <a:off x="10377383" y="5139259"/>
            <a:ext cx="1549364" cy="1415615"/>
          </a:xfrm>
          <a:prstGeom prst="rect">
            <a:avLst/>
          </a:prstGeom>
        </p:spPr>
      </p:pic>
      <p:sp>
        <p:nvSpPr>
          <p:cNvPr id="5" name="TextBox 4">
            <a:extLst>
              <a:ext uri="{FF2B5EF4-FFF2-40B4-BE49-F238E27FC236}">
                <a16:creationId xmlns:a16="http://schemas.microsoft.com/office/drawing/2014/main" id="{B418DC6D-86DD-4322-B469-BC68B2F65283}"/>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6" name="TextBox 5">
            <a:extLst>
              <a:ext uri="{FF2B5EF4-FFF2-40B4-BE49-F238E27FC236}">
                <a16:creationId xmlns:a16="http://schemas.microsoft.com/office/drawing/2014/main" id="{20A6EA9E-66C2-4BDE-9DEB-016E072F5BC3}"/>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1185784-3217-4280-8E1B-6D1EC1F3F848}"/>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488109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E8D16-2733-482F-8665-46B0F73FF032}"/>
              </a:ext>
            </a:extLst>
          </p:cNvPr>
          <p:cNvSpPr>
            <a:spLocks noGrp="1"/>
          </p:cNvSpPr>
          <p:nvPr>
            <p:ph type="title"/>
          </p:nvPr>
        </p:nvSpPr>
        <p:spPr>
          <a:xfrm>
            <a:off x="838200" y="1638323"/>
            <a:ext cx="10515600" cy="1325563"/>
          </a:xfrm>
        </p:spPr>
        <p:txBody>
          <a:bodyPr/>
          <a:lstStyle/>
          <a:p>
            <a:r>
              <a:rPr lang="en-NZ" dirty="0"/>
              <a:t>Activity:	</a:t>
            </a:r>
          </a:p>
        </p:txBody>
      </p:sp>
      <p:sp>
        <p:nvSpPr>
          <p:cNvPr id="3" name="Content Placeholder 2">
            <a:extLst>
              <a:ext uri="{FF2B5EF4-FFF2-40B4-BE49-F238E27FC236}">
                <a16:creationId xmlns:a16="http://schemas.microsoft.com/office/drawing/2014/main" id="{F193F590-69DA-451C-A61F-360DE14A3ADA}"/>
              </a:ext>
            </a:extLst>
          </p:cNvPr>
          <p:cNvSpPr>
            <a:spLocks noGrp="1"/>
          </p:cNvSpPr>
          <p:nvPr>
            <p:ph idx="1"/>
          </p:nvPr>
        </p:nvSpPr>
        <p:spPr>
          <a:xfrm>
            <a:off x="838200" y="3018407"/>
            <a:ext cx="10515600" cy="3158555"/>
          </a:xfrm>
        </p:spPr>
        <p:txBody>
          <a:bodyPr>
            <a:normAutofit fontScale="77500" lnSpcReduction="20000"/>
          </a:bodyPr>
          <a:lstStyle/>
          <a:p>
            <a:pPr marL="514350" indent="-514350" fontAlgn="base">
              <a:buFont typeface="+mj-lt"/>
              <a:buAutoNum type="arabicPeriod"/>
            </a:pPr>
            <a:r>
              <a:rPr lang="en-NZ" dirty="0"/>
              <a:t>Create a folder called “Form-3-websites”in your student Drive (has your ID number)</a:t>
            </a:r>
          </a:p>
          <a:p>
            <a:pPr marL="514350" indent="-514350" fontAlgn="base">
              <a:buFont typeface="+mj-lt"/>
              <a:buAutoNum type="arabicPeriod"/>
            </a:pPr>
            <a:r>
              <a:rPr lang="en-NZ" dirty="0"/>
              <a:t>Go to Student Distribution \Technology\Form 3\Term 2\ICT and find lesson_1.html</a:t>
            </a:r>
          </a:p>
          <a:p>
            <a:pPr marL="514350" indent="-514350" fontAlgn="base">
              <a:buFont typeface="+mj-lt"/>
              <a:buAutoNum type="arabicPeriod"/>
            </a:pPr>
            <a:r>
              <a:rPr lang="en-NZ" dirty="0"/>
              <a:t>Right click and select edit with notepad++</a:t>
            </a:r>
          </a:p>
          <a:p>
            <a:pPr marL="514350" indent="-514350" fontAlgn="base">
              <a:buFont typeface="+mj-lt"/>
              <a:buAutoNum type="arabicPeriod"/>
            </a:pPr>
            <a:r>
              <a:rPr lang="en-NZ" dirty="0"/>
              <a:t>Save a copy of this file in your Form-3-websites folder</a:t>
            </a:r>
          </a:p>
          <a:p>
            <a:pPr marL="514350" indent="-514350" fontAlgn="base">
              <a:buFont typeface="+mj-lt"/>
              <a:buAutoNum type="arabicPeriod"/>
            </a:pPr>
            <a:r>
              <a:rPr lang="en-NZ" dirty="0"/>
              <a:t>Insert technology as the title of the webpage</a:t>
            </a:r>
          </a:p>
          <a:p>
            <a:pPr marL="514350" indent="-514350" fontAlgn="base">
              <a:buFont typeface="+mj-lt"/>
              <a:buAutoNum type="arabicPeriod"/>
            </a:pPr>
            <a:r>
              <a:rPr lang="en-NZ" dirty="0"/>
              <a:t>Write a 3 line paragraph on your experience in 3</a:t>
            </a:r>
            <a:r>
              <a:rPr lang="en-NZ" baseline="30000" dirty="0"/>
              <a:t>rd</a:t>
            </a:r>
            <a:r>
              <a:rPr lang="en-NZ" dirty="0"/>
              <a:t> form technology</a:t>
            </a:r>
          </a:p>
          <a:p>
            <a:pPr marL="514350" indent="-514350" fontAlgn="base">
              <a:buFont typeface="+mj-lt"/>
              <a:buAutoNum type="arabicPeriod"/>
            </a:pPr>
            <a:r>
              <a:rPr lang="en-NZ" dirty="0"/>
              <a:t>Open the webpage in the browser</a:t>
            </a:r>
          </a:p>
          <a:p>
            <a:pPr marL="514350" indent="-514350" fontAlgn="base">
              <a:buFont typeface="+mj-lt"/>
              <a:buAutoNum type="arabicPeriod"/>
            </a:pPr>
            <a:r>
              <a:rPr lang="en-NZ" dirty="0"/>
              <a:t>What do you notice about the paragraph?</a:t>
            </a:r>
          </a:p>
        </p:txBody>
      </p:sp>
      <p:pic>
        <p:nvPicPr>
          <p:cNvPr id="4" name="Picture 3">
            <a:extLst>
              <a:ext uri="{FF2B5EF4-FFF2-40B4-BE49-F238E27FC236}">
                <a16:creationId xmlns:a16="http://schemas.microsoft.com/office/drawing/2014/main" id="{0A400061-4395-4224-B761-AC9C2B7BF232}"/>
              </a:ext>
            </a:extLst>
          </p:cNvPr>
          <p:cNvPicPr>
            <a:picLocks noChangeAspect="1"/>
          </p:cNvPicPr>
          <p:nvPr/>
        </p:nvPicPr>
        <p:blipFill>
          <a:blip r:embed="rId3"/>
          <a:stretch>
            <a:fillRect/>
          </a:stretch>
        </p:blipFill>
        <p:spPr>
          <a:xfrm>
            <a:off x="10377383" y="5139259"/>
            <a:ext cx="1549364" cy="1415615"/>
          </a:xfrm>
          <a:prstGeom prst="rect">
            <a:avLst/>
          </a:prstGeom>
        </p:spPr>
      </p:pic>
      <p:sp>
        <p:nvSpPr>
          <p:cNvPr id="5" name="TextBox 4">
            <a:extLst>
              <a:ext uri="{FF2B5EF4-FFF2-40B4-BE49-F238E27FC236}">
                <a16:creationId xmlns:a16="http://schemas.microsoft.com/office/drawing/2014/main" id="{B418DC6D-86DD-4322-B469-BC68B2F65283}"/>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6" name="TextBox 5">
            <a:extLst>
              <a:ext uri="{FF2B5EF4-FFF2-40B4-BE49-F238E27FC236}">
                <a16:creationId xmlns:a16="http://schemas.microsoft.com/office/drawing/2014/main" id="{20A6EA9E-66C2-4BDE-9DEB-016E072F5BC3}"/>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1185784-3217-4280-8E1B-6D1EC1F3F848}"/>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349079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77383" y="5139259"/>
            <a:ext cx="1549364" cy="1415615"/>
          </a:xfrm>
          <a:prstGeom prst="rect">
            <a:avLst/>
          </a:prstGeom>
        </p:spPr>
      </p:pic>
      <p:sp>
        <p:nvSpPr>
          <p:cNvPr id="5" name="Rectangle 4"/>
          <p:cNvSpPr/>
          <p:nvPr/>
        </p:nvSpPr>
        <p:spPr>
          <a:xfrm>
            <a:off x="242047" y="228600"/>
            <a:ext cx="11793071" cy="6427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6" name="TextBox 5"/>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8" name="TextBox 7"/>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 name="TextBox 1"/>
          <p:cNvSpPr txBox="1"/>
          <p:nvPr/>
        </p:nvSpPr>
        <p:spPr>
          <a:xfrm>
            <a:off x="880301" y="2071778"/>
            <a:ext cx="10516561" cy="24314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4400" b="1" i="1" u="sng"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Starter/Reflection</a:t>
            </a:r>
            <a:endParaRPr kumimoji="0" lang="en-NZ" sz="3200" b="1" i="1" u="sng"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3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What impact do you think the internet has had on society, the way we live and how information is acquired?  Answers on your mini white boards</a:t>
            </a:r>
          </a:p>
        </p:txBody>
      </p:sp>
      <p:sp>
        <p:nvSpPr>
          <p:cNvPr id="11" name="TextBox 10"/>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222543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52171"/>
            <a:ext cx="10515600" cy="2060575"/>
          </a:xfrm>
        </p:spPr>
        <p:txBody>
          <a:bodyPr>
            <a:normAutofit fontScale="92500" lnSpcReduction="10000"/>
          </a:bodyPr>
          <a:lstStyle/>
          <a:p>
            <a:pPr marL="0" indent="0">
              <a:buNone/>
            </a:pPr>
            <a:r>
              <a:rPr lang="en-NZ" sz="2500" dirty="0">
                <a:latin typeface="Times New Roman" panose="02020603050405020304" pitchFamily="18" charset="0"/>
                <a:cs typeface="Times New Roman" panose="02020603050405020304" pitchFamily="18" charset="0"/>
              </a:rPr>
              <a:t>Basic webpages are made up the following four components:</a:t>
            </a:r>
          </a:p>
          <a:p>
            <a:r>
              <a:rPr lang="en-NZ" sz="2400" dirty="0">
                <a:latin typeface="Times New Roman" panose="02020603050405020304" pitchFamily="18" charset="0"/>
                <a:cs typeface="Times New Roman" panose="02020603050405020304" pitchFamily="18" charset="0"/>
              </a:rPr>
              <a:t>Images (Photoshop , Illustrator)</a:t>
            </a:r>
          </a:p>
          <a:p>
            <a:r>
              <a:rPr lang="en-NZ" sz="2400" dirty="0">
                <a:latin typeface="Times New Roman" panose="02020603050405020304" pitchFamily="18" charset="0"/>
                <a:cs typeface="Times New Roman" panose="02020603050405020304" pitchFamily="18" charset="0"/>
              </a:rPr>
              <a:t>HTML</a:t>
            </a:r>
          </a:p>
          <a:p>
            <a:r>
              <a:rPr lang="en-NZ" sz="2400" dirty="0">
                <a:latin typeface="Times New Roman" panose="02020603050405020304" pitchFamily="18" charset="0"/>
                <a:cs typeface="Times New Roman" panose="02020603050405020304" pitchFamily="18" charset="0"/>
              </a:rPr>
              <a:t>CSS</a:t>
            </a:r>
          </a:p>
          <a:p>
            <a:r>
              <a:rPr lang="en-NZ" sz="2400" dirty="0">
                <a:latin typeface="Times New Roman" panose="02020603050405020304" pitchFamily="18" charset="0"/>
                <a:cs typeface="Times New Roman" panose="02020603050405020304" pitchFamily="18" charset="0"/>
              </a:rPr>
              <a:t>JavaScript</a:t>
            </a:r>
          </a:p>
        </p:txBody>
      </p:sp>
      <p:sp>
        <p:nvSpPr>
          <p:cNvPr id="9" name="Title 8">
            <a:extLst>
              <a:ext uri="{FF2B5EF4-FFF2-40B4-BE49-F238E27FC236}">
                <a16:creationId xmlns:a16="http://schemas.microsoft.com/office/drawing/2014/main" id="{A0911006-1D3E-4719-AF1B-DE6CF3F5DA14}"/>
              </a:ext>
            </a:extLst>
          </p:cNvPr>
          <p:cNvSpPr>
            <a:spLocks noGrp="1"/>
          </p:cNvSpPr>
          <p:nvPr>
            <p:ph type="title"/>
          </p:nvPr>
        </p:nvSpPr>
        <p:spPr>
          <a:xfrm>
            <a:off x="838200" y="1501763"/>
            <a:ext cx="10515600" cy="1325563"/>
          </a:xfrm>
        </p:spPr>
        <p:txBody>
          <a:bodyPr/>
          <a:lstStyle/>
          <a:p>
            <a:r>
              <a:rPr lang="en-NZ" dirty="0">
                <a:latin typeface="Times New Roman" panose="02020603050405020304" pitchFamily="18" charset="0"/>
                <a:cs typeface="Times New Roman" panose="02020603050405020304" pitchFamily="18" charset="0"/>
              </a:rPr>
              <a:t>Websites</a:t>
            </a:r>
          </a:p>
        </p:txBody>
      </p:sp>
      <p:pic>
        <p:nvPicPr>
          <p:cNvPr id="10" name="Picture 9">
            <a:extLst>
              <a:ext uri="{FF2B5EF4-FFF2-40B4-BE49-F238E27FC236}">
                <a16:creationId xmlns:a16="http://schemas.microsoft.com/office/drawing/2014/main" id="{641CBB6A-D9B5-46CE-80AE-3EE190B66913}"/>
              </a:ext>
            </a:extLst>
          </p:cNvPr>
          <p:cNvPicPr>
            <a:picLocks noChangeAspect="1"/>
          </p:cNvPicPr>
          <p:nvPr/>
        </p:nvPicPr>
        <p:blipFill>
          <a:blip r:embed="rId2"/>
          <a:stretch>
            <a:fillRect/>
          </a:stretch>
        </p:blipFill>
        <p:spPr>
          <a:xfrm>
            <a:off x="10377383" y="5139259"/>
            <a:ext cx="1549364" cy="1415615"/>
          </a:xfrm>
          <a:prstGeom prst="rect">
            <a:avLst/>
          </a:prstGeom>
        </p:spPr>
      </p:pic>
      <p:sp>
        <p:nvSpPr>
          <p:cNvPr id="11" name="TextBox 10">
            <a:extLst>
              <a:ext uri="{FF2B5EF4-FFF2-40B4-BE49-F238E27FC236}">
                <a16:creationId xmlns:a16="http://schemas.microsoft.com/office/drawing/2014/main" id="{4A81FCA9-4E92-4074-ABBF-A8586EE595B0}"/>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12" name="TextBox 11">
            <a:extLst>
              <a:ext uri="{FF2B5EF4-FFF2-40B4-BE49-F238E27FC236}">
                <a16:creationId xmlns:a16="http://schemas.microsoft.com/office/drawing/2014/main" id="{9EC140D4-0A10-48C6-A110-33809CF6D65F}"/>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26D68DF-5477-47B9-8764-99A72A8C3926}"/>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45143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1611-F3F4-4CDA-BB90-4E669589D908}"/>
              </a:ext>
            </a:extLst>
          </p:cNvPr>
          <p:cNvSpPr>
            <a:spLocks noGrp="1"/>
          </p:cNvSpPr>
          <p:nvPr>
            <p:ph type="ctrTitle"/>
          </p:nvPr>
        </p:nvSpPr>
        <p:spPr/>
        <p:txBody>
          <a:bodyPr/>
          <a:lstStyle/>
          <a:p>
            <a:r>
              <a:rPr lang="en-NZ" dirty="0">
                <a:latin typeface="Times New Roman" panose="02020603050405020304" pitchFamily="18" charset="0"/>
                <a:cs typeface="Times New Roman" panose="02020603050405020304" pitchFamily="18" charset="0"/>
              </a:rPr>
              <a:t>HTML</a:t>
            </a:r>
          </a:p>
        </p:txBody>
      </p:sp>
      <p:pic>
        <p:nvPicPr>
          <p:cNvPr id="3" name="Picture 2">
            <a:extLst>
              <a:ext uri="{FF2B5EF4-FFF2-40B4-BE49-F238E27FC236}">
                <a16:creationId xmlns:a16="http://schemas.microsoft.com/office/drawing/2014/main" id="{C702A186-5048-416F-A036-6EFAC90A5AD9}"/>
              </a:ext>
            </a:extLst>
          </p:cNvPr>
          <p:cNvPicPr>
            <a:picLocks noChangeAspect="1"/>
          </p:cNvPicPr>
          <p:nvPr/>
        </p:nvPicPr>
        <p:blipFill>
          <a:blip r:embed="rId2"/>
          <a:stretch>
            <a:fillRect/>
          </a:stretch>
        </p:blipFill>
        <p:spPr>
          <a:xfrm>
            <a:off x="10377383" y="5139259"/>
            <a:ext cx="1549364" cy="1415615"/>
          </a:xfrm>
          <a:prstGeom prst="rect">
            <a:avLst/>
          </a:prstGeom>
        </p:spPr>
      </p:pic>
      <p:sp>
        <p:nvSpPr>
          <p:cNvPr id="4" name="TextBox 3">
            <a:extLst>
              <a:ext uri="{FF2B5EF4-FFF2-40B4-BE49-F238E27FC236}">
                <a16:creationId xmlns:a16="http://schemas.microsoft.com/office/drawing/2014/main" id="{BD897564-0E05-42B0-A608-8BEE661EA33E}"/>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5" name="TextBox 4">
            <a:extLst>
              <a:ext uri="{FF2B5EF4-FFF2-40B4-BE49-F238E27FC236}">
                <a16:creationId xmlns:a16="http://schemas.microsoft.com/office/drawing/2014/main" id="{EE893C6B-4734-4991-B64C-11073B7315E1}"/>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49BD396-C24B-4C43-9222-7D04AC6F6F5A}"/>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83009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909E4A-D946-47BD-AFB3-E4CFDDCB1A7B}"/>
              </a:ext>
            </a:extLst>
          </p:cNvPr>
          <p:cNvSpPr>
            <a:spLocks noGrp="1"/>
          </p:cNvSpPr>
          <p:nvPr>
            <p:ph idx="1"/>
          </p:nvPr>
        </p:nvSpPr>
        <p:spPr>
          <a:xfrm>
            <a:off x="838200" y="1825626"/>
            <a:ext cx="10515600" cy="3065970"/>
          </a:xfrm>
        </p:spPr>
        <p:txBody>
          <a:bodyPr/>
          <a:lstStyle/>
          <a:p>
            <a:r>
              <a:rPr lang="en-NZ" dirty="0">
                <a:latin typeface="Times New Roman" panose="02020603050405020304" pitchFamily="18" charset="0"/>
                <a:cs typeface="Times New Roman" panose="02020603050405020304" pitchFamily="18" charset="0"/>
              </a:rPr>
              <a:t>HTML stands for </a:t>
            </a:r>
            <a:r>
              <a:rPr lang="en-NZ" b="1" dirty="0">
                <a:latin typeface="Times New Roman" panose="02020603050405020304" pitchFamily="18" charset="0"/>
                <a:cs typeface="Times New Roman" panose="02020603050405020304" pitchFamily="18" charset="0"/>
              </a:rPr>
              <a:t>H</a:t>
            </a:r>
            <a:r>
              <a:rPr lang="en-NZ" dirty="0">
                <a:latin typeface="Times New Roman" panose="02020603050405020304" pitchFamily="18" charset="0"/>
                <a:cs typeface="Times New Roman" panose="02020603050405020304" pitchFamily="18" charset="0"/>
              </a:rPr>
              <a:t>yper </a:t>
            </a:r>
            <a:r>
              <a:rPr lang="en-NZ" b="1" dirty="0">
                <a:latin typeface="Times New Roman" panose="02020603050405020304" pitchFamily="18" charset="0"/>
                <a:cs typeface="Times New Roman" panose="02020603050405020304" pitchFamily="18" charset="0"/>
              </a:rPr>
              <a:t>T</a:t>
            </a:r>
            <a:r>
              <a:rPr lang="en-NZ" dirty="0">
                <a:latin typeface="Times New Roman" panose="02020603050405020304" pitchFamily="18" charset="0"/>
                <a:cs typeface="Times New Roman" panose="02020603050405020304" pitchFamily="18" charset="0"/>
              </a:rPr>
              <a:t>ext </a:t>
            </a:r>
            <a:r>
              <a:rPr lang="en-NZ" b="1" dirty="0" err="1">
                <a:latin typeface="Times New Roman" panose="02020603050405020304" pitchFamily="18" charset="0"/>
                <a:cs typeface="Times New Roman" panose="02020603050405020304" pitchFamily="18" charset="0"/>
              </a:rPr>
              <a:t>M</a:t>
            </a:r>
            <a:r>
              <a:rPr lang="en-NZ" dirty="0" err="1">
                <a:latin typeface="Times New Roman" panose="02020603050405020304" pitchFamily="18" charset="0"/>
                <a:cs typeface="Times New Roman" panose="02020603050405020304" pitchFamily="18" charset="0"/>
              </a:rPr>
              <a:t>arkup</a:t>
            </a:r>
            <a:r>
              <a:rPr lang="en-NZ" dirty="0">
                <a:latin typeface="Times New Roman" panose="02020603050405020304" pitchFamily="18" charset="0"/>
                <a:cs typeface="Times New Roman" panose="02020603050405020304" pitchFamily="18" charset="0"/>
              </a:rPr>
              <a:t> </a:t>
            </a:r>
            <a:r>
              <a:rPr lang="en-NZ" b="1" dirty="0">
                <a:latin typeface="Times New Roman" panose="02020603050405020304" pitchFamily="18" charset="0"/>
                <a:cs typeface="Times New Roman" panose="02020603050405020304" pitchFamily="18" charset="0"/>
              </a:rPr>
              <a:t>L</a:t>
            </a:r>
            <a:r>
              <a:rPr lang="en-NZ" dirty="0">
                <a:latin typeface="Times New Roman" panose="02020603050405020304" pitchFamily="18" charset="0"/>
                <a:cs typeface="Times New Roman" panose="02020603050405020304" pitchFamily="18" charset="0"/>
              </a:rPr>
              <a:t>anguage</a:t>
            </a:r>
          </a:p>
          <a:p>
            <a:r>
              <a:rPr lang="en-NZ" dirty="0">
                <a:latin typeface="Times New Roman" panose="02020603050405020304" pitchFamily="18" charset="0"/>
                <a:cs typeface="Times New Roman" panose="02020603050405020304" pitchFamily="18" charset="0"/>
              </a:rPr>
              <a:t>HTML What content to show and where it should go.</a:t>
            </a:r>
          </a:p>
          <a:p>
            <a:r>
              <a:rPr lang="en-NZ" dirty="0">
                <a:latin typeface="Times New Roman" panose="02020603050405020304" pitchFamily="18" charset="0"/>
                <a:cs typeface="Times New Roman" panose="02020603050405020304" pitchFamily="18" charset="0"/>
              </a:rPr>
              <a:t>HTML elements are the building blocks of HTML pages represented by tags</a:t>
            </a:r>
          </a:p>
          <a:p>
            <a:r>
              <a:rPr lang="en-NZ" dirty="0">
                <a:latin typeface="Times New Roman" panose="02020603050405020304" pitchFamily="18" charset="0"/>
                <a:cs typeface="Times New Roman" panose="02020603050405020304" pitchFamily="18" charset="0"/>
              </a:rPr>
              <a:t>HTML tags label pieces of content such as "heading", "paragraph", "table", and so on</a:t>
            </a:r>
          </a:p>
        </p:txBody>
      </p:sp>
      <p:pic>
        <p:nvPicPr>
          <p:cNvPr id="4" name="Picture 3">
            <a:extLst>
              <a:ext uri="{FF2B5EF4-FFF2-40B4-BE49-F238E27FC236}">
                <a16:creationId xmlns:a16="http://schemas.microsoft.com/office/drawing/2014/main" id="{EAC9488E-3225-4766-9EDC-F2476F33D796}"/>
              </a:ext>
            </a:extLst>
          </p:cNvPr>
          <p:cNvPicPr>
            <a:picLocks noChangeAspect="1"/>
          </p:cNvPicPr>
          <p:nvPr/>
        </p:nvPicPr>
        <p:blipFill>
          <a:blip r:embed="rId2"/>
          <a:stretch>
            <a:fillRect/>
          </a:stretch>
        </p:blipFill>
        <p:spPr>
          <a:xfrm>
            <a:off x="10377383" y="5139259"/>
            <a:ext cx="1549364" cy="1415615"/>
          </a:xfrm>
          <a:prstGeom prst="rect">
            <a:avLst/>
          </a:prstGeom>
        </p:spPr>
      </p:pic>
      <p:sp>
        <p:nvSpPr>
          <p:cNvPr id="5" name="TextBox 4">
            <a:extLst>
              <a:ext uri="{FF2B5EF4-FFF2-40B4-BE49-F238E27FC236}">
                <a16:creationId xmlns:a16="http://schemas.microsoft.com/office/drawing/2014/main" id="{9F00E934-807D-4FB0-AFDB-F2CA7A551713}"/>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6" name="TextBox 5">
            <a:extLst>
              <a:ext uri="{FF2B5EF4-FFF2-40B4-BE49-F238E27FC236}">
                <a16:creationId xmlns:a16="http://schemas.microsoft.com/office/drawing/2014/main" id="{8AA13C2E-C726-4A41-B5B4-CE517868DC65}"/>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C376785-DD59-4805-A73E-54004DD4029C}"/>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2338393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E8D16-2733-482F-8665-46B0F73FF032}"/>
              </a:ext>
            </a:extLst>
          </p:cNvPr>
          <p:cNvSpPr>
            <a:spLocks noGrp="1"/>
          </p:cNvSpPr>
          <p:nvPr>
            <p:ph type="title"/>
          </p:nvPr>
        </p:nvSpPr>
        <p:spPr>
          <a:xfrm>
            <a:off x="838200" y="1638323"/>
            <a:ext cx="9628573" cy="616605"/>
          </a:xfrm>
        </p:spPr>
        <p:txBody>
          <a:bodyPr>
            <a:normAutofit fontScale="90000"/>
          </a:bodyPr>
          <a:lstStyle/>
          <a:p>
            <a:r>
              <a:rPr lang="en-NZ" dirty="0"/>
              <a:t>Task:	</a:t>
            </a:r>
          </a:p>
        </p:txBody>
      </p:sp>
      <p:sp>
        <p:nvSpPr>
          <p:cNvPr id="3" name="Content Placeholder 2">
            <a:extLst>
              <a:ext uri="{FF2B5EF4-FFF2-40B4-BE49-F238E27FC236}">
                <a16:creationId xmlns:a16="http://schemas.microsoft.com/office/drawing/2014/main" id="{F193F590-69DA-451C-A61F-360DE14A3ADA}"/>
              </a:ext>
            </a:extLst>
          </p:cNvPr>
          <p:cNvSpPr>
            <a:spLocks noGrp="1"/>
          </p:cNvSpPr>
          <p:nvPr>
            <p:ph idx="1"/>
          </p:nvPr>
        </p:nvSpPr>
        <p:spPr>
          <a:xfrm>
            <a:off x="838200" y="2244549"/>
            <a:ext cx="10515600" cy="3561447"/>
          </a:xfrm>
        </p:spPr>
        <p:txBody>
          <a:bodyPr>
            <a:normAutofit fontScale="85000" lnSpcReduction="20000"/>
          </a:bodyPr>
          <a:lstStyle/>
          <a:p>
            <a:pPr marL="514350" indent="-514350" fontAlgn="base">
              <a:buFont typeface="+mj-lt"/>
              <a:buAutoNum type="arabicPeriod"/>
            </a:pPr>
            <a:r>
              <a:rPr lang="en-NZ" dirty="0"/>
              <a:t>Create a folder called “Form-3-websites” under this folder in your student Drive (has your ID number)</a:t>
            </a:r>
          </a:p>
          <a:p>
            <a:pPr marL="514350" indent="-514350" fontAlgn="base">
              <a:buFont typeface="+mj-lt"/>
              <a:buAutoNum type="arabicPeriod"/>
            </a:pPr>
            <a:r>
              <a:rPr lang="en-NZ" dirty="0"/>
              <a:t>Open notepad++</a:t>
            </a:r>
          </a:p>
          <a:p>
            <a:pPr marL="514350" indent="-514350" fontAlgn="base">
              <a:buFont typeface="+mj-lt"/>
              <a:buAutoNum type="arabicPeriod"/>
            </a:pPr>
            <a:r>
              <a:rPr lang="en-NZ" dirty="0"/>
              <a:t>Close “Change log”</a:t>
            </a:r>
          </a:p>
          <a:p>
            <a:pPr marL="514350" indent="-514350" fontAlgn="base">
              <a:buFont typeface="+mj-lt"/>
              <a:buAutoNum type="arabicPeriod"/>
            </a:pPr>
            <a:r>
              <a:rPr lang="en-NZ" dirty="0"/>
              <a:t>Go to settings &gt; preferences &gt; default directory &gt;</a:t>
            </a:r>
          </a:p>
          <a:p>
            <a:pPr marL="514350" indent="-514350" fontAlgn="base">
              <a:buFont typeface="+mj-lt"/>
              <a:buAutoNum type="arabicPeriod"/>
            </a:pPr>
            <a:r>
              <a:rPr lang="en-NZ" dirty="0"/>
              <a:t>Uncheck “use new style dialog” then close</a:t>
            </a:r>
          </a:p>
          <a:p>
            <a:pPr marL="514350" indent="-514350" fontAlgn="base">
              <a:buFont typeface="+mj-lt"/>
              <a:buAutoNum type="arabicPeriod"/>
            </a:pPr>
            <a:r>
              <a:rPr lang="en-NZ" dirty="0"/>
              <a:t>Select language as HTML</a:t>
            </a:r>
          </a:p>
          <a:p>
            <a:pPr marL="514350" indent="-514350" fontAlgn="base">
              <a:buFont typeface="+mj-lt"/>
              <a:buAutoNum type="arabicPeriod"/>
            </a:pPr>
            <a:r>
              <a:rPr lang="en-NZ" dirty="0"/>
              <a:t>Save this file with the name lesson-1</a:t>
            </a:r>
          </a:p>
          <a:p>
            <a:pPr marL="514350" indent="-514350" fontAlgn="base">
              <a:buFont typeface="+mj-lt"/>
              <a:buAutoNum type="arabicPeriod"/>
            </a:pPr>
            <a:r>
              <a:rPr lang="en-NZ" dirty="0"/>
              <a:t>Save this file in your Form-3-websites folder</a:t>
            </a:r>
          </a:p>
        </p:txBody>
      </p:sp>
      <p:pic>
        <p:nvPicPr>
          <p:cNvPr id="4" name="Picture 3">
            <a:extLst>
              <a:ext uri="{FF2B5EF4-FFF2-40B4-BE49-F238E27FC236}">
                <a16:creationId xmlns:a16="http://schemas.microsoft.com/office/drawing/2014/main" id="{0A400061-4395-4224-B761-AC9C2B7BF232}"/>
              </a:ext>
            </a:extLst>
          </p:cNvPr>
          <p:cNvPicPr>
            <a:picLocks noChangeAspect="1"/>
          </p:cNvPicPr>
          <p:nvPr/>
        </p:nvPicPr>
        <p:blipFill>
          <a:blip r:embed="rId3"/>
          <a:stretch>
            <a:fillRect/>
          </a:stretch>
        </p:blipFill>
        <p:spPr>
          <a:xfrm>
            <a:off x="10377383" y="5139259"/>
            <a:ext cx="1549364" cy="1415615"/>
          </a:xfrm>
          <a:prstGeom prst="rect">
            <a:avLst/>
          </a:prstGeom>
        </p:spPr>
      </p:pic>
      <p:sp>
        <p:nvSpPr>
          <p:cNvPr id="5" name="TextBox 4">
            <a:extLst>
              <a:ext uri="{FF2B5EF4-FFF2-40B4-BE49-F238E27FC236}">
                <a16:creationId xmlns:a16="http://schemas.microsoft.com/office/drawing/2014/main" id="{B418DC6D-86DD-4322-B469-BC68B2F65283}"/>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6" name="TextBox 5">
            <a:extLst>
              <a:ext uri="{FF2B5EF4-FFF2-40B4-BE49-F238E27FC236}">
                <a16:creationId xmlns:a16="http://schemas.microsoft.com/office/drawing/2014/main" id="{20A6EA9E-66C2-4BDE-9DEB-016E072F5BC3}"/>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1185784-3217-4280-8E1B-6D1EC1F3F848}"/>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1876008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ECB8-10E3-4282-BAE3-61F5142A6BBC}"/>
              </a:ext>
            </a:extLst>
          </p:cNvPr>
          <p:cNvSpPr>
            <a:spLocks noGrp="1"/>
          </p:cNvSpPr>
          <p:nvPr>
            <p:ph type="title"/>
          </p:nvPr>
        </p:nvSpPr>
        <p:spPr>
          <a:xfrm>
            <a:off x="838200" y="1633357"/>
            <a:ext cx="10515600" cy="1140273"/>
          </a:xfrm>
        </p:spPr>
        <p:txBody>
          <a:bodyPr/>
          <a:lstStyle/>
          <a:p>
            <a:r>
              <a:rPr lang="en-NZ" dirty="0">
                <a:latin typeface="Times New Roman" panose="02020603050405020304" pitchFamily="18" charset="0"/>
                <a:cs typeface="Times New Roman" panose="02020603050405020304" pitchFamily="18" charset="0"/>
              </a:rPr>
              <a:t>BRACKETS</a:t>
            </a:r>
          </a:p>
        </p:txBody>
      </p:sp>
      <p:sp>
        <p:nvSpPr>
          <p:cNvPr id="3" name="Content Placeholder 2">
            <a:extLst>
              <a:ext uri="{FF2B5EF4-FFF2-40B4-BE49-F238E27FC236}">
                <a16:creationId xmlns:a16="http://schemas.microsoft.com/office/drawing/2014/main" id="{931FDA47-9447-4985-B1EC-11BE4723CAC4}"/>
              </a:ext>
            </a:extLst>
          </p:cNvPr>
          <p:cNvSpPr>
            <a:spLocks noGrp="1"/>
          </p:cNvSpPr>
          <p:nvPr>
            <p:ph idx="1"/>
          </p:nvPr>
        </p:nvSpPr>
        <p:spPr>
          <a:xfrm>
            <a:off x="838200" y="2642466"/>
            <a:ext cx="10515600" cy="2972124"/>
          </a:xfrm>
        </p:spPr>
        <p:txBody>
          <a:bodyPr>
            <a:normAutofit/>
          </a:bodyPr>
          <a:lstStyle/>
          <a:p>
            <a:pPr marL="0" indent="0">
              <a:buNone/>
            </a:pPr>
            <a:r>
              <a:rPr lang="en-NZ" dirty="0">
                <a:latin typeface="Times New Roman" panose="02020603050405020304" pitchFamily="18" charset="0"/>
                <a:cs typeface="Times New Roman" panose="02020603050405020304" pitchFamily="18" charset="0"/>
              </a:rPr>
              <a:t>All HTML tags/elements are enclosed within </a:t>
            </a:r>
            <a:r>
              <a:rPr lang="en-NZ" b="1" dirty="0">
                <a:latin typeface="Times New Roman" panose="02020603050405020304" pitchFamily="18" charset="0"/>
                <a:cs typeface="Times New Roman" panose="02020603050405020304" pitchFamily="18" charset="0"/>
              </a:rPr>
              <a:t>&lt; &gt;</a:t>
            </a:r>
            <a:r>
              <a:rPr lang="en-NZ" dirty="0">
                <a:latin typeface="Times New Roman" panose="02020603050405020304" pitchFamily="18" charset="0"/>
                <a:cs typeface="Times New Roman" panose="02020603050405020304" pitchFamily="18" charset="0"/>
              </a:rPr>
              <a:t> brackets (called carets).</a:t>
            </a:r>
            <a:br>
              <a:rPr lang="en-NZ" dirty="0">
                <a:latin typeface="Times New Roman" panose="02020603050405020304" pitchFamily="18" charset="0"/>
                <a:cs typeface="Times New Roman" panose="02020603050405020304" pitchFamily="18" charset="0"/>
              </a:rPr>
            </a:br>
            <a:r>
              <a:rPr lang="en-NZ" dirty="0">
                <a:latin typeface="Times New Roman" panose="02020603050405020304" pitchFamily="18" charset="0"/>
                <a:cs typeface="Times New Roman" panose="02020603050405020304" pitchFamily="18" charset="0"/>
              </a:rPr>
              <a:t>The characters that are written between </a:t>
            </a:r>
            <a:r>
              <a:rPr lang="en-NZ" dirty="0"/>
              <a:t>these</a:t>
            </a:r>
            <a:r>
              <a:rPr lang="en-NZ" b="1" dirty="0">
                <a:latin typeface="Times New Roman" panose="02020603050405020304" pitchFamily="18" charset="0"/>
                <a:cs typeface="Times New Roman" panose="02020603050405020304" pitchFamily="18" charset="0"/>
              </a:rPr>
              <a:t> </a:t>
            </a:r>
            <a:r>
              <a:rPr lang="en-NZ" dirty="0">
                <a:latin typeface="Times New Roman" panose="02020603050405020304" pitchFamily="18" charset="0"/>
                <a:cs typeface="Times New Roman" panose="02020603050405020304" pitchFamily="18" charset="0"/>
              </a:rPr>
              <a:t>brackets will not appear on your page. </a:t>
            </a:r>
          </a:p>
        </p:txBody>
      </p:sp>
      <p:pic>
        <p:nvPicPr>
          <p:cNvPr id="6" name="Picture 5">
            <a:extLst>
              <a:ext uri="{FF2B5EF4-FFF2-40B4-BE49-F238E27FC236}">
                <a16:creationId xmlns:a16="http://schemas.microsoft.com/office/drawing/2014/main" id="{753E58D4-AAF4-4F34-854A-843AE45BE37A}"/>
              </a:ext>
            </a:extLst>
          </p:cNvPr>
          <p:cNvPicPr>
            <a:picLocks noChangeAspect="1"/>
          </p:cNvPicPr>
          <p:nvPr/>
        </p:nvPicPr>
        <p:blipFill>
          <a:blip r:embed="rId2"/>
          <a:stretch>
            <a:fillRect/>
          </a:stretch>
        </p:blipFill>
        <p:spPr>
          <a:xfrm>
            <a:off x="10377383" y="5139259"/>
            <a:ext cx="1549364" cy="1415615"/>
          </a:xfrm>
          <a:prstGeom prst="rect">
            <a:avLst/>
          </a:prstGeom>
        </p:spPr>
      </p:pic>
      <p:sp>
        <p:nvSpPr>
          <p:cNvPr id="7" name="TextBox 6">
            <a:extLst>
              <a:ext uri="{FF2B5EF4-FFF2-40B4-BE49-F238E27FC236}">
                <a16:creationId xmlns:a16="http://schemas.microsoft.com/office/drawing/2014/main" id="{14EBB165-CE37-4CF6-A24D-C09163996EE5}"/>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8" name="TextBox 7">
            <a:extLst>
              <a:ext uri="{FF2B5EF4-FFF2-40B4-BE49-F238E27FC236}">
                <a16:creationId xmlns:a16="http://schemas.microsoft.com/office/drawing/2014/main" id="{8E1C3439-646D-4D64-AFD6-4E8226DF6DB6}"/>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147C496-1FC2-454C-BD7C-B773DE6CFA1F}"/>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4173035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BE80A-0019-40F9-8698-1FA58016677B}"/>
              </a:ext>
            </a:extLst>
          </p:cNvPr>
          <p:cNvSpPr>
            <a:spLocks noGrp="1"/>
          </p:cNvSpPr>
          <p:nvPr>
            <p:ph type="title"/>
          </p:nvPr>
        </p:nvSpPr>
        <p:spPr>
          <a:xfrm>
            <a:off x="838200" y="1838819"/>
            <a:ext cx="10515600" cy="1325563"/>
          </a:xfrm>
        </p:spPr>
        <p:txBody>
          <a:bodyPr/>
          <a:lstStyle/>
          <a:p>
            <a:r>
              <a:rPr lang="en-NZ" dirty="0">
                <a:latin typeface="Times New Roman" panose="02020603050405020304" pitchFamily="18" charset="0"/>
                <a:cs typeface="Times New Roman" panose="02020603050405020304" pitchFamily="18" charset="0"/>
              </a:rPr>
              <a:t>OPENING &amp; CLOSING TAGS</a:t>
            </a:r>
          </a:p>
        </p:txBody>
      </p:sp>
      <p:sp>
        <p:nvSpPr>
          <p:cNvPr id="3" name="Content Placeholder 2">
            <a:extLst>
              <a:ext uri="{FF2B5EF4-FFF2-40B4-BE49-F238E27FC236}">
                <a16:creationId xmlns:a16="http://schemas.microsoft.com/office/drawing/2014/main" id="{C0B53A85-4E6E-4703-9889-E292A220B407}"/>
              </a:ext>
            </a:extLst>
          </p:cNvPr>
          <p:cNvSpPr>
            <a:spLocks noGrp="1"/>
          </p:cNvSpPr>
          <p:nvPr>
            <p:ph idx="1"/>
          </p:nvPr>
        </p:nvSpPr>
        <p:spPr>
          <a:xfrm>
            <a:off x="838200" y="3155474"/>
            <a:ext cx="10515600" cy="2004458"/>
          </a:xfrm>
        </p:spPr>
        <p:txBody>
          <a:bodyPr>
            <a:normAutofit fontScale="92500" lnSpcReduction="20000"/>
          </a:bodyPr>
          <a:lstStyle/>
          <a:p>
            <a:pPr marL="0" indent="0">
              <a:buNone/>
            </a:pPr>
            <a:r>
              <a:rPr lang="en-NZ" dirty="0">
                <a:latin typeface="Times New Roman" panose="02020603050405020304" pitchFamily="18" charset="0"/>
                <a:cs typeface="Times New Roman" panose="02020603050405020304" pitchFamily="18" charset="0"/>
              </a:rPr>
              <a:t>Almost all HTML commands have an opening/start and a closing/end tag. For example, the opening tag,</a:t>
            </a:r>
            <a:r>
              <a:rPr lang="en-NZ" b="1" dirty="0">
                <a:latin typeface="Times New Roman" panose="02020603050405020304" pitchFamily="18" charset="0"/>
                <a:cs typeface="Times New Roman" panose="02020603050405020304" pitchFamily="18" charset="0"/>
              </a:rPr>
              <a:t> &lt;</a:t>
            </a:r>
            <a:r>
              <a:rPr lang="en-NZ" b="1" dirty="0" err="1">
                <a:latin typeface="Times New Roman" panose="02020603050405020304" pitchFamily="18" charset="0"/>
                <a:cs typeface="Times New Roman" panose="02020603050405020304" pitchFamily="18" charset="0"/>
              </a:rPr>
              <a:t>center</a:t>
            </a:r>
            <a:r>
              <a:rPr lang="en-NZ" b="1" dirty="0">
                <a:latin typeface="Times New Roman" panose="02020603050405020304" pitchFamily="18" charset="0"/>
                <a:cs typeface="Times New Roman" panose="02020603050405020304" pitchFamily="18" charset="0"/>
              </a:rPr>
              <a:t>&gt; </a:t>
            </a:r>
            <a:r>
              <a:rPr lang="en-NZ" dirty="0">
                <a:latin typeface="Times New Roman" panose="02020603050405020304" pitchFamily="18" charset="0"/>
                <a:cs typeface="Times New Roman" panose="02020603050405020304" pitchFamily="18" charset="0"/>
              </a:rPr>
              <a:t>causes all text and graphics that appear after the tag to be centred in the page. Everything will remain centred until the closing tag</a:t>
            </a:r>
            <a:r>
              <a:rPr lang="en-NZ" b="1" dirty="0">
                <a:latin typeface="Times New Roman" panose="02020603050405020304" pitchFamily="18" charset="0"/>
                <a:cs typeface="Times New Roman" panose="02020603050405020304" pitchFamily="18" charset="0"/>
              </a:rPr>
              <a:t> &lt;/</a:t>
            </a:r>
            <a:r>
              <a:rPr lang="en-NZ" b="1" dirty="0" err="1">
                <a:latin typeface="Times New Roman" panose="02020603050405020304" pitchFamily="18" charset="0"/>
                <a:cs typeface="Times New Roman" panose="02020603050405020304" pitchFamily="18" charset="0"/>
              </a:rPr>
              <a:t>center</a:t>
            </a:r>
            <a:r>
              <a:rPr lang="en-NZ" b="1" dirty="0">
                <a:latin typeface="Times New Roman" panose="02020603050405020304" pitchFamily="18" charset="0"/>
                <a:cs typeface="Times New Roman" panose="02020603050405020304" pitchFamily="18" charset="0"/>
              </a:rPr>
              <a:t>&gt;</a:t>
            </a:r>
            <a:r>
              <a:rPr lang="en-NZ" dirty="0">
                <a:latin typeface="Times New Roman" panose="02020603050405020304" pitchFamily="18" charset="0"/>
                <a:cs typeface="Times New Roman" panose="02020603050405020304" pitchFamily="18" charset="0"/>
              </a:rPr>
              <a:t> is used.</a:t>
            </a:r>
          </a:p>
          <a:p>
            <a:pPr marL="0" indent="0">
              <a:buNone/>
            </a:pPr>
            <a:br>
              <a:rPr lang="en-NZ" dirty="0">
                <a:latin typeface="Times New Roman" panose="02020603050405020304" pitchFamily="18" charset="0"/>
                <a:cs typeface="Times New Roman" panose="02020603050405020304" pitchFamily="18" charset="0"/>
              </a:rPr>
            </a:br>
            <a:r>
              <a:rPr lang="en-NZ" dirty="0">
                <a:latin typeface="Times New Roman" panose="02020603050405020304" pitchFamily="18" charset="0"/>
                <a:cs typeface="Times New Roman" panose="02020603050405020304" pitchFamily="18" charset="0"/>
              </a:rPr>
              <a:t>The</a:t>
            </a:r>
            <a:r>
              <a:rPr lang="en-NZ" b="1" dirty="0">
                <a:latin typeface="Times New Roman" panose="02020603050405020304" pitchFamily="18" charset="0"/>
                <a:cs typeface="Times New Roman" panose="02020603050405020304" pitchFamily="18" charset="0"/>
              </a:rPr>
              <a:t> /</a:t>
            </a:r>
            <a:r>
              <a:rPr lang="en-NZ" dirty="0">
                <a:latin typeface="Times New Roman" panose="02020603050405020304" pitchFamily="18" charset="0"/>
                <a:cs typeface="Times New Roman" panose="02020603050405020304" pitchFamily="18" charset="0"/>
              </a:rPr>
              <a:t> is the command to close that particular </a:t>
            </a:r>
            <a:r>
              <a:rPr lang="en-NZ" dirty="0" err="1">
                <a:latin typeface="Times New Roman" panose="02020603050405020304" pitchFamily="18" charset="0"/>
                <a:cs typeface="Times New Roman" panose="02020603050405020304" pitchFamily="18" charset="0"/>
              </a:rPr>
              <a:t>markup</a:t>
            </a:r>
            <a:r>
              <a:rPr lang="en-NZ" dirty="0">
                <a:latin typeface="Times New Roman" panose="02020603050405020304" pitchFamily="18" charset="0"/>
                <a:cs typeface="Times New Roman" panose="02020603050405020304" pitchFamily="18" charset="0"/>
              </a:rPr>
              <a:t> (appearance or layout).</a:t>
            </a:r>
          </a:p>
          <a:p>
            <a:pPr marL="0" indent="0">
              <a:buNone/>
            </a:pPr>
            <a:endParaRPr lang="en-NZ"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6C55756-A298-45D9-B8AD-547C74D4A22B}"/>
              </a:ext>
            </a:extLst>
          </p:cNvPr>
          <p:cNvPicPr>
            <a:picLocks noChangeAspect="1"/>
          </p:cNvPicPr>
          <p:nvPr/>
        </p:nvPicPr>
        <p:blipFill>
          <a:blip r:embed="rId2"/>
          <a:stretch>
            <a:fillRect/>
          </a:stretch>
        </p:blipFill>
        <p:spPr>
          <a:xfrm>
            <a:off x="10377383" y="5139259"/>
            <a:ext cx="1549364" cy="1415615"/>
          </a:xfrm>
          <a:prstGeom prst="rect">
            <a:avLst/>
          </a:prstGeom>
        </p:spPr>
      </p:pic>
      <p:sp>
        <p:nvSpPr>
          <p:cNvPr id="7" name="TextBox 6">
            <a:extLst>
              <a:ext uri="{FF2B5EF4-FFF2-40B4-BE49-F238E27FC236}">
                <a16:creationId xmlns:a16="http://schemas.microsoft.com/office/drawing/2014/main" id="{F40D484A-7B58-48EA-81FF-1B781DBD2EFC}"/>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8" name="TextBox 7">
            <a:extLst>
              <a:ext uri="{FF2B5EF4-FFF2-40B4-BE49-F238E27FC236}">
                <a16:creationId xmlns:a16="http://schemas.microsoft.com/office/drawing/2014/main" id="{27A55C9E-D68F-40DA-924F-A05B02A44951}"/>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B48F3EE-DECF-4362-987D-93D41F8F1A69}"/>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2517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66192" y="1583803"/>
            <a:ext cx="10515600" cy="989616"/>
          </a:xfrm>
        </p:spPr>
        <p:txBody>
          <a:bodyPr/>
          <a:lstStyle/>
          <a:p>
            <a:r>
              <a:rPr lang="en-US" altLang="en-US" dirty="0">
                <a:latin typeface="Times New Roman" panose="02020603050405020304" pitchFamily="18" charset="0"/>
                <a:cs typeface="Times New Roman" panose="02020603050405020304" pitchFamily="18" charset="0"/>
              </a:rPr>
              <a:t>Structural Tags</a:t>
            </a:r>
          </a:p>
        </p:txBody>
      </p:sp>
      <p:sp>
        <p:nvSpPr>
          <p:cNvPr id="6147" name="Rectangle 3"/>
          <p:cNvSpPr>
            <a:spLocks noGrp="1" noChangeArrowheads="1"/>
          </p:cNvSpPr>
          <p:nvPr>
            <p:ph type="body" idx="1"/>
          </p:nvPr>
        </p:nvSpPr>
        <p:spPr>
          <a:xfrm>
            <a:off x="866192" y="2573419"/>
            <a:ext cx="7924800" cy="3313032"/>
          </a:xfrm>
        </p:spPr>
        <p:txBody>
          <a:bodyPr>
            <a:normAutofit fontScale="92500"/>
          </a:bodyPr>
          <a:lstStyle/>
          <a:p>
            <a:pPr marL="285750" indent="-279400">
              <a:buNone/>
            </a:pPr>
            <a:r>
              <a:rPr lang="en-US" altLang="en-US" dirty="0">
                <a:latin typeface="Times New Roman" panose="02020603050405020304" pitchFamily="18" charset="0"/>
                <a:cs typeface="Times New Roman" panose="02020603050405020304" pitchFamily="18" charset="0"/>
              </a:rPr>
              <a:t>&lt;!DOCTYPE html&gt;</a:t>
            </a:r>
          </a:p>
          <a:p>
            <a:pPr marL="285750" indent="-279400">
              <a:buNone/>
            </a:pPr>
            <a:r>
              <a:rPr lang="en-US" altLang="en-US" dirty="0">
                <a:latin typeface="Times New Roman" panose="02020603050405020304" pitchFamily="18" charset="0"/>
                <a:cs typeface="Times New Roman" panose="02020603050405020304" pitchFamily="18" charset="0"/>
              </a:rPr>
              <a:t>	This is the first declaration that goes in your html page. It is not an html tag rather it is an instruction that tells the browser the version of html the page is written in.</a:t>
            </a:r>
          </a:p>
          <a:p>
            <a:pPr marL="285750" indent="-279400">
              <a:buNone/>
            </a:pPr>
            <a:r>
              <a:rPr lang="en-US" altLang="en-US" dirty="0">
                <a:latin typeface="Times New Roman" panose="02020603050405020304" pitchFamily="18" charset="0"/>
                <a:cs typeface="Times New Roman" panose="02020603050405020304" pitchFamily="18" charset="0"/>
              </a:rPr>
              <a:t>&lt;HTML&gt;</a:t>
            </a:r>
          </a:p>
          <a:p>
            <a:pPr marL="285750" indent="-279400">
              <a:buNone/>
            </a:pPr>
            <a:r>
              <a:rPr lang="en-US" altLang="en-US" dirty="0">
                <a:latin typeface="Times New Roman" panose="02020603050405020304" pitchFamily="18" charset="0"/>
                <a:cs typeface="Times New Roman" panose="02020603050405020304" pitchFamily="18" charset="0"/>
              </a:rPr>
              <a:t>     These tags enclose the entire Web page document.</a:t>
            </a:r>
          </a:p>
          <a:p>
            <a:pPr marL="285750" indent="-279400">
              <a:buNone/>
            </a:pPr>
            <a:r>
              <a:rPr lang="en-US" altLang="en-US" dirty="0">
                <a:latin typeface="Times New Roman" panose="02020603050405020304" pitchFamily="18" charset="0"/>
                <a:cs typeface="Times New Roman" panose="02020603050405020304" pitchFamily="18" charset="0"/>
              </a:rPr>
              <a:t>&lt;/HTML&gt;</a:t>
            </a:r>
          </a:p>
        </p:txBody>
      </p:sp>
      <p:pic>
        <p:nvPicPr>
          <p:cNvPr id="4" name="Picture 3">
            <a:extLst>
              <a:ext uri="{FF2B5EF4-FFF2-40B4-BE49-F238E27FC236}">
                <a16:creationId xmlns:a16="http://schemas.microsoft.com/office/drawing/2014/main" id="{2B647E48-04EB-483B-906D-36AA52588E46}"/>
              </a:ext>
            </a:extLst>
          </p:cNvPr>
          <p:cNvPicPr>
            <a:picLocks noChangeAspect="1"/>
          </p:cNvPicPr>
          <p:nvPr/>
        </p:nvPicPr>
        <p:blipFill>
          <a:blip r:embed="rId2"/>
          <a:stretch>
            <a:fillRect/>
          </a:stretch>
        </p:blipFill>
        <p:spPr>
          <a:xfrm>
            <a:off x="10377383" y="5139259"/>
            <a:ext cx="1549364" cy="1415615"/>
          </a:xfrm>
          <a:prstGeom prst="rect">
            <a:avLst/>
          </a:prstGeom>
        </p:spPr>
      </p:pic>
      <p:sp>
        <p:nvSpPr>
          <p:cNvPr id="5" name="TextBox 4">
            <a:extLst>
              <a:ext uri="{FF2B5EF4-FFF2-40B4-BE49-F238E27FC236}">
                <a16:creationId xmlns:a16="http://schemas.microsoft.com/office/drawing/2014/main" id="{575D6F87-F4CC-459C-B3E6-0D33647D1FC3}"/>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6" name="TextBox 5">
            <a:extLst>
              <a:ext uri="{FF2B5EF4-FFF2-40B4-BE49-F238E27FC236}">
                <a16:creationId xmlns:a16="http://schemas.microsoft.com/office/drawing/2014/main" id="{E8AFF975-588A-47A0-BBC0-B5BB80224700}"/>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3AA568A-C708-401C-A5D9-D63B1657725C}"/>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59705930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TotalTime>
  <Words>1416</Words>
  <Application>Microsoft Office PowerPoint</Application>
  <PresentationFormat>Widescreen</PresentationFormat>
  <Paragraphs>176</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1_Office Theme</vt:lpstr>
      <vt:lpstr>Web development </vt:lpstr>
      <vt:lpstr>PowerPoint Presentation</vt:lpstr>
      <vt:lpstr>Websites</vt:lpstr>
      <vt:lpstr>HTML</vt:lpstr>
      <vt:lpstr>PowerPoint Presentation</vt:lpstr>
      <vt:lpstr>Task: </vt:lpstr>
      <vt:lpstr>BRACKETS</vt:lpstr>
      <vt:lpstr>OPENING &amp; CLOSING TAGS</vt:lpstr>
      <vt:lpstr>Structural Tags</vt:lpstr>
      <vt:lpstr>PowerPoint Presentation</vt:lpstr>
      <vt:lpstr>Sample Structure of a Web Site</vt:lpstr>
      <vt:lpstr>Activity: </vt:lpstr>
      <vt:lpstr>Activity: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Sohaib Qadir</dc:creator>
  <cp:lastModifiedBy>Sohaib Qadir</cp:lastModifiedBy>
  <cp:revision>41</cp:revision>
  <dcterms:created xsi:type="dcterms:W3CDTF">2019-03-09T01:43:24Z</dcterms:created>
  <dcterms:modified xsi:type="dcterms:W3CDTF">2019-09-18T01:18:47Z</dcterms:modified>
</cp:coreProperties>
</file>