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9" r:id="rId2"/>
    <p:sldId id="323" r:id="rId3"/>
    <p:sldId id="335" r:id="rId4"/>
    <p:sldId id="337" r:id="rId5"/>
    <p:sldId id="332" r:id="rId6"/>
    <p:sldId id="338" r:id="rId7"/>
    <p:sldId id="339" r:id="rId8"/>
    <p:sldId id="342" r:id="rId9"/>
    <p:sldId id="261" r:id="rId10"/>
    <p:sldId id="343" r:id="rId11"/>
    <p:sldId id="340" r:id="rId12"/>
    <p:sldId id="263" r:id="rId13"/>
    <p:sldId id="265" r:id="rId14"/>
    <p:sldId id="326" r:id="rId15"/>
    <p:sldId id="327" r:id="rId16"/>
    <p:sldId id="328" r:id="rId17"/>
    <p:sldId id="329" r:id="rId18"/>
    <p:sldId id="267" r:id="rId19"/>
    <p:sldId id="266" r:id="rId20"/>
    <p:sldId id="3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haib Qadir" initials="SQ" lastIdx="1" clrIdx="0">
    <p:extLst>
      <p:ext uri="{19B8F6BF-5375-455C-9EA6-DF929625EA0E}">
        <p15:presenceInfo xmlns:p15="http://schemas.microsoft.com/office/powerpoint/2012/main" userId="S-1-5-21-3761638675-2234946676-576528560-342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71" autoAdjust="0"/>
  </p:normalViewPr>
  <p:slideViewPr>
    <p:cSldViewPr snapToGrid="0">
      <p:cViewPr varScale="1">
        <p:scale>
          <a:sx n="85" d="100"/>
          <a:sy n="85" d="100"/>
        </p:scale>
        <p:origin x="15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0D7F-4EBC-4808-8910-D4A252D3AA7E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EA9CE-05E7-4C80-B105-564DE7B1B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480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The reason why we will use index.html as the name is because when you upload your website to a webserver, the first thing it looks for is the index.html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EA9CE-05E7-4C80-B105-564DE7B1BDC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450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EA9CE-05E7-4C80-B105-564DE7B1BDC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905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EA9CE-05E7-4C80-B105-564DE7B1BDC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45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EA9CE-05E7-4C80-B105-564DE7B1BDC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561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Imagine this zoo or a school that you have never been to. You have no idea about where anything is. Where would you first go to? </a:t>
            </a:r>
          </a:p>
          <a:p>
            <a:r>
              <a:rPr lang="en-NZ" dirty="0"/>
              <a:t>Answer: Information centre, help desk at entry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EA9CE-05E7-4C80-B105-564DE7B1BDC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402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dirty="0"/>
              <a:t>Similarly in a website, the web server also needs a landing page(Information centre). This file is named “index.html”. This will guide the clients to where ever they need to 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EA9CE-05E7-4C80-B105-564DE7B1BDC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283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Although styling is primarily used for formatting elements, there are a few tags that can format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EA9CE-05E7-4C80-B105-564DE7B1BDC5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625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The point of this is not to make a fancy webpage. We will learn how to make our web page look better using CSS.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EA9CE-05E7-4C80-B105-564DE7B1BDC5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990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BAA2-7B54-431B-B68D-AD7DD720F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7B822-0E30-429D-B16C-5935EF65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6265-1286-4E0B-8A33-B5B31D9C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B7EE4-CF48-417F-B7D4-40009CDD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CB95-C391-4D83-842C-1275811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35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A875-3064-4941-8803-CF719B6D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6FE2F-77A4-4A74-843A-5C7B0086F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61D1-29FF-4E01-92CD-03AC83EA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7DC1-06C0-40FB-B427-39FD767C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7D89-0A49-4AA0-8792-636C611E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23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2D2CF-8EEC-427E-B1FE-50E064989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7B270-D8B4-4C6E-9BDB-DDA0B212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AC57-CC4E-4970-B92C-85F2F7D1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3179-C275-49B0-9C43-E7929864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4256-15C6-4615-B4BE-57EE5912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226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CEC4-A632-4F80-B6F8-729C8E4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BBF3-185F-4E69-BEFE-046C22F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47B8-2D20-4CAA-BC91-A8A96BB9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7C8D-AF42-4695-B8D8-15C00719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1494-7F28-4EC4-A0E6-E4380D50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5285-2444-4BE4-9415-8B0A9AC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12208-2997-486B-87D3-9A50FB4C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AA8F-8207-4FCE-9306-9B6C6C55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4A4C-7A92-42F5-B23F-820CDB5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B8DB-0586-4550-8293-11A3B0D8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767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B309-3B6E-4A5C-9855-713416F7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620-C4BD-4829-B8C9-BADE10D0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357CA-1B1A-4AE2-B7CA-FD28ACDA5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4723-5F12-4329-B352-A65F0B85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548F4-238A-4BC2-B830-8BA24F82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CEF44-F666-45FD-A66E-7173763E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018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1D8B-3616-4293-BFAF-5905D53D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2C5DD-6718-4E58-A303-F17FEAD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D27DC-E0C7-4EC0-87CC-9F72EB724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FE3C8-2BD7-4FD6-8CE4-90F66F016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E30A1-65A1-4A27-B9C8-409D6B1E1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05E3C-84A0-40A0-A140-9D7DA537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4C562-25D1-4174-A6FC-F1F88F58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C32C4-C2EE-40E8-95A1-518CE4E7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75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E03C-765C-46EA-9CD2-E69CC87D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41F3B-412D-46FD-92C1-3FCA4708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E049B-D475-421F-AEF7-EF44D668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587E6-38C6-4D4A-B70E-2AECD760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15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78304-7F7B-4D61-936A-39AFD5D9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354BA-4E9E-431D-A668-FE033D3F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992E2-C257-4225-BC9F-39E8FDC8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38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493A-1C05-4622-99DB-5449689F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EF19-9C39-4481-96FF-1768C52A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9203B-0281-4E81-81F8-FA6D3A3AA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2006-50FD-4F4D-B261-0A9A6F5F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3A6B-882A-49FA-877E-9C540AE6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289AD-DC05-4E60-8F6A-4147639C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368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957-9889-49A9-8CD7-D608AFD3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622A9-55C9-4F29-AFC1-ADFA9601F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9B011-4764-4292-A36F-10C8112E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97DC-1C6D-4649-9DD6-4F8EBE49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99991-74EB-4904-AB92-97E28A04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2B40-3B1D-4121-9A1C-3DD3553C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49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74FFB-E240-4A5A-90EA-FB60C51F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EE764-435D-4121-9785-AB4A01C0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3D920-14A0-4891-A449-45BEEB50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5DE-258D-4C83-B063-E6FC02833160}" type="datetimeFigureOut">
              <a:rPr lang="en-NZ" smtClean="0"/>
              <a:t>16/09/2019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02A2-E1D0-41DF-9AF4-3A6AADF3C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95D2-703A-4B6D-8E17-E4330BABF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251A-DB01-46AD-BBD5-BA0A3B189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119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4347"/>
            <a:ext cx="9144000" cy="14156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6B039-58CF-447C-8C00-31A962BC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DFBC1-E835-4453-8F21-A5D5379E4FE9}"/>
              </a:ext>
            </a:extLst>
          </p:cNvPr>
          <p:cNvSpPr txBox="1"/>
          <p:nvPr/>
        </p:nvSpPr>
        <p:spPr>
          <a:xfrm>
            <a:off x="548641" y="6139544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D1A2F-7991-49AC-B89D-2E65FF38D00F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16187-6420-47D0-8F9F-0002F80BB4D8}"/>
              </a:ext>
            </a:extLst>
          </p:cNvPr>
          <p:cNvSpPr txBox="1"/>
          <p:nvPr/>
        </p:nvSpPr>
        <p:spPr>
          <a:xfrm>
            <a:off x="365759" y="334036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6F8C809-B6C6-476E-8D2D-58BC3B472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3007"/>
            <a:ext cx="9144000" cy="1655762"/>
          </a:xfrm>
        </p:spPr>
        <p:txBody>
          <a:bodyPr>
            <a:normAutofit/>
          </a:bodyPr>
          <a:lstStyle/>
          <a:p>
            <a:r>
              <a:rPr lang="en-NZ" sz="2800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40702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75" y="304800"/>
            <a:ext cx="11656447" cy="5581651"/>
          </a:xfrm>
        </p:spPr>
        <p:txBody>
          <a:bodyPr>
            <a:normAutofit fontScale="85000" lnSpcReduction="20000"/>
          </a:bodyPr>
          <a:lstStyle/>
          <a:p>
            <a:pPr marL="285750" indent="-279400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742950" lvl="1" indent="-279400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&lt;NAV&gt;</a:t>
            </a:r>
          </a:p>
          <a:p>
            <a:pPr marL="742950" lvl="1" indent="-279400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pPr marL="742950" lvl="1" indent="-279400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742950" lvl="1" indent="-279400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742950" lvl="1" indent="-279400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742950" lvl="1" indent="-279400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	</a:t>
            </a:r>
          </a:p>
          <a:p>
            <a:pPr marL="742950" lvl="1" indent="-279400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pPr marL="285750" indent="-279400">
              <a:buNone/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285750" indent="-27940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7940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3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583803"/>
            <a:ext cx="10515600" cy="98086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Tags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021" y="2695300"/>
            <a:ext cx="9050815" cy="30616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Tags -- Used for formatting text in the website. Some common ones are:</a:t>
            </a:r>
          </a:p>
          <a:p>
            <a:pPr>
              <a:buFontTx/>
              <a:buNone/>
            </a:pP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&lt;b&gt;</a:t>
            </a:r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Bold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&lt;</a:t>
            </a:r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N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&lt;sub&gt;</a:t>
            </a:r>
            <a:r>
              <a:rPr lang="en-NZ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NZ">
                <a:latin typeface="Times New Roman" panose="02020603050405020304" pitchFamily="18" charset="0"/>
                <a:cs typeface="Times New Roman" panose="02020603050405020304" pitchFamily="18" charset="0"/>
              </a:rPr>
              <a:t>&lt;sup&gt;</a:t>
            </a:r>
            <a:r>
              <a:rPr lang="en-NZ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superscript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header tags(next page)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E6BA7-9F81-4B41-B099-3C74E242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2DA43-A4EE-42CF-BFE0-3EFC0C51C299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BDB0F-0509-4633-B270-E970E48F57A2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C9924-433B-462C-8D35-F316909F2109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0200C-E09E-4C6D-8FF9-5DB0A3A733EB}"/>
              </a:ext>
            </a:extLst>
          </p:cNvPr>
          <p:cNvSpPr txBox="1"/>
          <p:nvPr/>
        </p:nvSpPr>
        <p:spPr>
          <a:xfrm>
            <a:off x="358783" y="4734198"/>
            <a:ext cx="963928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2400" dirty="0"/>
              <a:t>Although styling is primarily used for formatting elements, there are a few tags that can format elements.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1265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239109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Tags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683" y="2406053"/>
            <a:ext cx="7848600" cy="3061688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Tags -- Used for marking sections and subsections in a document.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= Giant-sized and bold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= Large and bold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 = Normal-sized and bold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 = Small and bold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 = Very Small and bold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 = Tiny and bold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E6BA7-9F81-4B41-B099-3C74E242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2DA43-A4EE-42CF-BFE0-3EFC0C51C299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BDB0F-0509-4633-B270-E970E48F57A2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C9924-433B-462C-8D35-F316909F2109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183346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65" y="1338315"/>
            <a:ext cx="10515600" cy="103034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Breaks and Paragraphs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465" y="2113245"/>
            <a:ext cx="8959051" cy="3825916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 text &lt;/P&gt;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tag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browsers render (process) this with blank lines between each paragraph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&lt;BR&gt;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break tag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we want to go to the next line but don't want a blank line to follow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&lt;HR&gt;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horizontal line</a:t>
            </a: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0906F-FC78-4493-871C-A47A608C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8C498-47B5-4FEC-8E2C-DB236F990670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5607B-1D60-469D-B043-9AE0365DD570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85B22-69AA-4A88-B184-A38CA3DF70FF}"/>
              </a:ext>
            </a:extLst>
          </p:cNvPr>
          <p:cNvSpPr txBox="1"/>
          <p:nvPr/>
        </p:nvSpPr>
        <p:spPr>
          <a:xfrm>
            <a:off x="159443" y="216804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279332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65" y="1507561"/>
            <a:ext cx="10515600" cy="738600"/>
          </a:xfrm>
        </p:spPr>
        <p:txBody>
          <a:bodyPr/>
          <a:lstStyle/>
          <a:p>
            <a:pPr lvl="0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0906F-FC78-4493-871C-A47A608C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8C498-47B5-4FEC-8E2C-DB236F990670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5607B-1D60-469D-B043-9AE0365DD570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85B22-69AA-4A88-B184-A38CA3DF70FF}"/>
              </a:ext>
            </a:extLst>
          </p:cNvPr>
          <p:cNvSpPr txBox="1"/>
          <p:nvPr/>
        </p:nvSpPr>
        <p:spPr>
          <a:xfrm>
            <a:off x="159443" y="216804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3D846-68EC-466A-A4A6-45889CD80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6465" y="2076915"/>
            <a:ext cx="10655808" cy="38830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HTML List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list starts with the &lt;ul&gt; tag. Each list item starts with the &lt;li&gt; tag.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items will be marked with bullets (small black circles) by default. Ordered lists are similar to unordered lists. The only difference is that they start with 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ag and are marked with numbers instead of bullets.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&lt;li&gt;Coffee&lt;/li&gt;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&lt;li&gt;Tea&lt;/li&gt;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&lt;li&gt;Milk&lt;/li&gt;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1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65" y="1338315"/>
            <a:ext cx="10515600" cy="1030348"/>
          </a:xfrm>
        </p:spPr>
        <p:txBody>
          <a:bodyPr/>
          <a:lstStyle/>
          <a:p>
            <a:pPr lvl="0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0906F-FC78-4493-871C-A47A608C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8C498-47B5-4FEC-8E2C-DB236F990670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5607B-1D60-469D-B043-9AE0365DD570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85B22-69AA-4A88-B184-A38CA3DF70FF}"/>
              </a:ext>
            </a:extLst>
          </p:cNvPr>
          <p:cNvSpPr txBox="1"/>
          <p:nvPr/>
        </p:nvSpPr>
        <p:spPr>
          <a:xfrm>
            <a:off x="159443" y="216804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E97495-7BB9-4D12-8551-B62C30B4A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6465" y="2784465"/>
            <a:ext cx="11161835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table is defined with the &lt;table&gt; tag.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is defined with the &lt;tr&gt; tag. A table header is defined with the 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tag.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table headings are bold and centered. A table data/cell is defined with the &lt;td&gt; tag.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7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65" y="1338315"/>
            <a:ext cx="10515600" cy="1030348"/>
          </a:xfrm>
        </p:spPr>
        <p:txBody>
          <a:bodyPr/>
          <a:lstStyle/>
          <a:p>
            <a:pPr lvl="0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0906F-FC78-4493-871C-A47A608C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8C498-47B5-4FEC-8E2C-DB236F990670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5607B-1D60-469D-B043-9AE0365DD570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85B22-69AA-4A88-B184-A38CA3DF70FF}"/>
              </a:ext>
            </a:extLst>
          </p:cNvPr>
          <p:cNvSpPr txBox="1"/>
          <p:nvPr/>
        </p:nvSpPr>
        <p:spPr>
          <a:xfrm>
            <a:off x="159443" y="216804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3D846-68EC-466A-A4A6-45889CD80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6465" y="2589303"/>
            <a:ext cx="10655808" cy="16793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 </a:t>
            </a:r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 </a:t>
            </a:r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information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about an element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 </a:t>
            </a:r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tag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 </a:t>
            </a:r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name="value"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9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C919-C650-4BE1-93F5-47B75F29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0537"/>
            <a:ext cx="10515600" cy="984046"/>
          </a:xfrm>
        </p:spPr>
        <p:txBody>
          <a:bodyPr/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2919-B7DD-4F34-A141-23CF8826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583"/>
            <a:ext cx="10515600" cy="2874470"/>
          </a:xfrm>
        </p:spPr>
        <p:txBody>
          <a:bodyPr/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attribute provides additional "tool-tip" information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provides address information for links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and height attributes provide size information for images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alt attribute provides text for screen readers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DF3-9C0B-494B-9BAD-B39D144E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728071-CD0F-437F-813B-DCDFAD4FD6EC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C78C9-BAC7-4D4D-8882-E145D82D31BE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95536-DE6A-4417-9CF4-638C3D0BD2F4}"/>
              </a:ext>
            </a:extLst>
          </p:cNvPr>
          <p:cNvSpPr txBox="1"/>
          <p:nvPr/>
        </p:nvSpPr>
        <p:spPr>
          <a:xfrm>
            <a:off x="159443" y="216804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32794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736436"/>
            <a:ext cx="10515600" cy="905199"/>
          </a:xfrm>
        </p:spPr>
        <p:txBody>
          <a:bodyPr/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658670"/>
            <a:ext cx="10515600" cy="3517900"/>
          </a:xfrm>
        </p:spPr>
        <p:txBody>
          <a:bodyPr>
            <a:normAutofit/>
          </a:bodyPr>
          <a:lstStyle/>
          <a:p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N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NZ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N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file_path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”&gt;text to display&lt;/a&gt;</a:t>
            </a:r>
          </a:p>
          <a:p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N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NZ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NZ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file_path</a:t>
            </a:r>
            <a:r>
              <a:rPr lang="en-NZ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NZ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name_of_image.file_type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E7D6C-C4E9-46C8-B684-A480423D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FC0CA-E549-4BCC-AD44-BAA4FA6C7827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3021E-32E2-44C2-B881-6CAE985FDCFF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936F3-6D55-4F27-BBF3-E4BE10A4AD57}"/>
              </a:ext>
            </a:extLst>
          </p:cNvPr>
          <p:cNvSpPr txBox="1"/>
          <p:nvPr/>
        </p:nvSpPr>
        <p:spPr>
          <a:xfrm>
            <a:off x="159443" y="414439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43681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991270"/>
            <a:ext cx="10515600" cy="3076469"/>
          </a:xfrm>
        </p:spPr>
        <p:txBody>
          <a:bodyPr>
            <a:normAutofit fontScale="90000"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skills learnt and the w3schools website for reference, emulate the screenshot on the next page. Your webpage should have formatting that resembles the formatting of the </a:t>
            </a:r>
            <a:r>
              <a:rPr lang="en-NZ">
                <a:latin typeface="Times New Roman" panose="02020603050405020304" pitchFamily="18" charset="0"/>
                <a:cs typeface="Times New Roman" panose="02020603050405020304" pitchFamily="18" charset="0"/>
              </a:rPr>
              <a:t>webpage screenshot.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A9285-5845-4A42-85E2-9B26CB53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57F98-9D3D-4FF5-B9CE-7A2D8AC5AAE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8AA33-6760-408C-A5CC-0ADFEE35D7C5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5DAA9-711E-4FB8-9BBB-2F753612F467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75799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2938"/>
            <a:ext cx="10515600" cy="1746077"/>
          </a:xfrm>
        </p:spPr>
        <p:txBody>
          <a:bodyPr>
            <a:noAutofit/>
          </a:bodyPr>
          <a:lstStyle/>
          <a:p>
            <a:r>
              <a:rPr lang="en-NZ" sz="2400" b="1" i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Starter/Reflection:</a:t>
            </a:r>
            <a:br>
              <a:rPr lang="en-NZ" sz="2400" b="1" i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NZ" sz="2400" b="1" i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NZ" sz="2400" b="1" dirty="0"/>
              <a:t> You have been given a task to create a website that will advertise a bike racer for hire. Utilizing the skills learnt thus far, create a new webpage called “</a:t>
            </a:r>
            <a:r>
              <a:rPr lang="en-NZ" sz="2400" b="1" dirty="0">
                <a:solidFill>
                  <a:srgbClr val="FF0000"/>
                </a:solidFill>
              </a:rPr>
              <a:t>index.html</a:t>
            </a:r>
            <a:r>
              <a:rPr lang="en-NZ" sz="2400" b="1" dirty="0"/>
              <a:t>” that will have two paragraphs. The first paragraph will briefly talk about the biker’s skills and the second will describe the bike. </a:t>
            </a:r>
            <a:br>
              <a:rPr lang="en-NZ" sz="2400" dirty="0"/>
            </a:br>
            <a:endParaRPr lang="en-NZ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A9285-5845-4A42-85E2-9B26CB53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57F98-9D3D-4FF5-B9CE-7A2D8AC5AAE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8AA33-6760-408C-A5CC-0ADFEE35D7C5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5DAA9-711E-4FB8-9BBB-2F753612F467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</p:spTree>
    <p:extLst>
      <p:ext uri="{BB962C8B-B14F-4D97-AF65-F5344CB8AC3E}">
        <p14:creationId xmlns:p14="http://schemas.microsoft.com/office/powerpoint/2010/main" val="53330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C590F-B2A3-4FEE-A830-8A9033940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3" b="5578"/>
          <a:stretch/>
        </p:blipFill>
        <p:spPr>
          <a:xfrm>
            <a:off x="121299" y="191277"/>
            <a:ext cx="11681927" cy="64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A9285-5845-4A42-85E2-9B26CB53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57F98-9D3D-4FF5-B9CE-7A2D8AC5AAE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8AA33-6760-408C-A5CC-0ADFEE35D7C5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5DAA9-711E-4FB8-9BBB-2F753612F467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BDA6C4-0006-4C82-9503-0708C785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81" b="96000" l="1542" r="99897">
                        <a14:foregroundMark x1="1644" y1="66605" x2="1644" y2="66605"/>
                        <a14:foregroundMark x1="33505" y1="84558" x2="33505" y2="84558"/>
                        <a14:foregroundMark x1="46763" y1="62698" x2="46763" y2="62698"/>
                        <a14:foregroundMark x1="36485" y1="63070" x2="36485" y2="63070"/>
                        <a14:foregroundMark x1="30524" y1="62698" x2="30524" y2="62698"/>
                        <a14:foregroundMark x1="73792" y1="34884" x2="73792" y2="34884"/>
                        <a14:foregroundMark x1="61151" y1="53209" x2="61151" y2="53209"/>
                        <a14:foregroundMark x1="5036" y1="67256" x2="25077" y2="79721"/>
                        <a14:foregroundMark x1="25077" y1="79721" x2="28880" y2="87070"/>
                        <a14:foregroundMark x1="29908" y1="84558" x2="39260" y2="92651"/>
                        <a14:foregroundMark x1="38438" y1="93767" x2="41213" y2="96186"/>
                        <a14:foregroundMark x1="21788" y1="70791" x2="30935" y2="72279"/>
                        <a14:foregroundMark x1="42240" y1="80651" x2="52724" y2="84558"/>
                        <a14:foregroundMark x1="52724" y1="84558" x2="62795" y2="82977"/>
                        <a14:foregroundMark x1="62795" y1="82977" x2="82939" y2="65581"/>
                        <a14:foregroundMark x1="82939" y1="65581" x2="82939" y2="65581"/>
                        <a14:foregroundMark x1="81603" y1="64837" x2="37924" y2="78977"/>
                        <a14:foregroundMark x1="37924" y1="78977" x2="35868" y2="81023"/>
                        <a14:foregroundMark x1="40185" y1="86698" x2="64234" y2="90512"/>
                        <a14:foregroundMark x1="64234" y1="90512" x2="85509" y2="80372"/>
                        <a14:foregroundMark x1="85509" y1="80372" x2="93731" y2="69302"/>
                        <a14:foregroundMark x1="93731" y1="69302" x2="95683" y2="60651"/>
                        <a14:foregroundMark x1="40082" y1="98698" x2="91984" y2="75163"/>
                        <a14:foregroundMark x1="91984" y1="75163" x2="99897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9" y="2752567"/>
            <a:ext cx="4694319" cy="2647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38C375-3A0E-4212-BA22-4A3CEDE85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11" b="92500" l="7778" r="90000">
                        <a14:foregroundMark x1="35972" y1="40000" x2="35972" y2="40000"/>
                        <a14:foregroundMark x1="28611" y1="35417" x2="28611" y2="35417"/>
                        <a14:foregroundMark x1="19444" y1="34722" x2="19444" y2="34722"/>
                        <a14:foregroundMark x1="17361" y1="38194" x2="17361" y2="38194"/>
                        <a14:foregroundMark x1="7778" y1="59028" x2="7778" y2="59028"/>
                        <a14:foregroundMark x1="70278" y1="92500" x2="70278" y2="92500"/>
                        <a14:foregroundMark x1="24722" y1="37917" x2="24722" y2="37917"/>
                        <a14:foregroundMark x1="61806" y1="8611" x2="61806" y2="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32" y="2752566"/>
            <a:ext cx="4057651" cy="2647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621C42-0E22-4910-A1E2-A6B42C816723}"/>
              </a:ext>
            </a:extLst>
          </p:cNvPr>
          <p:cNvSpPr txBox="1"/>
          <p:nvPr/>
        </p:nvSpPr>
        <p:spPr>
          <a:xfrm>
            <a:off x="2209386" y="2084128"/>
            <a:ext cx="153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Artwork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6359F-A836-4889-99FB-82C292D1CCA5}"/>
              </a:ext>
            </a:extLst>
          </p:cNvPr>
          <p:cNvSpPr txBox="1"/>
          <p:nvPr/>
        </p:nvSpPr>
        <p:spPr>
          <a:xfrm>
            <a:off x="7459908" y="2084494"/>
            <a:ext cx="231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Print Shop</a:t>
            </a:r>
          </a:p>
        </p:txBody>
      </p:sp>
    </p:spTree>
    <p:extLst>
      <p:ext uri="{BB962C8B-B14F-4D97-AF65-F5344CB8AC3E}">
        <p14:creationId xmlns:p14="http://schemas.microsoft.com/office/powerpoint/2010/main" val="12303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A9285-5845-4A42-85E2-9B26CB53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57F98-9D3D-4FF5-B9CE-7A2D8AC5AAE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8AA33-6760-408C-A5CC-0ADFEE35D7C5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5DAA9-711E-4FB8-9BBB-2F753612F467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7667B-7414-422C-9955-CAF4267EF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15" y="1811552"/>
            <a:ext cx="4085836" cy="186023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1B65115-5AF4-4C8E-B1CA-AD0D4C38B99F}"/>
              </a:ext>
            </a:extLst>
          </p:cNvPr>
          <p:cNvSpPr/>
          <p:nvPr/>
        </p:nvSpPr>
        <p:spPr>
          <a:xfrm>
            <a:off x="5042537" y="2515133"/>
            <a:ext cx="2005964" cy="45307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8172C-F3EC-4189-AE52-B66FB691F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6" b="99270" l="9937" r="91956">
                        <a14:foregroundMark x1="80284" y1="29927" x2="80284" y2="29927"/>
                        <a14:foregroundMark x1="83438" y1="45499" x2="83438" y2="45499"/>
                        <a14:foregroundMark x1="79653" y1="56691" x2="79653" y2="56691"/>
                        <a14:foregroundMark x1="79180" y1="78102" x2="79180" y2="78102"/>
                        <a14:foregroundMark x1="79338" y1="72263" x2="79338" y2="72263"/>
                        <a14:foregroundMark x1="91956" y1="57421" x2="91956" y2="57421"/>
                        <a14:foregroundMark x1="83438" y1="91241" x2="83438" y2="91241"/>
                        <a14:foregroundMark x1="83438" y1="91241" x2="83438" y2="91241"/>
                        <a14:foregroundMark x1="81388" y1="82482" x2="81388" y2="82482"/>
                        <a14:foregroundMark x1="81388" y1="82482" x2="81388" y2="82482"/>
                        <a14:foregroundMark x1="84069" y1="54501" x2="84069" y2="54501"/>
                        <a14:foregroundMark x1="77287" y1="99270" x2="77287" y2="992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6971" y="3802517"/>
            <a:ext cx="4517090" cy="2271712"/>
          </a:xfrm>
          <a:prstGeom prst="rect">
            <a:avLst/>
          </a:prstGeom>
        </p:spPr>
      </p:pic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65A57455-EABD-4547-9432-5C862384766C}"/>
              </a:ext>
            </a:extLst>
          </p:cNvPr>
          <p:cNvSpPr/>
          <p:nvPr/>
        </p:nvSpPr>
        <p:spPr>
          <a:xfrm>
            <a:off x="9391650" y="3140364"/>
            <a:ext cx="1090508" cy="22881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3C8AD-B26E-4EFB-903B-83AA3F6CB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11" b="92500" l="7778" r="90000">
                        <a14:foregroundMark x1="35972" y1="40000" x2="35972" y2="40000"/>
                        <a14:foregroundMark x1="28611" y1="35417" x2="28611" y2="35417"/>
                        <a14:foregroundMark x1="19444" y1="34722" x2="19444" y2="34722"/>
                        <a14:foregroundMark x1="17361" y1="38194" x2="17361" y2="38194"/>
                        <a14:foregroundMark x1="7778" y1="59028" x2="7778" y2="59028"/>
                        <a14:foregroundMark x1="70278" y1="92500" x2="70278" y2="92500"/>
                        <a14:foregroundMark x1="24722" y1="37917" x2="24722" y2="37917"/>
                        <a14:foregroundMark x1="61806" y1="8611" x2="61806" y2="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33" y="1429457"/>
            <a:ext cx="3192273" cy="2083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59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A9285-5845-4A42-85E2-9B26CB53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57F98-9D3D-4FF5-B9CE-7A2D8AC5AAE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8AA33-6760-408C-A5CC-0ADFEE35D7C5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5DAA9-711E-4FB8-9BBB-2F753612F467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C57D5E-61B8-436C-A20E-117242B8B5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825" b="82701" l="49408" r="67600">
                        <a14:foregroundMark x1="67707" y1="75592" x2="67707" y2="75592"/>
                        <a14:foregroundMark x1="63509" y1="77488" x2="63509" y2="77488"/>
                        <a14:foregroundMark x1="62863" y1="76777" x2="62863" y2="76777"/>
                        <a14:foregroundMark x1="64801" y1="78436" x2="64801" y2="78436"/>
                        <a14:foregroundMark x1="65339" y1="78910" x2="65339" y2="78910"/>
                        <a14:foregroundMark x1="65985" y1="78199" x2="65985" y2="78199"/>
                        <a14:foregroundMark x1="66631" y1="78199" x2="66631" y2="78199"/>
                        <a14:foregroundMark x1="60495" y1="77725" x2="60495" y2="77725"/>
                        <a14:foregroundMark x1="60172" y1="77725" x2="60172" y2="77725"/>
                        <a14:foregroundMark x1="52637" y1="76066" x2="52637" y2="76066"/>
                        <a14:foregroundMark x1="49408" y1="78199" x2="49408" y2="78199"/>
                        <a14:foregroundMark x1="56728" y1="80569" x2="56728" y2="80569"/>
                        <a14:foregroundMark x1="58773" y1="79384" x2="58773" y2="79384"/>
                        <a14:foregroundMark x1="57804" y1="78199" x2="57804" y2="78199"/>
                        <a14:foregroundMark x1="58235" y1="82464" x2="58235" y2="82464"/>
                        <a14:backgroundMark x1="66200" y1="77014" x2="66200" y2="77014"/>
                        <a14:backgroundMark x1="65554" y1="77251" x2="65554" y2="77251"/>
                        <a14:backgroundMark x1="65124" y1="77251" x2="65124" y2="77251"/>
                        <a14:backgroundMark x1="62110" y1="77251" x2="62110" y2="77251"/>
                        <a14:backgroundMark x1="61464" y1="77251" x2="61464" y2="77251"/>
                        <a14:backgroundMark x1="60172" y1="77488" x2="60172" y2="77488"/>
                        <a14:backgroundMark x1="60388" y1="77488" x2="60388" y2="77488"/>
                        <a14:backgroundMark x1="65447" y1="79384" x2="65447" y2="79384"/>
                        <a14:backgroundMark x1="65231" y1="79147" x2="65231" y2="79147"/>
                        <a14:backgroundMark x1="65447" y1="78910" x2="65447" y2="78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97" t="64856" r="31554" b="14871"/>
          <a:stretch/>
        </p:blipFill>
        <p:spPr>
          <a:xfrm>
            <a:off x="4693920" y="4021495"/>
            <a:ext cx="1791477" cy="816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AC266-F0D4-49CD-B2E6-101465174C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07" b="25355" l="35737" r="64909">
                        <a14:foregroundMark x1="42411" y1="17062" x2="42411" y2="17062"/>
                        <a14:foregroundMark x1="48654" y1="25355" x2="48654" y2="25355"/>
                        <a14:foregroundMark x1="52207" y1="3081" x2="52207" y2="3081"/>
                        <a14:foregroundMark x1="62648" y1="5213" x2="62648" y2="5213"/>
                        <a14:foregroundMark x1="61895" y1="4028" x2="61895" y2="4028"/>
                        <a14:foregroundMark x1="62756" y1="4502" x2="62756" y2="4502"/>
                        <a14:foregroundMark x1="43918" y1="17773" x2="43918" y2="17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38" t="-86" r="34503" b="72039"/>
          <a:stretch/>
        </p:blipFill>
        <p:spPr>
          <a:xfrm>
            <a:off x="4693920" y="1706778"/>
            <a:ext cx="2385060" cy="1129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059878-1AB9-452B-8D61-667F9F43749C}"/>
              </a:ext>
            </a:extLst>
          </p:cNvPr>
          <p:cNvSpPr/>
          <p:nvPr/>
        </p:nvSpPr>
        <p:spPr>
          <a:xfrm>
            <a:off x="3997234" y="2905780"/>
            <a:ext cx="35601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76071-23AA-417B-9AB1-EB175CC15B26}"/>
              </a:ext>
            </a:extLst>
          </p:cNvPr>
          <p:cNvSpPr/>
          <p:nvPr/>
        </p:nvSpPr>
        <p:spPr>
          <a:xfrm>
            <a:off x="4203549" y="5016520"/>
            <a:ext cx="35601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FA6939E9-CB34-438C-9429-DBF511BC465C}"/>
              </a:ext>
            </a:extLst>
          </p:cNvPr>
          <p:cNvSpPr/>
          <p:nvPr/>
        </p:nvSpPr>
        <p:spPr>
          <a:xfrm rot="10800000">
            <a:off x="2527145" y="1926716"/>
            <a:ext cx="1580033" cy="30898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26926-6976-4D29-8EAC-55B4D1DC2F75}"/>
              </a:ext>
            </a:extLst>
          </p:cNvPr>
          <p:cNvSpPr/>
          <p:nvPr/>
        </p:nvSpPr>
        <p:spPr>
          <a:xfrm>
            <a:off x="2807327" y="3429000"/>
            <a:ext cx="237981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www.google.com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B6AAC40A-85A2-4C0B-8D5C-98A90E715C99}"/>
              </a:ext>
            </a:extLst>
          </p:cNvPr>
          <p:cNvSpPr/>
          <p:nvPr/>
        </p:nvSpPr>
        <p:spPr>
          <a:xfrm>
            <a:off x="7804640" y="1926716"/>
            <a:ext cx="1580033" cy="30898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E3D53F-AD1C-4A94-8917-073612E40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131" y="2562613"/>
            <a:ext cx="1060073" cy="13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A9285-5845-4A42-85E2-9B26CB53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57F98-9D3D-4FF5-B9CE-7A2D8AC5AAE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8AA33-6760-408C-A5CC-0ADFEE35D7C5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5DAA9-711E-4FB8-9BBB-2F753612F467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C05052-0D8C-474A-BF34-27EA2DC53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227" y="2073523"/>
            <a:ext cx="6354146" cy="3416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E3628-AF6E-4DDF-90DC-22C4BAE32EE5}"/>
              </a:ext>
            </a:extLst>
          </p:cNvPr>
          <p:cNvSpPr txBox="1"/>
          <p:nvPr/>
        </p:nvSpPr>
        <p:spPr>
          <a:xfrm>
            <a:off x="188576" y="2073523"/>
            <a:ext cx="2233651" cy="34163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Z" sz="2400" dirty="0"/>
              <a:t>Imagine this zoo or a school that you have never been to. You have no idea about</a:t>
            </a:r>
          </a:p>
          <a:p>
            <a:r>
              <a:rPr lang="en-NZ" sz="2400" dirty="0"/>
              <a:t> where anything is. Where would you first go to?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7125F-A29D-4889-A4FD-40958BAF3F92}"/>
              </a:ext>
            </a:extLst>
          </p:cNvPr>
          <p:cNvSpPr txBox="1"/>
          <p:nvPr/>
        </p:nvSpPr>
        <p:spPr>
          <a:xfrm>
            <a:off x="8776373" y="2073522"/>
            <a:ext cx="2233651" cy="19389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Z" sz="2400" dirty="0"/>
              <a:t>You will go to the information centre, help desk at entry etc.</a:t>
            </a:r>
          </a:p>
        </p:txBody>
      </p:sp>
    </p:spTree>
    <p:extLst>
      <p:ext uri="{BB962C8B-B14F-4D97-AF65-F5344CB8AC3E}">
        <p14:creationId xmlns:p14="http://schemas.microsoft.com/office/powerpoint/2010/main" val="9867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A9285-5845-4A42-85E2-9B26CB53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57F98-9D3D-4FF5-B9CE-7A2D8AC5AAEF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8AA33-6760-408C-A5CC-0ADFEE35D7C5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5DAA9-711E-4FB8-9BBB-2F753612F467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7125F-A29D-4889-A4FD-40958BAF3F92}"/>
              </a:ext>
            </a:extLst>
          </p:cNvPr>
          <p:cNvSpPr txBox="1"/>
          <p:nvPr/>
        </p:nvSpPr>
        <p:spPr>
          <a:xfrm>
            <a:off x="1728975" y="4194537"/>
            <a:ext cx="7520867" cy="12003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Z" sz="2400" dirty="0"/>
              <a:t>Similarly in a website, the web server also needs a landing page(Information centre). This file is named “index.html”. This will guide the clients to where ever they need to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6726B9-6F34-4CF7-898C-B07D8B59FF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07" b="25355" l="35737" r="64909">
                        <a14:foregroundMark x1="42411" y1="17062" x2="42411" y2="17062"/>
                        <a14:foregroundMark x1="48654" y1="25355" x2="48654" y2="25355"/>
                        <a14:foregroundMark x1="52207" y1="3081" x2="52207" y2="3081"/>
                        <a14:foregroundMark x1="62648" y1="5213" x2="62648" y2="5213"/>
                        <a14:foregroundMark x1="61895" y1="4028" x2="61895" y2="4028"/>
                        <a14:foregroundMark x1="62756" y1="4502" x2="62756" y2="4502"/>
                        <a14:foregroundMark x1="43918" y1="17773" x2="43918" y2="17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38" t="-86" r="34503" b="72039"/>
          <a:stretch/>
        </p:blipFill>
        <p:spPr>
          <a:xfrm>
            <a:off x="4296878" y="1862596"/>
            <a:ext cx="2385060" cy="1129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428C60-DBDB-4CD4-8466-75599FCAFCBB}"/>
              </a:ext>
            </a:extLst>
          </p:cNvPr>
          <p:cNvSpPr/>
          <p:nvPr/>
        </p:nvSpPr>
        <p:spPr>
          <a:xfrm>
            <a:off x="3576130" y="3361285"/>
            <a:ext cx="35601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9566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65" y="1338315"/>
            <a:ext cx="10515600" cy="1030348"/>
          </a:xfrm>
        </p:spPr>
        <p:txBody>
          <a:bodyPr/>
          <a:lstStyle/>
          <a:p>
            <a:pPr lvl="0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0906F-FC78-4493-871C-A47A608C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83" y="5139259"/>
            <a:ext cx="1549364" cy="1415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8C498-47B5-4FEC-8E2C-DB236F990670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5607B-1D60-469D-B043-9AE0365DD570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85B22-69AA-4A88-B184-A38CA3DF70FF}"/>
              </a:ext>
            </a:extLst>
          </p:cNvPr>
          <p:cNvSpPr txBox="1"/>
          <p:nvPr/>
        </p:nvSpPr>
        <p:spPr>
          <a:xfrm>
            <a:off x="159443" y="216804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3D846-68EC-466A-A4A6-45889CD80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6465" y="2589304"/>
            <a:ext cx="10655808" cy="16793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Student Distribution -&gt; Technology -&gt; Form 3 -&gt; ICT 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pdf file called “Instructions on uploading website”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completed send the link to [teacher’s email] s.Qadir@ags.school.nz</a:t>
            </a:r>
          </a:p>
        </p:txBody>
      </p:sp>
    </p:spTree>
    <p:extLst>
      <p:ext uri="{BB962C8B-B14F-4D97-AF65-F5344CB8AC3E}">
        <p14:creationId xmlns:p14="http://schemas.microsoft.com/office/powerpoint/2010/main" val="154905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6192" y="1583803"/>
            <a:ext cx="10515600" cy="989616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Tags(body)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75" y="2573419"/>
            <a:ext cx="6283925" cy="3313032"/>
          </a:xfrm>
        </p:spPr>
        <p:txBody>
          <a:bodyPr>
            <a:normAutofit fontScale="85000" lnSpcReduction="20000"/>
          </a:bodyPr>
          <a:lstStyle/>
          <a:p>
            <a:pPr marL="285750" indent="-2794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&lt;NAV&gt;</a:t>
            </a:r>
          </a:p>
          <a:p>
            <a:pPr marL="285750" indent="-2794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This is where you put your navigation bar.</a:t>
            </a:r>
          </a:p>
          <a:p>
            <a:pPr marL="285750" indent="-2794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pPr marL="285750" indent="-2794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285750" indent="-2794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This is where the main part of your body goes</a:t>
            </a:r>
          </a:p>
          <a:p>
            <a:pPr marL="285750" indent="-2794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285750" indent="-2794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	</a:t>
            </a:r>
          </a:p>
          <a:p>
            <a:pPr marL="285750" indent="-2794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contains copyright and authorship information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pPr marL="285750" indent="-27940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D6F87-F4CC-459C-B3E6-0D33647D1FC3}"/>
              </a:ext>
            </a:extLst>
          </p:cNvPr>
          <p:cNvSpPr txBox="1"/>
          <p:nvPr/>
        </p:nvSpPr>
        <p:spPr>
          <a:xfrm>
            <a:off x="548641" y="6074229"/>
            <a:ext cx="34485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Grammar Way: </a:t>
            </a:r>
            <a:r>
              <a:rPr kumimoji="0" lang="en-N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FF975-588A-47A0-BBC0-B5BB80224700}"/>
              </a:ext>
            </a:extLst>
          </p:cNvPr>
          <p:cNvSpPr txBox="1"/>
          <p:nvPr/>
        </p:nvSpPr>
        <p:spPr>
          <a:xfrm>
            <a:off x="8619565" y="416859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development. </a:t>
            </a:r>
            <a:endParaRPr kumimoji="0" lang="en-NZ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A568A-C708-401C-A5D9-D63B1657725C}"/>
              </a:ext>
            </a:extLst>
          </p:cNvPr>
          <p:cNvSpPr txBox="1"/>
          <p:nvPr/>
        </p:nvSpPr>
        <p:spPr>
          <a:xfrm>
            <a:off x="365759" y="352697"/>
            <a:ext cx="7675581" cy="123110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 Outcomes:</a:t>
            </a: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describe what HTML is and its role in web development.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basic HTML tags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how to identify some tags used in an actual website’s source code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some basic CSS skills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learn to produce their own websites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165C5-04BB-43A8-8253-DC7C12F4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17" y="1726576"/>
            <a:ext cx="4732108" cy="4714565"/>
          </a:xfrm>
          <a:prstGeom prst="rect">
            <a:avLst/>
          </a:prstGeom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7002ECE0-4A12-4B85-9787-E744C1449E5E}"/>
              </a:ext>
            </a:extLst>
          </p:cNvPr>
          <p:cNvSpPr/>
          <p:nvPr/>
        </p:nvSpPr>
        <p:spPr>
          <a:xfrm>
            <a:off x="5526994" y="2308964"/>
            <a:ext cx="1451322" cy="528909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7D2AA6C2-7402-40AB-B81C-31D6CE0F3256}"/>
              </a:ext>
            </a:extLst>
          </p:cNvPr>
          <p:cNvSpPr/>
          <p:nvPr/>
        </p:nvSpPr>
        <p:spPr>
          <a:xfrm>
            <a:off x="5426242" y="3514183"/>
            <a:ext cx="1552074" cy="528909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F5963306-D1DC-45DD-8FD8-0B74751BB19C}"/>
              </a:ext>
            </a:extLst>
          </p:cNvPr>
          <p:cNvSpPr/>
          <p:nvPr/>
        </p:nvSpPr>
        <p:spPr>
          <a:xfrm flipV="1">
            <a:off x="5446749" y="5803278"/>
            <a:ext cx="1339259" cy="541902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593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</TotalTime>
  <Words>1869</Words>
  <Application>Microsoft Office PowerPoint</Application>
  <PresentationFormat>Widescreen</PresentationFormat>
  <Paragraphs>241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1_Office Theme</vt:lpstr>
      <vt:lpstr>Web development </vt:lpstr>
      <vt:lpstr>Starter/Reflection:   You have been given a task to create a website that will advertise a bike racer for hire. Utilizing the skills learnt thus far, create a new webpage called “index.html” that will have two paragraphs. The first paragraph will briefly talk about the biker’s skills and the second will describe the bike.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  <vt:lpstr>Structural Tags(body)</vt:lpstr>
      <vt:lpstr>PowerPoint Presentation</vt:lpstr>
      <vt:lpstr>Formatting Tags</vt:lpstr>
      <vt:lpstr>Header Tags</vt:lpstr>
      <vt:lpstr>Line Breaks and Paragraphs</vt:lpstr>
      <vt:lpstr>Lists</vt:lpstr>
      <vt:lpstr>Tables</vt:lpstr>
      <vt:lpstr>Attributes </vt:lpstr>
      <vt:lpstr>Common attributes</vt:lpstr>
      <vt:lpstr>Links and images</vt:lpstr>
      <vt:lpstr>Using the skills learnt and the w3schools website for reference, emulate the screenshot on the next page. Your webpage should have formatting that resembles the formatting of the webpage screenshot.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skills reviewed create a website by adding:</dc:title>
  <dc:creator>Sohaib Qadir</dc:creator>
  <cp:lastModifiedBy>Sohaib Qadir</cp:lastModifiedBy>
  <cp:revision>64</cp:revision>
  <dcterms:created xsi:type="dcterms:W3CDTF">2019-03-09T01:41:22Z</dcterms:created>
  <dcterms:modified xsi:type="dcterms:W3CDTF">2019-09-16T02:21:14Z</dcterms:modified>
</cp:coreProperties>
</file>