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317" r:id="rId3"/>
    <p:sldId id="325" r:id="rId4"/>
    <p:sldId id="318" r:id="rId5"/>
    <p:sldId id="319" r:id="rId6"/>
    <p:sldId id="329" r:id="rId7"/>
    <p:sldId id="328" r:id="rId8"/>
    <p:sldId id="327" r:id="rId9"/>
    <p:sldId id="330" r:id="rId10"/>
    <p:sldId id="332" r:id="rId11"/>
    <p:sldId id="334" r:id="rId12"/>
    <p:sldId id="335" r:id="rId13"/>
    <p:sldId id="336" r:id="rId14"/>
    <p:sldId id="337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BAA2-7B54-431B-B68D-AD7DD720F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7B822-0E30-429D-B16C-5935EF65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6265-1286-4E0B-8A33-B5B31D9C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B7EE4-CF48-417F-B7D4-40009CDD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CB95-C391-4D83-842C-1275811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743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A875-3064-4941-8803-CF719B6D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6FE2F-77A4-4A74-843A-5C7B0086F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61D1-29FF-4E01-92CD-03AC83EA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7DC1-06C0-40FB-B427-39FD767C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7D89-0A49-4AA0-8792-636C611E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29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2D2CF-8EEC-427E-B1FE-50E064989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7B270-D8B4-4C6E-9BDB-DDA0B212C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AC57-CC4E-4970-B92C-85F2F7D1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3179-C275-49B0-9C43-E7929864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4256-15C6-4615-B4BE-57EE5912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892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CEC4-A632-4F80-B6F8-729C8E48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BBF3-185F-4E69-BEFE-046C22F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47B8-2D20-4CAA-BC91-A8A96BB9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E7C8D-AF42-4695-B8D8-15C00719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1494-7F28-4EC4-A0E6-E4380D50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579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5285-2444-4BE4-9415-8B0A9A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12208-2997-486B-87D3-9A50FB4C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AA8F-8207-4FCE-9306-9B6C6C55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4A4C-7A92-42F5-B23F-820CDB5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B8DB-0586-4550-8293-11A3B0D8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551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B309-3B6E-4A5C-9855-713416F7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620-C4BD-4829-B8C9-BADE10D0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357CA-1B1A-4AE2-B7CA-FD28ACDA5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74723-5F12-4329-B352-A65F0B85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548F4-238A-4BC2-B830-8BA24F82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CEF44-F666-45FD-A66E-7173763E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30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1D8B-3616-4293-BFAF-5905D53D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2C5DD-6718-4E58-A303-F17FEADB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D27DC-E0C7-4EC0-87CC-9F72EB724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FE3C8-2BD7-4FD6-8CE4-90F66F016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E30A1-65A1-4A27-B9C8-409D6B1E1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05E3C-84A0-40A0-A140-9D7DA537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4C562-25D1-4174-A6FC-F1F88F58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C32C4-C2EE-40E8-95A1-518CE4E7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961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E03C-765C-46EA-9CD2-E69CC87D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41F3B-412D-46FD-92C1-3FCA4708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E049B-D475-421F-AEF7-EF44D668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587E6-38C6-4D4A-B70E-2AECD760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545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78304-7F7B-4D61-936A-39AFD5D9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354BA-4E9E-431D-A668-FE033D3F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992E2-C257-4225-BC9F-39E8FDC8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143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493A-1C05-4622-99DB-5449689F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EF19-9C39-4481-96FF-1768C52A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9203B-0281-4E81-81F8-FA6D3A3AA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2006-50FD-4F4D-B261-0A9A6F5F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D3A6B-882A-49FA-877E-9C540AE6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289AD-DC05-4E60-8F6A-4147639C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775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957-9889-49A9-8CD7-D608AFD3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622A9-55C9-4F29-AFC1-ADFA9601F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9B011-4764-4292-A36F-10C8112ED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597DC-1C6D-4649-9DD6-4F8EBE49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99991-74EB-4904-AB92-97E28A04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62B40-3B1D-4121-9A1C-3DD3553C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003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74FFB-E240-4A5A-90EA-FB60C51F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EE764-435D-4121-9785-AB4A01C0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3D920-14A0-4891-A449-45BEEB50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B5DE-258D-4C83-B063-E6FC02833160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02A2-E1D0-41DF-9AF4-3A6AADF3C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95D2-703A-4B6D-8E17-E4330BABF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086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94347"/>
            <a:ext cx="9144000" cy="14156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6B039-58CF-447C-8C00-31A962BC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DFBC1-E835-4453-8F21-A5D5379E4FE9}"/>
              </a:ext>
            </a:extLst>
          </p:cNvPr>
          <p:cNvSpPr txBox="1"/>
          <p:nvPr/>
        </p:nvSpPr>
        <p:spPr>
          <a:xfrm>
            <a:off x="548641" y="6139544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D1A2F-7991-49AC-B89D-2E65FF38D00F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16187-6420-47D0-8F9F-0002F80BB4D8}"/>
              </a:ext>
            </a:extLst>
          </p:cNvPr>
          <p:cNvSpPr txBox="1"/>
          <p:nvPr/>
        </p:nvSpPr>
        <p:spPr>
          <a:xfrm>
            <a:off x="365759" y="334036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6F8C809-B6C6-476E-8D2D-58BC3B472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3007"/>
            <a:ext cx="9144000" cy="1655762"/>
          </a:xfrm>
        </p:spPr>
        <p:txBody>
          <a:bodyPr>
            <a:normAutofit/>
          </a:bodyPr>
          <a:lstStyle/>
          <a:p>
            <a:r>
              <a:rPr lang="en-NZ" sz="2800" dirty="0"/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340702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EC1E-B181-4F0B-82EB-5057BB6C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65" y="1620950"/>
            <a:ext cx="10515600" cy="1325563"/>
          </a:xfrm>
        </p:spPr>
        <p:txBody>
          <a:bodyPr/>
          <a:lstStyle/>
          <a:p>
            <a:r>
              <a:rPr lang="en-NZ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58A0-64F9-40A2-AB52-BEDCE019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3661"/>
            <a:ext cx="10515600" cy="2747963"/>
          </a:xfrm>
          <a:solidFill>
            <a:srgbClr val="92D05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dirty="0"/>
              <a:t>body{</a:t>
            </a:r>
          </a:p>
          <a:p>
            <a:pPr marL="0" indent="0">
              <a:buNone/>
            </a:pPr>
            <a:r>
              <a:rPr lang="en-NZ" dirty="0"/>
              <a:t>padding: 10px;</a:t>
            </a:r>
          </a:p>
          <a:p>
            <a:pPr marL="0" indent="0">
              <a:buNone/>
            </a:pPr>
            <a:r>
              <a:rPr lang="en-NZ" dirty="0"/>
              <a:t>margin: 10px;</a:t>
            </a:r>
          </a:p>
          <a:p>
            <a:pPr marL="0" indent="0">
              <a:buNone/>
            </a:pPr>
            <a:r>
              <a:rPr lang="en-NZ" dirty="0"/>
              <a:t>border: solid;</a:t>
            </a:r>
          </a:p>
          <a:p>
            <a:pPr marL="0" indent="0">
              <a:buNone/>
            </a:pPr>
            <a:r>
              <a:rPr lang="en-NZ" dirty="0"/>
              <a:t>border-width: 10px;</a:t>
            </a:r>
          </a:p>
          <a:p>
            <a:pPr marL="0" indent="0">
              <a:buNone/>
            </a:pPr>
            <a:r>
              <a:rPr lang="en-NZ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9CAEC-4566-450A-A747-BE6741875E8C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2C5F8-4927-4F70-884C-22E14DBF836D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1CB0-F799-4B19-91CB-602EEA1106B2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313706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EC1E-B181-4F0B-82EB-5057BB6C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1640889"/>
            <a:ext cx="9664083" cy="949740"/>
          </a:xfrm>
        </p:spPr>
        <p:txBody>
          <a:bodyPr>
            <a:normAutofit fontScale="90000"/>
          </a:bodyPr>
          <a:lstStyle/>
          <a:p>
            <a:r>
              <a:rPr lang="en-NZ" dirty="0"/>
              <a:t>More Positioning Styles: </a:t>
            </a:r>
            <a:r>
              <a:rPr lang="en-NZ" i="1" dirty="0"/>
              <a:t>The float Property</a:t>
            </a:r>
            <a:br>
              <a:rPr lang="en-NZ" dirty="0"/>
            </a:b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9CAEC-4566-450A-A747-BE6741875E8C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2C5F8-4927-4F70-884C-22E14DBF836D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1CB0-F799-4B19-91CB-602EEA1106B2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144E20-F1B1-44C9-B235-C362B60D0E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7898" y="2321962"/>
            <a:ext cx="10835936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The float property is used for positioning and formatting content e.g. let an image float left to the text in a container. The float property can have one of the following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sz="2400" dirty="0"/>
              <a:t>left - The element floats to the left of its container.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right- The element floats to the right of its container.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none - The element does not float (will be displayed just where it occurs in the text). This is default.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inherit - The element inherits the float value of its parent.</a:t>
            </a:r>
          </a:p>
        </p:txBody>
      </p:sp>
    </p:spTree>
    <p:extLst>
      <p:ext uri="{BB962C8B-B14F-4D97-AF65-F5344CB8AC3E}">
        <p14:creationId xmlns:p14="http://schemas.microsoft.com/office/powerpoint/2010/main" val="337363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EC1E-B181-4F0B-82EB-5057BB6C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1632241"/>
            <a:ext cx="10515600" cy="1000203"/>
          </a:xfrm>
        </p:spPr>
        <p:txBody>
          <a:bodyPr/>
          <a:lstStyle/>
          <a:p>
            <a:r>
              <a:rPr lang="en-NZ" dirty="0"/>
              <a:t>The </a:t>
            </a:r>
            <a:r>
              <a:rPr lang="en-NZ" i="1" dirty="0"/>
              <a:t>display property</a:t>
            </a:r>
            <a:r>
              <a:rPr lang="en-NZ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B85CF-95EB-489F-8158-31D53639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9CAEC-4566-450A-A747-BE6741875E8C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2C5F8-4927-4F70-884C-22E14DBF836D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1CB0-F799-4B19-91CB-602EEA1106B2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E5C41D7-0EEE-45CF-9DC0-E6394FEB4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0625" y="2885499"/>
            <a:ext cx="10383175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The display property specifies the display behavior (the type of rendering box) of an element. Some common ones are: </a:t>
            </a:r>
          </a:p>
          <a:p>
            <a:pPr lvl="0">
              <a:lnSpc>
                <a:spcPct val="100000"/>
              </a:lnSpc>
              <a:buFontTx/>
              <a:buChar char="-"/>
            </a:pPr>
            <a:r>
              <a:rPr lang="en-US" altLang="en-US" sz="2400" dirty="0"/>
              <a:t>block: </a:t>
            </a:r>
            <a:r>
              <a:rPr lang="en-NZ" altLang="en-US" sz="2400" dirty="0"/>
              <a:t>Displays an element as a block element (like &lt;p&gt;). It starts on a new line, and takes up the whole width</a:t>
            </a:r>
            <a:r>
              <a:rPr lang="en-US" altLang="en-US" sz="2400" dirty="0"/>
              <a:t>.</a:t>
            </a:r>
          </a:p>
          <a:p>
            <a:pPr lvl="0">
              <a:lnSpc>
                <a:spcPct val="100000"/>
              </a:lnSpc>
              <a:buFontTx/>
              <a:buChar char="-"/>
            </a:pPr>
            <a:r>
              <a:rPr lang="en-US" altLang="en-US" sz="2400" dirty="0"/>
              <a:t>list-item: </a:t>
            </a:r>
            <a:r>
              <a:rPr lang="en-NZ" altLang="en-US" sz="2400" dirty="0"/>
              <a:t>Let the element behave like a &lt;li&gt; element.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en-US" sz="2400" dirty="0"/>
              <a:t>Inline:  </a:t>
            </a:r>
            <a:r>
              <a:rPr lang="en-NZ" altLang="en-US" sz="2400" dirty="0"/>
              <a:t>Displays an element as an inline element e.g. you can get </a:t>
            </a:r>
            <a:r>
              <a:rPr lang="en-US" altLang="en-US" sz="2400" dirty="0"/>
              <a:t>two &lt;p&gt; elements to be in the same line rather then go to the next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443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EC1E-B181-4F0B-82EB-5057BB6C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1632241"/>
            <a:ext cx="10515600" cy="1000203"/>
          </a:xfrm>
        </p:spPr>
        <p:txBody>
          <a:bodyPr/>
          <a:lstStyle/>
          <a:p>
            <a:r>
              <a:rPr lang="en-NZ" dirty="0"/>
              <a:t>Text styles:</a:t>
            </a:r>
            <a:endParaRPr lang="en-NZ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B85CF-95EB-489F-8158-31D53639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9CAEC-4566-450A-A747-BE6741875E8C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2C5F8-4927-4F70-884C-22E14DBF836D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1CB0-F799-4B19-91CB-602EEA1106B2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E5C41D7-0EEE-45CF-9DC0-E6394FEB4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5854" y="2601330"/>
            <a:ext cx="1038317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NZ" altLang="en-US" sz="2400" dirty="0"/>
              <a:t>The CSS font properties define the font family, boldness, size, and the style of a text. </a:t>
            </a:r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B95A6-FD1D-43EA-90EA-8232A4BA3885}"/>
              </a:ext>
            </a:extLst>
          </p:cNvPr>
          <p:cNvSpPr/>
          <p:nvPr/>
        </p:nvSpPr>
        <p:spPr>
          <a:xfrm>
            <a:off x="1609817" y="3814599"/>
            <a:ext cx="6096000" cy="1938992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NZ" sz="2400" dirty="0"/>
              <a:t>h1{</a:t>
            </a:r>
          </a:p>
          <a:p>
            <a:r>
              <a:rPr lang="en-NZ" sz="2400" dirty="0"/>
              <a:t>	</a:t>
            </a:r>
            <a:r>
              <a:rPr lang="en-NZ" sz="2400" dirty="0" err="1"/>
              <a:t>color</a:t>
            </a:r>
            <a:r>
              <a:rPr lang="en-NZ" sz="2400" dirty="0"/>
              <a:t>: purple;</a:t>
            </a:r>
          </a:p>
          <a:p>
            <a:r>
              <a:rPr lang="en-NZ" sz="2400" dirty="0"/>
              <a:t>	font-family: Brush Script MT;</a:t>
            </a:r>
          </a:p>
          <a:p>
            <a:r>
              <a:rPr lang="en-NZ" sz="2400" dirty="0"/>
              <a:t>	font-size: 20vw;</a:t>
            </a:r>
          </a:p>
          <a:p>
            <a:r>
              <a:rPr lang="en-NZ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36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EC1E-B181-4F0B-82EB-5057BB6C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1632241"/>
            <a:ext cx="10515600" cy="1000203"/>
          </a:xfrm>
        </p:spPr>
        <p:txBody>
          <a:bodyPr/>
          <a:lstStyle/>
          <a:p>
            <a:r>
              <a:rPr lang="en-NZ" dirty="0"/>
              <a:t>Colour styles:</a:t>
            </a:r>
            <a:endParaRPr lang="en-NZ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B85CF-95EB-489F-8158-31D53639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9CAEC-4566-450A-A747-BE6741875E8C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2C5F8-4927-4F70-884C-22E14DBF836D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1CB0-F799-4B19-91CB-602EEA1106B2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E5C41D7-0EEE-45CF-9DC0-E6394FEB4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0546" y="2886729"/>
            <a:ext cx="10383175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NZ" altLang="en-US" sz="2400" dirty="0"/>
              <a:t>The background-</a:t>
            </a:r>
            <a:r>
              <a:rPr lang="en-NZ" altLang="en-US" sz="2400" dirty="0" err="1"/>
              <a:t>color</a:t>
            </a:r>
            <a:r>
              <a:rPr lang="en-NZ" altLang="en-US" sz="2400" dirty="0"/>
              <a:t> property sets the background colour of an element.</a:t>
            </a:r>
          </a:p>
          <a:p>
            <a:pPr>
              <a:lnSpc>
                <a:spcPct val="100000"/>
              </a:lnSpc>
            </a:pPr>
            <a:endParaRPr lang="en-NZ" altLang="en-US" sz="2400" dirty="0"/>
          </a:p>
          <a:p>
            <a:pPr>
              <a:lnSpc>
                <a:spcPct val="100000"/>
              </a:lnSpc>
            </a:pPr>
            <a:r>
              <a:rPr lang="en-NZ" altLang="en-US" sz="2400" dirty="0"/>
              <a:t>The background of an element is the total size of the element, including padding and border (but not the margin).</a:t>
            </a:r>
          </a:p>
          <a:p>
            <a:pPr marL="0" indent="0">
              <a:lnSpc>
                <a:spcPct val="100000"/>
              </a:lnSpc>
              <a:buNone/>
            </a:pPr>
            <a:endParaRPr lang="en-NZ" altLang="en-US" sz="2400" dirty="0"/>
          </a:p>
          <a:p>
            <a:pPr>
              <a:lnSpc>
                <a:spcPct val="100000"/>
              </a:lnSpc>
            </a:pPr>
            <a:r>
              <a:rPr lang="en-NZ" altLang="en-US" sz="2400" dirty="0"/>
              <a:t>The “</a:t>
            </a:r>
            <a:r>
              <a:rPr lang="en-NZ" altLang="en-US" sz="2400" dirty="0" err="1"/>
              <a:t>color</a:t>
            </a:r>
            <a:r>
              <a:rPr lang="en-NZ" altLang="en-US" sz="2400" dirty="0"/>
              <a:t>” property adds colour to the font.</a:t>
            </a:r>
          </a:p>
          <a:p>
            <a:pPr>
              <a:lnSpc>
                <a:spcPct val="10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614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9BA7-F163-4140-BDAB-01B3FC4D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477"/>
            <a:ext cx="10515600" cy="1015609"/>
          </a:xfrm>
        </p:spPr>
        <p:txBody>
          <a:bodyPr/>
          <a:lstStyle/>
          <a:p>
            <a:r>
              <a:rPr lang="en-NZ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29C75-052E-4156-A744-B16B43DD4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30" y="2708684"/>
            <a:ext cx="10515600" cy="2670283"/>
          </a:xfrm>
        </p:spPr>
        <p:txBody>
          <a:bodyPr>
            <a:normAutofit lnSpcReduction="10000"/>
          </a:bodyPr>
          <a:lstStyle/>
          <a:p>
            <a:r>
              <a:rPr lang="en-NZ" dirty="0"/>
              <a:t>Add at least 3 forms of styles e.g. positioning, display, colour using inline styling to your webpage</a:t>
            </a:r>
          </a:p>
          <a:p>
            <a:r>
              <a:rPr lang="en-NZ" dirty="0"/>
              <a:t>Now utilise the head tag for styling</a:t>
            </a:r>
          </a:p>
          <a:p>
            <a:r>
              <a:rPr lang="en-NZ" dirty="0"/>
              <a:t>Add styles to the same elements in a CSS style sheet with different values</a:t>
            </a:r>
          </a:p>
          <a:p>
            <a:r>
              <a:rPr lang="en-NZ" dirty="0"/>
              <a:t>Note Which styles are implemented?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55C4E-675A-4A93-91F4-6584DFFC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9D01EA-034A-4B06-B118-C322BAEB8886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D4CBE-AAA0-41B6-A71B-8EAD59DA6193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8BD89-6BB1-4C32-B0B6-1ECF0CCF8077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22876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0C8E-3577-47E3-AF43-16663FF8E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Styles &amp; CSS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340F5C-56CF-4FC8-B5A5-0D14543B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25895E-57E7-47C6-8F74-F75E2B0DECF0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2E7A9-2FFD-4877-ACD7-ACD13701FD2B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8FE4C-C150-4701-9ECA-AD2D9880768A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104573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A737-CD4B-4E6E-967F-4D23B8C6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522DE-6A8A-451F-A372-36F3DD63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2593"/>
            <a:ext cx="10515600" cy="2954369"/>
          </a:xfrm>
        </p:spPr>
        <p:txBody>
          <a:bodyPr/>
          <a:lstStyle/>
          <a:p>
            <a:r>
              <a:rPr lang="en-NZ" dirty="0"/>
              <a:t>Styling is how the content should look. For instance the colour of the text, the background or the font.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AD5A-A9BF-44AC-9FB2-26C95CEE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4B4E7-C3BD-4565-99FB-6E939ADE23CF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7177E-CD50-43F4-ABD3-15E6EE05B245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48942-E749-4FD5-8ECA-AAA6DFC185E0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E42A1D-CF52-4399-80A4-403F1897F529}"/>
              </a:ext>
            </a:extLst>
          </p:cNvPr>
          <p:cNvSpPr txBox="1">
            <a:spLocks/>
          </p:cNvSpPr>
          <p:nvPr/>
        </p:nvSpPr>
        <p:spPr>
          <a:xfrm>
            <a:off x="954741" y="19083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/>
              <a:t>Styling</a:t>
            </a:r>
          </a:p>
        </p:txBody>
      </p:sp>
    </p:spTree>
    <p:extLst>
      <p:ext uri="{BB962C8B-B14F-4D97-AF65-F5344CB8AC3E}">
        <p14:creationId xmlns:p14="http://schemas.microsoft.com/office/powerpoint/2010/main" val="48028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BF1A-C2F3-45A2-B3EB-A64E9197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1620"/>
            <a:ext cx="10515600" cy="1325563"/>
          </a:xfrm>
        </p:spPr>
        <p:txBody>
          <a:bodyPr/>
          <a:lstStyle/>
          <a:p>
            <a:r>
              <a:rPr lang="en-NZ" dirty="0"/>
              <a:t>What will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7D1C-07F8-4121-9889-425936D2B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8507"/>
            <a:ext cx="6095260" cy="24236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NZ" dirty="0"/>
              <a:t>How to add different types of Styles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Some positional styles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Some text and colour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233D9-CEAE-4B91-9690-1088AF8B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C2663-CE1F-49B7-AF96-DAB96281827F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6D894-0712-4A49-98B2-51C7C74CD5AE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E669A-53AD-43B4-9000-C84BB140A241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317330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EC1E-B181-4F0B-82EB-5057BB6C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525"/>
            <a:ext cx="10515600" cy="1325563"/>
          </a:xfrm>
        </p:spPr>
        <p:txBody>
          <a:bodyPr/>
          <a:lstStyle/>
          <a:p>
            <a:r>
              <a:rPr lang="en-NZ" dirty="0"/>
              <a:t>Types of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58A0-64F9-40A2-AB52-BEDCE019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320"/>
            <a:ext cx="10515600" cy="2148940"/>
          </a:xfrm>
        </p:spPr>
        <p:txBody>
          <a:bodyPr/>
          <a:lstStyle/>
          <a:p>
            <a:r>
              <a:rPr lang="en-NZ" dirty="0"/>
              <a:t>In-line </a:t>
            </a:r>
          </a:p>
          <a:p>
            <a:r>
              <a:rPr lang="en-NZ" dirty="0"/>
              <a:t>Internal </a:t>
            </a:r>
          </a:p>
          <a:p>
            <a:r>
              <a:rPr lang="en-NZ" dirty="0"/>
              <a:t>External CSS sheet</a:t>
            </a:r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B85CF-95EB-489F-8158-31D53639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9CAEC-4566-450A-A747-BE6741875E8C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2C5F8-4927-4F70-884C-22E14DBF836D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1CB0-F799-4B19-91CB-602EEA1106B2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205936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EC1E-B181-4F0B-82EB-5057BB6C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525"/>
            <a:ext cx="10515600" cy="1325563"/>
          </a:xfrm>
        </p:spPr>
        <p:txBody>
          <a:bodyPr/>
          <a:lstStyle/>
          <a:p>
            <a:r>
              <a:rPr lang="en-NZ" dirty="0"/>
              <a:t>In-line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58A0-64F9-40A2-AB52-BEDCE019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319"/>
            <a:ext cx="10515600" cy="2747963"/>
          </a:xfrm>
        </p:spPr>
        <p:txBody>
          <a:bodyPr/>
          <a:lstStyle/>
          <a:p>
            <a:r>
              <a:rPr lang="en-NZ" dirty="0"/>
              <a:t>In-line i.e. using the style attribute. </a:t>
            </a:r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B85CF-95EB-489F-8158-31D53639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9CAEC-4566-450A-A747-BE6741875E8C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2C5F8-4927-4F70-884C-22E14DBF836D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1CB0-F799-4B19-91CB-602EEA1106B2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6239A2-990A-4337-B416-771E5AB6D818}"/>
              </a:ext>
            </a:extLst>
          </p:cNvPr>
          <p:cNvSpPr/>
          <p:nvPr/>
        </p:nvSpPr>
        <p:spPr>
          <a:xfrm>
            <a:off x="1473787" y="3756841"/>
            <a:ext cx="6649962" cy="830997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NZ" sz="2400" dirty="0"/>
              <a:t>&lt;</a:t>
            </a:r>
            <a:r>
              <a:rPr lang="en-NZ" sz="2400" i="1" dirty="0"/>
              <a:t>Opening-tag</a:t>
            </a:r>
            <a:r>
              <a:rPr lang="en-NZ" sz="2400" dirty="0"/>
              <a:t> </a:t>
            </a:r>
            <a:r>
              <a:rPr lang="en-NZ" sz="2400" dirty="0">
                <a:solidFill>
                  <a:srgbClr val="FF0000"/>
                </a:solidFill>
              </a:rPr>
              <a:t>style=</a:t>
            </a:r>
            <a:r>
              <a:rPr lang="en-NZ" sz="2400" dirty="0"/>
              <a:t> “</a:t>
            </a:r>
            <a:r>
              <a:rPr lang="en-NZ" sz="2400" i="1" dirty="0"/>
              <a:t>property</a:t>
            </a:r>
            <a:r>
              <a:rPr lang="en-NZ" sz="2400" dirty="0">
                <a:solidFill>
                  <a:srgbClr val="FF0000"/>
                </a:solidFill>
              </a:rPr>
              <a:t>:</a:t>
            </a:r>
            <a:r>
              <a:rPr lang="en-NZ" sz="2400" dirty="0"/>
              <a:t> </a:t>
            </a:r>
            <a:r>
              <a:rPr lang="en-NZ" sz="2400" i="1" dirty="0"/>
              <a:t>value</a:t>
            </a:r>
            <a:r>
              <a:rPr lang="en-NZ" sz="2400" dirty="0"/>
              <a:t>”&gt;</a:t>
            </a:r>
          </a:p>
          <a:p>
            <a:r>
              <a:rPr lang="en-NZ" sz="2400" dirty="0"/>
              <a:t>&lt;h1 style="</a:t>
            </a:r>
            <a:r>
              <a:rPr lang="en-NZ" sz="2400" dirty="0" err="1"/>
              <a:t>color:blue</a:t>
            </a:r>
            <a:r>
              <a:rPr lang="en-NZ" sz="2400" dirty="0"/>
              <a:t>;"&gt;This is a Blue Heading&lt;/h1&gt;</a:t>
            </a:r>
          </a:p>
        </p:txBody>
      </p:sp>
    </p:spTree>
    <p:extLst>
      <p:ext uri="{BB962C8B-B14F-4D97-AF65-F5344CB8AC3E}">
        <p14:creationId xmlns:p14="http://schemas.microsoft.com/office/powerpoint/2010/main" val="64958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EC1E-B181-4F0B-82EB-5057BB6C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1671309"/>
            <a:ext cx="10515600" cy="879903"/>
          </a:xfrm>
        </p:spPr>
        <p:txBody>
          <a:bodyPr/>
          <a:lstStyle/>
          <a:p>
            <a:r>
              <a:rPr lang="en-NZ" dirty="0"/>
              <a:t>Styling in the head: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58A0-64F9-40A2-AB52-BEDCE019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198"/>
            <a:ext cx="10515600" cy="585468"/>
          </a:xfrm>
        </p:spPr>
        <p:txBody>
          <a:bodyPr/>
          <a:lstStyle/>
          <a:p>
            <a:r>
              <a:rPr lang="en-NZ" dirty="0"/>
              <a:t>Internal i.e. in the “head” using the &lt;style&gt; tags</a:t>
            </a:r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B85CF-95EB-489F-8158-31D53639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2C5F8-4927-4F70-884C-22E14DBF836D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1CB0-F799-4B19-91CB-602EEA1106B2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87A9D-F442-4AE9-B074-9F2CEA205E4E}"/>
              </a:ext>
            </a:extLst>
          </p:cNvPr>
          <p:cNvSpPr/>
          <p:nvPr/>
        </p:nvSpPr>
        <p:spPr>
          <a:xfrm>
            <a:off x="1170676" y="2974665"/>
            <a:ext cx="6870664" cy="378565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NZ" sz="2400" dirty="0"/>
              <a:t> &lt;head&gt;</a:t>
            </a:r>
          </a:p>
          <a:p>
            <a:r>
              <a:rPr lang="en-NZ" sz="2400" dirty="0"/>
              <a:t>    &lt;title&gt;</a:t>
            </a:r>
          </a:p>
          <a:p>
            <a:r>
              <a:rPr lang="en-NZ" sz="2400" dirty="0"/>
              <a:t>	Sohaib</a:t>
            </a:r>
          </a:p>
          <a:p>
            <a:r>
              <a:rPr lang="en-NZ" sz="2400" dirty="0"/>
              <a:t>    &lt;/title&gt;</a:t>
            </a:r>
          </a:p>
          <a:p>
            <a:r>
              <a:rPr lang="en-NZ" sz="2400" dirty="0"/>
              <a:t>    &lt;style&gt;</a:t>
            </a:r>
          </a:p>
          <a:p>
            <a:r>
              <a:rPr lang="en-NZ" sz="2400" dirty="0"/>
              <a:t>	h1{</a:t>
            </a:r>
          </a:p>
          <a:p>
            <a:r>
              <a:rPr lang="en-NZ" sz="2400" dirty="0"/>
              <a:t>	   float: right;</a:t>
            </a:r>
          </a:p>
          <a:p>
            <a:r>
              <a:rPr lang="en-NZ" sz="2400" dirty="0"/>
              <a:t>	}</a:t>
            </a:r>
          </a:p>
          <a:p>
            <a:r>
              <a:rPr lang="en-NZ" sz="2400" dirty="0"/>
              <a:t>     &lt;/style&gt;</a:t>
            </a:r>
          </a:p>
          <a:p>
            <a:r>
              <a:rPr lang="en-NZ" sz="2400" dirty="0"/>
              <a:t>  &lt;/head&gt;</a:t>
            </a:r>
          </a:p>
        </p:txBody>
      </p:sp>
    </p:spTree>
    <p:extLst>
      <p:ext uri="{BB962C8B-B14F-4D97-AF65-F5344CB8AC3E}">
        <p14:creationId xmlns:p14="http://schemas.microsoft.com/office/powerpoint/2010/main" val="361999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EC1E-B181-4F0B-82EB-5057BB6C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525"/>
            <a:ext cx="10515600" cy="1325563"/>
          </a:xfrm>
        </p:spPr>
        <p:txBody>
          <a:bodyPr/>
          <a:lstStyle/>
          <a:p>
            <a:r>
              <a:rPr lang="en-NZ" dirty="0"/>
              <a:t>Styling using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58A0-64F9-40A2-AB52-BEDCE019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06" y="3004009"/>
            <a:ext cx="10515600" cy="1481807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CSS sheets: CSS stands for Cascading Style Sheets. External CSS are stored in CSS sheets i.e. using the .</a:t>
            </a:r>
            <a:r>
              <a:rPr lang="en-NZ" dirty="0" err="1"/>
              <a:t>css</a:t>
            </a:r>
            <a:r>
              <a:rPr lang="en-NZ" dirty="0"/>
              <a:t> </a:t>
            </a:r>
            <a:r>
              <a:rPr lang="en-NZ" dirty="0" err="1"/>
              <a:t>extention</a:t>
            </a:r>
            <a:r>
              <a:rPr lang="en-NZ" dirty="0"/>
              <a:t>. The syntax is the same as styling in the head, between the style tags(minus the style tags).</a:t>
            </a:r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B85CF-95EB-489F-8158-31D53639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9CAEC-4566-450A-A747-BE6741875E8C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2C5F8-4927-4F70-884C-22E14DBF836D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1CB0-F799-4B19-91CB-602EEA1106B2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304405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EC1E-B181-4F0B-82EB-5057BB6C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1640889"/>
            <a:ext cx="7879019" cy="949740"/>
          </a:xfrm>
        </p:spPr>
        <p:txBody>
          <a:bodyPr>
            <a:normAutofit/>
          </a:bodyPr>
          <a:lstStyle/>
          <a:p>
            <a:r>
              <a:rPr lang="en-NZ" dirty="0"/>
              <a:t>Positioning Styles: </a:t>
            </a:r>
            <a:r>
              <a:rPr lang="en-NZ" i="1" dirty="0"/>
              <a:t>CSS Box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58A0-64F9-40A2-AB52-BEDCE019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2504267"/>
            <a:ext cx="10515600" cy="2129877"/>
          </a:xfrm>
        </p:spPr>
        <p:txBody>
          <a:bodyPr>
            <a:normAutofit lnSpcReduction="10000"/>
          </a:bodyPr>
          <a:lstStyle/>
          <a:p>
            <a:r>
              <a:rPr lang="en-NZ" dirty="0"/>
              <a:t>All HTML elements can be considered as boxes. In CSS, the term "box model" is used when talking about design and layout.</a:t>
            </a:r>
          </a:p>
          <a:p>
            <a:r>
              <a:rPr lang="en-NZ" dirty="0"/>
              <a:t>The CSS box model is essentially a box that wraps around every HTML element. It consists of: margins, borders, padding, and the actual content.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9CAEC-4566-450A-A747-BE6741875E8C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2C5F8-4927-4F70-884C-22E14DBF836D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1CB0-F799-4B19-91CB-602EEA1106B2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63635-F6FC-4FF4-8A43-3AD7055B4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56" t="27573" r="22379" b="26731"/>
          <a:stretch/>
        </p:blipFill>
        <p:spPr>
          <a:xfrm>
            <a:off x="4634144" y="4128117"/>
            <a:ext cx="4724808" cy="25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7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1339</Words>
  <Application>Microsoft Office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1_Office Theme</vt:lpstr>
      <vt:lpstr>Web development </vt:lpstr>
      <vt:lpstr>Styles &amp; CSS files</vt:lpstr>
      <vt:lpstr>Styling</vt:lpstr>
      <vt:lpstr>What will be covered</vt:lpstr>
      <vt:lpstr>Types of Styling</vt:lpstr>
      <vt:lpstr>In-line styling</vt:lpstr>
      <vt:lpstr>Styling in the head:</vt:lpstr>
      <vt:lpstr>Styling using CSS</vt:lpstr>
      <vt:lpstr>Positioning Styles: CSS Box Model </vt:lpstr>
      <vt:lpstr>Example:</vt:lpstr>
      <vt:lpstr>More Positioning Styles: The float Property </vt:lpstr>
      <vt:lpstr>The display property:</vt:lpstr>
      <vt:lpstr>Text styles:</vt:lpstr>
      <vt:lpstr>Colour styles: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Styles &amp; CSS files</dc:title>
  <dc:creator>Sohaib Qadir</dc:creator>
  <cp:lastModifiedBy>Sohaib Qadir</cp:lastModifiedBy>
  <cp:revision>80</cp:revision>
  <dcterms:created xsi:type="dcterms:W3CDTF">2019-03-09T01:44:42Z</dcterms:created>
  <dcterms:modified xsi:type="dcterms:W3CDTF">2019-05-14T19:57:25Z</dcterms:modified>
</cp:coreProperties>
</file>