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24" r:id="rId3"/>
    <p:sldId id="325" r:id="rId4"/>
    <p:sldId id="323" r:id="rId5"/>
    <p:sldId id="321" r:id="rId6"/>
    <p:sldId id="260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BAA2-7B54-431B-B68D-AD7DD720F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7B822-0E30-429D-B16C-5935EF65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6265-1286-4E0B-8A33-B5B31D9C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B7EE4-CF48-417F-B7D4-40009CDD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CB95-C391-4D83-842C-1275811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73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A875-3064-4941-8803-CF719B6D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6FE2F-77A4-4A74-843A-5C7B0086F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61D1-29FF-4E01-92CD-03AC83EA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7DC1-06C0-40FB-B427-39FD767C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7D89-0A49-4AA0-8792-636C611E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94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2D2CF-8EEC-427E-B1FE-50E064989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7B270-D8B4-4C6E-9BDB-DDA0B212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AC57-CC4E-4970-B92C-85F2F7D1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3179-C275-49B0-9C43-E7929864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4256-15C6-4615-B4BE-57EE5912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222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CEC4-A632-4F80-B6F8-729C8E4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BBF3-185F-4E69-BEFE-046C22F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47B8-2D20-4CAA-BC91-A8A96BB9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7C8D-AF42-4695-B8D8-15C00719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1494-7F28-4EC4-A0E6-E4380D50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11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5285-2444-4BE4-9415-8B0A9A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12208-2997-486B-87D3-9A50FB4C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AA8F-8207-4FCE-9306-9B6C6C55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4A4C-7A92-42F5-B23F-820CDB5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B8DB-0586-4550-8293-11A3B0D8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69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B309-3B6E-4A5C-9855-713416F7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620-C4BD-4829-B8C9-BADE10D0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357CA-1B1A-4AE2-B7CA-FD28ACDA5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4723-5F12-4329-B352-A65F0B85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548F4-238A-4BC2-B830-8BA24F82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CEF44-F666-45FD-A66E-7173763E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44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1D8B-3616-4293-BFAF-5905D53D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2C5DD-6718-4E58-A303-F17FEAD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D27DC-E0C7-4EC0-87CC-9F72EB724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FE3C8-2BD7-4FD6-8CE4-90F66F016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E30A1-65A1-4A27-B9C8-409D6B1E1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05E3C-84A0-40A0-A140-9D7DA537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4C562-25D1-4174-A6FC-F1F88F58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C32C4-C2EE-40E8-95A1-518CE4E7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10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E03C-765C-46EA-9CD2-E69CC87D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41F3B-412D-46FD-92C1-3FCA4708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E049B-D475-421F-AEF7-EF44D668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587E6-38C6-4D4A-B70E-2AECD760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54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78304-7F7B-4D61-936A-39AFD5D9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354BA-4E9E-431D-A668-FE033D3F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992E2-C257-4225-BC9F-39E8FDC8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12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493A-1C05-4622-99DB-5449689F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EF19-9C39-4481-96FF-1768C52A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9203B-0281-4E81-81F8-FA6D3A3AA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2006-50FD-4F4D-B261-0A9A6F5F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3A6B-882A-49FA-877E-9C540AE6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289AD-DC05-4E60-8F6A-4147639C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729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957-9889-49A9-8CD7-D608AFD3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622A9-55C9-4F29-AFC1-ADFA9601F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9B011-4764-4292-A36F-10C8112E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97DC-1C6D-4649-9DD6-4F8EBE49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99991-74EB-4904-AB92-97E28A04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2B40-3B1D-4121-9A1C-3DD3553C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828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74FFB-E240-4A5A-90EA-FB60C51F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EE764-435D-4121-9785-AB4A01C0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3D920-14A0-4891-A449-45BEEB50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5DE-258D-4C83-B063-E6FC02833160}" type="datetimeFigureOut">
              <a:rPr lang="en-NZ" smtClean="0"/>
              <a:t>9/05/2019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02A2-E1D0-41DF-9AF4-3A6AADF3C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95D2-703A-4B6D-8E17-E4330BABF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183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BF1A-C2F3-45A2-B3EB-A64E9197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1620"/>
            <a:ext cx="10515600" cy="1325563"/>
          </a:xfrm>
        </p:spPr>
        <p:txBody>
          <a:bodyPr/>
          <a:lstStyle/>
          <a:p>
            <a:r>
              <a:rPr lang="en-NZ" dirty="0"/>
              <a:t>What will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7D1C-07F8-4121-9889-425936D2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8507"/>
            <a:ext cx="10515600" cy="3069779"/>
          </a:xfrm>
        </p:spPr>
        <p:txBody>
          <a:bodyPr/>
          <a:lstStyle/>
          <a:p>
            <a:r>
              <a:rPr lang="en-NZ" dirty="0"/>
              <a:t>Setting up CSS rules</a:t>
            </a:r>
          </a:p>
          <a:p>
            <a:r>
              <a:rPr lang="en-NZ" dirty="0"/>
              <a:t>Selectors, properties and values</a:t>
            </a:r>
          </a:p>
          <a:p>
            <a:r>
              <a:rPr lang="en-NZ" dirty="0"/>
              <a:t>Specificity</a:t>
            </a:r>
          </a:p>
          <a:p>
            <a:r>
              <a:rPr lang="en-NZ" dirty="0"/>
              <a:t>Combinators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233D9-CEAE-4B91-9690-1088AF8B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C2663-CE1F-49B7-AF96-DAB96281827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6D894-0712-4A49-98B2-51C7C74CD5AE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E669A-53AD-43B4-9000-C84BB140A241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317330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62BD-EC76-49D7-9505-4A574C07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10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More about Selectors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1CBB7-3EFA-4CAF-B830-0F0634470600}"/>
              </a:ext>
            </a:extLst>
          </p:cNvPr>
          <p:cNvSpPr txBox="1"/>
          <p:nvPr/>
        </p:nvSpPr>
        <p:spPr>
          <a:xfrm>
            <a:off x="1252574" y="4845083"/>
            <a:ext cx="110658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Universal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93D0F-73A0-4BB5-8D61-E9FE56D35C12}"/>
              </a:ext>
            </a:extLst>
          </p:cNvPr>
          <p:cNvSpPr txBox="1"/>
          <p:nvPr/>
        </p:nvSpPr>
        <p:spPr>
          <a:xfrm>
            <a:off x="1350098" y="3231970"/>
            <a:ext cx="85632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B3FEB-2402-451A-8CE1-683BFEBBD449}"/>
              </a:ext>
            </a:extLst>
          </p:cNvPr>
          <p:cNvSpPr txBox="1"/>
          <p:nvPr/>
        </p:nvSpPr>
        <p:spPr>
          <a:xfrm>
            <a:off x="1252574" y="1909570"/>
            <a:ext cx="10513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54CD3-A375-425B-90D7-A6B41AD40637}"/>
              </a:ext>
            </a:extLst>
          </p:cNvPr>
          <p:cNvSpPr txBox="1"/>
          <p:nvPr/>
        </p:nvSpPr>
        <p:spPr>
          <a:xfrm>
            <a:off x="844672" y="2324424"/>
            <a:ext cx="186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Set equal style for</a:t>
            </a:r>
          </a:p>
          <a:p>
            <a:r>
              <a:rPr lang="en-NZ" dirty="0"/>
              <a:t> these elements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11C68-5A07-4A71-9B9A-342481A4B7D3}"/>
              </a:ext>
            </a:extLst>
          </p:cNvPr>
          <p:cNvSpPr txBox="1"/>
          <p:nvPr/>
        </p:nvSpPr>
        <p:spPr>
          <a:xfrm>
            <a:off x="838200" y="3649959"/>
            <a:ext cx="193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Set equal style for elements within the same class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4D7DE-0B61-44FB-A891-B4E916D298C2}"/>
              </a:ext>
            </a:extLst>
          </p:cNvPr>
          <p:cNvSpPr txBox="1"/>
          <p:nvPr/>
        </p:nvSpPr>
        <p:spPr>
          <a:xfrm>
            <a:off x="3379516" y="1906085"/>
            <a:ext cx="42543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&lt;h1&gt;</a:t>
            </a:r>
            <a:r>
              <a:rPr lang="en-NZ" dirty="0">
                <a:solidFill>
                  <a:srgbClr val="FF0000"/>
                </a:solidFill>
              </a:rPr>
              <a:t>Our header</a:t>
            </a:r>
            <a:r>
              <a:rPr lang="en-NZ" dirty="0"/>
              <a:t>&lt;/h1&gt; </a:t>
            </a:r>
          </a:p>
          <a:p>
            <a:r>
              <a:rPr lang="en-NZ" dirty="0"/>
              <a:t>&lt;p&gt;The Blog Post&lt;/p&gt; </a:t>
            </a:r>
          </a:p>
          <a:p>
            <a:r>
              <a:rPr lang="en-NZ" dirty="0"/>
              <a:t>&lt;div&gt;More Info&lt;/div&gt;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2ECF5-9C11-463A-B68C-48ECCB86B419}"/>
              </a:ext>
            </a:extLst>
          </p:cNvPr>
          <p:cNvSpPr txBox="1"/>
          <p:nvPr/>
        </p:nvSpPr>
        <p:spPr>
          <a:xfrm>
            <a:off x="3379516" y="3095961"/>
            <a:ext cx="425437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&lt;h1 class = "blog-post"&gt; </a:t>
            </a:r>
          </a:p>
          <a:p>
            <a:r>
              <a:rPr lang="en-NZ" dirty="0">
                <a:solidFill>
                  <a:srgbClr val="FF0000"/>
                </a:solidFill>
              </a:rPr>
              <a:t>Our header </a:t>
            </a:r>
            <a:r>
              <a:rPr lang="en-NZ" dirty="0"/>
              <a:t>&lt;/h1&gt; </a:t>
            </a:r>
          </a:p>
          <a:p>
            <a:r>
              <a:rPr lang="en-NZ" dirty="0"/>
              <a:t>&lt;p class = "blog-post"&gt; </a:t>
            </a:r>
            <a:r>
              <a:rPr lang="en-NZ" dirty="0">
                <a:solidFill>
                  <a:srgbClr val="FF0000"/>
                </a:solidFill>
              </a:rPr>
              <a:t>The blog post</a:t>
            </a:r>
            <a:r>
              <a:rPr lang="en-NZ" dirty="0"/>
              <a:t>&lt;/p&gt; </a:t>
            </a:r>
          </a:p>
          <a:p>
            <a:r>
              <a:rPr lang="en-NZ" dirty="0"/>
              <a:t>&lt;div class "blog-post"&gt; </a:t>
            </a:r>
          </a:p>
          <a:p>
            <a:r>
              <a:rPr lang="en-NZ" dirty="0">
                <a:solidFill>
                  <a:srgbClr val="FF0000"/>
                </a:solidFill>
              </a:rPr>
              <a:t>More info</a:t>
            </a:r>
            <a:r>
              <a:rPr lang="en-NZ" dirty="0"/>
              <a:t>&lt;/div&gt;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1B35F-3635-4647-BD54-2464AF04D721}"/>
              </a:ext>
            </a:extLst>
          </p:cNvPr>
          <p:cNvSpPr txBox="1"/>
          <p:nvPr/>
        </p:nvSpPr>
        <p:spPr>
          <a:xfrm>
            <a:off x="3406149" y="4845083"/>
            <a:ext cx="422773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&lt;h1&gt;</a:t>
            </a:r>
            <a:r>
              <a:rPr lang="en-NZ" dirty="0">
                <a:solidFill>
                  <a:srgbClr val="FF0000"/>
                </a:solidFill>
              </a:rPr>
              <a:t>Our header</a:t>
            </a:r>
            <a:r>
              <a:rPr lang="en-NZ" dirty="0"/>
              <a:t>&lt;/h1&gt;</a:t>
            </a:r>
          </a:p>
          <a:p>
            <a:r>
              <a:rPr lang="en-NZ" dirty="0"/>
              <a:t> &lt;p class="blog-post"&gt;</a:t>
            </a:r>
            <a:r>
              <a:rPr lang="en-NZ" dirty="0">
                <a:solidFill>
                  <a:srgbClr val="FF0000"/>
                </a:solidFill>
              </a:rPr>
              <a:t>The </a:t>
            </a:r>
          </a:p>
          <a:p>
            <a:r>
              <a:rPr lang="en-NZ" dirty="0">
                <a:solidFill>
                  <a:srgbClr val="FF0000"/>
                </a:solidFill>
              </a:rPr>
              <a:t>blog post</a:t>
            </a:r>
            <a:r>
              <a:rPr lang="en-NZ" dirty="0"/>
              <a:t>&lt;/p&gt;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83558-AB0F-4122-B6CD-B228A1C496FA}"/>
              </a:ext>
            </a:extLst>
          </p:cNvPr>
          <p:cNvSpPr txBox="1"/>
          <p:nvPr/>
        </p:nvSpPr>
        <p:spPr>
          <a:xfrm>
            <a:off x="8306623" y="2128554"/>
            <a:ext cx="155510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H1{</a:t>
            </a:r>
            <a:r>
              <a:rPr lang="en-NZ" dirty="0" err="1"/>
              <a:t>color</a:t>
            </a:r>
            <a:r>
              <a:rPr lang="en-NZ" dirty="0"/>
              <a:t>: red;}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7076FA-691C-42C7-9C93-DA1C674327E5}"/>
              </a:ext>
            </a:extLst>
          </p:cNvPr>
          <p:cNvSpPr txBox="1"/>
          <p:nvPr/>
        </p:nvSpPr>
        <p:spPr>
          <a:xfrm>
            <a:off x="8019479" y="3465293"/>
            <a:ext cx="228831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. blog-post{</a:t>
            </a:r>
            <a:r>
              <a:rPr lang="en-NZ" dirty="0" err="1"/>
              <a:t>color</a:t>
            </a:r>
            <a:r>
              <a:rPr lang="en-NZ" dirty="0"/>
              <a:t>: red;}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5A826-5461-4F64-8705-747DE0A345E9}"/>
              </a:ext>
            </a:extLst>
          </p:cNvPr>
          <p:cNvSpPr txBox="1"/>
          <p:nvPr/>
        </p:nvSpPr>
        <p:spPr>
          <a:xfrm>
            <a:off x="8459023" y="5029749"/>
            <a:ext cx="140923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*{</a:t>
            </a:r>
            <a:r>
              <a:rPr lang="en-NZ" dirty="0" err="1"/>
              <a:t>color</a:t>
            </a:r>
            <a:r>
              <a:rPr lang="en-NZ" dirty="0"/>
              <a:t>: red;}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F6A5D-179D-49C4-8C5B-1E166064A5E3}"/>
              </a:ext>
            </a:extLst>
          </p:cNvPr>
          <p:cNvSpPr txBox="1"/>
          <p:nvPr/>
        </p:nvSpPr>
        <p:spPr>
          <a:xfrm>
            <a:off x="5138651" y="1475073"/>
            <a:ext cx="73609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7DFB4-732E-4D16-93FA-23AB5E77523C}"/>
              </a:ext>
            </a:extLst>
          </p:cNvPr>
          <p:cNvSpPr txBox="1"/>
          <p:nvPr/>
        </p:nvSpPr>
        <p:spPr>
          <a:xfrm>
            <a:off x="8643945" y="1475073"/>
            <a:ext cx="51969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CSS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ABAD5A-A9BF-44AC-9FB2-26C95CEE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130" y="5114474"/>
            <a:ext cx="1549364" cy="141561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6F14B4E7-C3BD-4565-99FB-6E939ADE23CF}"/>
              </a:ext>
            </a:extLst>
          </p:cNvPr>
          <p:cNvSpPr txBox="1"/>
          <p:nvPr/>
        </p:nvSpPr>
        <p:spPr>
          <a:xfrm>
            <a:off x="498388" y="6049444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0EB7177E-CD50-43F4-ABD3-15E6EE05B245}"/>
              </a:ext>
            </a:extLst>
          </p:cNvPr>
          <p:cNvSpPr txBox="1"/>
          <p:nvPr/>
        </p:nvSpPr>
        <p:spPr>
          <a:xfrm>
            <a:off x="8569312" y="392074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5AD48942-E749-4FD5-8ECA-AAA6DFC185E0}"/>
              </a:ext>
            </a:extLst>
          </p:cNvPr>
          <p:cNvSpPr txBox="1"/>
          <p:nvPr/>
        </p:nvSpPr>
        <p:spPr>
          <a:xfrm>
            <a:off x="98521" y="72324"/>
            <a:ext cx="3307183" cy="1785104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32652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E9B2-FF47-4A1E-A418-2B16367A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306" y="365125"/>
            <a:ext cx="7828494" cy="1325563"/>
          </a:xfrm>
        </p:spPr>
        <p:txBody>
          <a:bodyPr/>
          <a:lstStyle/>
          <a:p>
            <a:r>
              <a:rPr lang="en-NZ" dirty="0"/>
              <a:t>Even more Selectors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D92EA-94A4-4CED-B5D3-B05D4DE63B9B}"/>
              </a:ext>
            </a:extLst>
          </p:cNvPr>
          <p:cNvSpPr txBox="1"/>
          <p:nvPr/>
        </p:nvSpPr>
        <p:spPr>
          <a:xfrm>
            <a:off x="1501636" y="4086706"/>
            <a:ext cx="102906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Attribute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E9D2A-0473-4EF1-AFAB-B6A469DDE855}"/>
              </a:ext>
            </a:extLst>
          </p:cNvPr>
          <p:cNvSpPr txBox="1"/>
          <p:nvPr/>
        </p:nvSpPr>
        <p:spPr>
          <a:xfrm>
            <a:off x="1778763" y="2246898"/>
            <a:ext cx="47481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IDs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370AD-5083-40B6-B809-743663A2A5BE}"/>
              </a:ext>
            </a:extLst>
          </p:cNvPr>
          <p:cNvSpPr txBox="1"/>
          <p:nvPr/>
        </p:nvSpPr>
        <p:spPr>
          <a:xfrm>
            <a:off x="1366462" y="2753380"/>
            <a:ext cx="1769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Set style to one </a:t>
            </a:r>
          </a:p>
          <a:p>
            <a:r>
              <a:rPr lang="en-NZ" dirty="0"/>
              <a:t>specific element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EA770-6020-4AB3-A9C0-45CCB4786129}"/>
              </a:ext>
            </a:extLst>
          </p:cNvPr>
          <p:cNvSpPr txBox="1"/>
          <p:nvPr/>
        </p:nvSpPr>
        <p:spPr>
          <a:xfrm>
            <a:off x="3842458" y="2431564"/>
            <a:ext cx="42543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&lt;h1 id="main-title"&gt;</a:t>
            </a:r>
            <a:r>
              <a:rPr lang="en-NZ" dirty="0">
                <a:solidFill>
                  <a:srgbClr val="FF0000"/>
                </a:solidFill>
              </a:rPr>
              <a:t>Our </a:t>
            </a:r>
          </a:p>
          <a:p>
            <a:r>
              <a:rPr lang="en-NZ" dirty="0">
                <a:solidFill>
                  <a:srgbClr val="FF0000"/>
                </a:solidFill>
              </a:rPr>
              <a:t>header</a:t>
            </a:r>
            <a:r>
              <a:rPr lang="en-NZ" dirty="0"/>
              <a:t>&lt;/h1&gt;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FEF34-4F6C-409E-8476-96E73341B3D4}"/>
              </a:ext>
            </a:extLst>
          </p:cNvPr>
          <p:cNvSpPr txBox="1"/>
          <p:nvPr/>
        </p:nvSpPr>
        <p:spPr>
          <a:xfrm>
            <a:off x="8395193" y="2465882"/>
            <a:ext cx="24303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#main-title { </a:t>
            </a:r>
            <a:r>
              <a:rPr lang="en-NZ" dirty="0" err="1"/>
              <a:t>color</a:t>
            </a:r>
            <a:r>
              <a:rPr lang="en-NZ" dirty="0"/>
              <a:t>: red;}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A4BB7-DF06-4FB5-AC1C-F67964EDB8BC}"/>
              </a:ext>
            </a:extLst>
          </p:cNvPr>
          <p:cNvSpPr txBox="1"/>
          <p:nvPr/>
        </p:nvSpPr>
        <p:spPr>
          <a:xfrm>
            <a:off x="8497785" y="4268610"/>
            <a:ext cx="23277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[disabled] { </a:t>
            </a:r>
            <a:r>
              <a:rPr lang="en-NZ" dirty="0" err="1"/>
              <a:t>color</a:t>
            </a:r>
            <a:r>
              <a:rPr lang="en-NZ" dirty="0"/>
              <a:t>: red;}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5FE36-1E14-4655-960C-B7FCC02DF9F2}"/>
              </a:ext>
            </a:extLst>
          </p:cNvPr>
          <p:cNvSpPr txBox="1"/>
          <p:nvPr/>
        </p:nvSpPr>
        <p:spPr>
          <a:xfrm>
            <a:off x="3842458" y="4132872"/>
            <a:ext cx="422773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&lt;button disabled&gt; </a:t>
            </a:r>
          </a:p>
          <a:p>
            <a:r>
              <a:rPr lang="en-NZ" dirty="0">
                <a:solidFill>
                  <a:srgbClr val="FF0000"/>
                </a:solidFill>
              </a:rPr>
              <a:t>Click</a:t>
            </a:r>
            <a:r>
              <a:rPr lang="en-NZ" dirty="0"/>
              <a:t> &lt;/button&gt;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13365-23FE-44ED-AF1E-C8D984BEA9A8}"/>
              </a:ext>
            </a:extLst>
          </p:cNvPr>
          <p:cNvSpPr txBox="1"/>
          <p:nvPr/>
        </p:nvSpPr>
        <p:spPr>
          <a:xfrm>
            <a:off x="784235" y="4626087"/>
            <a:ext cx="2741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Set equal styles to all </a:t>
            </a:r>
          </a:p>
          <a:p>
            <a:r>
              <a:rPr lang="en-NZ" dirty="0"/>
              <a:t>elements with attribute(s}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6C124-2221-44AD-8722-723ABB8C99CD}"/>
              </a:ext>
            </a:extLst>
          </p:cNvPr>
          <p:cNvSpPr txBox="1"/>
          <p:nvPr/>
        </p:nvSpPr>
        <p:spPr>
          <a:xfrm>
            <a:off x="5588276" y="1837908"/>
            <a:ext cx="73609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6309-8F18-4D7C-8E54-8F5C2402639E}"/>
              </a:ext>
            </a:extLst>
          </p:cNvPr>
          <p:cNvSpPr txBox="1"/>
          <p:nvPr/>
        </p:nvSpPr>
        <p:spPr>
          <a:xfrm>
            <a:off x="9429980" y="1877566"/>
            <a:ext cx="51969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CSS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B860EF-F611-4902-80A7-736C35EF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130" y="5114474"/>
            <a:ext cx="1549364" cy="1415615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F8E47A36-A148-497C-BA73-0719D632B9B4}"/>
              </a:ext>
            </a:extLst>
          </p:cNvPr>
          <p:cNvSpPr txBox="1"/>
          <p:nvPr/>
        </p:nvSpPr>
        <p:spPr>
          <a:xfrm>
            <a:off x="498388" y="6049444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0E2EF7D1-9713-4016-BE8E-9FCE698EEB5C}"/>
              </a:ext>
            </a:extLst>
          </p:cNvPr>
          <p:cNvSpPr txBox="1"/>
          <p:nvPr/>
        </p:nvSpPr>
        <p:spPr>
          <a:xfrm>
            <a:off x="8569312" y="392074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C7DD52B0-74F7-43AC-BDB0-42051AB686B9}"/>
              </a:ext>
            </a:extLst>
          </p:cNvPr>
          <p:cNvSpPr txBox="1"/>
          <p:nvPr/>
        </p:nvSpPr>
        <p:spPr>
          <a:xfrm>
            <a:off x="98521" y="72324"/>
            <a:ext cx="3307183" cy="1785104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266429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C8EF-4A09-4377-9F47-BB7E03D4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1" y="1750231"/>
            <a:ext cx="8237611" cy="1325563"/>
          </a:xfrm>
        </p:spPr>
        <p:txBody>
          <a:bodyPr/>
          <a:lstStyle/>
          <a:p>
            <a:r>
              <a:rPr lang="en-NZ" dirty="0"/>
              <a:t>Cascading Style Sheets &amp; </a:t>
            </a:r>
            <a:r>
              <a:rPr lang="en-NZ" dirty="0" err="1"/>
              <a:t>Specifity</a:t>
            </a:r>
            <a:r>
              <a:rPr lang="en-NZ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DAEF2-708F-478A-BCEB-4F9F89F5341A}"/>
              </a:ext>
            </a:extLst>
          </p:cNvPr>
          <p:cNvSpPr txBox="1"/>
          <p:nvPr/>
        </p:nvSpPr>
        <p:spPr>
          <a:xfrm>
            <a:off x="1747351" y="3501139"/>
            <a:ext cx="334688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Multiple Rules can apply to the same Element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B876B-9924-4A64-AF4E-123C44D03DA1}"/>
              </a:ext>
            </a:extLst>
          </p:cNvPr>
          <p:cNvSpPr txBox="1"/>
          <p:nvPr/>
        </p:nvSpPr>
        <p:spPr>
          <a:xfrm>
            <a:off x="1777528" y="2826539"/>
            <a:ext cx="331670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Cascading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3B9EA5-3A9A-4260-ACC5-56A0EF142374}"/>
              </a:ext>
            </a:extLst>
          </p:cNvPr>
          <p:cNvCxnSpPr>
            <a:stCxn id="5" idx="3"/>
          </p:cNvCxnSpPr>
          <p:nvPr/>
        </p:nvCxnSpPr>
        <p:spPr>
          <a:xfrm flipV="1">
            <a:off x="5094233" y="3000162"/>
            <a:ext cx="2743045" cy="11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610E94-DCC8-456C-84F1-57D63726B1BD}"/>
              </a:ext>
            </a:extLst>
          </p:cNvPr>
          <p:cNvSpPr txBox="1"/>
          <p:nvPr/>
        </p:nvSpPr>
        <p:spPr>
          <a:xfrm>
            <a:off x="6897945" y="2826539"/>
            <a:ext cx="244135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Specifity</a:t>
            </a:r>
            <a:r>
              <a:rPr lang="en-NZ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6723A-E415-4FCE-B503-B5D3A7476CFC}"/>
              </a:ext>
            </a:extLst>
          </p:cNvPr>
          <p:cNvSpPr txBox="1"/>
          <p:nvPr/>
        </p:nvSpPr>
        <p:spPr>
          <a:xfrm>
            <a:off x="6897945" y="3296157"/>
            <a:ext cx="244135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Resolve conflicts arising from multiple Rules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90F2A-1B0C-43B3-AB2E-DD8017EDCE62}"/>
              </a:ext>
            </a:extLst>
          </p:cNvPr>
          <p:cNvSpPr txBox="1"/>
          <p:nvPr/>
        </p:nvSpPr>
        <p:spPr>
          <a:xfrm>
            <a:off x="6897945" y="4062791"/>
            <a:ext cx="244135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In-line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D9E72-8163-4AFB-AAC6-660627B5EFB3}"/>
              </a:ext>
            </a:extLst>
          </p:cNvPr>
          <p:cNvSpPr txBox="1"/>
          <p:nvPr/>
        </p:nvSpPr>
        <p:spPr>
          <a:xfrm>
            <a:off x="6897945" y="4564118"/>
            <a:ext cx="244135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#ID Selectors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4926B-8F26-4CA4-8960-1D5DA8D8E68F}"/>
              </a:ext>
            </a:extLst>
          </p:cNvPr>
          <p:cNvSpPr txBox="1"/>
          <p:nvPr/>
        </p:nvSpPr>
        <p:spPr>
          <a:xfrm>
            <a:off x="6897945" y="5065445"/>
            <a:ext cx="244135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.class :pseudo-class and [attribute] selectors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8201F-4FA7-4E45-A0BF-D94B7D1E0E98}"/>
              </a:ext>
            </a:extLst>
          </p:cNvPr>
          <p:cNvSpPr txBox="1"/>
          <p:nvPr/>
        </p:nvSpPr>
        <p:spPr>
          <a:xfrm>
            <a:off x="6897944" y="5885717"/>
            <a:ext cx="244135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Tag and :: pseudo-element selectors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222C83-3369-43C7-A1A0-E86FE353B37B}"/>
              </a:ext>
            </a:extLst>
          </p:cNvPr>
          <p:cNvCxnSpPr>
            <a:cxnSpLocks/>
          </p:cNvCxnSpPr>
          <p:nvPr/>
        </p:nvCxnSpPr>
        <p:spPr>
          <a:xfrm>
            <a:off x="8188841" y="4522546"/>
            <a:ext cx="0" cy="28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9ED1E9-4A9B-4BB6-9386-157A108F81A1}"/>
              </a:ext>
            </a:extLst>
          </p:cNvPr>
          <p:cNvCxnSpPr>
            <a:cxnSpLocks/>
          </p:cNvCxnSpPr>
          <p:nvPr/>
        </p:nvCxnSpPr>
        <p:spPr>
          <a:xfrm>
            <a:off x="8201348" y="5109700"/>
            <a:ext cx="0" cy="28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47CFB-D4AD-4912-9C4E-6A59F11AEF1A}"/>
              </a:ext>
            </a:extLst>
          </p:cNvPr>
          <p:cNvCxnSpPr>
            <a:cxnSpLocks/>
          </p:cNvCxnSpPr>
          <p:nvPr/>
        </p:nvCxnSpPr>
        <p:spPr>
          <a:xfrm>
            <a:off x="8201348" y="5872373"/>
            <a:ext cx="0" cy="28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B8F838B-8F3E-4B65-A332-EF74A8ED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130" y="5114474"/>
            <a:ext cx="1549364" cy="1415615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114F455-1D0E-4822-88F9-34D27C0BBE67}"/>
              </a:ext>
            </a:extLst>
          </p:cNvPr>
          <p:cNvSpPr txBox="1"/>
          <p:nvPr/>
        </p:nvSpPr>
        <p:spPr>
          <a:xfrm>
            <a:off x="498388" y="6049444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4A1250A4-0C1C-411A-AAA6-A7A4B5AE5907}"/>
              </a:ext>
            </a:extLst>
          </p:cNvPr>
          <p:cNvSpPr txBox="1"/>
          <p:nvPr/>
        </p:nvSpPr>
        <p:spPr>
          <a:xfrm>
            <a:off x="8901742" y="380650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6D66C848-BEFA-46A3-B868-32F48BAA1A09}"/>
              </a:ext>
            </a:extLst>
          </p:cNvPr>
          <p:cNvSpPr txBox="1"/>
          <p:nvPr/>
        </p:nvSpPr>
        <p:spPr>
          <a:xfrm>
            <a:off x="98521" y="72324"/>
            <a:ext cx="3307183" cy="1785104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41451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4631-98BC-46E7-9A6D-EC01D28B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428"/>
            <a:ext cx="7527524" cy="1325563"/>
          </a:xfrm>
        </p:spPr>
        <p:txBody>
          <a:bodyPr/>
          <a:lstStyle/>
          <a:p>
            <a:r>
              <a:rPr lang="en-NZ" dirty="0"/>
              <a:t>Combinators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90E7-CF2B-4905-AD23-4A499DDE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795"/>
            <a:ext cx="10515600" cy="3114167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There are four different combinators in CSS:</a:t>
            </a:r>
          </a:p>
          <a:p>
            <a:r>
              <a:rPr lang="en-NZ" dirty="0"/>
              <a:t>descendant selector (space)</a:t>
            </a:r>
          </a:p>
          <a:p>
            <a:r>
              <a:rPr lang="en-NZ" dirty="0"/>
              <a:t>child selector (&gt;)</a:t>
            </a:r>
          </a:p>
          <a:p>
            <a:r>
              <a:rPr lang="en-NZ" dirty="0"/>
              <a:t>adjacent sibling selector (+)</a:t>
            </a:r>
          </a:p>
          <a:p>
            <a:r>
              <a:rPr lang="en-NZ" dirty="0"/>
              <a:t>general sibling selector (~)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63BA-BB30-4732-B872-0E1A41FD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130" y="5114474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48F28-451C-4138-90AC-AAA70361285D}"/>
              </a:ext>
            </a:extLst>
          </p:cNvPr>
          <p:cNvSpPr txBox="1"/>
          <p:nvPr/>
        </p:nvSpPr>
        <p:spPr>
          <a:xfrm>
            <a:off x="498388" y="6049444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9F79D-8EA1-4051-BFDC-8BADC7FC859F}"/>
              </a:ext>
            </a:extLst>
          </p:cNvPr>
          <p:cNvSpPr txBox="1"/>
          <p:nvPr/>
        </p:nvSpPr>
        <p:spPr>
          <a:xfrm>
            <a:off x="8569312" y="392074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5852-6DA3-47EB-9F94-9FF059B256C6}"/>
              </a:ext>
            </a:extLst>
          </p:cNvPr>
          <p:cNvSpPr txBox="1"/>
          <p:nvPr/>
        </p:nvSpPr>
        <p:spPr>
          <a:xfrm>
            <a:off x="98521" y="72324"/>
            <a:ext cx="3307183" cy="1785104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189070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46EC-A738-43D2-B524-AA0FFE22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08" y="1843209"/>
            <a:ext cx="10515600" cy="1325563"/>
          </a:xfrm>
        </p:spPr>
        <p:txBody>
          <a:bodyPr/>
          <a:lstStyle/>
          <a:p>
            <a:r>
              <a:rPr lang="en-NZ" dirty="0"/>
              <a:t>Descendant selector (space)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9BC7-C322-4334-B298-18CAAB4C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2089"/>
            <a:ext cx="10515600" cy="2554874"/>
          </a:xfrm>
        </p:spPr>
        <p:txBody>
          <a:bodyPr/>
          <a:lstStyle/>
          <a:p>
            <a:r>
              <a:rPr lang="en-NZ" dirty="0"/>
              <a:t>The descendant selector matches all elements that are descendants of a specified element.</a:t>
            </a:r>
          </a:p>
          <a:p>
            <a:r>
              <a:rPr lang="en-NZ" dirty="0" err="1"/>
              <a:t>E.g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div p {background-</a:t>
            </a:r>
            <a:r>
              <a:rPr lang="en-NZ" dirty="0" err="1">
                <a:solidFill>
                  <a:srgbClr val="FF0000"/>
                </a:solidFill>
              </a:rPr>
              <a:t>color</a:t>
            </a:r>
            <a:r>
              <a:rPr lang="en-NZ" dirty="0">
                <a:solidFill>
                  <a:srgbClr val="FF0000"/>
                </a:solidFill>
              </a:rPr>
              <a:t>: yellow;} </a:t>
            </a:r>
            <a:r>
              <a:rPr lang="en-NZ" dirty="0"/>
              <a:t>This will turn all backgrounds for “p” elements under “div” element into yellow.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91BBA-99CE-46C3-9283-48F7DDBB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130" y="5114474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5045A-A32C-44AC-B731-E655348880C2}"/>
              </a:ext>
            </a:extLst>
          </p:cNvPr>
          <p:cNvSpPr txBox="1"/>
          <p:nvPr/>
        </p:nvSpPr>
        <p:spPr>
          <a:xfrm>
            <a:off x="498388" y="6049444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43742-C0D6-4B47-8CE7-D937CBC6ADEF}"/>
              </a:ext>
            </a:extLst>
          </p:cNvPr>
          <p:cNvSpPr txBox="1"/>
          <p:nvPr/>
        </p:nvSpPr>
        <p:spPr>
          <a:xfrm>
            <a:off x="8569312" y="392074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1C150-8775-4F60-9873-5E12984221BD}"/>
              </a:ext>
            </a:extLst>
          </p:cNvPr>
          <p:cNvSpPr txBox="1"/>
          <p:nvPr/>
        </p:nvSpPr>
        <p:spPr>
          <a:xfrm>
            <a:off x="98521" y="72324"/>
            <a:ext cx="3307183" cy="1785104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300733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BA21BF-EDC2-43C3-8C4B-DEAF400A2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" t="24652" r="35756" b="27638"/>
          <a:stretch/>
        </p:blipFill>
        <p:spPr>
          <a:xfrm>
            <a:off x="0" y="-1"/>
            <a:ext cx="12192000" cy="68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29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688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1_Office Theme</vt:lpstr>
      <vt:lpstr>What will be covered</vt:lpstr>
      <vt:lpstr>More about Selectors </vt:lpstr>
      <vt:lpstr>Even more Selectors</vt:lpstr>
      <vt:lpstr>Cascading Style Sheets &amp; Specifity </vt:lpstr>
      <vt:lpstr>Combinators</vt:lpstr>
      <vt:lpstr>Descendant selector (space)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Sohaib Qadir</dc:creator>
  <cp:lastModifiedBy>Sohaib Qadir</cp:lastModifiedBy>
  <cp:revision>20</cp:revision>
  <dcterms:created xsi:type="dcterms:W3CDTF">2019-03-09T01:45:35Z</dcterms:created>
  <dcterms:modified xsi:type="dcterms:W3CDTF">2019-05-08T22:35:51Z</dcterms:modified>
</cp:coreProperties>
</file>