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1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980000"/>
            <a:ext cx="9719640" cy="989640"/>
          </a:xfrm>
          <a:prstGeom prst="rect">
            <a:avLst/>
          </a:prstGeom>
          <a:solidFill>
            <a:srgbClr val="c9211e"/>
          </a:solidFill>
          <a:ln w="18000">
            <a:noFill/>
          </a:ln>
        </p:spPr>
        <p:style>
          <a:lnRef idx="0"/>
          <a:fillRef idx="0"/>
          <a:effectRef idx="0"/>
          <a:fontRef idx="minor"/>
        </p:style>
      </p:sp>
      <p:sp>
        <p:nvSpPr>
          <p:cNvPr id="1" name="PlaceHolder 2"/>
          <p:cNvSpPr>
            <a:spLocks noGrp="1"/>
          </p:cNvSpPr>
          <p:nvPr>
            <p:ph type="title"/>
          </p:nvPr>
        </p:nvSpPr>
        <p:spPr>
          <a:xfrm>
            <a:off x="360000" y="270000"/>
            <a:ext cx="9359640" cy="719640"/>
          </a:xfrm>
          <a:prstGeom prst="rect">
            <a:avLst/>
          </a:prstGeom>
        </p:spPr>
        <p:txBody>
          <a:bodyPr lIns="0" rIns="0" tIns="0" bIns="0" anchor="b">
            <a:noAutofit/>
          </a:bodyPr>
          <a:p>
            <a:r>
              <a:rPr b="0" lang="en-US" sz="1800" spc="-1" strike="noStrike">
                <a:latin typeface="Arial"/>
              </a:rPr>
              <a:t>C</a:t>
            </a:r>
            <a:r>
              <a:rPr b="0" lang="en-US" sz="1800" spc="-1" strike="noStrike">
                <a:latin typeface="Arial"/>
              </a:rPr>
              <a:t>l</a:t>
            </a:r>
            <a:r>
              <a:rPr b="0" lang="en-US" sz="1800" spc="-1" strike="noStrike">
                <a:latin typeface="Arial"/>
              </a:rPr>
              <a:t>i</a:t>
            </a:r>
            <a:r>
              <a:rPr b="0" lang="en-US" sz="1800" spc="-1" strike="noStrike">
                <a:latin typeface="Arial"/>
              </a:rPr>
              <a:t>c</a:t>
            </a:r>
            <a:r>
              <a:rPr b="0" lang="en-US" sz="1800" spc="-1" strike="noStrike">
                <a:latin typeface="Arial"/>
              </a:rPr>
              <a:t>k</a:t>
            </a:r>
            <a:r>
              <a:rPr b="0" lang="en-US" sz="1800" spc="-1" strike="noStrike">
                <a:latin typeface="Arial"/>
              </a:rPr>
              <a:t> </a:t>
            </a:r>
            <a:r>
              <a:rPr b="0" lang="en-US" sz="1800" spc="-1" strike="noStrike">
                <a:latin typeface="Arial"/>
              </a:rPr>
              <a:t>t</a:t>
            </a:r>
            <a:r>
              <a:rPr b="0" lang="en-US" sz="1800" spc="-1" strike="noStrike">
                <a:latin typeface="Arial"/>
              </a:rPr>
              <a:t>o</a:t>
            </a:r>
            <a:r>
              <a:rPr b="0" lang="en-US" sz="1800" spc="-1" strike="noStrike">
                <a:latin typeface="Arial"/>
              </a:rPr>
              <a:t> </a:t>
            </a:r>
            <a:r>
              <a:rPr b="0" lang="en-US" sz="1800" spc="-1" strike="noStrike">
                <a:latin typeface="Arial"/>
              </a:rPr>
              <a:t>e</a:t>
            </a:r>
            <a:r>
              <a:rPr b="0" lang="en-US" sz="1800" spc="-1" strike="noStrike">
                <a:latin typeface="Arial"/>
              </a:rPr>
              <a:t>d</a:t>
            </a:r>
            <a:r>
              <a:rPr b="0" lang="en-US" sz="1800" spc="-1" strike="noStrike">
                <a:latin typeface="Arial"/>
              </a:rPr>
              <a:t>i</a:t>
            </a:r>
            <a:r>
              <a:rPr b="0" lang="en-US" sz="1800" spc="-1" strike="noStrike">
                <a:latin typeface="Arial"/>
              </a:rPr>
              <a:t>t</a:t>
            </a:r>
            <a:r>
              <a:rPr b="0" lang="en-US" sz="1800" spc="-1" strike="noStrike">
                <a:latin typeface="Arial"/>
              </a:rPr>
              <a:t> </a:t>
            </a:r>
            <a:r>
              <a:rPr b="0" lang="en-US" sz="1800" spc="-1" strike="noStrike">
                <a:latin typeface="Arial"/>
              </a:rPr>
              <a:t>t</a:t>
            </a:r>
            <a:r>
              <a:rPr b="0" lang="en-US" sz="1800" spc="-1" strike="noStrike">
                <a:latin typeface="Arial"/>
              </a:rPr>
              <a:t>h</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i</a:t>
            </a:r>
            <a:r>
              <a:rPr b="0" lang="en-US" sz="1800" spc="-1" strike="noStrike">
                <a:latin typeface="Arial"/>
              </a:rPr>
              <a:t>t</a:t>
            </a:r>
            <a:r>
              <a:rPr b="0" lang="en-US" sz="1800" spc="-1" strike="noStrike">
                <a:latin typeface="Arial"/>
              </a:rPr>
              <a:t>l</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e</a:t>
            </a:r>
            <a:r>
              <a:rPr b="0" lang="en-US" sz="1800" spc="-1" strike="noStrike">
                <a:latin typeface="Arial"/>
              </a:rPr>
              <a:t>x</a:t>
            </a:r>
            <a:r>
              <a:rPr b="0" lang="en-US" sz="1800" spc="-1" strike="noStrike">
                <a:latin typeface="Arial"/>
              </a:rPr>
              <a:t>t</a:t>
            </a:r>
            <a:r>
              <a:rPr b="0" lang="en-US" sz="1800" spc="-1" strike="noStrike">
                <a:latin typeface="Arial"/>
              </a:rPr>
              <a:t> </a:t>
            </a:r>
            <a:r>
              <a:rPr b="0" lang="en-US" sz="1800" spc="-1" strike="noStrike">
                <a:latin typeface="Arial"/>
              </a:rPr>
              <a:t>f</a:t>
            </a:r>
            <a:r>
              <a:rPr b="0" lang="en-US" sz="1800" spc="-1" strike="noStrike">
                <a:latin typeface="Arial"/>
              </a:rPr>
              <a:t>o</a:t>
            </a:r>
            <a:r>
              <a:rPr b="0" lang="en-US" sz="1800" spc="-1" strike="noStrike">
                <a:latin typeface="Arial"/>
              </a:rPr>
              <a:t>r</a:t>
            </a:r>
            <a:r>
              <a:rPr b="0" lang="en-US" sz="1800" spc="-1" strike="noStrike">
                <a:latin typeface="Arial"/>
              </a:rPr>
              <a:t>m</a:t>
            </a:r>
            <a:r>
              <a:rPr b="0" lang="en-US" sz="1800" spc="-1" strike="noStrike">
                <a:latin typeface="Arial"/>
              </a:rPr>
              <a:t>a</a:t>
            </a:r>
            <a:r>
              <a:rPr b="0" lang="en-US" sz="1800" spc="-1" strike="noStrike">
                <a:latin typeface="Arial"/>
              </a:rPr>
              <a:t>t</a:t>
            </a:r>
            <a:endParaRPr b="0" lang="en-US" sz="18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899640"/>
          </a:xfrm>
          <a:prstGeom prst="rect">
            <a:avLst/>
          </a:prstGeom>
          <a:solidFill>
            <a:srgbClr val="c9211e"/>
          </a:solidFill>
          <a:ln w="18000">
            <a:noFill/>
          </a:ln>
        </p:spPr>
        <p:style>
          <a:lnRef idx="0"/>
          <a:fillRef idx="0"/>
          <a:effectRef idx="0"/>
          <a:fontRef idx="minor"/>
        </p:style>
      </p:sp>
      <p:sp>
        <p:nvSpPr>
          <p:cNvPr id="40" name="CustomShape 2"/>
          <p:cNvSpPr/>
          <p:nvPr/>
        </p:nvSpPr>
        <p:spPr>
          <a:xfrm>
            <a:off x="7560000" y="5130000"/>
            <a:ext cx="2519640" cy="404640"/>
          </a:xfrm>
          <a:prstGeom prst="rect">
            <a:avLst/>
          </a:prstGeom>
          <a:solidFill>
            <a:srgbClr val="c9211e"/>
          </a:solidFill>
          <a:ln w="18000">
            <a:noFill/>
          </a:ln>
        </p:spPr>
        <p:style>
          <a:lnRef idx="0"/>
          <a:fillRef idx="0"/>
          <a:effectRef idx="0"/>
          <a:fontRef idx="minor"/>
        </p:style>
      </p:sp>
      <p:sp>
        <p:nvSpPr>
          <p:cNvPr id="41" name="CustomShape 3"/>
          <p:cNvSpPr/>
          <p:nvPr/>
        </p:nvSpPr>
        <p:spPr>
          <a:xfrm>
            <a:off x="900000" y="5130000"/>
            <a:ext cx="6479640" cy="404640"/>
          </a:xfrm>
          <a:prstGeom prst="rect">
            <a:avLst/>
          </a:prstGeom>
          <a:solidFill>
            <a:srgbClr val="b2b2b2"/>
          </a:solidFill>
          <a:ln w="0">
            <a:solidFill>
              <a:srgbClr val="808080"/>
            </a:solidFill>
          </a:ln>
        </p:spPr>
        <p:style>
          <a:lnRef idx="0"/>
          <a:fillRef idx="0"/>
          <a:effectRef idx="0"/>
          <a:fontRef idx="minor"/>
        </p:style>
      </p:sp>
      <p:sp>
        <p:nvSpPr>
          <p:cNvPr id="42" name="CustomShape 4"/>
          <p:cNvSpPr/>
          <p:nvPr/>
        </p:nvSpPr>
        <p:spPr>
          <a:xfrm>
            <a:off x="180000" y="5130000"/>
            <a:ext cx="539640" cy="404640"/>
          </a:xfrm>
          <a:prstGeom prst="rect">
            <a:avLst/>
          </a:prstGeom>
          <a:noFill/>
          <a:ln w="72000">
            <a:noFill/>
          </a:ln>
        </p:spPr>
        <p:style>
          <a:lnRef idx="0"/>
          <a:fillRef idx="0"/>
          <a:effectRef idx="0"/>
          <a:fontRef idx="minor"/>
        </p:style>
      </p:sp>
      <p:sp>
        <p:nvSpPr>
          <p:cNvPr id="43" name="CustomShape 5"/>
          <p:cNvSpPr/>
          <p:nvPr/>
        </p:nvSpPr>
        <p:spPr>
          <a:xfrm>
            <a:off x="180000" y="5130000"/>
            <a:ext cx="539640" cy="404640"/>
          </a:xfrm>
          <a:prstGeom prst="rect">
            <a:avLst/>
          </a:prstGeom>
          <a:solidFill>
            <a:srgbClr val="c9211e"/>
          </a:solidFill>
          <a:ln w="18000">
            <a:noFill/>
          </a:ln>
        </p:spPr>
        <p:style>
          <a:lnRef idx="0"/>
          <a:fillRef idx="0"/>
          <a:effectRef idx="0"/>
          <a:fontRef idx="minor"/>
        </p:style>
      </p:sp>
      <p:sp>
        <p:nvSpPr>
          <p:cNvPr id="44" name="PlaceHolder 6"/>
          <p:cNvSpPr>
            <a:spLocks noGrp="1"/>
          </p:cNvSpPr>
          <p:nvPr>
            <p:ph type="title"/>
          </p:nvPr>
        </p:nvSpPr>
        <p:spPr>
          <a:xfrm>
            <a:off x="360000" y="270000"/>
            <a:ext cx="9359640" cy="71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45" name="PlaceHolder 7"/>
          <p:cNvSpPr>
            <a:spLocks noGrp="1"/>
          </p:cNvSpPr>
          <p:nvPr>
            <p:ph type="body"/>
          </p:nvPr>
        </p:nvSpPr>
        <p:spPr>
          <a:xfrm>
            <a:off x="360000" y="1350000"/>
            <a:ext cx="4479120" cy="350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6" name="PlaceHolder 8"/>
          <p:cNvSpPr>
            <a:spLocks noGrp="1"/>
          </p:cNvSpPr>
          <p:nvPr>
            <p:ph type="body"/>
          </p:nvPr>
        </p:nvSpPr>
        <p:spPr>
          <a:xfrm>
            <a:off x="5063760" y="1350000"/>
            <a:ext cx="4479120" cy="350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0" y="180000"/>
            <a:ext cx="9719640" cy="899640"/>
          </a:xfrm>
          <a:prstGeom prst="rect">
            <a:avLst/>
          </a:prstGeom>
          <a:solidFill>
            <a:srgbClr val="c9211e"/>
          </a:solidFill>
          <a:ln w="18000">
            <a:noFill/>
          </a:ln>
        </p:spPr>
        <p:style>
          <a:lnRef idx="0"/>
          <a:fillRef idx="0"/>
          <a:effectRef idx="0"/>
          <a:fontRef idx="minor"/>
        </p:style>
      </p:sp>
      <p:sp>
        <p:nvSpPr>
          <p:cNvPr id="84" name="CustomShape 2"/>
          <p:cNvSpPr/>
          <p:nvPr/>
        </p:nvSpPr>
        <p:spPr>
          <a:xfrm>
            <a:off x="7560000" y="5130000"/>
            <a:ext cx="2519640" cy="404640"/>
          </a:xfrm>
          <a:prstGeom prst="rect">
            <a:avLst/>
          </a:prstGeom>
          <a:solidFill>
            <a:srgbClr val="c9211e"/>
          </a:solidFill>
          <a:ln w="18000">
            <a:noFill/>
          </a:ln>
        </p:spPr>
        <p:style>
          <a:lnRef idx="0"/>
          <a:fillRef idx="0"/>
          <a:effectRef idx="0"/>
          <a:fontRef idx="minor"/>
        </p:style>
      </p:sp>
      <p:sp>
        <p:nvSpPr>
          <p:cNvPr id="85" name="CustomShape 3"/>
          <p:cNvSpPr/>
          <p:nvPr/>
        </p:nvSpPr>
        <p:spPr>
          <a:xfrm>
            <a:off x="900000" y="5130000"/>
            <a:ext cx="6479640" cy="404640"/>
          </a:xfrm>
          <a:prstGeom prst="rect">
            <a:avLst/>
          </a:prstGeom>
          <a:solidFill>
            <a:srgbClr val="b2b2b2"/>
          </a:solidFill>
          <a:ln w="0">
            <a:solidFill>
              <a:srgbClr val="808080"/>
            </a:solidFill>
          </a:ln>
        </p:spPr>
        <p:style>
          <a:lnRef idx="0"/>
          <a:fillRef idx="0"/>
          <a:effectRef idx="0"/>
          <a:fontRef idx="minor"/>
        </p:style>
      </p:sp>
      <p:sp>
        <p:nvSpPr>
          <p:cNvPr id="86" name="CustomShape 4"/>
          <p:cNvSpPr/>
          <p:nvPr/>
        </p:nvSpPr>
        <p:spPr>
          <a:xfrm>
            <a:off x="180000" y="5130000"/>
            <a:ext cx="539640" cy="404640"/>
          </a:xfrm>
          <a:prstGeom prst="rect">
            <a:avLst/>
          </a:prstGeom>
          <a:noFill/>
          <a:ln w="72000">
            <a:noFill/>
          </a:ln>
        </p:spPr>
        <p:style>
          <a:lnRef idx="0"/>
          <a:fillRef idx="0"/>
          <a:effectRef idx="0"/>
          <a:fontRef idx="minor"/>
        </p:style>
      </p:sp>
      <p:sp>
        <p:nvSpPr>
          <p:cNvPr id="87" name="CustomShape 5"/>
          <p:cNvSpPr/>
          <p:nvPr/>
        </p:nvSpPr>
        <p:spPr>
          <a:xfrm>
            <a:off x="180000" y="5130000"/>
            <a:ext cx="539640" cy="404640"/>
          </a:xfrm>
          <a:prstGeom prst="rect">
            <a:avLst/>
          </a:prstGeom>
          <a:solidFill>
            <a:srgbClr val="c9211e"/>
          </a:solidFill>
          <a:ln w="18000">
            <a:noFill/>
          </a:ln>
        </p:spPr>
        <p:style>
          <a:lnRef idx="0"/>
          <a:fillRef idx="0"/>
          <a:effectRef idx="0"/>
          <a:fontRef idx="minor"/>
        </p:style>
      </p:sp>
      <p:sp>
        <p:nvSpPr>
          <p:cNvPr id="88" name="PlaceHolder 6"/>
          <p:cNvSpPr>
            <a:spLocks noGrp="1"/>
          </p:cNvSpPr>
          <p:nvPr>
            <p:ph type="title"/>
          </p:nvPr>
        </p:nvSpPr>
        <p:spPr>
          <a:xfrm>
            <a:off x="360000" y="270000"/>
            <a:ext cx="9359640" cy="71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89" name="PlaceHolder 7"/>
          <p:cNvSpPr>
            <a:spLocks noGrp="1"/>
          </p:cNvSpPr>
          <p:nvPr>
            <p:ph type="body"/>
          </p:nvPr>
        </p:nvSpPr>
        <p:spPr>
          <a:xfrm>
            <a:off x="360000" y="1350000"/>
            <a:ext cx="9179640" cy="350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180000"/>
            <a:ext cx="9719640" cy="899640"/>
          </a:xfrm>
          <a:prstGeom prst="rect">
            <a:avLst/>
          </a:prstGeom>
          <a:solidFill>
            <a:srgbClr val="c9211e"/>
          </a:solidFill>
          <a:ln w="18000">
            <a:noFill/>
          </a:ln>
        </p:spPr>
        <p:style>
          <a:lnRef idx="0"/>
          <a:fillRef idx="0"/>
          <a:effectRef idx="0"/>
          <a:fontRef idx="minor"/>
        </p:style>
      </p:sp>
      <p:sp>
        <p:nvSpPr>
          <p:cNvPr id="127" name="CustomShape 2"/>
          <p:cNvSpPr/>
          <p:nvPr/>
        </p:nvSpPr>
        <p:spPr>
          <a:xfrm>
            <a:off x="7560000" y="5130000"/>
            <a:ext cx="2519640" cy="404640"/>
          </a:xfrm>
          <a:prstGeom prst="rect">
            <a:avLst/>
          </a:prstGeom>
          <a:solidFill>
            <a:srgbClr val="c9211e"/>
          </a:solidFill>
          <a:ln w="18000">
            <a:noFill/>
          </a:ln>
        </p:spPr>
        <p:style>
          <a:lnRef idx="0"/>
          <a:fillRef idx="0"/>
          <a:effectRef idx="0"/>
          <a:fontRef idx="minor"/>
        </p:style>
      </p:sp>
      <p:sp>
        <p:nvSpPr>
          <p:cNvPr id="128" name="CustomShape 3"/>
          <p:cNvSpPr/>
          <p:nvPr/>
        </p:nvSpPr>
        <p:spPr>
          <a:xfrm>
            <a:off x="900000" y="5130000"/>
            <a:ext cx="6479640" cy="404640"/>
          </a:xfrm>
          <a:prstGeom prst="rect">
            <a:avLst/>
          </a:prstGeom>
          <a:solidFill>
            <a:srgbClr val="b2b2b2"/>
          </a:solidFill>
          <a:ln w="0">
            <a:solidFill>
              <a:srgbClr val="808080"/>
            </a:solidFill>
          </a:ln>
        </p:spPr>
        <p:style>
          <a:lnRef idx="0"/>
          <a:fillRef idx="0"/>
          <a:effectRef idx="0"/>
          <a:fontRef idx="minor"/>
        </p:style>
      </p:sp>
      <p:sp>
        <p:nvSpPr>
          <p:cNvPr id="129" name="CustomShape 4"/>
          <p:cNvSpPr/>
          <p:nvPr/>
        </p:nvSpPr>
        <p:spPr>
          <a:xfrm>
            <a:off x="180000" y="5130000"/>
            <a:ext cx="539640" cy="404640"/>
          </a:xfrm>
          <a:prstGeom prst="rect">
            <a:avLst/>
          </a:prstGeom>
          <a:noFill/>
          <a:ln w="72000">
            <a:noFill/>
          </a:ln>
        </p:spPr>
        <p:style>
          <a:lnRef idx="0"/>
          <a:fillRef idx="0"/>
          <a:effectRef idx="0"/>
          <a:fontRef idx="minor"/>
        </p:style>
      </p:sp>
      <p:sp>
        <p:nvSpPr>
          <p:cNvPr id="130" name="CustomShape 5"/>
          <p:cNvSpPr/>
          <p:nvPr/>
        </p:nvSpPr>
        <p:spPr>
          <a:xfrm>
            <a:off x="180000" y="5130000"/>
            <a:ext cx="539640" cy="404640"/>
          </a:xfrm>
          <a:prstGeom prst="rect">
            <a:avLst/>
          </a:prstGeom>
          <a:solidFill>
            <a:srgbClr val="c9211e"/>
          </a:solidFill>
          <a:ln w="18000">
            <a:noFill/>
          </a:ln>
        </p:spPr>
        <p:style>
          <a:lnRef idx="0"/>
          <a:fillRef idx="0"/>
          <a:effectRef idx="0"/>
          <a:fontRef idx="minor"/>
        </p:style>
      </p:sp>
      <p:sp>
        <p:nvSpPr>
          <p:cNvPr id="131" name="PlaceHolder 6"/>
          <p:cNvSpPr>
            <a:spLocks noGrp="1"/>
          </p:cNvSpPr>
          <p:nvPr>
            <p:ph type="title"/>
          </p:nvPr>
        </p:nvSpPr>
        <p:spPr>
          <a:xfrm>
            <a:off x="360000" y="270000"/>
            <a:ext cx="9359640" cy="71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132" name="PlaceHolder 7"/>
          <p:cNvSpPr>
            <a:spLocks noGrp="1"/>
          </p:cNvSpPr>
          <p:nvPr>
            <p:ph type="body"/>
          </p:nvPr>
        </p:nvSpPr>
        <p:spPr>
          <a:xfrm>
            <a:off x="360000" y="1350000"/>
            <a:ext cx="4479120" cy="350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33" name="PlaceHolder 8"/>
          <p:cNvSpPr>
            <a:spLocks noGrp="1"/>
          </p:cNvSpPr>
          <p:nvPr>
            <p:ph type="body"/>
          </p:nvPr>
        </p:nvSpPr>
        <p:spPr>
          <a:xfrm>
            <a:off x="5063760" y="1350000"/>
            <a:ext cx="4479120" cy="350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0" y="180000"/>
            <a:ext cx="9719640" cy="899640"/>
          </a:xfrm>
          <a:prstGeom prst="rect">
            <a:avLst/>
          </a:prstGeom>
          <a:solidFill>
            <a:srgbClr val="c9211e"/>
          </a:solidFill>
          <a:ln w="18000">
            <a:noFill/>
          </a:ln>
        </p:spPr>
        <p:style>
          <a:lnRef idx="0"/>
          <a:fillRef idx="0"/>
          <a:effectRef idx="0"/>
          <a:fontRef idx="minor"/>
        </p:style>
      </p:sp>
      <p:sp>
        <p:nvSpPr>
          <p:cNvPr id="171" name="CustomShape 2"/>
          <p:cNvSpPr/>
          <p:nvPr/>
        </p:nvSpPr>
        <p:spPr>
          <a:xfrm>
            <a:off x="7560000" y="5130000"/>
            <a:ext cx="2519640" cy="404640"/>
          </a:xfrm>
          <a:prstGeom prst="rect">
            <a:avLst/>
          </a:prstGeom>
          <a:solidFill>
            <a:srgbClr val="c9211e"/>
          </a:solidFill>
          <a:ln w="18000">
            <a:noFill/>
          </a:ln>
        </p:spPr>
        <p:style>
          <a:lnRef idx="0"/>
          <a:fillRef idx="0"/>
          <a:effectRef idx="0"/>
          <a:fontRef idx="minor"/>
        </p:style>
      </p:sp>
      <p:sp>
        <p:nvSpPr>
          <p:cNvPr id="172" name="CustomShape 3"/>
          <p:cNvSpPr/>
          <p:nvPr/>
        </p:nvSpPr>
        <p:spPr>
          <a:xfrm>
            <a:off x="900000" y="5130000"/>
            <a:ext cx="6479640" cy="404640"/>
          </a:xfrm>
          <a:prstGeom prst="rect">
            <a:avLst/>
          </a:prstGeom>
          <a:solidFill>
            <a:srgbClr val="b2b2b2"/>
          </a:solidFill>
          <a:ln w="0">
            <a:solidFill>
              <a:srgbClr val="808080"/>
            </a:solidFill>
          </a:ln>
        </p:spPr>
        <p:style>
          <a:lnRef idx="0"/>
          <a:fillRef idx="0"/>
          <a:effectRef idx="0"/>
          <a:fontRef idx="minor"/>
        </p:style>
      </p:sp>
      <p:sp>
        <p:nvSpPr>
          <p:cNvPr id="173" name="CustomShape 4"/>
          <p:cNvSpPr/>
          <p:nvPr/>
        </p:nvSpPr>
        <p:spPr>
          <a:xfrm>
            <a:off x="180000" y="5130000"/>
            <a:ext cx="539640" cy="404640"/>
          </a:xfrm>
          <a:prstGeom prst="rect">
            <a:avLst/>
          </a:prstGeom>
          <a:noFill/>
          <a:ln w="72000">
            <a:noFill/>
          </a:ln>
        </p:spPr>
        <p:style>
          <a:lnRef idx="0"/>
          <a:fillRef idx="0"/>
          <a:effectRef idx="0"/>
          <a:fontRef idx="minor"/>
        </p:style>
      </p:sp>
      <p:sp>
        <p:nvSpPr>
          <p:cNvPr id="174" name="CustomShape 5"/>
          <p:cNvSpPr/>
          <p:nvPr/>
        </p:nvSpPr>
        <p:spPr>
          <a:xfrm>
            <a:off x="180000" y="5130000"/>
            <a:ext cx="539640" cy="404640"/>
          </a:xfrm>
          <a:prstGeom prst="rect">
            <a:avLst/>
          </a:prstGeom>
          <a:solidFill>
            <a:srgbClr val="c9211e"/>
          </a:solidFill>
          <a:ln w="18000">
            <a:noFill/>
          </a:ln>
        </p:spPr>
        <p:style>
          <a:lnRef idx="0"/>
          <a:fillRef idx="0"/>
          <a:effectRef idx="0"/>
          <a:fontRef idx="minor"/>
        </p:style>
      </p:sp>
      <p:sp>
        <p:nvSpPr>
          <p:cNvPr id="175" name="PlaceHolder 6"/>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6" name="PlaceHolder 7"/>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0.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60000" y="2160000"/>
            <a:ext cx="9179640" cy="71964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US" sz="2400" spc="-1" strike="noStrike">
                <a:solidFill>
                  <a:srgbClr val="ffffff"/>
                </a:solidFill>
                <a:latin typeface="Source Sans Pro Black"/>
              </a:rPr>
              <a:t>DATA SCIENCE:CASE STUDY</a:t>
            </a:r>
            <a:endParaRPr b="0" lang="en-US" sz="2400" spc="-1" strike="noStrike">
              <a:latin typeface="Arial"/>
            </a:endParaRPr>
          </a:p>
        </p:txBody>
      </p:sp>
      <p:sp>
        <p:nvSpPr>
          <p:cNvPr id="214" name="CustomShape 2"/>
          <p:cNvSpPr/>
          <p:nvPr/>
        </p:nvSpPr>
        <p:spPr>
          <a:xfrm>
            <a:off x="540000" y="3150000"/>
            <a:ext cx="9060840" cy="1889640"/>
          </a:xfrm>
          <a:prstGeom prst="rect">
            <a:avLst/>
          </a:prstGeom>
          <a:noFill/>
          <a:ln w="0">
            <a:noFill/>
          </a:ln>
        </p:spPr>
        <p:style>
          <a:lnRef idx="0"/>
          <a:fillRef idx="0"/>
          <a:effectRef idx="0"/>
          <a:fontRef idx="minor"/>
        </p:style>
        <p:txBody>
          <a:bodyPr lIns="0" rIns="0" tIns="0" bIns="0">
            <a:noAutofit/>
          </a:bodyPr>
          <a:p>
            <a:pPr>
              <a:lnSpc>
                <a:spcPct val="100000"/>
              </a:lnSpc>
            </a:pPr>
            <a:r>
              <a:rPr b="1" lang="en-US" sz="1600" spc="-1" strike="noStrike">
                <a:solidFill>
                  <a:srgbClr val="1c1c1c"/>
                </a:solidFill>
                <a:latin typeface="Source Sans Pro Light"/>
              </a:rPr>
              <a:t>Data Investigation and Exploratory Analysis: Maven cloud limited_call_records</a:t>
            </a:r>
            <a:endParaRPr b="0" lang="en-US" sz="1600" spc="-1" strike="noStrike">
              <a:latin typeface="Arial"/>
            </a:endParaRPr>
          </a:p>
          <a:p>
            <a:pPr algn="ctr">
              <a:lnSpc>
                <a:spcPct val="100000"/>
              </a:lnSpc>
            </a:pPr>
            <a:r>
              <a:rPr b="1" lang="en-US" sz="1600" spc="-1" strike="noStrike">
                <a:solidFill>
                  <a:srgbClr val="1c1c1c"/>
                </a:solidFill>
                <a:latin typeface="Source Sans Pro Light"/>
              </a:rPr>
              <a:t>	</a:t>
            </a:r>
            <a:r>
              <a:rPr b="1" lang="en-US" sz="1600" spc="-1" strike="noStrike">
                <a:solidFill>
                  <a:srgbClr val="1c1c1c"/>
                </a:solidFill>
                <a:latin typeface="Source Sans Pro Light"/>
              </a:rPr>
              <a:t>	</a:t>
            </a:r>
            <a:r>
              <a:rPr b="1" lang="en-US" sz="1600" spc="-1" strike="noStrike">
                <a:solidFill>
                  <a:srgbClr val="1c1c1c"/>
                </a:solidFill>
                <a:latin typeface="Source Sans Pro Light"/>
              </a:rPr>
              <a:t>	</a:t>
            </a:r>
            <a:r>
              <a:rPr b="1" lang="en-US" sz="1600" spc="-1" strike="noStrike">
                <a:solidFill>
                  <a:srgbClr val="1c1c1c"/>
                </a:solidFill>
                <a:latin typeface="Source Sans Pro Light"/>
              </a:rPr>
              <a:t>	</a:t>
            </a:r>
            <a:r>
              <a:rPr b="1" lang="en-US" sz="1600" spc="-1" strike="noStrike">
                <a:solidFill>
                  <a:srgbClr val="1c1c1c"/>
                </a:solidFill>
                <a:latin typeface="Source Sans Pro Light"/>
              </a:rPr>
              <a:t>	</a:t>
            </a:r>
            <a:endParaRPr b="0" lang="en-US" sz="1600" spc="-1" strike="noStrike">
              <a:latin typeface="Arial"/>
            </a:endParaRPr>
          </a:p>
          <a:p>
            <a:pPr algn="ctr">
              <a:lnSpc>
                <a:spcPct val="100000"/>
              </a:lnSpc>
            </a:pPr>
            <a:r>
              <a:rPr b="1" lang="en-US" sz="1600" spc="-1" strike="noStrike">
                <a:solidFill>
                  <a:srgbClr val="1c1c1c"/>
                </a:solidFill>
                <a:latin typeface="Source Sans Pro Light"/>
              </a:rPr>
              <a:t>By: </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1c1c1c"/>
                </a:solidFill>
                <a:latin typeface="Source Sans Pro Light"/>
              </a:rPr>
              <a:t>       </a:t>
            </a:r>
            <a:r>
              <a:rPr b="1" lang="en-US" sz="1600" spc="-1" strike="noStrike">
                <a:solidFill>
                  <a:srgbClr val="1c1c1c"/>
                </a:solidFill>
                <a:latin typeface="Source Sans Pro Light"/>
              </a:rPr>
              <a:t>Nkahebwa Norris   </a:t>
            </a:r>
            <a:endParaRPr b="0" lang="en-US" sz="1600" spc="-1" strike="noStrike">
              <a:latin typeface="Arial"/>
            </a:endParaRPr>
          </a:p>
          <a:p>
            <a:pPr algn="ctr">
              <a:lnSpc>
                <a:spcPct val="100000"/>
              </a:lnSpc>
            </a:pPr>
            <a:r>
              <a:rPr b="1" lang="en-US" sz="1600" spc="-1" strike="noStrike">
                <a:solidFill>
                  <a:srgbClr val="1c1c1c"/>
                </a:solidFill>
                <a:latin typeface="Source Sans Pro Light"/>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Statistics &amp; Graph:Customers More Likely to Churn</a:t>
            </a:r>
            <a:endParaRPr b="0" lang="en-US" sz="2400" spc="-1" strike="noStrike">
              <a:latin typeface="Arial"/>
            </a:endParaRPr>
          </a:p>
        </p:txBody>
      </p:sp>
      <p:graphicFrame>
        <p:nvGraphicFramePr>
          <p:cNvPr id="236" name="Table 2"/>
          <p:cNvGraphicFramePr/>
          <p:nvPr/>
        </p:nvGraphicFramePr>
        <p:xfrm>
          <a:off x="360000" y="1350000"/>
          <a:ext cx="3983040" cy="1465560"/>
        </p:xfrm>
        <a:graphic>
          <a:graphicData uri="http://schemas.openxmlformats.org/drawingml/2006/table">
            <a:tbl>
              <a:tblPr/>
              <a:tblGrid>
                <a:gridCol w="640800"/>
                <a:gridCol w="1815840"/>
                <a:gridCol w="1526760"/>
              </a:tblGrid>
              <a:tr h="624600">
                <a:tc>
                  <a:txBody>
                    <a:bodyPr lIns="90000" rIns="90000">
                      <a:noAutofit/>
                    </a:bodyPr>
                    <a:p>
                      <a:pPr algn="ctr">
                        <a:lnSpc>
                          <a:spcPct val="100000"/>
                        </a:lnSpc>
                      </a:pPr>
                      <a:r>
                        <a:rPr b="1" lang="en-US" sz="1200" spc="-1" strike="noStrike">
                          <a:latin typeface="Source Sans Pro"/>
                        </a:rPr>
                        <a:t>S/No</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6633"/>
                    </a:solidFill>
                  </a:tcPr>
                </a:tc>
                <a:tc>
                  <a:txBody>
                    <a:bodyPr lIns="90000" rIns="90000">
                      <a:noAutofit/>
                    </a:bodyPr>
                    <a:p>
                      <a:pPr algn="ctr">
                        <a:lnSpc>
                          <a:spcPct val="100000"/>
                        </a:lnSpc>
                      </a:pPr>
                      <a:r>
                        <a:rPr b="1" lang="en-US" sz="1200" spc="-1" strike="noStrike">
                          <a:solidFill>
                            <a:srgbClr val="ffffff"/>
                          </a:solidFill>
                          <a:latin typeface="Source Sans Pro"/>
                        </a:rPr>
                        <a:t>Churn Status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6633"/>
                    </a:solidFill>
                  </a:tcPr>
                </a:tc>
                <a:tc>
                  <a:txBody>
                    <a:bodyPr lIns="90000" rIns="90000">
                      <a:noAutofit/>
                    </a:bodyPr>
                    <a:p>
                      <a:pPr algn="ctr">
                        <a:lnSpc>
                          <a:spcPct val="100000"/>
                        </a:lnSpc>
                      </a:pPr>
                      <a:r>
                        <a:rPr b="1" lang="en-US" sz="1200" spc="-1" strike="noStrike">
                          <a:solidFill>
                            <a:srgbClr val="ffffff"/>
                          </a:solidFill>
                          <a:latin typeface="Source Sans Pro"/>
                        </a:rPr>
                        <a:t>Total</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6633"/>
                    </a:solidFill>
                  </a:tcPr>
                </a:tc>
              </a:tr>
              <a:tr h="430920">
                <a:tc>
                  <a:txBody>
                    <a:bodyPr lIns="90000" rIns="90000">
                      <a:noAutofit/>
                    </a:bodyPr>
                    <a:p>
                      <a:pPr algn="ctr">
                        <a:lnSpc>
                          <a:spcPct val="100000"/>
                        </a:lnSpc>
                      </a:pPr>
                      <a:r>
                        <a:rPr b="0" lang="en-US" sz="1200" spc="-1" strike="noStrike">
                          <a:latin typeface="Source Sans Pro"/>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6633"/>
                    </a:solidFill>
                  </a:tcPr>
                </a:tc>
                <a:tc>
                  <a:txBody>
                    <a:bodyPr lIns="90000" rIns="90000">
                      <a:noAutofit/>
                    </a:bodyPr>
                    <a:p>
                      <a:pPr algn="ctr">
                        <a:lnSpc>
                          <a:spcPct val="100000"/>
                        </a:lnSpc>
                      </a:pPr>
                      <a:r>
                        <a:rPr b="0" lang="en-US" sz="1200" spc="-1" strike="noStrike">
                          <a:latin typeface="Source Sans Pro"/>
                        </a:rPr>
                        <a:t>Yes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gn="ctr">
                        <a:lnSpc>
                          <a:spcPct val="100000"/>
                        </a:lnSpc>
                      </a:pPr>
                      <a:r>
                        <a:rPr b="0" lang="en-US" sz="1200" spc="-1" strike="noStrike">
                          <a:latin typeface="Source Sans Pro"/>
                        </a:rPr>
                        <a:t>684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410400">
                <a:tc>
                  <a:txBody>
                    <a:bodyPr lIns="90000" rIns="90000">
                      <a:noAutofit/>
                    </a:bodyPr>
                    <a:p>
                      <a:pPr algn="ctr">
                        <a:lnSpc>
                          <a:spcPct val="100000"/>
                        </a:lnSpc>
                      </a:pPr>
                      <a:r>
                        <a:rPr b="0" lang="en-US" sz="1200" spc="-1" strike="noStrike">
                          <a:latin typeface="Source Sans Pro"/>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6633"/>
                    </a:solidFill>
                  </a:tcPr>
                </a:tc>
                <a:tc>
                  <a:txBody>
                    <a:bodyPr lIns="90000" rIns="90000">
                      <a:noAutofit/>
                    </a:bodyPr>
                    <a:p>
                      <a:pPr algn="ctr">
                        <a:lnSpc>
                          <a:spcPct val="100000"/>
                        </a:lnSpc>
                      </a:pPr>
                      <a:r>
                        <a:rPr b="0" lang="en-US" sz="1200" spc="-1" strike="noStrike">
                          <a:latin typeface="Source Sans Pro"/>
                        </a:rPr>
                        <a:t>No</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gn="ctr">
                        <a:lnSpc>
                          <a:spcPct val="100000"/>
                        </a:lnSpc>
                      </a:pPr>
                      <a:r>
                        <a:rPr b="0" lang="en-US" sz="1200" spc="-1" strike="noStrike">
                          <a:latin typeface="Source Sans Pro"/>
                        </a:rPr>
                        <a:t>31247</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bl>
          </a:graphicData>
        </a:graphic>
      </p:graphicFrame>
      <p:pic>
        <p:nvPicPr>
          <p:cNvPr id="237" name="" descr=""/>
          <p:cNvPicPr/>
          <p:nvPr/>
        </p:nvPicPr>
        <p:blipFill>
          <a:blip r:embed="rId1"/>
          <a:stretch/>
        </p:blipFill>
        <p:spPr>
          <a:xfrm>
            <a:off x="4761360" y="1143000"/>
            <a:ext cx="5068080" cy="3657240"/>
          </a:xfrm>
          <a:prstGeom prst="rect">
            <a:avLst/>
          </a:prstGeom>
          <a:ln w="18000">
            <a:noFill/>
          </a:ln>
        </p:spPr>
      </p:pic>
      <p:sp>
        <p:nvSpPr>
          <p:cNvPr id="238" name="CustomShape 3"/>
          <p:cNvSpPr/>
          <p:nvPr/>
        </p:nvSpPr>
        <p:spPr>
          <a:xfrm>
            <a:off x="321120" y="3200400"/>
            <a:ext cx="4021920" cy="1599840"/>
          </a:xfrm>
          <a:prstGeom prst="rect">
            <a:avLst/>
          </a:prstGeom>
          <a:noFill/>
          <a:ln w="0">
            <a:noFill/>
          </a:ln>
        </p:spPr>
        <p:style>
          <a:lnRef idx="0"/>
          <a:fillRef idx="0"/>
          <a:effectRef idx="0"/>
          <a:fontRef idx="minor"/>
        </p:style>
        <p:txBody>
          <a:bodyPr lIns="0" rIns="0" tIns="0" bIns="0">
            <a:normAutofit/>
          </a:bodyPr>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Only 684 customers were found to churn which was way too less than their counter parts(Not churning at 31247).</a:t>
            </a:r>
            <a:endParaRPr b="0" lang="en-US" sz="1400" spc="-1" strike="noStrike">
              <a:latin typeface="Arial"/>
            </a:endParaRPr>
          </a:p>
          <a:p>
            <a:pPr marL="216000" indent="-21600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See diagram on the right side to depict the scenario for churn status.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Customers More Likely to Churn Cont’</a:t>
            </a:r>
            <a:endParaRPr b="0" lang="en-US" sz="2400" spc="-1" strike="noStrike">
              <a:latin typeface="Arial"/>
            </a:endParaRPr>
          </a:p>
        </p:txBody>
      </p:sp>
      <p:sp>
        <p:nvSpPr>
          <p:cNvPr id="240" name="CustomShape 2"/>
          <p:cNvSpPr/>
          <p:nvPr/>
        </p:nvSpPr>
        <p:spPr>
          <a:xfrm>
            <a:off x="360000" y="1350000"/>
            <a:ext cx="9179640" cy="350964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1" lang="en-US" sz="1400" spc="-1" strike="noStrike" u="sng">
                <a:solidFill>
                  <a:srgbClr val="1c1c1c"/>
                </a:solidFill>
                <a:uFillTx/>
                <a:latin typeface="Source Sans Pro Semibold"/>
              </a:rPr>
              <a:t>Observations</a:t>
            </a:r>
            <a:endParaRPr b="0" lang="en-US" sz="1400" spc="-1" strike="noStrike">
              <a:latin typeface="Arial"/>
            </a:endParaRPr>
          </a:p>
          <a:p>
            <a:pPr marL="216000" indent="-216000">
              <a:lnSpc>
                <a:spcPct val="100000"/>
              </a:lnSpc>
              <a:spcAft>
                <a:spcPts val="853"/>
              </a:spcAft>
              <a:buClr>
                <a:srgbClr val="000000"/>
              </a:buClr>
              <a:buSzPct val="45000"/>
              <a:buFont typeface="Wingdings" charset="2"/>
              <a:buChar char=""/>
            </a:pPr>
            <a:r>
              <a:rPr b="1" lang="en-US" sz="1400" spc="-1" strike="noStrike">
                <a:solidFill>
                  <a:srgbClr val="1c1c1c"/>
                </a:solidFill>
                <a:latin typeface="Source Sans Pro Semibold"/>
              </a:rPr>
              <a:t> </a:t>
            </a:r>
            <a:r>
              <a:rPr b="0" lang="en-US" sz="1400" spc="-1" strike="noStrike">
                <a:solidFill>
                  <a:srgbClr val="1c1c1c"/>
                </a:solidFill>
                <a:latin typeface="Source Sans Pro Semibold"/>
              </a:rPr>
              <a:t>From the above output, we can reliably discover that only 2% of data is related to the churned customers and 98% of data is related to the non-churned customer. </a:t>
            </a:r>
            <a:endParaRPr b="0" lang="en-US" sz="1400" spc="-1" strike="noStrike">
              <a:latin typeface="Arial"/>
            </a:endParaRPr>
          </a:p>
          <a:p>
            <a:pPr marL="216000" indent="-21600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This indicated a great difference.</a:t>
            </a:r>
            <a:endParaRPr b="0" lang="en-US" sz="1400" spc="-1" strike="noStrike">
              <a:latin typeface="Arial"/>
            </a:endParaRPr>
          </a:p>
          <a:p>
            <a:pPr marL="216000" indent="-21600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See proceeding investigations on the subject(Churn)</a:t>
            </a:r>
            <a:r>
              <a:rPr b="0" lang="en-US" sz="1950" spc="-1" strike="noStrike">
                <a:solidFill>
                  <a:srgbClr val="1c1c1c"/>
                </a:solidFill>
                <a:latin typeface="Source Sans Pro Semibold"/>
              </a:rPr>
              <a:t> </a:t>
            </a:r>
            <a:endParaRPr b="0" lang="en-US" sz="1950" spc="-1" strike="noStrike">
              <a:latin typeface="Arial"/>
            </a:endParaRPr>
          </a:p>
          <a:p>
            <a:pPr>
              <a:lnSpc>
                <a:spcPct val="100000"/>
              </a:lnSpc>
              <a:spcAft>
                <a:spcPts val="853"/>
              </a:spcAft>
            </a:pPr>
            <a:r>
              <a:rPr b="0" lang="en-US" sz="1950" spc="-1" strike="noStrike">
                <a:solidFill>
                  <a:srgbClr val="1c1c1c"/>
                </a:solidFill>
                <a:latin typeface="Source Sans Pro Semibold"/>
              </a:rPr>
              <a:t> </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 descr=""/>
          <p:cNvPicPr/>
          <p:nvPr/>
        </p:nvPicPr>
        <p:blipFill>
          <a:blip r:embed="rId1"/>
          <a:stretch/>
        </p:blipFill>
        <p:spPr>
          <a:xfrm>
            <a:off x="359640" y="1431720"/>
            <a:ext cx="4669200" cy="3487680"/>
          </a:xfrm>
          <a:prstGeom prst="rect">
            <a:avLst/>
          </a:prstGeom>
          <a:ln w="18000">
            <a:noFill/>
          </a:ln>
        </p:spPr>
      </p:pic>
      <p:sp>
        <p:nvSpPr>
          <p:cNvPr id="242"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Correlation Matrix</a:t>
            </a:r>
            <a:endParaRPr b="0" lang="en-US" sz="2400" spc="-1" strike="noStrike">
              <a:latin typeface="Arial"/>
            </a:endParaRPr>
          </a:p>
        </p:txBody>
      </p:sp>
      <p:sp>
        <p:nvSpPr>
          <p:cNvPr id="243" name="CustomShape 2"/>
          <p:cNvSpPr/>
          <p:nvPr/>
        </p:nvSpPr>
        <p:spPr>
          <a:xfrm>
            <a:off x="5486400" y="1350000"/>
            <a:ext cx="4056480" cy="3509640"/>
          </a:xfrm>
          <a:prstGeom prst="rect">
            <a:avLst/>
          </a:prstGeom>
          <a:noFill/>
          <a:ln w="0">
            <a:noFill/>
          </a:ln>
        </p:spPr>
        <p:style>
          <a:lnRef idx="0"/>
          <a:fillRef idx="0"/>
          <a:effectRef idx="0"/>
          <a:fontRef idx="minor"/>
        </p:style>
        <p:txBody>
          <a:bodyPr lIns="0" rIns="0" tIns="0" bIns="0">
            <a:normAutofit/>
          </a:bodyPr>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All our Data is important but we need to select the most important one and a correlation Matrix can do that. </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From our correlation, we notice that the correlations between call_duration and call_direction are the only remarkable ones though weak. </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Thus, we can include either of them.</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As a result, i am removing call_direction from the data and considering the other for further analysis</a:t>
            </a:r>
            <a:r>
              <a:rPr b="1" lang="en-US" sz="1400" spc="-1" strike="noStrike">
                <a:solidFill>
                  <a:srgbClr val="1c1c1c"/>
                </a:solidFill>
                <a:latin typeface="Source Sans Pro Semibold"/>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Classification Report for Churn Status</a:t>
            </a:r>
            <a:endParaRPr b="0" lang="en-US" sz="2400" spc="-1" strike="noStrike">
              <a:latin typeface="Arial"/>
            </a:endParaRPr>
          </a:p>
        </p:txBody>
      </p:sp>
      <p:pic>
        <p:nvPicPr>
          <p:cNvPr id="245" name="" descr=""/>
          <p:cNvPicPr/>
          <p:nvPr/>
        </p:nvPicPr>
        <p:blipFill>
          <a:blip r:embed="rId1"/>
          <a:srcRect l="17482" t="34716" r="56988" b="46208"/>
          <a:stretch/>
        </p:blipFill>
        <p:spPr>
          <a:xfrm>
            <a:off x="164520" y="1609200"/>
            <a:ext cx="4553280" cy="2276640"/>
          </a:xfrm>
          <a:prstGeom prst="rect">
            <a:avLst/>
          </a:prstGeom>
          <a:ln w="18000">
            <a:noFill/>
          </a:ln>
        </p:spPr>
      </p:pic>
      <p:sp>
        <p:nvSpPr>
          <p:cNvPr id="246"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fontScale="73000"/>
          </a:bodyPr>
          <a:p>
            <a:pPr marL="216000" indent="-216000" algn="just">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 </a:t>
            </a:r>
            <a:r>
              <a:rPr b="0" lang="en-US" sz="1400" spc="-1" strike="noStrike">
                <a:solidFill>
                  <a:srgbClr val="1c1c1c"/>
                </a:solidFill>
                <a:latin typeface="Source Sans Pro Semibold"/>
              </a:rPr>
              <a:t>Precision: Out of all the "churn" data that the model predicted, only 13% actually churned whereas only 99% did not churn.</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Recall: Out of all the "churn" data that the model predicted, 88% of the outcome was correct for not churning and likewise only 80% for churning.</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F1 Scores: 0.93 and 0.70 for not churning and churning respectively.</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Since this value for churning is very close to 1, it tells us that the model does a good job of predicting the likeliness of the subscribers to churn the services as well as not to churn.</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Support: These values simply tell us how many samples belonged to each class in the test dataset. We can see that among the samples in the test dataset, 6250 were not churning and only 137 were churning.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Confusion Matrix</a:t>
            </a:r>
            <a:endParaRPr b="0" lang="en-US" sz="2400" spc="-1" strike="noStrike">
              <a:latin typeface="Arial"/>
            </a:endParaRPr>
          </a:p>
        </p:txBody>
      </p:sp>
      <p:pic>
        <p:nvPicPr>
          <p:cNvPr id="248" name="" descr=""/>
          <p:cNvPicPr/>
          <p:nvPr/>
        </p:nvPicPr>
        <p:blipFill>
          <a:blip r:embed="rId1"/>
          <a:stretch/>
        </p:blipFill>
        <p:spPr>
          <a:xfrm>
            <a:off x="483840" y="1350000"/>
            <a:ext cx="4230720" cy="3509640"/>
          </a:xfrm>
          <a:prstGeom prst="rect">
            <a:avLst/>
          </a:prstGeom>
          <a:ln w="18000">
            <a:noFill/>
          </a:ln>
        </p:spPr>
      </p:pic>
      <p:sp>
        <p:nvSpPr>
          <p:cNvPr id="249"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fontScale="97000"/>
          </a:bodyPr>
          <a:p>
            <a:pPr marL="216000" indent="-216000" algn="just">
              <a:lnSpc>
                <a:spcPct val="115000"/>
              </a:lnSpc>
              <a:spcAft>
                <a:spcPts val="853"/>
              </a:spcAft>
              <a:buClr>
                <a:srgbClr val="000000"/>
              </a:buClr>
              <a:buSzPct val="45000"/>
              <a:buFont typeface="Wingdings" charset="2"/>
              <a:buChar char=""/>
            </a:pPr>
            <a:r>
              <a:rPr b="1" lang="en-US" sz="1950" spc="-1" strike="noStrike">
                <a:solidFill>
                  <a:srgbClr val="1c1c1c"/>
                </a:solidFill>
                <a:latin typeface="Source Sans Pro Semibold"/>
              </a:rPr>
              <a:t> </a:t>
            </a:r>
            <a:r>
              <a:rPr b="0" lang="en-US" sz="1400" spc="-1" strike="noStrike">
                <a:solidFill>
                  <a:srgbClr val="1c1c1c"/>
                </a:solidFill>
                <a:latin typeface="Source Sans Pro Semibold"/>
              </a:rPr>
              <a:t>The diagonal elements are the correctly predicted samples. </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True positive: 5501 records of churning were predicted correctly by the model.</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False-positive: 749 records of not churning were wrongly predicted as churning records</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False-negative: 28 records of not churning were wrongly predicted as churning records</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True Negative: 109 records of not churning were predicted correctly by the model.</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1" lang="en-US" sz="1400" spc="-1" strike="noStrike">
                <a:solidFill>
                  <a:srgbClr val="1c1c1c"/>
                </a:solidFill>
                <a:latin typeface="Source Sans Pro Semibold"/>
              </a:rPr>
              <a:t>Note: </a:t>
            </a:r>
            <a:r>
              <a:rPr b="0" lang="en-US" sz="1400" spc="-1" strike="noStrike">
                <a:solidFill>
                  <a:srgbClr val="1c1c1c"/>
                </a:solidFill>
                <a:latin typeface="Source Sans Pro Semibold"/>
              </a:rPr>
              <a:t>The above output changes as we re run the model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Customers Reasons for Churning </a:t>
            </a:r>
            <a:endParaRPr b="0" lang="en-US" sz="2400" spc="-1" strike="noStrike">
              <a:latin typeface="Arial"/>
            </a:endParaRPr>
          </a:p>
        </p:txBody>
      </p:sp>
      <p:sp>
        <p:nvSpPr>
          <p:cNvPr id="251" name="CustomShape 2"/>
          <p:cNvSpPr/>
          <p:nvPr/>
        </p:nvSpPr>
        <p:spPr>
          <a:xfrm>
            <a:off x="360000" y="1350000"/>
            <a:ext cx="4479120" cy="3509640"/>
          </a:xfrm>
          <a:prstGeom prst="rect">
            <a:avLst/>
          </a:prstGeom>
          <a:noFill/>
          <a:ln w="0">
            <a:noFill/>
          </a:ln>
        </p:spPr>
        <p:style>
          <a:lnRef idx="0"/>
          <a:fillRef idx="0"/>
          <a:effectRef idx="0"/>
          <a:fontRef idx="minor"/>
        </p:style>
        <p:txBody>
          <a:bodyPr lIns="0" rIns="0" tIns="0" bIns="0">
            <a:normAutofit/>
          </a:bodyPr>
          <a:p>
            <a:pPr marL="216000" indent="-215640">
              <a:lnSpc>
                <a:spcPct val="100000"/>
              </a:lnSpc>
              <a:spcAft>
                <a:spcPts val="853"/>
              </a:spcAft>
              <a:buClr>
                <a:srgbClr val="000000"/>
              </a:buClr>
              <a:buSzPct val="45000"/>
              <a:buFont typeface="Wingdings" charset="2"/>
              <a:buChar char=""/>
            </a:pPr>
            <a:r>
              <a:rPr b="1" lang="en-US" sz="1400" spc="-1" strike="noStrike">
                <a:solidFill>
                  <a:srgbClr val="1c1c1c"/>
                </a:solidFill>
                <a:latin typeface="Source Sans Pro Semibold"/>
              </a:rPr>
              <a:t>Included some of the Following subjects:</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Codes</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Accessory Technical Issue</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General </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Finance</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Sales</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Technical/ Battery Performance</a:t>
            </a:r>
            <a:endParaRPr b="0" lang="en-US" sz="1400" spc="-1" strike="noStrike">
              <a:latin typeface="Arial"/>
            </a:endParaRPr>
          </a:p>
          <a:p>
            <a:pPr>
              <a:lnSpc>
                <a:spcPct val="100000"/>
              </a:lnSpc>
              <a:spcAft>
                <a:spcPts val="853"/>
              </a:spcAft>
            </a:pPr>
            <a:endParaRPr b="0" lang="en-US" sz="1400" spc="-1" strike="noStrike">
              <a:latin typeface="Arial"/>
            </a:endParaRPr>
          </a:p>
          <a:p>
            <a:pPr>
              <a:lnSpc>
                <a:spcPct val="100000"/>
              </a:lnSpc>
              <a:spcAft>
                <a:spcPts val="853"/>
              </a:spcAft>
            </a:pPr>
            <a:r>
              <a:rPr b="1" lang="en-US" sz="1400" spc="-1" strike="noStrike">
                <a:solidFill>
                  <a:srgbClr val="1c1c1c"/>
                </a:solidFill>
                <a:latin typeface="Source Sans Pro Semibold"/>
              </a:rPr>
              <a:t> </a:t>
            </a:r>
            <a:endParaRPr b="0" lang="en-US" sz="1400" spc="-1" strike="noStrike">
              <a:latin typeface="Arial"/>
            </a:endParaRPr>
          </a:p>
        </p:txBody>
      </p:sp>
      <p:sp>
        <p:nvSpPr>
          <p:cNvPr id="252" name="CustomShape 3"/>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Accessory Non-Technical Issue</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Accounts </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Survey</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Portfolio Health </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Unsellable Kit (Association Errors)</a:t>
            </a:r>
            <a:endParaRPr b="0" lang="en-US" sz="140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Other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0000" y="270000"/>
            <a:ext cx="9359640" cy="709920"/>
          </a:xfrm>
          <a:prstGeom prst="rect">
            <a:avLst/>
          </a:prstGeom>
          <a:noFill/>
          <a:ln w="0">
            <a:noFill/>
          </a:ln>
        </p:spPr>
        <p:style>
          <a:lnRef idx="0"/>
          <a:fillRef idx="0"/>
          <a:effectRef idx="0"/>
          <a:fontRef idx="minor"/>
        </p:style>
        <p:txBody>
          <a:bodyPr lIns="0" rIns="0" tIns="0" bIns="0">
            <a:noAutofit/>
          </a:bodyPr>
          <a:p>
            <a:pPr algn="ctr">
              <a:lnSpc>
                <a:spcPct val="100000"/>
              </a:lnSpc>
            </a:pPr>
            <a:r>
              <a:rPr b="1" lang="en-US" sz="2400" spc="-1" strike="noStrike">
                <a:solidFill>
                  <a:srgbClr val="ffffff"/>
                </a:solidFill>
                <a:latin typeface="Source Sans Pro Black"/>
              </a:rPr>
              <a:t>Model 1: Logistic Regression(LR) to Predict the Future Call Direction</a:t>
            </a:r>
            <a:endParaRPr b="0" lang="en-US" sz="2400" spc="-1" strike="noStrike">
              <a:latin typeface="Arial"/>
            </a:endParaRPr>
          </a:p>
        </p:txBody>
      </p:sp>
      <p:pic>
        <p:nvPicPr>
          <p:cNvPr id="254" name="" descr=""/>
          <p:cNvPicPr/>
          <p:nvPr/>
        </p:nvPicPr>
        <p:blipFill>
          <a:blip r:embed="rId1"/>
          <a:stretch/>
        </p:blipFill>
        <p:spPr>
          <a:xfrm>
            <a:off x="359640" y="1436400"/>
            <a:ext cx="4479120" cy="3336480"/>
          </a:xfrm>
          <a:prstGeom prst="rect">
            <a:avLst/>
          </a:prstGeom>
          <a:ln w="18000">
            <a:noFill/>
          </a:ln>
        </p:spPr>
      </p:pic>
      <p:sp>
        <p:nvSpPr>
          <p:cNvPr id="255"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The diagonal elements are the correctly predicted samples. </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True positive: 6756 records of Incoming were predicted correctly by the model.</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False-positive: 499 records of Outgoing were wrongly predicted as Incoming by the model.</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False-negative: 1035 records of Outgoing were wrongly predicted as Incoming records</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True Negative: 1290 records of Outgoing were predicted correctly by the model.</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Model accuracy is at 84%</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US" sz="2400" spc="-1" strike="noStrike">
                <a:solidFill>
                  <a:srgbClr val="ffffff"/>
                </a:solidFill>
                <a:latin typeface="Source Sans Pro Black"/>
              </a:rPr>
              <a:t>LR Classification Report for Future Call Direction</a:t>
            </a:r>
            <a:endParaRPr b="0" lang="en-US" sz="2400" spc="-1" strike="noStrike">
              <a:latin typeface="Arial"/>
            </a:endParaRPr>
          </a:p>
        </p:txBody>
      </p:sp>
      <p:pic>
        <p:nvPicPr>
          <p:cNvPr id="257" name="" descr=""/>
          <p:cNvPicPr/>
          <p:nvPr/>
        </p:nvPicPr>
        <p:blipFill>
          <a:blip r:embed="rId1"/>
          <a:srcRect l="17482" t="57165" r="56988" b="25799"/>
          <a:stretch/>
        </p:blipFill>
        <p:spPr>
          <a:xfrm>
            <a:off x="400320" y="1389960"/>
            <a:ext cx="4608360" cy="2514240"/>
          </a:xfrm>
          <a:prstGeom prst="rect">
            <a:avLst/>
          </a:prstGeom>
          <a:ln w="18000">
            <a:noFill/>
          </a:ln>
        </p:spPr>
      </p:pic>
      <p:sp>
        <p:nvSpPr>
          <p:cNvPr id="258"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fontScale="75000"/>
          </a:bodyPr>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1" lang="en-US" sz="1400" spc="-1" strike="noStrike">
                <a:solidFill>
                  <a:srgbClr val="1c1c1c"/>
                </a:solidFill>
                <a:latin typeface="Source Sans Pro Semibold"/>
              </a:rPr>
              <a:t>Precision:</a:t>
            </a:r>
            <a:r>
              <a:rPr b="0" lang="en-US" sz="1400" spc="-1" strike="noStrike">
                <a:solidFill>
                  <a:srgbClr val="1c1c1c"/>
                </a:solidFill>
                <a:latin typeface="Source Sans Pro Semibold"/>
              </a:rPr>
              <a:t> Out of all the "call_direction" that the model predicted, 87% actually were Incoming whereas 72% were Outgoing.</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1" lang="en-US" sz="1400" spc="-1" strike="noStrike">
                <a:solidFill>
                  <a:srgbClr val="1c1c1c"/>
                </a:solidFill>
                <a:latin typeface="Source Sans Pro Semibold"/>
              </a:rPr>
              <a:t> </a:t>
            </a:r>
            <a:r>
              <a:rPr b="1" lang="en-US" sz="1400" spc="-1" strike="noStrike">
                <a:solidFill>
                  <a:srgbClr val="1c1c1c"/>
                </a:solidFill>
                <a:latin typeface="Source Sans Pro Semibold"/>
              </a:rPr>
              <a:t>Recall:</a:t>
            </a:r>
            <a:r>
              <a:rPr b="0" lang="en-US" sz="1400" spc="-1" strike="noStrike">
                <a:solidFill>
                  <a:srgbClr val="1c1c1c"/>
                </a:solidFill>
                <a:latin typeface="Source Sans Pro Semibold"/>
              </a:rPr>
              <a:t> Out of all the "call_direction" data that the model predicted, 93% of the outcome was correct for Incoming and likewise 55% for Outgoing.</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1" lang="en-US" sz="1400" spc="-1" strike="noStrike">
                <a:solidFill>
                  <a:srgbClr val="1c1c1c"/>
                </a:solidFill>
                <a:latin typeface="Source Sans Pro Semibold"/>
              </a:rPr>
              <a:t>F1 Scores: </a:t>
            </a:r>
            <a:r>
              <a:rPr b="0" lang="en-US" sz="1400" spc="-1" strike="noStrike">
                <a:solidFill>
                  <a:srgbClr val="1c1c1c"/>
                </a:solidFill>
                <a:latin typeface="Source Sans Pro Semibold"/>
              </a:rPr>
              <a:t>0.90 and 0.63 for Incoming and Outgoing respectively.</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Since these values are very close to 1, it tells us that the model does a good job of predicting whether the call_direction was Incoming or Outgoing.</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1" lang="en-US" sz="1400" spc="-1" strike="noStrike">
                <a:solidFill>
                  <a:srgbClr val="1c1c1c"/>
                </a:solidFill>
                <a:latin typeface="Source Sans Pro Semibold"/>
              </a:rPr>
              <a:t>Support:</a:t>
            </a:r>
            <a:r>
              <a:rPr b="0" lang="en-US" sz="1400" spc="-1" strike="noStrike">
                <a:solidFill>
                  <a:srgbClr val="1c1c1c"/>
                </a:solidFill>
                <a:latin typeface="Source Sans Pro Semibold"/>
              </a:rPr>
              <a:t> These values simply tell us how many samples belonged to each class in the test dataset. We can see that among the samples in the test dataset, 7255 were Incoming and 2325 were Outgoing.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US" sz="2400" spc="-1" strike="noStrike">
                <a:solidFill>
                  <a:srgbClr val="ffffff"/>
                </a:solidFill>
                <a:latin typeface="Source Sans Pro Black"/>
              </a:rPr>
              <a:t>Model 2: Decision Tree(DT) to Predict the Future Call Direction</a:t>
            </a:r>
            <a:endParaRPr b="0" lang="en-US" sz="2400" spc="-1" strike="noStrike">
              <a:latin typeface="Arial"/>
            </a:endParaRPr>
          </a:p>
        </p:txBody>
      </p:sp>
      <p:pic>
        <p:nvPicPr>
          <p:cNvPr id="260" name="" descr=""/>
          <p:cNvPicPr/>
          <p:nvPr/>
        </p:nvPicPr>
        <p:blipFill>
          <a:blip r:embed="rId1"/>
          <a:stretch/>
        </p:blipFill>
        <p:spPr>
          <a:xfrm>
            <a:off x="359640" y="1436400"/>
            <a:ext cx="4479120" cy="3336480"/>
          </a:xfrm>
          <a:prstGeom prst="rect">
            <a:avLst/>
          </a:prstGeom>
          <a:ln w="18000">
            <a:noFill/>
          </a:ln>
        </p:spPr>
      </p:pic>
      <p:sp>
        <p:nvSpPr>
          <p:cNvPr id="261"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marL="216000" indent="-216000">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The diagonal elements are the correctly predicted samples. </a:t>
            </a:r>
            <a:endParaRPr b="0" lang="en-US" sz="1400" spc="-1" strike="noStrike">
              <a:latin typeface="Arial"/>
            </a:endParaRPr>
          </a:p>
          <a:p>
            <a:pPr marL="216000" indent="-216000">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True positive: 7059 records of Incoming were predicted correctly by the model.</a:t>
            </a:r>
            <a:endParaRPr b="0" lang="en-US" sz="1400" spc="-1" strike="noStrike">
              <a:latin typeface="Arial"/>
            </a:endParaRPr>
          </a:p>
          <a:p>
            <a:pPr marL="216000" indent="-216000">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False-positive: 196 records of Outgoing were wrongly predicted as Incoming by the model.</a:t>
            </a:r>
            <a:endParaRPr b="0" lang="en-US" sz="1400" spc="-1" strike="noStrike">
              <a:latin typeface="Arial"/>
            </a:endParaRPr>
          </a:p>
          <a:p>
            <a:pPr marL="216000" indent="-216000">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False-negative: 213 records of Outgoing were wrongly predicted as Incoming records</a:t>
            </a:r>
            <a:endParaRPr b="0" lang="en-US" sz="1400" spc="-1" strike="noStrike">
              <a:latin typeface="Arial"/>
            </a:endParaRPr>
          </a:p>
          <a:p>
            <a:pPr marL="216000" indent="-216000">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True Negative: 2112 records of Outgoing were predicted correctly by the model.</a:t>
            </a:r>
            <a:endParaRPr b="0" lang="en-US" sz="1400" spc="-1" strike="noStrike">
              <a:latin typeface="Arial"/>
            </a:endParaRPr>
          </a:p>
          <a:p>
            <a:pPr marL="216000" indent="-216000">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Model accuracy is at 95%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US" sz="2400" spc="-1" strike="noStrike">
                <a:solidFill>
                  <a:srgbClr val="ffffff"/>
                </a:solidFill>
                <a:latin typeface="Source Sans Pro Black"/>
              </a:rPr>
              <a:t>DT Classification Report for Future Call Direction</a:t>
            </a:r>
            <a:endParaRPr b="0" lang="en-US" sz="2400" spc="-1" strike="noStrike">
              <a:latin typeface="Arial"/>
            </a:endParaRPr>
          </a:p>
        </p:txBody>
      </p:sp>
      <p:pic>
        <p:nvPicPr>
          <p:cNvPr id="263" name="" descr=""/>
          <p:cNvPicPr/>
          <p:nvPr/>
        </p:nvPicPr>
        <p:blipFill>
          <a:blip r:embed="rId1"/>
          <a:srcRect l="17482" t="43395" r="56988" b="37137"/>
          <a:stretch/>
        </p:blipFill>
        <p:spPr>
          <a:xfrm>
            <a:off x="269280" y="1600200"/>
            <a:ext cx="4530960" cy="2459520"/>
          </a:xfrm>
          <a:prstGeom prst="rect">
            <a:avLst/>
          </a:prstGeom>
          <a:ln w="18000">
            <a:noFill/>
          </a:ln>
        </p:spPr>
      </p:pic>
      <p:sp>
        <p:nvSpPr>
          <p:cNvPr id="264"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fontScale="62000"/>
          </a:bodyPr>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Precision: Out of all the "call_direction" that the model predicted, 97% actually were Incoming whereas 92% were Outgoing.</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Recall: Out of all the "call_direction" data that the model predicted, 97% of the outcome was correct for Incoming and likewise 91% for Outgoing.</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F1 Scores: 0.97 and 0.91 for Incoming and Outgoing respectively.</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Since this values are very close to 1, it tells us that the model does a good job of predicting whether the call_direction was Incoming or Outgoing.</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Support: These values simply tell us how many samples belonged to each class in the test data set We can see that among the samples in the test data set, 7255 were Incoming and 2325 were Outgoing.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Statistics: Most Incoming Call Traffic</a:t>
            </a:r>
            <a:endParaRPr b="0" lang="en-US" sz="2400" spc="-1" strike="noStrike">
              <a:latin typeface="Arial"/>
            </a:endParaRPr>
          </a:p>
        </p:txBody>
      </p:sp>
      <p:pic>
        <p:nvPicPr>
          <p:cNvPr id="216" name="" descr=""/>
          <p:cNvPicPr/>
          <p:nvPr/>
        </p:nvPicPr>
        <p:blipFill>
          <a:blip r:embed="rId1"/>
          <a:srcRect l="18295" t="29095" r="67035" b="53785"/>
          <a:stretch/>
        </p:blipFill>
        <p:spPr>
          <a:xfrm>
            <a:off x="359640" y="1845360"/>
            <a:ext cx="4479120" cy="2518920"/>
          </a:xfrm>
          <a:prstGeom prst="rect">
            <a:avLst/>
          </a:prstGeom>
          <a:ln w="18000">
            <a:noFill/>
          </a:ln>
        </p:spPr>
      </p:pic>
      <p:sp>
        <p:nvSpPr>
          <p:cNvPr id="217"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marL="216000" indent="-216000" algn="just">
              <a:lnSpc>
                <a:spcPct val="115000"/>
              </a:lnSpc>
              <a:spcAft>
                <a:spcPts val="853"/>
              </a:spcAft>
              <a:buClr>
                <a:srgbClr val="000000"/>
              </a:buClr>
              <a:buSzPct val="45000"/>
              <a:buFont typeface="Wingdings" charset="2"/>
              <a:buChar char=""/>
            </a:pPr>
            <a:r>
              <a:rPr b="1" lang="en-US" sz="1950" spc="-1" strike="noStrike">
                <a:solidFill>
                  <a:srgbClr val="1c1c1c"/>
                </a:solidFill>
                <a:latin typeface="Source Sans Pro Semibold"/>
              </a:rPr>
              <a:t> </a:t>
            </a:r>
            <a:r>
              <a:rPr b="0" lang="en-US" sz="1400" spc="-1" strike="noStrike">
                <a:solidFill>
                  <a:srgbClr val="1c1c1c"/>
                </a:solidFill>
                <a:latin typeface="Source Sans Pro Semibold"/>
              </a:rPr>
              <a:t>From the summary statistics, it can be deduced that, most Incoming call traffic was witnessed in the month of October and this had a record of 19739.</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US" sz="2400" spc="-1" strike="noStrike">
                <a:solidFill>
                  <a:srgbClr val="ffffff"/>
                </a:solidFill>
                <a:latin typeface="Source Sans Pro Black"/>
              </a:rPr>
              <a:t>Model 3: Naive Bayes(NB) to Predict the Future Call Direction</a:t>
            </a:r>
            <a:endParaRPr b="0" lang="en-US" sz="2400" spc="-1" strike="noStrike">
              <a:latin typeface="Arial"/>
            </a:endParaRPr>
          </a:p>
        </p:txBody>
      </p:sp>
      <p:pic>
        <p:nvPicPr>
          <p:cNvPr id="266" name="" descr=""/>
          <p:cNvPicPr/>
          <p:nvPr/>
        </p:nvPicPr>
        <p:blipFill>
          <a:blip r:embed="rId1"/>
          <a:stretch/>
        </p:blipFill>
        <p:spPr>
          <a:xfrm>
            <a:off x="359640" y="1436400"/>
            <a:ext cx="4479120" cy="3336480"/>
          </a:xfrm>
          <a:prstGeom prst="rect">
            <a:avLst/>
          </a:prstGeom>
          <a:ln w="18000">
            <a:noFill/>
          </a:ln>
        </p:spPr>
      </p:pic>
      <p:sp>
        <p:nvSpPr>
          <p:cNvPr id="267"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The diagonal elements are the correctly predicted samples. </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True positive: 6682 records of Incoming were predicted correctly by the model.</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False-positive: 573 records of Outgoing were wrongly predicted as Incoming by the model.</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False-negative: 753 records of Outgoing were wrongly predicted as Incoming records</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True Negative: 1572 records of Outgoing were predicted correctly by the model.</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Model accuracy is at 86%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US" sz="2400" spc="-1" strike="noStrike">
                <a:solidFill>
                  <a:srgbClr val="ffffff"/>
                </a:solidFill>
                <a:latin typeface="Source Sans Pro Black"/>
              </a:rPr>
              <a:t>NB Classification Report for Future Call Direction</a:t>
            </a:r>
            <a:endParaRPr b="0" lang="en-US" sz="2400" spc="-1" strike="noStrike">
              <a:latin typeface="Arial"/>
            </a:endParaRPr>
          </a:p>
        </p:txBody>
      </p:sp>
      <p:pic>
        <p:nvPicPr>
          <p:cNvPr id="269" name="" descr=""/>
          <p:cNvPicPr/>
          <p:nvPr/>
        </p:nvPicPr>
        <p:blipFill>
          <a:blip r:embed="rId1"/>
          <a:srcRect l="17551" t="43038" r="57943" b="37137"/>
          <a:stretch/>
        </p:blipFill>
        <p:spPr>
          <a:xfrm>
            <a:off x="292680" y="1481400"/>
            <a:ext cx="4526280" cy="2514240"/>
          </a:xfrm>
          <a:prstGeom prst="rect">
            <a:avLst/>
          </a:prstGeom>
          <a:ln w="18000">
            <a:noFill/>
          </a:ln>
        </p:spPr>
      </p:pic>
      <p:sp>
        <p:nvSpPr>
          <p:cNvPr id="270"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fontScale="62000"/>
          </a:bodyPr>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Precision: Out of all the "call_direction" that the model predicted, 90% actually were Incoming whereas 73% were Outgoing.</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Recall: Out of all the "call_direction" data that the model predicted, 92% of the outcome was correct for Incoming and likewise 68% for Outgoing.</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F1 Scores: 0.91 and 0.70 for Incoming and Outgoing respectively.</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Since this values are very close to 1, it tells us that the model does a good job of predicting whether the call_direction was Incoming or Outgoing.</a:t>
            </a:r>
            <a:endParaRPr b="0" lang="en-US" sz="1400" spc="-1" strike="noStrike">
              <a:latin typeface="Arial"/>
            </a:endParaRPr>
          </a:p>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Support: These values simply tell us how many samples belonged to each class in the test dataset. We can see that among the samples in the test dataset, 7255 were Incoming and 2325 were Outgoing.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28600" y="1233360"/>
            <a:ext cx="9359640" cy="3338280"/>
          </a:xfrm>
          <a:prstGeom prst="rect">
            <a:avLst/>
          </a:prstGeom>
          <a:noFill/>
          <a:ln w="0">
            <a:noFill/>
          </a:ln>
        </p:spPr>
        <p:style>
          <a:lnRef idx="0"/>
          <a:fillRef idx="0"/>
          <a:effectRef idx="0"/>
          <a:fontRef idx="minor"/>
        </p:style>
        <p:txBody>
          <a:bodyPr lIns="0" rIns="0" tIns="0" bIns="0">
            <a:noAutofit/>
          </a:bodyPr>
          <a:p>
            <a:pPr algn="ctr">
              <a:lnSpc>
                <a:spcPct val="100000"/>
              </a:lnSpc>
            </a:pPr>
            <a:endParaRPr b="0" lang="en-US" sz="1800" spc="-1" strike="noStrike">
              <a:latin typeface="Arial"/>
            </a:endParaRPr>
          </a:p>
          <a:p>
            <a:pPr algn="ctr">
              <a:lnSpc>
                <a:spcPct val="100000"/>
              </a:lnSpc>
            </a:pPr>
            <a:r>
              <a:rPr b="1" lang="en-US" sz="4000" spc="-1" strike="noStrike">
                <a:solidFill>
                  <a:srgbClr val="1c1c1c"/>
                </a:solidFill>
                <a:latin typeface="Source Sans Pro Light"/>
              </a:rPr>
              <a:t>Thank you!</a:t>
            </a:r>
            <a:endParaRPr b="0" lang="en-US" sz="4000" spc="-1" strike="noStrike">
              <a:latin typeface="Arial"/>
            </a:endParaRPr>
          </a:p>
          <a:p>
            <a:pPr algn="ctr">
              <a:lnSpc>
                <a:spcPct val="100000"/>
              </a:lnSpc>
            </a:pPr>
            <a:endParaRPr b="0" lang="en-US" sz="4000" spc="-1" strike="noStrike">
              <a:latin typeface="Arial"/>
            </a:endParaRPr>
          </a:p>
          <a:p>
            <a:pPr algn="ctr">
              <a:lnSpc>
                <a:spcPct val="100000"/>
              </a:lnSpc>
            </a:pPr>
            <a:r>
              <a:rPr b="1" lang="en-US" sz="4000" spc="-1" strike="noStrike">
                <a:solidFill>
                  <a:srgbClr val="1c1c1c"/>
                </a:solidFill>
                <a:latin typeface="Source Sans Pro Light"/>
              </a:rPr>
              <a:t>Q &amp; A</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Statistics: Variations Over the Course of the Day</a:t>
            </a:r>
            <a:endParaRPr b="0" lang="en-US" sz="2400" spc="-1" strike="noStrike">
              <a:latin typeface="Arial"/>
            </a:endParaRPr>
          </a:p>
        </p:txBody>
      </p:sp>
      <p:pic>
        <p:nvPicPr>
          <p:cNvPr id="219" name="" descr=""/>
          <p:cNvPicPr/>
          <p:nvPr/>
        </p:nvPicPr>
        <p:blipFill>
          <a:blip r:embed="rId1"/>
          <a:srcRect l="18293" t="50338" r="63376" b="8213"/>
          <a:stretch/>
        </p:blipFill>
        <p:spPr>
          <a:xfrm>
            <a:off x="588240" y="1371600"/>
            <a:ext cx="2840400" cy="3428640"/>
          </a:xfrm>
          <a:prstGeom prst="rect">
            <a:avLst/>
          </a:prstGeom>
          <a:ln w="18000">
            <a:noFill/>
          </a:ln>
        </p:spPr>
      </p:pic>
      <p:sp>
        <p:nvSpPr>
          <p:cNvPr id="220"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fontScale="72000"/>
          </a:bodyPr>
          <a:p>
            <a:pPr marL="216000" indent="-216000" algn="just">
              <a:lnSpc>
                <a:spcPct val="115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Reference made to summary table, we observe that on 2017-10-24, we had the highest incoming calls being 2241 and the least calls were found to be on 2017-11-03 at 1165.</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The case for outgoing calls was exceptional with  the highest being recorded on 2017-10-25 at 757 and least on 2017-11-02 at 348.</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 </a:t>
            </a:r>
            <a:r>
              <a:rPr b="0" lang="en-US" sz="1400" spc="-1" strike="noStrike">
                <a:solidFill>
                  <a:srgbClr val="1c1c1c"/>
                </a:solidFill>
                <a:latin typeface="Source Sans Pro Semibold"/>
              </a:rPr>
              <a:t>The keynote to take is that, October had a lot of activities for incoming calls than outgoing.</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These could be attributed to customer complaints, purchases or follow-up because hardly does a customer call when satisfied with the service(s).</a:t>
            </a:r>
            <a:endParaRPr b="0" lang="en-US" sz="140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These are further visualized in the proceeding diagrams</a:t>
            </a:r>
            <a:endParaRPr b="0" lang="en-US" sz="1400" spc="-1" strike="noStrike">
              <a:latin typeface="Arial"/>
            </a:endParaRPr>
          </a:p>
          <a:p>
            <a:pPr>
              <a:lnSpc>
                <a:spcPct val="100000"/>
              </a:lnSpc>
              <a:spcAft>
                <a:spcPts val="853"/>
              </a:spcAft>
            </a:pPr>
            <a:r>
              <a:rPr b="1" lang="en-US" sz="1950" spc="-1" strike="noStrike">
                <a:solidFill>
                  <a:srgbClr val="1c1c1c"/>
                </a:solidFill>
                <a:latin typeface="Source Sans Pro Semibold"/>
              </a:rPr>
              <a:t> </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Graph:Call_Direction Variations Over the Course of the Day</a:t>
            </a:r>
            <a:endParaRPr b="0" lang="en-US" sz="2400" spc="-1" strike="noStrike">
              <a:latin typeface="Arial"/>
            </a:endParaRPr>
          </a:p>
        </p:txBody>
      </p:sp>
      <p:pic>
        <p:nvPicPr>
          <p:cNvPr id="222" name="" descr=""/>
          <p:cNvPicPr/>
          <p:nvPr/>
        </p:nvPicPr>
        <p:blipFill>
          <a:blip r:embed="rId1"/>
          <a:stretch/>
        </p:blipFill>
        <p:spPr>
          <a:xfrm>
            <a:off x="1136160" y="1350000"/>
            <a:ext cx="7626960" cy="350964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Graph:Call Traffic Frequency Per Hour for Each Day</a:t>
            </a:r>
            <a:endParaRPr b="0" lang="en-US" sz="2400" spc="-1" strike="noStrike">
              <a:latin typeface="Arial"/>
            </a:endParaRPr>
          </a:p>
        </p:txBody>
      </p:sp>
      <p:pic>
        <p:nvPicPr>
          <p:cNvPr id="224" name="" descr=""/>
          <p:cNvPicPr/>
          <p:nvPr/>
        </p:nvPicPr>
        <p:blipFill>
          <a:blip r:embed="rId1"/>
          <a:stretch/>
        </p:blipFill>
        <p:spPr>
          <a:xfrm>
            <a:off x="364320" y="1350000"/>
            <a:ext cx="9170640" cy="350964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Graph(Bonus):Call_Direction Variations for Oct &amp; Nov</a:t>
            </a:r>
            <a:endParaRPr b="0" lang="en-US" sz="2400" spc="-1" strike="noStrike">
              <a:latin typeface="Arial"/>
            </a:endParaRPr>
          </a:p>
        </p:txBody>
      </p:sp>
      <p:pic>
        <p:nvPicPr>
          <p:cNvPr id="226" name="" descr=""/>
          <p:cNvPicPr/>
          <p:nvPr/>
        </p:nvPicPr>
        <p:blipFill>
          <a:blip r:embed="rId1"/>
          <a:stretch/>
        </p:blipFill>
        <p:spPr>
          <a:xfrm>
            <a:off x="1569600" y="1350000"/>
            <a:ext cx="6760440" cy="350964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Customers we Talked to on Each Day</a:t>
            </a:r>
            <a:endParaRPr b="0" lang="en-US" sz="2400" spc="-1" strike="noStrike">
              <a:latin typeface="Arial"/>
            </a:endParaRPr>
          </a:p>
        </p:txBody>
      </p:sp>
      <p:pic>
        <p:nvPicPr>
          <p:cNvPr id="228" name="" descr=""/>
          <p:cNvPicPr/>
          <p:nvPr/>
        </p:nvPicPr>
        <p:blipFill>
          <a:blip r:embed="rId1"/>
          <a:srcRect l="17561" t="42278" r="72167" b="26443"/>
          <a:stretch/>
        </p:blipFill>
        <p:spPr>
          <a:xfrm>
            <a:off x="685800" y="1371600"/>
            <a:ext cx="2461320" cy="3200040"/>
          </a:xfrm>
          <a:prstGeom prst="rect">
            <a:avLst/>
          </a:prstGeom>
          <a:ln w="18000">
            <a:noFill/>
          </a:ln>
        </p:spPr>
      </p:pic>
      <p:sp>
        <p:nvSpPr>
          <p:cNvPr id="229" name="CustomShape 2"/>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0" lang="en-US" sz="1950" spc="-1" strike="noStrike" u="sng">
                <a:solidFill>
                  <a:srgbClr val="1c1c1c"/>
                </a:solidFill>
                <a:uFillTx/>
                <a:latin typeface="Source Sans Pro Semibold"/>
              </a:rPr>
              <a:t>Observations:</a:t>
            </a:r>
            <a:endParaRPr b="0" lang="en-US" sz="1950" spc="-1" strike="noStrike">
              <a:latin typeface="Arial"/>
            </a:endParaRPr>
          </a:p>
          <a:p>
            <a:pPr marL="216000" indent="-21564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On 2017-10-24, we talked to the highest number of customers scoring at 2845 and, the least were noted on 2017-11-03 being at 1592.</a:t>
            </a:r>
            <a:endParaRPr b="0" lang="en-US" sz="1400" spc="-1" strike="noStrike">
              <a:latin typeface="Arial"/>
            </a:endParaRPr>
          </a:p>
          <a:p>
            <a:pPr marL="216000" indent="-215640" algn="just">
              <a:lnSpc>
                <a:spcPct val="100000"/>
              </a:lnSpc>
              <a:spcAft>
                <a:spcPts val="853"/>
              </a:spcAft>
              <a:buClr>
                <a:srgbClr val="000000"/>
              </a:buClr>
              <a:buSzPct val="45000"/>
              <a:buFont typeface="Wingdings" charset="2"/>
              <a:buChar char=""/>
            </a:pPr>
            <a:r>
              <a:rPr b="0" lang="en-US" sz="1400" spc="-1" strike="noStrike">
                <a:solidFill>
                  <a:srgbClr val="1c1c1c"/>
                </a:solidFill>
                <a:latin typeface="Source Sans Pro Semibold"/>
              </a:rPr>
              <a:t>This still maintains the pattern of much activities in the month of October.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Statistics: Customers who Called Multiple Times in the 2 week period</a:t>
            </a:r>
            <a:endParaRPr b="0" lang="en-US" sz="2400" spc="-1" strike="noStrike">
              <a:latin typeface="Arial"/>
            </a:endParaRPr>
          </a:p>
        </p:txBody>
      </p:sp>
      <p:sp>
        <p:nvSpPr>
          <p:cNvPr id="231" name="CustomShape 2"/>
          <p:cNvSpPr/>
          <p:nvPr/>
        </p:nvSpPr>
        <p:spPr>
          <a:xfrm>
            <a:off x="360000" y="1350000"/>
            <a:ext cx="9179640" cy="350964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1" lang="en-US" sz="1950" spc="-1" strike="noStrike">
                <a:solidFill>
                  <a:srgbClr val="1c1c1c"/>
                </a:solidFill>
                <a:latin typeface="Source Sans Pro Semibold"/>
              </a:rPr>
              <a:t> </a:t>
            </a:r>
            <a:endParaRPr b="0" lang="en-US" sz="195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   </a:t>
            </a:r>
            <a:r>
              <a:rPr b="0" lang="en-US" sz="1950" spc="-1" strike="noStrike">
                <a:solidFill>
                  <a:srgbClr val="1c1c1c"/>
                </a:solidFill>
                <a:latin typeface="Source Sans Pro Semibold"/>
              </a:rPr>
              <a:t>Using </a:t>
            </a:r>
            <a:r>
              <a:rPr b="1" lang="en-US" sz="1950" spc="-1" strike="noStrike">
                <a:solidFill>
                  <a:srgbClr val="1c1c1c"/>
                </a:solidFill>
                <a:latin typeface="Source Sans Pro Semibold"/>
              </a:rPr>
              <a:t>source_person_id</a:t>
            </a:r>
            <a:r>
              <a:rPr b="0" lang="en-US" sz="1950" spc="-1" strike="noStrike">
                <a:solidFill>
                  <a:srgbClr val="1c1c1c"/>
                </a:solidFill>
                <a:latin typeface="Source Sans Pro Semibold"/>
              </a:rPr>
              <a:t>: 2,438 customers called Maven Cloud Limited multiple times </a:t>
            </a:r>
            <a:endParaRPr b="0" lang="en-US" sz="1950" spc="-1" strike="noStrike">
              <a:latin typeface="Arial"/>
            </a:endParaRPr>
          </a:p>
          <a:p>
            <a:pPr marL="216000" indent="-216000" algn="just">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 </a:t>
            </a:r>
            <a:r>
              <a:rPr b="0" lang="en-US" sz="1950" spc="-1" strike="noStrike">
                <a:solidFill>
                  <a:srgbClr val="1c1c1c"/>
                </a:solidFill>
                <a:latin typeface="Source Sans Pro Semibold"/>
              </a:rPr>
              <a:t>Using </a:t>
            </a:r>
            <a:r>
              <a:rPr b="1" lang="en-US" sz="1950" spc="-1" strike="noStrike">
                <a:solidFill>
                  <a:srgbClr val="1c1c1c"/>
                </a:solidFill>
                <a:latin typeface="Source Sans Pro Semibold"/>
              </a:rPr>
              <a:t>destination_person_id:</a:t>
            </a:r>
            <a:r>
              <a:rPr b="0" lang="en-US" sz="1950" spc="-1" strike="noStrike">
                <a:solidFill>
                  <a:srgbClr val="1c1c1c"/>
                </a:solidFill>
                <a:latin typeface="Source Sans Pro Semibold"/>
              </a:rPr>
              <a:t> 758 customers called Maven Cloud Limited </a:t>
            </a: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rPr>
              <a:t> </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60000" y="270000"/>
            <a:ext cx="9359640" cy="7196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rPr>
              <a:t>Subject Matter With Clients </a:t>
            </a:r>
            <a:endParaRPr b="0" lang="en-US" sz="2400" spc="-1" strike="noStrike">
              <a:latin typeface="Arial"/>
            </a:endParaRPr>
          </a:p>
        </p:txBody>
      </p:sp>
      <p:sp>
        <p:nvSpPr>
          <p:cNvPr id="233" name="CustomShape 2"/>
          <p:cNvSpPr/>
          <p:nvPr/>
        </p:nvSpPr>
        <p:spPr>
          <a:xfrm>
            <a:off x="360000" y="1350000"/>
            <a:ext cx="4479120" cy="3509640"/>
          </a:xfrm>
          <a:prstGeom prst="rect">
            <a:avLst/>
          </a:prstGeom>
          <a:noFill/>
          <a:ln w="0">
            <a:noFill/>
          </a:ln>
        </p:spPr>
        <p:style>
          <a:lnRef idx="0"/>
          <a:fillRef idx="0"/>
          <a:effectRef idx="0"/>
          <a:fontRef idx="minor"/>
        </p:style>
        <p:txBody>
          <a:bodyPr lIns="0" rIns="0" tIns="0" bIns="0">
            <a:normAutofit fontScale="85000"/>
          </a:bodyPr>
          <a:p>
            <a:pPr marL="216000" indent="-215640">
              <a:lnSpc>
                <a:spcPct val="100000"/>
              </a:lnSpc>
              <a:spcAft>
                <a:spcPts val="853"/>
              </a:spcAft>
              <a:buClr>
                <a:srgbClr val="000000"/>
              </a:buClr>
              <a:buSzPct val="45000"/>
              <a:buFont typeface="Wingdings" charset="2"/>
              <a:buChar char=""/>
            </a:pPr>
            <a:r>
              <a:rPr b="1" lang="en-US" sz="1950" spc="-1" strike="noStrike">
                <a:solidFill>
                  <a:srgbClr val="1c1c1c"/>
                </a:solidFill>
                <a:latin typeface="Source Sans Pro Semibold"/>
              </a:rPr>
              <a:t>Included the Following:</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Codes</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Accessory Technical Issue</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General </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Finance</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Sales</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Technical/ Battery Performance</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Accessory Non-Technical Issue</a:t>
            </a:r>
            <a:endParaRPr b="0" lang="en-US" sz="1950" spc="-1" strike="noStrike">
              <a:latin typeface="Arial"/>
            </a:endParaRPr>
          </a:p>
          <a:p>
            <a:pPr>
              <a:lnSpc>
                <a:spcPct val="100000"/>
              </a:lnSpc>
              <a:spcAft>
                <a:spcPts val="853"/>
              </a:spcAft>
            </a:pP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rPr>
              <a:t> </a:t>
            </a:r>
            <a:endParaRPr b="0" lang="en-US" sz="1950" spc="-1" strike="noStrike">
              <a:latin typeface="Arial"/>
            </a:endParaRPr>
          </a:p>
        </p:txBody>
      </p:sp>
      <p:sp>
        <p:nvSpPr>
          <p:cNvPr id="234" name="CustomShape 3"/>
          <p:cNvSpPr/>
          <p:nvPr/>
        </p:nvSpPr>
        <p:spPr>
          <a:xfrm>
            <a:off x="5063760" y="1350000"/>
            <a:ext cx="4479120" cy="3509640"/>
          </a:xfrm>
          <a:prstGeom prst="rect">
            <a:avLst/>
          </a:prstGeom>
          <a:noFill/>
          <a:ln w="0">
            <a:noFill/>
          </a:ln>
        </p:spPr>
        <p:style>
          <a:lnRef idx="0"/>
          <a:fillRef idx="0"/>
          <a:effectRef idx="0"/>
          <a:fontRef idx="minor"/>
        </p:style>
        <p:txBody>
          <a:bodyPr lIns="0" rIns="0" tIns="0" bIns="0">
            <a:normAutofit/>
          </a:bodyPr>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Accounts </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Survey</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Portfolio Health </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Unsellable Kit (Association Errors)</a:t>
            </a:r>
            <a:endParaRPr b="0" lang="en-US" sz="1950" spc="-1" strike="noStrike">
              <a:latin typeface="Arial"/>
            </a:endParaRPr>
          </a:p>
          <a:p>
            <a:pPr marL="216000" indent="-215640">
              <a:lnSpc>
                <a:spcPct val="100000"/>
              </a:lnSpc>
              <a:spcAft>
                <a:spcPts val="853"/>
              </a:spcAft>
              <a:buClr>
                <a:srgbClr val="000000"/>
              </a:buClr>
              <a:buSzPct val="45000"/>
              <a:buFont typeface="Wingdings" charset="2"/>
              <a:buChar char=""/>
            </a:pPr>
            <a:r>
              <a:rPr b="0" lang="en-US" sz="1950" spc="-1" strike="noStrike">
                <a:solidFill>
                  <a:srgbClr val="1c1c1c"/>
                </a:solidFill>
                <a:latin typeface="Source Sans Pro Semibold"/>
              </a:rPr>
              <a:t>Other</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2023-04-13T20:25:27Z</dcterms:created>
  <dc:creator/>
  <dc:description/>
  <dc:language>en-US</dc:language>
  <cp:lastModifiedBy/>
  <dcterms:modified xsi:type="dcterms:W3CDTF">2023-04-15T11:46:13Z</dcterms:modified>
  <cp:revision>28</cp:revision>
  <dc:subject/>
  <dc:title>Alizarin</dc:title>
</cp:coreProperties>
</file>

<file path=docProps/custom.xml><?xml version="1.0" encoding="utf-8"?>
<Properties xmlns="http://schemas.openxmlformats.org/officeDocument/2006/custom-properties" xmlns:vt="http://schemas.openxmlformats.org/officeDocument/2006/docPropsVTypes"/>
</file>