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Oswald Medium"/>
      <p:regular r:id="rId20"/>
      <p:bold r:id="rId21"/>
    </p:embeddedFont>
    <p:embeddedFont>
      <p:font typeface="Roboto"/>
      <p:regular r:id="rId22"/>
      <p:bold r:id="rId23"/>
      <p:italic r:id="rId24"/>
      <p:boldItalic r:id="rId25"/>
    </p:embeddedFont>
    <p:embeddedFont>
      <p:font typeface="Roboto Light"/>
      <p:regular r:id="rId26"/>
      <p:bold r:id="rId27"/>
      <p:italic r:id="rId28"/>
      <p:boldItalic r:id="rId29"/>
    </p:embeddedFont>
    <p:embeddedFont>
      <p:font typeface="Oswald"/>
      <p:regular r:id="rId30"/>
      <p:bold r:id="rId31"/>
    </p:embeddedFont>
    <p:embeddedFont>
      <p:font typeface="Nunito Light"/>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swaldMedium-regular.fntdata"/><Relationship Id="rId22" Type="http://schemas.openxmlformats.org/officeDocument/2006/relationships/font" Target="fonts/Roboto-regular.fntdata"/><Relationship Id="rId21" Type="http://schemas.openxmlformats.org/officeDocument/2006/relationships/font" Target="fonts/OswaldMedium-bold.fntdata"/><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Light-regular.fntdata"/><Relationship Id="rId25" Type="http://schemas.openxmlformats.org/officeDocument/2006/relationships/font" Target="fonts/Roboto-boldItalic.fntdata"/><Relationship Id="rId28" Type="http://schemas.openxmlformats.org/officeDocument/2006/relationships/font" Target="fonts/RobotoLight-italic.fntdata"/><Relationship Id="rId27" Type="http://schemas.openxmlformats.org/officeDocument/2006/relationships/font" Target="fonts/RobotoLight-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Light-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swald-bold.fntdata"/><Relationship Id="rId30" Type="http://schemas.openxmlformats.org/officeDocument/2006/relationships/font" Target="fonts/Oswald-regular.fntdata"/><Relationship Id="rId11" Type="http://schemas.openxmlformats.org/officeDocument/2006/relationships/slide" Target="slides/slide6.xml"/><Relationship Id="rId33" Type="http://schemas.openxmlformats.org/officeDocument/2006/relationships/font" Target="fonts/NunitoLight-bold.fntdata"/><Relationship Id="rId10" Type="http://schemas.openxmlformats.org/officeDocument/2006/relationships/slide" Target="slides/slide5.xml"/><Relationship Id="rId32" Type="http://schemas.openxmlformats.org/officeDocument/2006/relationships/font" Target="fonts/NunitoLight-regular.fntdata"/><Relationship Id="rId13" Type="http://schemas.openxmlformats.org/officeDocument/2006/relationships/slide" Target="slides/slide8.xml"/><Relationship Id="rId35" Type="http://schemas.openxmlformats.org/officeDocument/2006/relationships/font" Target="fonts/NunitoLight-boldItalic.fntdata"/><Relationship Id="rId12" Type="http://schemas.openxmlformats.org/officeDocument/2006/relationships/slide" Target="slides/slide7.xml"/><Relationship Id="rId34" Type="http://schemas.openxmlformats.org/officeDocument/2006/relationships/font" Target="fonts/NunitoLight-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f9f517ca5a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f9f517ca5a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f9f517ca5a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f9f517ca5a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f9f517ca5a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f9f517ca5a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f9f517ca5a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f9f517ca5a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f9f517ca5a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f9f517ca5a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f4f4bc9aa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f4f4bc9aa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f9f517ca5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f9f517ca5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f9f517ca5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f9f517ca5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f9f517ca5a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f9f517ca5a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f9f517ca5a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f9f517ca5a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f9f517ca5a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f9f517ca5a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f9f517ca5a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f9f517ca5a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f9f517ca5a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f9f517ca5a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 name="Shape 17"/>
        <p:cNvGrpSpPr/>
        <p:nvPr/>
      </p:nvGrpSpPr>
      <p:grpSpPr>
        <a:xfrm>
          <a:off x="0" y="0"/>
          <a:ext cx="0" cy="0"/>
          <a:chOff x="0" y="0"/>
          <a:chExt cx="0" cy="0"/>
        </a:xfrm>
      </p:grpSpPr>
      <p:sp>
        <p:nvSpPr>
          <p:cNvPr id="18" name="Google Shape;18;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000"/>
              <a:buNone/>
              <a:defRPr sz="5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9" name="Google Shape;19;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200"/>
              <a:buFont typeface="Roboto Light"/>
              <a:buNone/>
              <a:defRPr sz="2200">
                <a:latin typeface="Roboto Light"/>
                <a:ea typeface="Roboto Light"/>
                <a:cs typeface="Roboto Light"/>
                <a:sym typeface="Roboto Light"/>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4" name="Google Shape;54;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3" name="Google Shape;23;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4" name="Shape 24"/>
        <p:cNvGrpSpPr/>
        <p:nvPr/>
      </p:nvGrpSpPr>
      <p:grpSpPr>
        <a:xfrm>
          <a:off x="0" y="0"/>
          <a:ext cx="0" cy="0"/>
          <a:chOff x="0" y="0"/>
          <a:chExt cx="0" cy="0"/>
        </a:xfrm>
      </p:grpSpPr>
      <p:sp>
        <p:nvSpPr>
          <p:cNvPr id="25" name="Google Shape;25;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6" name="Google Shape;26;p4"/>
          <p:cNvSpPr txBox="1"/>
          <p:nvPr>
            <p:ph idx="1" type="body"/>
          </p:nvPr>
        </p:nvSpPr>
        <p:spPr>
          <a:xfrm>
            <a:off x="311700" y="1152475"/>
            <a:ext cx="82677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7" name="Google Shape;2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sp>
        <p:nvSpPr>
          <p:cNvPr id="29" name="Google Shape;29;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3" name="Shape 33"/>
        <p:cNvGrpSpPr/>
        <p:nvPr/>
      </p:nvGrpSpPr>
      <p:grpSpPr>
        <a:xfrm>
          <a:off x="0" y="0"/>
          <a:ext cx="0" cy="0"/>
          <a:chOff x="0" y="0"/>
          <a:chExt cx="0" cy="0"/>
        </a:xfrm>
      </p:grpSpPr>
      <p:sp>
        <p:nvSpPr>
          <p:cNvPr id="34" name="Google Shape;34;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8" name="Google Shape;38;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9" name="Google Shape;39;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0" name="Shape 40"/>
        <p:cNvGrpSpPr/>
        <p:nvPr/>
      </p:nvGrpSpPr>
      <p:grpSpPr>
        <a:xfrm>
          <a:off x="0" y="0"/>
          <a:ext cx="0" cy="0"/>
          <a:chOff x="0" y="0"/>
          <a:chExt cx="0" cy="0"/>
        </a:xfrm>
      </p:grpSpPr>
      <p:sp>
        <p:nvSpPr>
          <p:cNvPr id="41" name="Google Shape;41;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2" name="Google Shape;42;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3" name="Shape 43"/>
        <p:cNvGrpSpPr/>
        <p:nvPr/>
      </p:nvGrpSpPr>
      <p:grpSpPr>
        <a:xfrm>
          <a:off x="0" y="0"/>
          <a:ext cx="0" cy="0"/>
          <a:chOff x="0" y="0"/>
          <a:chExt cx="0" cy="0"/>
        </a:xfrm>
      </p:grpSpPr>
      <p:sp>
        <p:nvSpPr>
          <p:cNvPr id="44" name="Google Shape;44;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6" name="Google Shape;46;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7" name="Google Shape;47;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7.xml"/><Relationship Id="rId10" Type="http://schemas.openxmlformats.org/officeDocument/2006/relationships/slideLayout" Target="../slideLayouts/slideLayout6.xml"/><Relationship Id="rId13" Type="http://schemas.openxmlformats.org/officeDocument/2006/relationships/slideLayout" Target="../slideLayouts/slideLayout9.xml"/><Relationship Id="rId12" Type="http://schemas.openxmlformats.org/officeDocument/2006/relationships/slideLayout" Target="../slideLayouts/slideLayout8.xml"/><Relationship Id="rId1" Type="http://schemas.openxmlformats.org/officeDocument/2006/relationships/image" Target="../media/image7.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9.png"/><Relationship Id="rId9" Type="http://schemas.openxmlformats.org/officeDocument/2006/relationships/slideLayout" Target="../slideLayouts/slideLayout5.xml"/><Relationship Id="rId15" Type="http://schemas.openxmlformats.org/officeDocument/2006/relationships/slideLayout" Target="../slideLayouts/slideLayout11.xml"/><Relationship Id="rId14" Type="http://schemas.openxmlformats.org/officeDocument/2006/relationships/slideLayout" Target="../slideLayouts/slideLayout10.xml"/><Relationship Id="rId16" Type="http://schemas.openxmlformats.org/officeDocument/2006/relationships/theme" Target="../theme/theme1.xml"/><Relationship Id="rId5" Type="http://schemas.openxmlformats.org/officeDocument/2006/relationships/slideLayout" Target="../slideLayouts/slideLayout1.xml"/><Relationship Id="rId6" Type="http://schemas.openxmlformats.org/officeDocument/2006/relationships/slideLayout" Target="../slideLayouts/slideLayout2.xml"/><Relationship Id="rId7" Type="http://schemas.openxmlformats.org/officeDocument/2006/relationships/slideLayout" Target="../slideLayouts/slideLayout3.xml"/><Relationship Id="rId8"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pic>
        <p:nvPicPr>
          <p:cNvPr id="6" name="Google Shape;6;p1"/>
          <p:cNvPicPr preferRelativeResize="0"/>
          <p:nvPr/>
        </p:nvPicPr>
        <p:blipFill>
          <a:blip r:embed="rId1">
            <a:alphaModFix/>
          </a:blip>
          <a:stretch>
            <a:fillRect/>
          </a:stretch>
        </p:blipFill>
        <p:spPr>
          <a:xfrm>
            <a:off x="0" y="0"/>
            <a:ext cx="9144003" cy="5143501"/>
          </a:xfrm>
          <a:prstGeom prst="rect">
            <a:avLst/>
          </a:prstGeom>
          <a:noFill/>
          <a:ln>
            <a:noFill/>
          </a:ln>
        </p:spPr>
      </p:pic>
      <p:pic>
        <p:nvPicPr>
          <p:cNvPr id="7" name="Google Shape;7;p1"/>
          <p:cNvPicPr preferRelativeResize="0"/>
          <p:nvPr/>
        </p:nvPicPr>
        <p:blipFill>
          <a:blip r:embed="rId2">
            <a:alphaModFix/>
          </a:blip>
          <a:stretch>
            <a:fillRect/>
          </a:stretch>
        </p:blipFill>
        <p:spPr>
          <a:xfrm rot="-8400002">
            <a:off x="8800593" y="-90288"/>
            <a:ext cx="886149" cy="1343523"/>
          </a:xfrm>
          <a:prstGeom prst="rect">
            <a:avLst/>
          </a:prstGeom>
          <a:noFill/>
          <a:ln>
            <a:noFill/>
          </a:ln>
        </p:spPr>
      </p:pic>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pic>
        <p:nvPicPr>
          <p:cNvPr id="9" name="Google Shape;9;p1"/>
          <p:cNvPicPr preferRelativeResize="0"/>
          <p:nvPr/>
        </p:nvPicPr>
        <p:blipFill>
          <a:blip r:embed="rId3">
            <a:alphaModFix/>
          </a:blip>
          <a:stretch>
            <a:fillRect/>
          </a:stretch>
        </p:blipFill>
        <p:spPr>
          <a:xfrm>
            <a:off x="1611224" y="4568875"/>
            <a:ext cx="886150" cy="1359349"/>
          </a:xfrm>
          <a:prstGeom prst="rect">
            <a:avLst/>
          </a:prstGeom>
          <a:noFill/>
          <a:ln>
            <a:noFill/>
          </a:ln>
        </p:spPr>
      </p:pic>
      <p:pic>
        <p:nvPicPr>
          <p:cNvPr id="10" name="Google Shape;10;p1"/>
          <p:cNvPicPr preferRelativeResize="0"/>
          <p:nvPr/>
        </p:nvPicPr>
        <p:blipFill>
          <a:blip r:embed="rId4">
            <a:alphaModFix/>
          </a:blip>
          <a:stretch>
            <a:fillRect/>
          </a:stretch>
        </p:blipFill>
        <p:spPr>
          <a:xfrm>
            <a:off x="5562800" y="4504275"/>
            <a:ext cx="987831" cy="1359349"/>
          </a:xfrm>
          <a:prstGeom prst="rect">
            <a:avLst/>
          </a:prstGeom>
          <a:noFill/>
          <a:ln>
            <a:noFill/>
          </a:ln>
        </p:spPr>
      </p:pic>
      <p:pic>
        <p:nvPicPr>
          <p:cNvPr id="11" name="Google Shape;11;p1"/>
          <p:cNvPicPr preferRelativeResize="0"/>
          <p:nvPr/>
        </p:nvPicPr>
        <p:blipFill>
          <a:blip r:embed="rId2">
            <a:alphaModFix/>
          </a:blip>
          <a:stretch>
            <a:fillRect/>
          </a:stretch>
        </p:blipFill>
        <p:spPr>
          <a:xfrm rot="1799997">
            <a:off x="-680594" y="2242087"/>
            <a:ext cx="886150" cy="1343523"/>
          </a:xfrm>
          <a:prstGeom prst="rect">
            <a:avLst/>
          </a:prstGeom>
          <a:noFill/>
          <a:ln>
            <a:noFill/>
          </a:ln>
        </p:spPr>
      </p:pic>
      <p:pic>
        <p:nvPicPr>
          <p:cNvPr id="12" name="Google Shape;12;p1"/>
          <p:cNvPicPr preferRelativeResize="0"/>
          <p:nvPr/>
        </p:nvPicPr>
        <p:blipFill>
          <a:blip r:embed="rId3">
            <a:alphaModFix/>
          </a:blip>
          <a:stretch>
            <a:fillRect/>
          </a:stretch>
        </p:blipFill>
        <p:spPr>
          <a:xfrm>
            <a:off x="4596699" y="-914325"/>
            <a:ext cx="886150" cy="1359349"/>
          </a:xfrm>
          <a:prstGeom prst="rect">
            <a:avLst/>
          </a:prstGeom>
          <a:noFill/>
          <a:ln>
            <a:noFill/>
          </a:ln>
        </p:spPr>
      </p:pic>
      <p:pic>
        <p:nvPicPr>
          <p:cNvPr id="13" name="Google Shape;13;p1"/>
          <p:cNvPicPr preferRelativeResize="0"/>
          <p:nvPr/>
        </p:nvPicPr>
        <p:blipFill>
          <a:blip r:embed="rId4">
            <a:alphaModFix/>
          </a:blip>
          <a:stretch>
            <a:fillRect/>
          </a:stretch>
        </p:blipFill>
        <p:spPr>
          <a:xfrm rot="5400000">
            <a:off x="8915051" y="2473999"/>
            <a:ext cx="987831" cy="1359352"/>
          </a:xfrm>
          <a:prstGeom prst="rect">
            <a:avLst/>
          </a:prstGeom>
          <a:noFill/>
          <a:ln>
            <a:noFill/>
          </a:ln>
        </p:spPr>
      </p:pic>
      <p:pic>
        <p:nvPicPr>
          <p:cNvPr id="14" name="Google Shape;14;p1"/>
          <p:cNvPicPr preferRelativeResize="0"/>
          <p:nvPr/>
        </p:nvPicPr>
        <p:blipFill>
          <a:blip r:embed="rId4">
            <a:alphaModFix/>
          </a:blip>
          <a:stretch>
            <a:fillRect/>
          </a:stretch>
        </p:blipFill>
        <p:spPr>
          <a:xfrm>
            <a:off x="229850" y="-854350"/>
            <a:ext cx="987831" cy="1359349"/>
          </a:xfrm>
          <a:prstGeom prst="rect">
            <a:avLst/>
          </a:prstGeom>
          <a:noFill/>
          <a:ln>
            <a:noFill/>
          </a:ln>
        </p:spPr>
      </p:pic>
      <p:sp>
        <p:nvSpPr>
          <p:cNvPr id="15" name="Google Shape;15;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Oswald Medium"/>
              <a:buNone/>
              <a:defRPr sz="2800">
                <a:solidFill>
                  <a:schemeClr val="dk1"/>
                </a:solidFill>
                <a:latin typeface="Oswald Medium"/>
                <a:ea typeface="Oswald Medium"/>
                <a:cs typeface="Oswald Medium"/>
                <a:sym typeface="Oswald Medium"/>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16" name="Google Shape;16;p1"/>
          <p:cNvSpPr txBox="1"/>
          <p:nvPr>
            <p:ph idx="1" type="body"/>
          </p:nvPr>
        </p:nvSpPr>
        <p:spPr>
          <a:xfrm>
            <a:off x="311700" y="1152475"/>
            <a:ext cx="82677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Light"/>
              <a:buChar char="●"/>
              <a:defRPr sz="1800">
                <a:solidFill>
                  <a:schemeClr val="dk1"/>
                </a:solidFill>
                <a:latin typeface="Roboto Light"/>
                <a:ea typeface="Roboto Light"/>
                <a:cs typeface="Roboto Light"/>
                <a:sym typeface="Roboto Light"/>
              </a:defRPr>
            </a:lvl1pPr>
            <a:lvl2pPr indent="-317500" lvl="1" marL="914400">
              <a:lnSpc>
                <a:spcPct val="115000"/>
              </a:lnSpc>
              <a:spcBef>
                <a:spcPts val="0"/>
              </a:spcBef>
              <a:spcAft>
                <a:spcPts val="0"/>
              </a:spcAft>
              <a:buClr>
                <a:schemeClr val="dk1"/>
              </a:buClr>
              <a:buSzPts val="1400"/>
              <a:buFont typeface="Roboto Light"/>
              <a:buChar char="○"/>
              <a:defRPr>
                <a:solidFill>
                  <a:schemeClr val="dk1"/>
                </a:solidFill>
                <a:latin typeface="Roboto Light"/>
                <a:ea typeface="Roboto Light"/>
                <a:cs typeface="Roboto Light"/>
                <a:sym typeface="Roboto Light"/>
              </a:defRPr>
            </a:lvl2pPr>
            <a:lvl3pPr indent="-317500" lvl="2" marL="1371600">
              <a:lnSpc>
                <a:spcPct val="115000"/>
              </a:lnSpc>
              <a:spcBef>
                <a:spcPts val="0"/>
              </a:spcBef>
              <a:spcAft>
                <a:spcPts val="0"/>
              </a:spcAft>
              <a:buClr>
                <a:schemeClr val="dk1"/>
              </a:buClr>
              <a:buSzPts val="1400"/>
              <a:buFont typeface="Roboto Light"/>
              <a:buChar char="■"/>
              <a:defRPr>
                <a:solidFill>
                  <a:schemeClr val="dk1"/>
                </a:solidFill>
                <a:latin typeface="Roboto Light"/>
                <a:ea typeface="Roboto Light"/>
                <a:cs typeface="Roboto Light"/>
                <a:sym typeface="Roboto Light"/>
              </a:defRPr>
            </a:lvl3pPr>
            <a:lvl4pPr indent="-317500" lvl="3" marL="1828800">
              <a:lnSpc>
                <a:spcPct val="115000"/>
              </a:lnSpc>
              <a:spcBef>
                <a:spcPts val="0"/>
              </a:spcBef>
              <a:spcAft>
                <a:spcPts val="0"/>
              </a:spcAft>
              <a:buClr>
                <a:schemeClr val="dk1"/>
              </a:buClr>
              <a:buSzPts val="1400"/>
              <a:buFont typeface="Roboto Light"/>
              <a:buChar char="●"/>
              <a:defRPr>
                <a:solidFill>
                  <a:schemeClr val="dk1"/>
                </a:solidFill>
                <a:latin typeface="Roboto Light"/>
                <a:ea typeface="Roboto Light"/>
                <a:cs typeface="Roboto Light"/>
                <a:sym typeface="Roboto Light"/>
              </a:defRPr>
            </a:lvl4pPr>
            <a:lvl5pPr indent="-317500" lvl="4" marL="2286000">
              <a:lnSpc>
                <a:spcPct val="115000"/>
              </a:lnSpc>
              <a:spcBef>
                <a:spcPts val="0"/>
              </a:spcBef>
              <a:spcAft>
                <a:spcPts val="0"/>
              </a:spcAft>
              <a:buClr>
                <a:schemeClr val="dk1"/>
              </a:buClr>
              <a:buSzPts val="1400"/>
              <a:buFont typeface="Roboto Light"/>
              <a:buChar char="○"/>
              <a:defRPr>
                <a:solidFill>
                  <a:schemeClr val="dk1"/>
                </a:solidFill>
                <a:latin typeface="Roboto Light"/>
                <a:ea typeface="Roboto Light"/>
                <a:cs typeface="Roboto Light"/>
                <a:sym typeface="Roboto Light"/>
              </a:defRPr>
            </a:lvl5pPr>
            <a:lvl6pPr indent="-317500" lvl="5" marL="2743200">
              <a:lnSpc>
                <a:spcPct val="115000"/>
              </a:lnSpc>
              <a:spcBef>
                <a:spcPts val="0"/>
              </a:spcBef>
              <a:spcAft>
                <a:spcPts val="0"/>
              </a:spcAft>
              <a:buClr>
                <a:schemeClr val="dk1"/>
              </a:buClr>
              <a:buSzPts val="1400"/>
              <a:buFont typeface="Roboto Light"/>
              <a:buChar char="■"/>
              <a:defRPr>
                <a:solidFill>
                  <a:schemeClr val="dk1"/>
                </a:solidFill>
                <a:latin typeface="Roboto Light"/>
                <a:ea typeface="Roboto Light"/>
                <a:cs typeface="Roboto Light"/>
                <a:sym typeface="Roboto Light"/>
              </a:defRPr>
            </a:lvl6pPr>
            <a:lvl7pPr indent="-317500" lvl="6" marL="3200400">
              <a:lnSpc>
                <a:spcPct val="115000"/>
              </a:lnSpc>
              <a:spcBef>
                <a:spcPts val="0"/>
              </a:spcBef>
              <a:spcAft>
                <a:spcPts val="0"/>
              </a:spcAft>
              <a:buClr>
                <a:schemeClr val="dk1"/>
              </a:buClr>
              <a:buSzPts val="1400"/>
              <a:buFont typeface="Roboto Light"/>
              <a:buChar char="●"/>
              <a:defRPr>
                <a:solidFill>
                  <a:schemeClr val="dk1"/>
                </a:solidFill>
                <a:latin typeface="Roboto Light"/>
                <a:ea typeface="Roboto Light"/>
                <a:cs typeface="Roboto Light"/>
                <a:sym typeface="Roboto Light"/>
              </a:defRPr>
            </a:lvl7pPr>
            <a:lvl8pPr indent="-317500" lvl="7" marL="3657600">
              <a:lnSpc>
                <a:spcPct val="115000"/>
              </a:lnSpc>
              <a:spcBef>
                <a:spcPts val="0"/>
              </a:spcBef>
              <a:spcAft>
                <a:spcPts val="0"/>
              </a:spcAft>
              <a:buClr>
                <a:schemeClr val="dk1"/>
              </a:buClr>
              <a:buSzPts val="1400"/>
              <a:buFont typeface="Roboto Light"/>
              <a:buChar char="○"/>
              <a:defRPr>
                <a:solidFill>
                  <a:schemeClr val="dk1"/>
                </a:solidFill>
                <a:latin typeface="Roboto Light"/>
                <a:ea typeface="Roboto Light"/>
                <a:cs typeface="Roboto Light"/>
                <a:sym typeface="Roboto Light"/>
              </a:defRPr>
            </a:lvl8pPr>
            <a:lvl9pPr indent="-317500" lvl="8" marL="4114800">
              <a:lnSpc>
                <a:spcPct val="115000"/>
              </a:lnSpc>
              <a:spcBef>
                <a:spcPts val="0"/>
              </a:spcBef>
              <a:spcAft>
                <a:spcPts val="0"/>
              </a:spcAft>
              <a:buClr>
                <a:schemeClr val="dk1"/>
              </a:buClr>
              <a:buSzPts val="1400"/>
              <a:buFont typeface="Roboto Light"/>
              <a:buChar char="■"/>
              <a:defRPr>
                <a:solidFill>
                  <a:schemeClr val="dk1"/>
                </a:solidFill>
                <a:latin typeface="Roboto Light"/>
                <a:ea typeface="Roboto Light"/>
                <a:cs typeface="Roboto Light"/>
                <a:sym typeface="Roboto Light"/>
              </a:defRPr>
            </a:lvl9pPr>
          </a:lstStyle>
          <a:p/>
        </p:txBody>
      </p:sp>
    </p:spTree>
  </p:cSld>
  <p:clrMap accent1="accent1" accent2="accent2" accent3="accent3" accent4="accent4" accent5="accent5" accent6="accent6" bg1="lt1" bg2="dk2" tx1="dk1" tx2="lt2" folHlink="folHlink" hlink="hlink"/>
  <p:sldLayoutIdLst>
    <p:sldLayoutId id="2147483648" r:id="rId5"/>
    <p:sldLayoutId id="2147483649" r:id="rId6"/>
    <p:sldLayoutId id="2147483650" r:id="rId7"/>
    <p:sldLayoutId id="2147483651" r:id="rId8"/>
    <p:sldLayoutId id="2147483652" r:id="rId9"/>
    <p:sldLayoutId id="2147483653" r:id="rId10"/>
    <p:sldLayoutId id="2147483654" r:id="rId11"/>
    <p:sldLayoutId id="2147483655" r:id="rId12"/>
    <p:sldLayoutId id="2147483656" r:id="rId13"/>
    <p:sldLayoutId id="2147483657" r:id="rId14"/>
    <p:sldLayoutId id="2147483658"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p:nvPr/>
        </p:nvSpPr>
        <p:spPr>
          <a:xfrm>
            <a:off x="541650" y="1829483"/>
            <a:ext cx="8061300" cy="924300"/>
          </a:xfrm>
          <a:prstGeom prst="roundRect">
            <a:avLst>
              <a:gd fmla="val 3356" name="adj"/>
            </a:avLst>
          </a:prstGeom>
          <a:solidFill>
            <a:srgbClr val="CCB5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3"/>
          <p:cNvSpPr txBox="1"/>
          <p:nvPr>
            <p:ph type="ctrTitle"/>
          </p:nvPr>
        </p:nvSpPr>
        <p:spPr>
          <a:xfrm>
            <a:off x="731250" y="1734111"/>
            <a:ext cx="7871700" cy="10560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Citi Bike Data Analysis</a:t>
            </a:r>
            <a:endParaRPr/>
          </a:p>
        </p:txBody>
      </p:sp>
      <p:sp>
        <p:nvSpPr>
          <p:cNvPr id="64" name="Google Shape;64;p13"/>
          <p:cNvSpPr txBox="1"/>
          <p:nvPr>
            <p:ph idx="1" type="subTitle"/>
          </p:nvPr>
        </p:nvSpPr>
        <p:spPr>
          <a:xfrm>
            <a:off x="311700" y="290406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latin typeface="Nunito Light"/>
                <a:ea typeface="Nunito Light"/>
                <a:cs typeface="Nunito Light"/>
                <a:sym typeface="Nunito Light"/>
              </a:rPr>
              <a:t>By Opeyemi David Adedapo</a:t>
            </a:r>
            <a:endParaRPr sz="2200">
              <a:solidFill>
                <a:schemeClr val="dk1"/>
              </a:solidFill>
              <a:latin typeface="Nunito Light"/>
              <a:ea typeface="Nunito Light"/>
              <a:cs typeface="Nunito Light"/>
              <a:sym typeface="Nunito 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2"/>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Summary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 of findings:</a:t>
            </a:r>
            <a:endParaRPr sz="2700"/>
          </a:p>
        </p:txBody>
      </p:sp>
      <p:sp>
        <p:nvSpPr>
          <p:cNvPr id="128" name="Google Shape;128;p23"/>
          <p:cNvSpPr txBox="1"/>
          <p:nvPr/>
        </p:nvSpPr>
        <p:spPr>
          <a:xfrm>
            <a:off x="311700" y="1152475"/>
            <a:ext cx="8267700" cy="3416400"/>
          </a:xfrm>
          <a:prstGeom prst="rect">
            <a:avLst/>
          </a:prstGeom>
          <a:noFill/>
          <a:ln>
            <a:noFill/>
          </a:ln>
        </p:spPr>
        <p:txBody>
          <a:bodyPr anchorCtr="0" anchor="t" bIns="91425" lIns="91425" spcFirstLastPara="1" rIns="91425" wrap="square" tIns="91425">
            <a:normAutofit fontScale="85000" lnSpcReduction="20000"/>
          </a:bodyPr>
          <a:lstStyle/>
          <a:p>
            <a:pPr indent="-325755" lvl="0" marL="457200" rtl="0" algn="l">
              <a:lnSpc>
                <a:spcPct val="115000"/>
              </a:lnSpc>
              <a:spcBef>
                <a:spcPts val="0"/>
              </a:spcBef>
              <a:spcAft>
                <a:spcPts val="0"/>
              </a:spcAft>
              <a:buClr>
                <a:srgbClr val="000000"/>
              </a:buClr>
              <a:buSzPct val="93864"/>
              <a:buFont typeface="Roboto Light"/>
              <a:buChar char="●"/>
            </a:pPr>
            <a:r>
              <a:rPr b="1" i="1" lang="en" sz="1917">
                <a:solidFill>
                  <a:srgbClr val="000000"/>
                </a:solidFill>
                <a:latin typeface="Roboto"/>
                <a:ea typeface="Roboto"/>
                <a:cs typeface="Roboto"/>
                <a:sym typeface="Roboto"/>
              </a:rPr>
              <a:t>Top 5 pick-up locations for bikes:</a:t>
            </a:r>
            <a:r>
              <a:rPr i="1" lang="en" sz="1917">
                <a:solidFill>
                  <a:srgbClr val="000000"/>
                </a:solidFill>
                <a:latin typeface="Roboto Light"/>
                <a:ea typeface="Roboto Light"/>
                <a:cs typeface="Roboto Light"/>
                <a:sym typeface="Roboto Light"/>
              </a:rPr>
              <a:t> </a:t>
            </a:r>
            <a:br>
              <a:rPr i="1" lang="en" sz="1800">
                <a:solidFill>
                  <a:srgbClr val="000000"/>
                </a:solidFill>
                <a:latin typeface="Roboto Light"/>
                <a:ea typeface="Roboto Light"/>
                <a:cs typeface="Roboto Light"/>
                <a:sym typeface="Roboto Light"/>
              </a:rPr>
            </a:br>
            <a:endParaRPr i="1" sz="1800">
              <a:solidFill>
                <a:srgbClr val="000000"/>
              </a:solidFill>
              <a:latin typeface="Roboto Light"/>
              <a:ea typeface="Roboto Light"/>
              <a:cs typeface="Roboto Light"/>
              <a:sym typeface="Roboto Light"/>
            </a:endParaRPr>
          </a:p>
          <a:p>
            <a:pPr indent="-304165" lvl="1" marL="914400" rtl="0" algn="l">
              <a:lnSpc>
                <a:spcPct val="115000"/>
              </a:lnSpc>
              <a:spcBef>
                <a:spcPts val="0"/>
              </a:spcBef>
              <a:spcAft>
                <a:spcPts val="0"/>
              </a:spcAft>
              <a:buClr>
                <a:srgbClr val="000000"/>
              </a:buClr>
              <a:buSzPct val="84436"/>
              <a:buFont typeface="Roboto Light"/>
              <a:buChar char="○"/>
            </a:pPr>
            <a:r>
              <a:rPr i="1" lang="en" sz="1658">
                <a:latin typeface="Roboto Light"/>
                <a:ea typeface="Roboto Light"/>
                <a:cs typeface="Roboto Light"/>
                <a:sym typeface="Roboto Light"/>
              </a:rPr>
              <a:t>Grove St Path, Exchange Place, Sip Ave, Hamilton Park, &amp; Morris Canal</a:t>
            </a:r>
            <a:br>
              <a:rPr i="1" lang="en">
                <a:solidFill>
                  <a:srgbClr val="000000"/>
                </a:solidFill>
                <a:latin typeface="Roboto Light"/>
                <a:ea typeface="Roboto Light"/>
                <a:cs typeface="Roboto Light"/>
                <a:sym typeface="Roboto Light"/>
              </a:rPr>
            </a:br>
            <a:endParaRPr i="1">
              <a:solidFill>
                <a:srgbClr val="000000"/>
              </a:solidFill>
              <a:latin typeface="Roboto Light"/>
              <a:ea typeface="Roboto Light"/>
              <a:cs typeface="Roboto Light"/>
              <a:sym typeface="Roboto Light"/>
            </a:endParaRPr>
          </a:p>
          <a:p>
            <a:pPr indent="-325755" lvl="0" marL="457200" rtl="0" algn="l">
              <a:lnSpc>
                <a:spcPct val="115000"/>
              </a:lnSpc>
              <a:spcBef>
                <a:spcPts val="0"/>
              </a:spcBef>
              <a:spcAft>
                <a:spcPts val="0"/>
              </a:spcAft>
              <a:buClr>
                <a:srgbClr val="000000"/>
              </a:buClr>
              <a:buSzPct val="93311"/>
              <a:buFont typeface="Roboto Light"/>
              <a:buChar char="●"/>
            </a:pPr>
            <a:r>
              <a:rPr b="1" i="1" lang="en" sz="1929">
                <a:solidFill>
                  <a:srgbClr val="000000"/>
                </a:solidFill>
                <a:latin typeface="Roboto"/>
                <a:ea typeface="Roboto"/>
                <a:cs typeface="Roboto"/>
                <a:sym typeface="Roboto"/>
              </a:rPr>
              <a:t>Customer base: </a:t>
            </a:r>
            <a:br>
              <a:rPr b="1" i="1" lang="en" sz="1800">
                <a:solidFill>
                  <a:srgbClr val="000000"/>
                </a:solidFill>
                <a:latin typeface="Roboto"/>
                <a:ea typeface="Roboto"/>
                <a:cs typeface="Roboto"/>
                <a:sym typeface="Roboto"/>
              </a:rPr>
            </a:br>
            <a:endParaRPr b="1" i="1" sz="1800">
              <a:solidFill>
                <a:srgbClr val="000000"/>
              </a:solidFill>
              <a:latin typeface="Roboto"/>
              <a:ea typeface="Roboto"/>
              <a:cs typeface="Roboto"/>
              <a:sym typeface="Roboto"/>
            </a:endParaRPr>
          </a:p>
          <a:p>
            <a:pPr indent="-318093" lvl="1" marL="914400" rtl="0" algn="l">
              <a:lnSpc>
                <a:spcPct val="115000"/>
              </a:lnSpc>
              <a:spcBef>
                <a:spcPts val="0"/>
              </a:spcBef>
              <a:spcAft>
                <a:spcPts val="0"/>
              </a:spcAft>
              <a:buClr>
                <a:srgbClr val="000000"/>
              </a:buClr>
              <a:buSzPct val="100000"/>
              <a:buFont typeface="Roboto Light"/>
              <a:buChar char="○"/>
            </a:pPr>
            <a:r>
              <a:rPr i="1" lang="en" sz="1658">
                <a:latin typeface="Roboto Light"/>
                <a:ea typeface="Roboto Light"/>
                <a:cs typeface="Roboto Light"/>
                <a:sym typeface="Roboto Light"/>
              </a:rPr>
              <a:t>Based on your findings, how would you describe Citi Bike’s customer base? Think in terms of characteristics like age and user type</a:t>
            </a:r>
            <a:br>
              <a:rPr b="1" i="1" lang="en">
                <a:solidFill>
                  <a:srgbClr val="000000"/>
                </a:solidFill>
                <a:latin typeface="Roboto"/>
                <a:ea typeface="Roboto"/>
                <a:cs typeface="Roboto"/>
                <a:sym typeface="Roboto"/>
              </a:rPr>
            </a:br>
            <a:br>
              <a:rPr i="1" lang="en">
                <a:solidFill>
                  <a:srgbClr val="000000"/>
                </a:solidFill>
                <a:latin typeface="Roboto Light"/>
                <a:ea typeface="Roboto Light"/>
                <a:cs typeface="Roboto Light"/>
                <a:sym typeface="Roboto Light"/>
              </a:rPr>
            </a:br>
            <a:endParaRPr i="1">
              <a:solidFill>
                <a:srgbClr val="000000"/>
              </a:solidFill>
              <a:latin typeface="Roboto Light"/>
              <a:ea typeface="Roboto Light"/>
              <a:cs typeface="Roboto Light"/>
              <a:sym typeface="Roboto Light"/>
            </a:endParaRPr>
          </a:p>
          <a:p>
            <a:pPr indent="-332719" lvl="0" marL="457200" rtl="0" algn="l">
              <a:lnSpc>
                <a:spcPct val="115000"/>
              </a:lnSpc>
              <a:spcBef>
                <a:spcPts val="0"/>
              </a:spcBef>
              <a:spcAft>
                <a:spcPts val="0"/>
              </a:spcAft>
              <a:buClr>
                <a:srgbClr val="000000"/>
              </a:buClr>
              <a:buSzPct val="100000"/>
              <a:buFont typeface="Roboto Light"/>
              <a:buChar char="●"/>
            </a:pPr>
            <a:r>
              <a:rPr i="1" lang="en" sz="1929">
                <a:solidFill>
                  <a:srgbClr val="000000"/>
                </a:solidFill>
                <a:latin typeface="Roboto Light"/>
                <a:ea typeface="Roboto Light"/>
                <a:cs typeface="Roboto Light"/>
                <a:sym typeface="Roboto Light"/>
              </a:rPr>
              <a:t> </a:t>
            </a:r>
            <a:r>
              <a:rPr b="1" i="1" lang="en" sz="1929">
                <a:solidFill>
                  <a:srgbClr val="000000"/>
                </a:solidFill>
                <a:latin typeface="Roboto"/>
                <a:ea typeface="Roboto"/>
                <a:cs typeface="Roboto"/>
                <a:sym typeface="Roboto"/>
              </a:rPr>
              <a:t>Citi Bike customer behavior:</a:t>
            </a:r>
            <a:br>
              <a:rPr b="1" i="1" lang="en" sz="1929">
                <a:solidFill>
                  <a:srgbClr val="000000"/>
                </a:solidFill>
                <a:latin typeface="Roboto"/>
                <a:ea typeface="Roboto"/>
                <a:cs typeface="Roboto"/>
                <a:sym typeface="Roboto"/>
              </a:rPr>
            </a:br>
            <a:endParaRPr b="1" i="1" sz="1929">
              <a:solidFill>
                <a:srgbClr val="000000"/>
              </a:solidFill>
              <a:latin typeface="Roboto"/>
              <a:ea typeface="Roboto"/>
              <a:cs typeface="Roboto"/>
              <a:sym typeface="Roboto"/>
            </a:endParaRPr>
          </a:p>
          <a:p>
            <a:pPr indent="-318093" lvl="1" marL="914400" rtl="0" algn="l">
              <a:lnSpc>
                <a:spcPct val="115000"/>
              </a:lnSpc>
              <a:spcBef>
                <a:spcPts val="0"/>
              </a:spcBef>
              <a:spcAft>
                <a:spcPts val="0"/>
              </a:spcAft>
              <a:buClr>
                <a:srgbClr val="000000"/>
              </a:buClr>
              <a:buSzPct val="100000"/>
              <a:buFont typeface="Roboto Light"/>
              <a:buChar char="○"/>
            </a:pPr>
            <a:r>
              <a:rPr i="1" lang="en" sz="1658">
                <a:latin typeface="Roboto Light"/>
                <a:ea typeface="Roboto Light"/>
                <a:cs typeface="Roboto Light"/>
                <a:sym typeface="Roboto Light"/>
              </a:rPr>
              <a:t>Who takes the longest and shortest trips on average?</a:t>
            </a:r>
            <a:endParaRPr i="1" sz="1658">
              <a:solidFill>
                <a:srgbClr val="000000"/>
              </a:solidFill>
              <a:latin typeface="Roboto Light"/>
              <a:ea typeface="Roboto Light"/>
              <a:cs typeface="Roboto Light"/>
              <a:sym typeface="Roboto Light"/>
            </a:endParaRPr>
          </a:p>
          <a:p>
            <a:pPr indent="0" lvl="0" marL="0" rtl="0" algn="l">
              <a:lnSpc>
                <a:spcPct val="115000"/>
              </a:lnSpc>
              <a:spcBef>
                <a:spcPts val="1200"/>
              </a:spcBef>
              <a:spcAft>
                <a:spcPts val="1200"/>
              </a:spcAft>
              <a:buNone/>
            </a:pPr>
            <a:r>
              <a:t/>
            </a:r>
            <a:endParaRPr sz="1800">
              <a:solidFill>
                <a:srgbClr val="000000"/>
              </a:solidFill>
              <a:latin typeface="Roboto Light"/>
              <a:ea typeface="Roboto Light"/>
              <a:cs typeface="Roboto Light"/>
              <a:sym typeface="Roboto 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4"/>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Actions &amp; Recommendations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Recommended actions:</a:t>
            </a:r>
            <a:endParaRPr sz="2700"/>
          </a:p>
        </p:txBody>
      </p:sp>
      <p:sp>
        <p:nvSpPr>
          <p:cNvPr id="139" name="Google Shape;139;p25"/>
          <p:cNvSpPr txBox="1"/>
          <p:nvPr>
            <p:ph idx="1" type="body"/>
          </p:nvPr>
        </p:nvSpPr>
        <p:spPr>
          <a:xfrm>
            <a:off x="311700" y="1391000"/>
            <a:ext cx="82677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i="1" lang="en">
                <a:latin typeface="Roboto"/>
                <a:ea typeface="Roboto"/>
                <a:cs typeface="Roboto"/>
                <a:sym typeface="Roboto"/>
              </a:rPr>
              <a:t>Product recommendations:</a:t>
            </a:r>
            <a:endParaRPr b="1" i="1">
              <a:latin typeface="Roboto"/>
              <a:ea typeface="Roboto"/>
              <a:cs typeface="Roboto"/>
              <a:sym typeface="Roboto"/>
            </a:endParaRPr>
          </a:p>
          <a:p>
            <a:pPr indent="-342900" lvl="0" marL="457200" rtl="0" algn="l">
              <a:spcBef>
                <a:spcPts val="1200"/>
              </a:spcBef>
              <a:spcAft>
                <a:spcPts val="0"/>
              </a:spcAft>
              <a:buSzPts val="1800"/>
              <a:buChar char="●"/>
            </a:pPr>
            <a:r>
              <a:rPr i="1" lang="en"/>
              <a:t>Install more bikes at </a:t>
            </a:r>
            <a:r>
              <a:rPr i="1" lang="en" sz="1635"/>
              <a:t>...</a:t>
            </a:r>
            <a:endParaRPr i="1" sz="1635"/>
          </a:p>
          <a:p>
            <a:pPr indent="0" lvl="0" marL="0" rtl="0" algn="l">
              <a:spcBef>
                <a:spcPts val="1200"/>
              </a:spcBef>
              <a:spcAft>
                <a:spcPts val="0"/>
              </a:spcAft>
              <a:buNone/>
            </a:pPr>
            <a:r>
              <a:rPr b="1" i="1" lang="en">
                <a:latin typeface="Roboto"/>
                <a:ea typeface="Roboto"/>
                <a:cs typeface="Roboto"/>
                <a:sym typeface="Roboto"/>
              </a:rPr>
              <a:t>Marketing recommendations:</a:t>
            </a:r>
            <a:endParaRPr b="1" i="1">
              <a:latin typeface="Roboto"/>
              <a:ea typeface="Roboto"/>
              <a:cs typeface="Roboto"/>
              <a:sym typeface="Roboto"/>
            </a:endParaRPr>
          </a:p>
          <a:p>
            <a:pPr indent="-342900" lvl="0" marL="457200" rtl="0" algn="l">
              <a:spcBef>
                <a:spcPts val="1200"/>
              </a:spcBef>
              <a:spcAft>
                <a:spcPts val="0"/>
              </a:spcAft>
              <a:buSzPts val="1800"/>
              <a:buChar char="●"/>
            </a:pPr>
            <a:r>
              <a:rPr i="1" lang="en"/>
              <a:t>The Citi Bike customer base is mostly </a:t>
            </a:r>
            <a:r>
              <a:rPr i="1" lang="en">
                <a:solidFill>
                  <a:srgbClr val="FF0000"/>
                </a:solidFill>
              </a:rPr>
              <a:t>[user type]</a:t>
            </a:r>
            <a:r>
              <a:rPr i="1" lang="en"/>
              <a:t>...aged between..., who are most active .</a:t>
            </a:r>
            <a:r>
              <a:rPr i="1" lang="en">
                <a:solidFill>
                  <a:srgbClr val="FF0000"/>
                </a:solidFill>
              </a:rPr>
              <a:t>[weekday or weekends?]</a:t>
            </a:r>
            <a:r>
              <a:rPr i="1" lang="en"/>
              <a:t>... This tells us that they are probably people who live in New York and use Citi Bikes to commute. Marketing and advertising campaigns should therefore target this particular demographic. </a:t>
            </a:r>
            <a:endParaRPr i="1"/>
          </a:p>
          <a:p>
            <a:pPr indent="0" lvl="0" marL="914400" rtl="0" algn="l">
              <a:spcBef>
                <a:spcPts val="1200"/>
              </a:spcBef>
              <a:spcAft>
                <a:spcPts val="1200"/>
              </a:spcAft>
              <a:buNone/>
            </a:pPr>
            <a:r>
              <a:t/>
            </a:r>
            <a:endParaRPr i="1"/>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6"/>
          <p:cNvSpPr txBox="1"/>
          <p:nvPr>
            <p:ph type="title"/>
          </p:nvPr>
        </p:nvSpPr>
        <p:spPr>
          <a:xfrm>
            <a:off x="311700" y="1106125"/>
            <a:ext cx="8520600" cy="1963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Goal:</a:t>
            </a:r>
            <a:endParaRPr/>
          </a:p>
        </p:txBody>
      </p:sp>
      <p:sp>
        <p:nvSpPr>
          <p:cNvPr id="70" name="Google Shape;70;p14"/>
          <p:cNvSpPr txBox="1"/>
          <p:nvPr>
            <p:ph idx="1" type="body"/>
          </p:nvPr>
        </p:nvSpPr>
        <p:spPr>
          <a:xfrm>
            <a:off x="311700" y="1152475"/>
            <a:ext cx="82677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i="1" lang="en"/>
              <a:t>To better understand the behavior of Citi Bike’s customer base (both one-time users and subscribers) and how they use Citi Bikes</a:t>
            </a:r>
            <a:br>
              <a:rPr i="1" lang="en"/>
            </a:br>
            <a:endParaRPr i="1"/>
          </a:p>
          <a:p>
            <a:pPr indent="-342900" lvl="0" marL="457200" rtl="0" algn="l">
              <a:spcBef>
                <a:spcPts val="0"/>
              </a:spcBef>
              <a:spcAft>
                <a:spcPts val="0"/>
              </a:spcAft>
              <a:buSzPts val="1800"/>
              <a:buChar char="●"/>
            </a:pPr>
            <a:r>
              <a:rPr i="1" lang="en"/>
              <a:t>This will help us to:</a:t>
            </a:r>
            <a:br>
              <a:rPr i="1" lang="en"/>
            </a:br>
            <a:endParaRPr i="1"/>
          </a:p>
          <a:p>
            <a:pPr indent="-317500" lvl="1" marL="914400" rtl="0" algn="l">
              <a:spcBef>
                <a:spcPts val="0"/>
              </a:spcBef>
              <a:spcAft>
                <a:spcPts val="0"/>
              </a:spcAft>
              <a:buSzPts val="1400"/>
              <a:buChar char="○"/>
            </a:pPr>
            <a:r>
              <a:rPr i="1" lang="en"/>
              <a:t>Identify where more bikes should be installed</a:t>
            </a:r>
            <a:endParaRPr i="1"/>
          </a:p>
          <a:p>
            <a:pPr indent="-317500" lvl="1" marL="914400" rtl="0" algn="l">
              <a:spcBef>
                <a:spcPts val="0"/>
              </a:spcBef>
              <a:spcAft>
                <a:spcPts val="0"/>
              </a:spcAft>
              <a:buSzPts val="1400"/>
              <a:buChar char="○"/>
            </a:pPr>
            <a:r>
              <a:rPr i="1" lang="en"/>
              <a:t>Create targeted </a:t>
            </a:r>
            <a:r>
              <a:rPr i="1" lang="en"/>
              <a:t>marketing</a:t>
            </a:r>
            <a:r>
              <a:rPr i="1" lang="en"/>
              <a:t> campaigns that will appeal to different customer segments</a:t>
            </a:r>
            <a:endParaRPr i="1"/>
          </a:p>
          <a:p>
            <a:pPr indent="0" lvl="0" marL="914400" rtl="0" algn="l">
              <a:spcBef>
                <a:spcPts val="1200"/>
              </a:spcBef>
              <a:spcAft>
                <a:spcPts val="1200"/>
              </a:spcAft>
              <a:buNone/>
            </a:pPr>
            <a:r>
              <a:t/>
            </a:r>
            <a:endParaRPr i="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questions:</a:t>
            </a:r>
            <a:endParaRPr/>
          </a:p>
        </p:txBody>
      </p:sp>
      <p:sp>
        <p:nvSpPr>
          <p:cNvPr id="76" name="Google Shape;76;p15"/>
          <p:cNvSpPr txBox="1"/>
          <p:nvPr>
            <p:ph idx="1" type="body"/>
          </p:nvPr>
        </p:nvSpPr>
        <p:spPr>
          <a:xfrm>
            <a:off x="311700" y="1152475"/>
            <a:ext cx="82677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Font typeface="Roboto"/>
              <a:buChar char="●"/>
            </a:pPr>
            <a:r>
              <a:rPr lang="en">
                <a:latin typeface="Roboto"/>
                <a:ea typeface="Roboto"/>
                <a:cs typeface="Roboto"/>
                <a:sym typeface="Roboto"/>
              </a:rPr>
              <a:t>What are the most popular pick-up locations across the city for Citi Bike rental?</a:t>
            </a:r>
            <a:br>
              <a:rPr lang="en">
                <a:latin typeface="Roboto"/>
                <a:ea typeface="Roboto"/>
                <a:cs typeface="Roboto"/>
                <a:sym typeface="Roboto"/>
              </a:rPr>
            </a:br>
            <a:endParaRPr>
              <a:latin typeface="Roboto"/>
              <a:ea typeface="Roboto"/>
              <a:cs typeface="Roboto"/>
              <a:sym typeface="Roboto"/>
            </a:endParaRPr>
          </a:p>
          <a:p>
            <a:pPr indent="-342900" lvl="0" marL="457200" rtl="0" algn="l">
              <a:spcBef>
                <a:spcPts val="0"/>
              </a:spcBef>
              <a:spcAft>
                <a:spcPts val="0"/>
              </a:spcAft>
              <a:buSzPts val="1800"/>
              <a:buFont typeface="Roboto"/>
              <a:buChar char="●"/>
            </a:pPr>
            <a:r>
              <a:rPr lang="en">
                <a:latin typeface="Roboto"/>
                <a:ea typeface="Roboto"/>
                <a:cs typeface="Roboto"/>
                <a:sym typeface="Roboto"/>
              </a:rPr>
              <a:t>How does the average trip duration vary across different age groups?</a:t>
            </a:r>
            <a:br>
              <a:rPr lang="en">
                <a:latin typeface="Roboto"/>
                <a:ea typeface="Roboto"/>
                <a:cs typeface="Roboto"/>
                <a:sym typeface="Roboto"/>
              </a:rPr>
            </a:br>
            <a:endParaRPr>
              <a:latin typeface="Roboto"/>
              <a:ea typeface="Roboto"/>
              <a:cs typeface="Roboto"/>
              <a:sym typeface="Roboto"/>
            </a:endParaRPr>
          </a:p>
          <a:p>
            <a:pPr indent="-342900" lvl="0" marL="457200" rtl="0" algn="l">
              <a:spcBef>
                <a:spcPts val="0"/>
              </a:spcBef>
              <a:spcAft>
                <a:spcPts val="0"/>
              </a:spcAft>
              <a:buSzPts val="1800"/>
              <a:buFont typeface="Roboto"/>
              <a:buChar char="●"/>
            </a:pPr>
            <a:r>
              <a:rPr lang="en">
                <a:latin typeface="Roboto"/>
                <a:ea typeface="Roboto"/>
                <a:cs typeface="Roboto"/>
                <a:sym typeface="Roboto"/>
              </a:rPr>
              <a:t>Which age group rents the most bikes?</a:t>
            </a:r>
            <a:br>
              <a:rPr lang="en">
                <a:latin typeface="Roboto"/>
                <a:ea typeface="Roboto"/>
                <a:cs typeface="Roboto"/>
                <a:sym typeface="Roboto"/>
              </a:rPr>
            </a:br>
            <a:endParaRPr>
              <a:latin typeface="Roboto"/>
              <a:ea typeface="Roboto"/>
              <a:cs typeface="Roboto"/>
              <a:sym typeface="Roboto"/>
            </a:endParaRPr>
          </a:p>
          <a:p>
            <a:pPr indent="-342900" lvl="0" marL="457200" rtl="0" algn="l">
              <a:spcBef>
                <a:spcPts val="0"/>
              </a:spcBef>
              <a:spcAft>
                <a:spcPts val="0"/>
              </a:spcAft>
              <a:buSzPts val="1800"/>
              <a:buFont typeface="Roboto"/>
              <a:buChar char="●"/>
            </a:pPr>
            <a:r>
              <a:rPr lang="en">
                <a:latin typeface="Roboto"/>
                <a:ea typeface="Roboto"/>
                <a:cs typeface="Roboto"/>
                <a:sym typeface="Roboto"/>
              </a:rPr>
              <a:t>How does bike rental vary across the two user groups (one-time users vs long-term subscribers) on different days of the week? </a:t>
            </a:r>
            <a:br>
              <a:rPr lang="en">
                <a:latin typeface="Roboto"/>
                <a:ea typeface="Roboto"/>
                <a:cs typeface="Roboto"/>
                <a:sym typeface="Roboto"/>
              </a:rPr>
            </a:br>
            <a:endParaRPr>
              <a:latin typeface="Roboto"/>
              <a:ea typeface="Roboto"/>
              <a:cs typeface="Roboto"/>
              <a:sym typeface="Roboto"/>
            </a:endParaRPr>
          </a:p>
          <a:p>
            <a:pPr indent="-342900" lvl="0" marL="457200" rtl="0" algn="l">
              <a:spcBef>
                <a:spcPts val="0"/>
              </a:spcBef>
              <a:spcAft>
                <a:spcPts val="0"/>
              </a:spcAft>
              <a:buSzPts val="1800"/>
              <a:buFont typeface="Roboto"/>
              <a:buChar char="●"/>
            </a:pPr>
            <a:r>
              <a:rPr lang="en">
                <a:latin typeface="Roboto"/>
                <a:ea typeface="Roboto"/>
                <a:cs typeface="Roboto"/>
                <a:sym typeface="Roboto"/>
              </a:rPr>
              <a:t>Does the factor of user age impact the average bike trip duration?</a:t>
            </a:r>
            <a:endParaRPr i="1"/>
          </a:p>
          <a:p>
            <a:pPr indent="0" lvl="0" marL="914400" rtl="0" algn="l">
              <a:spcBef>
                <a:spcPts val="0"/>
              </a:spcBef>
              <a:spcAft>
                <a:spcPts val="1200"/>
              </a:spcAft>
              <a:buNone/>
            </a:pPr>
            <a:r>
              <a:t/>
            </a:r>
            <a:endParaRPr i="1"/>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Findings &amp; Insights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388620" lvl="0" marL="457200" rtl="0" algn="l">
              <a:spcBef>
                <a:spcPts val="0"/>
              </a:spcBef>
              <a:spcAft>
                <a:spcPts val="0"/>
              </a:spcAft>
              <a:buSzPct val="100000"/>
              <a:buAutoNum type="arabicPeriod"/>
            </a:pPr>
            <a:r>
              <a:rPr lang="en"/>
              <a:t>What are the most popular Citi Bike pick-up locations?</a:t>
            </a:r>
            <a:endParaRPr/>
          </a:p>
        </p:txBody>
      </p:sp>
      <p:sp>
        <p:nvSpPr>
          <p:cNvPr id="87" name="Google Shape;87;p17"/>
          <p:cNvSpPr txBox="1"/>
          <p:nvPr>
            <p:ph idx="1" type="body"/>
          </p:nvPr>
        </p:nvSpPr>
        <p:spPr>
          <a:xfrm>
            <a:off x="311700" y="1152475"/>
            <a:ext cx="82677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i="1">
              <a:solidFill>
                <a:srgbClr val="FF0000"/>
              </a:solidFill>
            </a:endParaRPr>
          </a:p>
          <a:p>
            <a:pPr indent="0" lvl="0" marL="914400" rtl="0" algn="l">
              <a:spcBef>
                <a:spcPts val="1200"/>
              </a:spcBef>
              <a:spcAft>
                <a:spcPts val="1200"/>
              </a:spcAft>
              <a:buNone/>
            </a:pPr>
            <a:r>
              <a:t/>
            </a:r>
            <a:endParaRPr i="1"/>
          </a:p>
        </p:txBody>
      </p:sp>
      <p:pic>
        <p:nvPicPr>
          <p:cNvPr id="88" name="Google Shape;88;p17" title="Chart"/>
          <p:cNvPicPr preferRelativeResize="0"/>
          <p:nvPr/>
        </p:nvPicPr>
        <p:blipFill>
          <a:blip r:embed="rId3">
            <a:alphaModFix/>
          </a:blip>
          <a:stretch>
            <a:fillRect/>
          </a:stretch>
        </p:blipFill>
        <p:spPr>
          <a:xfrm>
            <a:off x="565225" y="1096800"/>
            <a:ext cx="8318349" cy="3945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 How does the average trip duration vary across different age groups?</a:t>
            </a:r>
            <a:endParaRPr/>
          </a:p>
        </p:txBody>
      </p:sp>
      <p:sp>
        <p:nvSpPr>
          <p:cNvPr id="94" name="Google Shape;94;p18"/>
          <p:cNvSpPr txBox="1"/>
          <p:nvPr>
            <p:ph idx="1" type="body"/>
          </p:nvPr>
        </p:nvSpPr>
        <p:spPr>
          <a:xfrm>
            <a:off x="311700" y="1391000"/>
            <a:ext cx="82677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t/>
            </a:r>
            <a:endParaRPr i="1">
              <a:solidFill>
                <a:srgbClr val="FF0000"/>
              </a:solidFill>
            </a:endParaRPr>
          </a:p>
          <a:p>
            <a:pPr indent="0" lvl="0" marL="0" rtl="0" algn="l">
              <a:spcBef>
                <a:spcPts val="1200"/>
              </a:spcBef>
              <a:spcAft>
                <a:spcPts val="0"/>
              </a:spcAft>
              <a:buNone/>
            </a:pPr>
            <a:r>
              <a:t/>
            </a:r>
            <a:endParaRPr i="1">
              <a:solidFill>
                <a:srgbClr val="FF0000"/>
              </a:solidFill>
            </a:endParaRPr>
          </a:p>
          <a:p>
            <a:pPr indent="0" lvl="0" marL="0" rtl="0" algn="l">
              <a:spcBef>
                <a:spcPts val="1200"/>
              </a:spcBef>
              <a:spcAft>
                <a:spcPts val="0"/>
              </a:spcAft>
              <a:buNone/>
            </a:pPr>
            <a:r>
              <a:t/>
            </a:r>
            <a:endParaRPr i="1">
              <a:solidFill>
                <a:srgbClr val="FF0000"/>
              </a:solidFill>
            </a:endParaRPr>
          </a:p>
          <a:p>
            <a:pPr indent="0" lvl="0" marL="0" rtl="0" algn="l">
              <a:spcBef>
                <a:spcPts val="1200"/>
              </a:spcBef>
              <a:spcAft>
                <a:spcPts val="0"/>
              </a:spcAft>
              <a:buNone/>
            </a:pPr>
            <a:r>
              <a:t/>
            </a:r>
            <a:endParaRPr i="1">
              <a:solidFill>
                <a:srgbClr val="FF0000"/>
              </a:solidFill>
            </a:endParaRPr>
          </a:p>
          <a:p>
            <a:pPr indent="0" lvl="0" marL="0" rtl="0" algn="l">
              <a:spcBef>
                <a:spcPts val="1200"/>
              </a:spcBef>
              <a:spcAft>
                <a:spcPts val="0"/>
              </a:spcAft>
              <a:buNone/>
            </a:pPr>
            <a:r>
              <a:t/>
            </a:r>
            <a:endParaRPr i="1">
              <a:solidFill>
                <a:srgbClr val="FF0000"/>
              </a:solidFill>
            </a:endParaRPr>
          </a:p>
          <a:p>
            <a:pPr indent="0" lvl="0" marL="0" rtl="0" algn="l">
              <a:spcBef>
                <a:spcPts val="1200"/>
              </a:spcBef>
              <a:spcAft>
                <a:spcPts val="0"/>
              </a:spcAft>
              <a:buNone/>
            </a:pPr>
            <a:r>
              <a:rPr lang="en" sz="1183"/>
              <a:t>75+ age group has the most of average trip duration while 65 - 74 age group has the least</a:t>
            </a:r>
            <a:r>
              <a:rPr i="1" lang="en">
                <a:solidFill>
                  <a:srgbClr val="FF0000"/>
                </a:solidFill>
              </a:rPr>
              <a:t> </a:t>
            </a:r>
            <a:br>
              <a:rPr i="1" lang="en">
                <a:solidFill>
                  <a:srgbClr val="FF0000"/>
                </a:solidFill>
              </a:rPr>
            </a:br>
            <a:endParaRPr i="1">
              <a:solidFill>
                <a:srgbClr val="FF0000"/>
              </a:solidFill>
            </a:endParaRPr>
          </a:p>
          <a:p>
            <a:pPr indent="0" lvl="0" marL="914400" rtl="0" algn="l">
              <a:spcBef>
                <a:spcPts val="1200"/>
              </a:spcBef>
              <a:spcAft>
                <a:spcPts val="1200"/>
              </a:spcAft>
              <a:buNone/>
            </a:pPr>
            <a:r>
              <a:t/>
            </a:r>
            <a:endParaRPr i="1"/>
          </a:p>
        </p:txBody>
      </p:sp>
      <p:pic>
        <p:nvPicPr>
          <p:cNvPr id="95" name="Google Shape;95;p18" title="Chart"/>
          <p:cNvPicPr preferRelativeResize="0"/>
          <p:nvPr/>
        </p:nvPicPr>
        <p:blipFill>
          <a:blip r:embed="rId3">
            <a:alphaModFix/>
          </a:blip>
          <a:stretch>
            <a:fillRect/>
          </a:stretch>
        </p:blipFill>
        <p:spPr>
          <a:xfrm>
            <a:off x="1599400" y="1391000"/>
            <a:ext cx="5229375" cy="21953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3</a:t>
            </a:r>
            <a:r>
              <a:rPr lang="en"/>
              <a:t>. Which age group rents the most bikes?</a:t>
            </a:r>
            <a:endParaRPr/>
          </a:p>
        </p:txBody>
      </p:sp>
      <p:sp>
        <p:nvSpPr>
          <p:cNvPr id="101" name="Google Shape;101;p19"/>
          <p:cNvSpPr txBox="1"/>
          <p:nvPr>
            <p:ph idx="1" type="body"/>
          </p:nvPr>
        </p:nvSpPr>
        <p:spPr>
          <a:xfrm>
            <a:off x="311700" y="1391000"/>
            <a:ext cx="8267700" cy="3416400"/>
          </a:xfrm>
          <a:prstGeom prst="rect">
            <a:avLst/>
          </a:prstGeom>
        </p:spPr>
        <p:txBody>
          <a:bodyPr anchorCtr="0" anchor="t" bIns="91425" lIns="91425" spcFirstLastPara="1" rIns="91425" wrap="square" tIns="91425">
            <a:normAutofit lnSpcReduction="10000"/>
          </a:bodyPr>
          <a:lstStyle/>
          <a:p>
            <a:pPr indent="0" lvl="0" marL="914400" rtl="0" algn="l">
              <a:spcBef>
                <a:spcPts val="0"/>
              </a:spcBef>
              <a:spcAft>
                <a:spcPts val="0"/>
              </a:spcAft>
              <a:buNone/>
            </a:pPr>
            <a:r>
              <a:t/>
            </a:r>
            <a:endParaRPr i="1"/>
          </a:p>
          <a:p>
            <a:pPr indent="0" lvl="0" marL="914400" rtl="0" algn="l">
              <a:spcBef>
                <a:spcPts val="1200"/>
              </a:spcBef>
              <a:spcAft>
                <a:spcPts val="0"/>
              </a:spcAft>
              <a:buNone/>
            </a:pPr>
            <a:r>
              <a:t/>
            </a:r>
            <a:endParaRPr i="1"/>
          </a:p>
          <a:p>
            <a:pPr indent="0" lvl="0" marL="914400" rtl="0" algn="l">
              <a:spcBef>
                <a:spcPts val="1200"/>
              </a:spcBef>
              <a:spcAft>
                <a:spcPts val="0"/>
              </a:spcAft>
              <a:buNone/>
            </a:pPr>
            <a:r>
              <a:t/>
            </a:r>
            <a:endParaRPr i="1"/>
          </a:p>
          <a:p>
            <a:pPr indent="0" lvl="0" marL="914400" rtl="0" algn="l">
              <a:spcBef>
                <a:spcPts val="1200"/>
              </a:spcBef>
              <a:spcAft>
                <a:spcPts val="0"/>
              </a:spcAft>
              <a:buNone/>
            </a:pPr>
            <a:r>
              <a:t/>
            </a:r>
            <a:endParaRPr i="1"/>
          </a:p>
          <a:p>
            <a:pPr indent="0" lvl="0" marL="914400" rtl="0" algn="l">
              <a:spcBef>
                <a:spcPts val="1200"/>
              </a:spcBef>
              <a:spcAft>
                <a:spcPts val="0"/>
              </a:spcAft>
              <a:buNone/>
            </a:pPr>
            <a:r>
              <a:t/>
            </a:r>
            <a:endParaRPr i="1"/>
          </a:p>
          <a:p>
            <a:pPr indent="0" lvl="0" marL="914400" rtl="0" algn="l">
              <a:spcBef>
                <a:spcPts val="1200"/>
              </a:spcBef>
              <a:spcAft>
                <a:spcPts val="0"/>
              </a:spcAft>
              <a:buNone/>
            </a:pPr>
            <a:r>
              <a:t/>
            </a:r>
            <a:endParaRPr i="1"/>
          </a:p>
          <a:p>
            <a:pPr indent="0" lvl="0" marL="914400" rtl="0" algn="l">
              <a:spcBef>
                <a:spcPts val="1200"/>
              </a:spcBef>
              <a:spcAft>
                <a:spcPts val="1200"/>
              </a:spcAft>
              <a:buNone/>
            </a:pPr>
            <a:r>
              <a:rPr lang="en"/>
              <a:t>Age range 35 - 44 rented the most number of bikes while 75+ and 18 - 24 age range have the least rented number of bikes</a:t>
            </a:r>
            <a:endParaRPr/>
          </a:p>
        </p:txBody>
      </p:sp>
      <p:pic>
        <p:nvPicPr>
          <p:cNvPr id="102" name="Google Shape;102;p19" title="Chart"/>
          <p:cNvPicPr preferRelativeResize="0"/>
          <p:nvPr/>
        </p:nvPicPr>
        <p:blipFill>
          <a:blip r:embed="rId3">
            <a:alphaModFix/>
          </a:blip>
          <a:stretch>
            <a:fillRect/>
          </a:stretch>
        </p:blipFill>
        <p:spPr>
          <a:xfrm>
            <a:off x="1970020" y="1076850"/>
            <a:ext cx="4835274" cy="29898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4</a:t>
            </a:r>
            <a:r>
              <a:rPr lang="en"/>
              <a:t>. </a:t>
            </a:r>
            <a:r>
              <a:rPr lang="en" sz="2700">
                <a:latin typeface="Oswald"/>
                <a:ea typeface="Oswald"/>
                <a:cs typeface="Oswald"/>
                <a:sym typeface="Oswald"/>
              </a:rPr>
              <a:t>How does bike rental vary across the two user groups (one-time users vs long-term subscribers) on different days of the week? </a:t>
            </a:r>
            <a:endParaRPr sz="2700"/>
          </a:p>
        </p:txBody>
      </p:sp>
      <p:sp>
        <p:nvSpPr>
          <p:cNvPr id="108" name="Google Shape;108;p20"/>
          <p:cNvSpPr txBox="1"/>
          <p:nvPr>
            <p:ph idx="1" type="body"/>
          </p:nvPr>
        </p:nvSpPr>
        <p:spPr>
          <a:xfrm>
            <a:off x="311700" y="1391000"/>
            <a:ext cx="8267700" cy="3416400"/>
          </a:xfrm>
          <a:prstGeom prst="rect">
            <a:avLst/>
          </a:prstGeom>
        </p:spPr>
        <p:txBody>
          <a:bodyPr anchorCtr="0" anchor="t" bIns="91425" lIns="91425" spcFirstLastPara="1" rIns="91425" wrap="square" tIns="91425">
            <a:normAutofit/>
          </a:bodyPr>
          <a:lstStyle/>
          <a:p>
            <a:pPr indent="0" lvl="0" marL="914400" rtl="0" algn="l">
              <a:spcBef>
                <a:spcPts val="0"/>
              </a:spcBef>
              <a:spcAft>
                <a:spcPts val="0"/>
              </a:spcAft>
              <a:buNone/>
            </a:pPr>
            <a:r>
              <a:t/>
            </a:r>
            <a:endParaRPr i="1"/>
          </a:p>
          <a:p>
            <a:pPr indent="0" lvl="0" marL="914400" rtl="0" algn="l">
              <a:spcBef>
                <a:spcPts val="1200"/>
              </a:spcBef>
              <a:spcAft>
                <a:spcPts val="0"/>
              </a:spcAft>
              <a:buNone/>
            </a:pPr>
            <a:r>
              <a:t/>
            </a:r>
            <a:endParaRPr i="1"/>
          </a:p>
          <a:p>
            <a:pPr indent="0" lvl="0" marL="914400" rtl="0" algn="l">
              <a:spcBef>
                <a:spcPts val="1200"/>
              </a:spcBef>
              <a:spcAft>
                <a:spcPts val="0"/>
              </a:spcAft>
              <a:buNone/>
            </a:pPr>
            <a:r>
              <a:t/>
            </a:r>
            <a:endParaRPr i="1"/>
          </a:p>
          <a:p>
            <a:pPr indent="0" lvl="0" marL="914400" rtl="0" algn="l">
              <a:spcBef>
                <a:spcPts val="1200"/>
              </a:spcBef>
              <a:spcAft>
                <a:spcPts val="0"/>
              </a:spcAft>
              <a:buNone/>
            </a:pPr>
            <a:r>
              <a:t/>
            </a:r>
            <a:endParaRPr i="1"/>
          </a:p>
          <a:p>
            <a:pPr indent="0" lvl="0" marL="914400" rtl="0" algn="l">
              <a:spcBef>
                <a:spcPts val="1200"/>
              </a:spcBef>
              <a:spcAft>
                <a:spcPts val="0"/>
              </a:spcAft>
              <a:buNone/>
            </a:pPr>
            <a:r>
              <a:t/>
            </a:r>
            <a:endParaRPr i="1"/>
          </a:p>
          <a:p>
            <a:pPr indent="0" lvl="0" marL="914400" rtl="0" algn="l">
              <a:spcBef>
                <a:spcPts val="1200"/>
              </a:spcBef>
              <a:spcAft>
                <a:spcPts val="0"/>
              </a:spcAft>
              <a:buNone/>
            </a:pPr>
            <a:r>
              <a:t/>
            </a:r>
            <a:endParaRPr i="1"/>
          </a:p>
          <a:p>
            <a:pPr indent="0" lvl="0" marL="914400" rtl="0" algn="l">
              <a:spcBef>
                <a:spcPts val="1200"/>
              </a:spcBef>
              <a:spcAft>
                <a:spcPts val="1200"/>
              </a:spcAft>
              <a:buNone/>
            </a:pPr>
            <a:r>
              <a:rPr lang="en" sz="1191"/>
              <a:t>The blue chart is for one time users while the red is for long term subscribers. One time users peak on Saturdays and Sundays while long term subscribers dipped on those days but peak on Wednesdays</a:t>
            </a:r>
            <a:endParaRPr sz="1191"/>
          </a:p>
        </p:txBody>
      </p:sp>
      <p:pic>
        <p:nvPicPr>
          <p:cNvPr id="109" name="Google Shape;109;p20" title="Chart"/>
          <p:cNvPicPr preferRelativeResize="0"/>
          <p:nvPr/>
        </p:nvPicPr>
        <p:blipFill>
          <a:blip r:embed="rId3">
            <a:alphaModFix/>
          </a:blip>
          <a:stretch>
            <a:fillRect/>
          </a:stretch>
        </p:blipFill>
        <p:spPr>
          <a:xfrm>
            <a:off x="2312794" y="1391000"/>
            <a:ext cx="4265499" cy="2637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5</a:t>
            </a:r>
            <a:r>
              <a:rPr lang="en"/>
              <a:t>. </a:t>
            </a:r>
            <a:r>
              <a:rPr lang="en" sz="2700">
                <a:latin typeface="Oswald"/>
                <a:ea typeface="Oswald"/>
                <a:cs typeface="Oswald"/>
                <a:sym typeface="Oswald"/>
              </a:rPr>
              <a:t>Do factors like weather and age impact the average bike trip duration?</a:t>
            </a:r>
            <a:r>
              <a:rPr lang="en" sz="2700">
                <a:latin typeface="Oswald"/>
                <a:ea typeface="Oswald"/>
                <a:cs typeface="Oswald"/>
                <a:sym typeface="Oswald"/>
              </a:rPr>
              <a:t> </a:t>
            </a:r>
            <a:endParaRPr sz="2700"/>
          </a:p>
        </p:txBody>
      </p:sp>
      <p:sp>
        <p:nvSpPr>
          <p:cNvPr id="115" name="Google Shape;115;p21"/>
          <p:cNvSpPr txBox="1"/>
          <p:nvPr>
            <p:ph idx="1" type="body"/>
          </p:nvPr>
        </p:nvSpPr>
        <p:spPr>
          <a:xfrm>
            <a:off x="311700" y="1391000"/>
            <a:ext cx="8267700" cy="3416400"/>
          </a:xfrm>
          <a:prstGeom prst="rect">
            <a:avLst/>
          </a:prstGeom>
        </p:spPr>
        <p:txBody>
          <a:bodyPr anchorCtr="0" anchor="t" bIns="91425" lIns="91425" spcFirstLastPara="1" rIns="91425" wrap="square" tIns="91425">
            <a:normAutofit/>
          </a:bodyPr>
          <a:lstStyle/>
          <a:p>
            <a:pPr indent="0" lvl="0" marL="914400" rtl="0" algn="l">
              <a:spcBef>
                <a:spcPts val="0"/>
              </a:spcBef>
              <a:spcAft>
                <a:spcPts val="0"/>
              </a:spcAft>
              <a:buNone/>
            </a:pPr>
            <a:r>
              <a:t/>
            </a:r>
            <a:endParaRPr i="1"/>
          </a:p>
          <a:p>
            <a:pPr indent="0" lvl="0" marL="914400" rtl="0" algn="l">
              <a:spcBef>
                <a:spcPts val="1200"/>
              </a:spcBef>
              <a:spcAft>
                <a:spcPts val="0"/>
              </a:spcAft>
              <a:buNone/>
            </a:pPr>
            <a:r>
              <a:t/>
            </a:r>
            <a:endParaRPr i="1"/>
          </a:p>
          <a:p>
            <a:pPr indent="0" lvl="0" marL="914400" rtl="0" algn="l">
              <a:spcBef>
                <a:spcPts val="1200"/>
              </a:spcBef>
              <a:spcAft>
                <a:spcPts val="0"/>
              </a:spcAft>
              <a:buNone/>
            </a:pPr>
            <a:r>
              <a:t/>
            </a:r>
            <a:endParaRPr i="1"/>
          </a:p>
          <a:p>
            <a:pPr indent="0" lvl="0" marL="914400" rtl="0" algn="l">
              <a:spcBef>
                <a:spcPts val="1200"/>
              </a:spcBef>
              <a:spcAft>
                <a:spcPts val="0"/>
              </a:spcAft>
              <a:buNone/>
            </a:pPr>
            <a:r>
              <a:t/>
            </a:r>
            <a:endParaRPr i="1"/>
          </a:p>
          <a:p>
            <a:pPr indent="0" lvl="0" marL="0" rtl="0" algn="l">
              <a:spcBef>
                <a:spcPts val="1200"/>
              </a:spcBef>
              <a:spcAft>
                <a:spcPts val="0"/>
              </a:spcAft>
              <a:buNone/>
            </a:pPr>
            <a:r>
              <a:rPr lang="en" sz="1191"/>
              <a:t>Both spring and winter seasons do not affect the average trip as both are almost the same range. </a:t>
            </a:r>
            <a:endParaRPr sz="1191"/>
          </a:p>
          <a:p>
            <a:pPr indent="0" lvl="0" marL="0" rtl="0" algn="l">
              <a:spcBef>
                <a:spcPts val="1200"/>
              </a:spcBef>
              <a:spcAft>
                <a:spcPts val="0"/>
              </a:spcAft>
              <a:buNone/>
            </a:pPr>
            <a:r>
              <a:rPr lang="en" sz="1191"/>
              <a:t>There is a huge rise in average trip duration of 75+ age range compared to other age range  </a:t>
            </a:r>
            <a:endParaRPr sz="1191"/>
          </a:p>
          <a:p>
            <a:pPr indent="0" lvl="0" marL="0" rtl="0" algn="l">
              <a:spcBef>
                <a:spcPts val="1200"/>
              </a:spcBef>
              <a:spcAft>
                <a:spcPts val="1200"/>
              </a:spcAft>
              <a:buNone/>
            </a:pPr>
            <a:r>
              <a:t/>
            </a:r>
            <a:endParaRPr i="1"/>
          </a:p>
        </p:txBody>
      </p:sp>
      <p:pic>
        <p:nvPicPr>
          <p:cNvPr id="116" name="Google Shape;116;p21" title="Chart"/>
          <p:cNvPicPr preferRelativeResize="0"/>
          <p:nvPr/>
        </p:nvPicPr>
        <p:blipFill>
          <a:blip r:embed="rId3">
            <a:alphaModFix/>
          </a:blip>
          <a:stretch>
            <a:fillRect/>
          </a:stretch>
        </p:blipFill>
        <p:spPr>
          <a:xfrm>
            <a:off x="4313900" y="1092100"/>
            <a:ext cx="3885699" cy="2121374"/>
          </a:xfrm>
          <a:prstGeom prst="rect">
            <a:avLst/>
          </a:prstGeom>
          <a:noFill/>
          <a:ln>
            <a:noFill/>
          </a:ln>
        </p:spPr>
      </p:pic>
      <p:pic>
        <p:nvPicPr>
          <p:cNvPr id="117" name="Google Shape;117;p21" title="Chart"/>
          <p:cNvPicPr preferRelativeResize="0"/>
          <p:nvPr/>
        </p:nvPicPr>
        <p:blipFill>
          <a:blip r:embed="rId4">
            <a:alphaModFix/>
          </a:blip>
          <a:stretch>
            <a:fillRect/>
          </a:stretch>
        </p:blipFill>
        <p:spPr>
          <a:xfrm>
            <a:off x="716875" y="1092100"/>
            <a:ext cx="3597024" cy="212137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