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9" r:id="rId5"/>
    <p:sldId id="264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0" r:id="rId28"/>
    <p:sldId id="284" r:id="rId29"/>
    <p:sldId id="285" r:id="rId30"/>
    <p:sldId id="286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88" r:id="rId43"/>
    <p:sldId id="302" r:id="rId44"/>
    <p:sldId id="301" r:id="rId45"/>
    <p:sldId id="303" r:id="rId46"/>
    <p:sldId id="304" r:id="rId47"/>
    <p:sldId id="28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E3C800"/>
    <a:srgbClr val="647687"/>
    <a:srgbClr val="1BA1E2"/>
    <a:srgbClr val="FA6800"/>
    <a:srgbClr val="FF9900"/>
    <a:srgbClr val="C2C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 autoAdjust="0"/>
    <p:restoredTop sz="94632" autoAdjust="0"/>
  </p:normalViewPr>
  <p:slideViewPr>
    <p:cSldViewPr snapToGrid="0" showGuides="1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60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7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5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A32AF6-1600-45AA-AF29-734BC97888B4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B5E6-B377-4922-8CE3-A0420BE0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mplilearn.com/data-warehouse-arti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.microsof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FFE-1086-410B-99A5-54A68867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49" y="2304742"/>
            <a:ext cx="7789863" cy="2248515"/>
          </a:xfrm>
        </p:spPr>
        <p:txBody>
          <a:bodyPr/>
          <a:lstStyle/>
          <a:p>
            <a:r>
              <a:rPr lang="en-US" b="1" dirty="0"/>
              <a:t>POWER BI FOR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D022-454A-4BE2-83E3-9C8EDBE9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9" y="4386777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Empower Your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8BEC7-86AB-4C2B-4564-5458B9BD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568972"/>
            <a:ext cx="1720056" cy="1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Getting Data from Common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A0E96-FE93-9485-075A-E551BB58E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" y="999047"/>
            <a:ext cx="4813875" cy="5299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0A440D-E822-FED9-E631-8E3CB0FB17E9}"/>
              </a:ext>
            </a:extLst>
          </p:cNvPr>
          <p:cNvSpPr txBox="1"/>
          <p:nvPr/>
        </p:nvSpPr>
        <p:spPr>
          <a:xfrm>
            <a:off x="6597445" y="1551578"/>
            <a:ext cx="350215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Excel Workbook</a:t>
            </a:r>
            <a:endParaRPr lang="en-US" dirty="0">
              <a:solidFill>
                <a:schemeClr val="tx1">
                  <a:lumMod val="95000"/>
                </a:schemeClr>
              </a:solidFill>
              <a:latin typeface="Noto Sans JP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Text/CSV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Access Database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Noto Sans JP"/>
              </a:rPr>
              <a:t>MySQL Database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Folder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Noto Sans JP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81918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Who Uses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1678858"/>
            <a:ext cx="10414229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Mostly used by Technical or Data Analyst professionals but Non-Technical users also can use this.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Graphik"/>
            </a:endParaRPr>
          </a:p>
          <a:p>
            <a:pPr algn="l">
              <a:lnSpc>
                <a:spcPct val="150000"/>
              </a:lnSpc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Graphik"/>
            </a:endParaRP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It is very easy to use, within a few clicks you can create attractive visualizations for your business and no longer business users depends on IT person for gathering, transforming and analyzing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Benefits of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1678858"/>
            <a:ext cx="1041422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We can handle large amount of data easily.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Graphik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More than 30+ visualization are available to using them we can create dashboard &amp; reports.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Graphik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Power BI support more then 200 DAX functions to using them we can perform complex calculations.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Graphik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We can gather, transform, analyze, publish and share the data in Power BI.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5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FFE-1086-410B-99A5-54A68867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49" y="2304742"/>
            <a:ext cx="9580922" cy="2248515"/>
          </a:xfrm>
        </p:spPr>
        <p:txBody>
          <a:bodyPr/>
          <a:lstStyle/>
          <a:p>
            <a:pPr>
              <a:tabLst>
                <a:tab pos="1770063" algn="l"/>
              </a:tabLst>
            </a:pPr>
            <a:r>
              <a:rPr lang="en-US" sz="6000" b="1" dirty="0"/>
              <a:t>MODULE 2: Power Query &amp; Data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D022-454A-4BE2-83E3-9C8EDBE9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9" y="4386777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Empower Your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8BEC7-86AB-4C2B-4564-5458B9BD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568972"/>
            <a:ext cx="1720056" cy="1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F0B3E-EA32-6517-5EC6-9D3584DB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A6F16-0F1A-5FF0-E065-23355277029B}"/>
              </a:ext>
            </a:extLst>
          </p:cNvPr>
          <p:cNvSpPr txBox="1"/>
          <p:nvPr/>
        </p:nvSpPr>
        <p:spPr>
          <a:xfrm>
            <a:off x="117984" y="524375"/>
            <a:ext cx="3891411" cy="514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3C800"/>
                </a:solidFill>
              </a:rPr>
              <a:t>Outline:</a:t>
            </a:r>
            <a:endParaRPr lang="en-US" sz="2400" dirty="0">
              <a:solidFill>
                <a:srgbClr val="E3C8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Power Query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Transformation: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Rows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Rows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Headers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 Errors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Option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4484D-569D-B4F0-AF94-010404B98DBD}"/>
              </a:ext>
            </a:extLst>
          </p:cNvPr>
          <p:cNvSpPr txBox="1"/>
          <p:nvPr/>
        </p:nvSpPr>
        <p:spPr>
          <a:xfrm>
            <a:off x="3554068" y="524375"/>
            <a:ext cx="4508385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Split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first Row as Header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Replace Values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Merge Queries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Append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88EAF-EABA-5AD1-F1E8-9C1557FAD555}"/>
              </a:ext>
            </a:extLst>
          </p:cNvPr>
          <p:cNvSpPr txBox="1"/>
          <p:nvPr/>
        </p:nvSpPr>
        <p:spPr>
          <a:xfrm>
            <a:off x="7580373" y="524375"/>
            <a:ext cx="5162230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Columns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Conditional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Column from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Pivot and Unpivot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605717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Power Query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9C283-36D0-08A0-483A-357C0456EBAA}"/>
              </a:ext>
            </a:extLst>
          </p:cNvPr>
          <p:cNvSpPr txBox="1"/>
          <p:nvPr/>
        </p:nvSpPr>
        <p:spPr>
          <a:xfrm>
            <a:off x="8925822" y="2162659"/>
            <a:ext cx="2871020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Ribbon</a:t>
            </a:r>
            <a:endParaRPr lang="en-US" dirty="0">
              <a:solidFill>
                <a:schemeClr val="tx1">
                  <a:lumMod val="95000"/>
                </a:schemeClr>
              </a:solidFill>
              <a:latin typeface="Noto Sans JP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Queries Pane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Current 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Noto Sans JP"/>
              </a:rPr>
              <a:t>Query Settings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Status Bar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Noto Sans JP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4A2E6-050E-1D52-8B9A-522DF803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678404"/>
            <a:ext cx="8403596" cy="39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FFE-1086-410B-99A5-54A68867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49" y="2304742"/>
            <a:ext cx="9580922" cy="2248515"/>
          </a:xfrm>
        </p:spPr>
        <p:txBody>
          <a:bodyPr/>
          <a:lstStyle/>
          <a:p>
            <a:pPr>
              <a:tabLst>
                <a:tab pos="1770063" algn="l"/>
              </a:tabLst>
            </a:pPr>
            <a:r>
              <a:rPr lang="en-US" sz="6000" b="1" dirty="0"/>
              <a:t>MODULE 3: </a:t>
            </a:r>
            <a:br>
              <a:rPr lang="en-US" sz="6000" b="1" dirty="0"/>
            </a:br>
            <a:r>
              <a:rPr lang="en-US" sz="6000" b="1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D022-454A-4BE2-83E3-9C8EDBE9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9" y="4386777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Empower Your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8BEC7-86AB-4C2B-4564-5458B9BD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568972"/>
            <a:ext cx="1720056" cy="1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F0B3E-EA32-6517-5EC6-9D3584DB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A6F16-0F1A-5FF0-E065-23355277029B}"/>
              </a:ext>
            </a:extLst>
          </p:cNvPr>
          <p:cNvSpPr txBox="1"/>
          <p:nvPr/>
        </p:nvSpPr>
        <p:spPr>
          <a:xfrm>
            <a:off x="471654" y="524375"/>
            <a:ext cx="10353662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3C800"/>
                </a:solidFill>
              </a:rPr>
              <a:t>Outline:</a:t>
            </a:r>
            <a:endParaRPr lang="en-US" sz="2400" dirty="0">
              <a:solidFill>
                <a:srgbClr val="E3C8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Fact-Dimension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Relationship in Data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Cardinality: One-One, Many-One, One-Many, Many-Many Relationship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Filter Direction: Single and 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172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Denormalization and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911942"/>
            <a:ext cx="1041422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Database normalization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 is the process of structuring a relational database in accordance with a series of so-called normal forms to reduce </a:t>
            </a:r>
            <a:r>
              <a:rPr lang="en-US" sz="2000" b="0" i="1" u="sng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data redundancy</a:t>
            </a:r>
            <a:r>
              <a:rPr lang="en-US" sz="2000" b="0" i="0" u="sng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 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and </a:t>
            </a:r>
            <a:r>
              <a:rPr lang="en-US" sz="2000" b="0" i="0" u="sng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improve </a:t>
            </a:r>
            <a:r>
              <a:rPr lang="en-US" sz="2000" b="0" i="1" u="sng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data integrity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source-serif-pro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Normalization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 is a database design technique that organizes tables in a manner that reduces redundancy and dependency of data by minimizing the insertion, deletion and update anomalies through eliminating the redundant data.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source-serif-pro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Denormalization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 is the inverse process of normalization where the redundancy is added to the data intentionally to improve the performance of the specific application and data integrity.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Graph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Data 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911942"/>
            <a:ext cx="1041422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Data Modeling is the process of creating a data model. These Data Models are abstract data that defines the data structure, properties and relation. 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Roboto" panose="020F0502020204030204" pitchFamily="2" charset="0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Roboto" panose="020F0502020204030204" pitchFamily="2" charset="0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Roboto" panose="020F0502020204030204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000" u="sng" dirty="0">
                <a:solidFill>
                  <a:schemeClr val="accent3"/>
                </a:solidFill>
              </a:rPr>
              <a:t>Fact and Dimension Tables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Roboto" panose="020F0502020204030204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F0502020204030204" pitchFamily="2" charset="0"/>
              </a:rPr>
              <a:t>Fact tables and dimension tables are key components of a schema in a </a:t>
            </a:r>
            <a:r>
              <a:rPr lang="en-U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Roboto" panose="020F0502020204030204" pitchFamily="2" charset="0"/>
                <a:hlinkClick r:id="rId2" tooltip="data 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warehouse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F0502020204030204" pitchFamily="2" charset="0"/>
              </a:rPr>
              <a:t>. </a:t>
            </a:r>
          </a:p>
          <a:p>
            <a:pPr algn="l">
              <a:lnSpc>
                <a:spcPct val="150000"/>
              </a:lnSpc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Graph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9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accent3"/>
                </a:solidFill>
              </a:rPr>
              <a:t>Meet the facilitator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3745-0AFD-4D5A-AD98-A1D704DFEA95}"/>
              </a:ext>
            </a:extLst>
          </p:cNvPr>
          <p:cNvSpPr txBox="1"/>
          <p:nvPr/>
        </p:nvSpPr>
        <p:spPr>
          <a:xfrm>
            <a:off x="3551289" y="1322285"/>
            <a:ext cx="69907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Rockwell" panose="02060603020205020403" pitchFamily="18" charset="0"/>
              </a:rPr>
              <a:t>Working as a Data Analyst/Scientist at </a:t>
            </a:r>
            <a:r>
              <a:rPr lang="en-US" sz="1800" b="1" i="0" u="none" strike="noStrike" baseline="0" dirty="0" err="1">
                <a:latin typeface="Rockwell" panose="02060603020205020403" pitchFamily="18" charset="0"/>
              </a:rPr>
              <a:t>Codar</a:t>
            </a:r>
            <a:r>
              <a:rPr lang="en-US" sz="1800" b="1" i="0" u="none" strike="noStrike" baseline="0" dirty="0">
                <a:latin typeface="Rockwell" panose="02060603020205020403" pitchFamily="18" charset="0"/>
              </a:rPr>
              <a:t> Institute of Technology</a:t>
            </a:r>
            <a:r>
              <a:rPr lang="en-US" sz="1800" b="0" i="0" u="none" strike="noStrike" baseline="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en-US" dirty="0">
              <a:latin typeface="Rockwell" panose="02060603020205020403" pitchFamily="18" charset="0"/>
            </a:endParaRPr>
          </a:p>
          <a:p>
            <a:pPr algn="just"/>
            <a:r>
              <a:rPr lang="en-US" sz="1800" b="0" i="0" u="none" strike="noStrike" baseline="0" dirty="0">
                <a:latin typeface="Rockwell" panose="02060603020205020403" pitchFamily="18" charset="0"/>
              </a:rPr>
              <a:t>With Valuable years of experience in Data Cleaning, Data Exploration, Data Visualization, Data Modeling etc. </a:t>
            </a:r>
          </a:p>
          <a:p>
            <a:pPr algn="just"/>
            <a:endParaRPr lang="en-US" sz="1800" b="0" i="0" u="none" strike="noStrike" baseline="0" dirty="0">
              <a:latin typeface="Rockwell" panose="02060603020205020403" pitchFamily="18" charset="0"/>
            </a:endParaRPr>
          </a:p>
          <a:p>
            <a:pPr algn="just"/>
            <a:r>
              <a:rPr lang="en-US" sz="1800" b="0" i="0" u="none" strike="noStrike" baseline="0" dirty="0">
                <a:latin typeface="Rockwell" panose="02060603020205020403" pitchFamily="18" charset="0"/>
              </a:rPr>
              <a:t>I am comfortable working with Excel, Power BI, SQL, Tableau and Python Programming Language for Analyzing and Visualizing Data.</a:t>
            </a:r>
          </a:p>
          <a:p>
            <a:pPr algn="just"/>
            <a:endParaRPr lang="en-US" sz="1800" b="0" i="0" u="none" strike="noStrike" baseline="0" dirty="0">
              <a:latin typeface="Rockwell" panose="02060603020205020403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accent1"/>
                </a:solidFill>
                <a:latin typeface="Rockwell" panose="02060603020205020403" pitchFamily="18" charset="0"/>
              </a:rPr>
              <a:t>Hobbies</a:t>
            </a:r>
            <a:r>
              <a:rPr lang="en-US" sz="1800" b="0" i="0" u="none" strike="noStrike" baseline="0" dirty="0">
                <a:latin typeface="Rockwell" panose="02060603020205020403" pitchFamily="18" charset="0"/>
              </a:rPr>
              <a:t>: Watching Movies and Playing Football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96859-33D6-4DA5-8B1D-C5D4014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8" y="1322285"/>
            <a:ext cx="4019550" cy="562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55CA-4271-A113-E247-BE514E159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1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Cardinality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911942"/>
            <a:ext cx="104142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Cardinality defines the number of relation from one table to another table. There are mainly 3 types of cardinality in a table.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Noto Sans JP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One to One Cardinality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 – In this type of cardinality, One entity attribute creates only one connection with another attribute.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Noto Sans JP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One to Many Cardinality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 – In this cardinality, one entity attribute creates multiple connections with another attribute. 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Noto Sans JP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Many to Many Cardinality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 – In this cardinality, multiple entities from one table creates multiple relations with other tables. 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Graph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FFE-1086-410B-99A5-54A68867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49" y="2304742"/>
            <a:ext cx="9580922" cy="2248515"/>
          </a:xfrm>
        </p:spPr>
        <p:txBody>
          <a:bodyPr/>
          <a:lstStyle/>
          <a:p>
            <a:pPr>
              <a:tabLst>
                <a:tab pos="1770063" algn="l"/>
              </a:tabLst>
            </a:pPr>
            <a:r>
              <a:rPr lang="en-US" sz="6000" b="1" dirty="0"/>
              <a:t>MODULE 4: </a:t>
            </a:r>
            <a:br>
              <a:rPr lang="en-US" sz="6000" b="1" dirty="0"/>
            </a:br>
            <a:r>
              <a:rPr lang="en-US" sz="6000" b="1" dirty="0"/>
              <a:t>DAX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D022-454A-4BE2-83E3-9C8EDBE9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9" y="4386777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Empower Your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8BEC7-86AB-4C2B-4564-5458B9BD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568972"/>
            <a:ext cx="1720056" cy="1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F0B3E-EA32-6517-5EC6-9D3584DB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A6F16-0F1A-5FF0-E065-23355277029B}"/>
              </a:ext>
            </a:extLst>
          </p:cNvPr>
          <p:cNvSpPr txBox="1"/>
          <p:nvPr/>
        </p:nvSpPr>
        <p:spPr>
          <a:xfrm>
            <a:off x="117984" y="524375"/>
            <a:ext cx="3891411" cy="597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3C800"/>
                </a:solidFill>
              </a:rPr>
              <a:t>Outline:</a:t>
            </a:r>
            <a:endParaRPr lang="en-US" sz="2400" dirty="0">
              <a:solidFill>
                <a:srgbClr val="E3C8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Fundamentals of DAX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DAX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of DAX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Concept of DAX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DAX works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of DAX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Aggregate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Date and Time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Intelligence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4484D-569D-B4F0-AF94-010404B98DBD}"/>
              </a:ext>
            </a:extLst>
          </p:cNvPr>
          <p:cNvSpPr txBox="1"/>
          <p:nvPr/>
        </p:nvSpPr>
        <p:spPr>
          <a:xfrm>
            <a:off x="3540692" y="2127033"/>
            <a:ext cx="4508385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Relationship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Logical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 Functions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5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DAX: Data Analysis Expression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911942"/>
            <a:ext cx="104142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source-serif-pro"/>
              </a:rPr>
              <a:t>DAX 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is a library of functions and operators that can be combined to build formulas and expressions used by Microsoft BI Tools.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source-serif-pro"/>
            </a:endParaRP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DAX is also known as a Function Language, where the full code is kept inside a function.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Graph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302932" y="34064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Where DAX can be used: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Power Pivot for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SSAS Tabular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Azure Analysis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DAX Studio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1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Purpose of DAX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911942"/>
            <a:ext cx="1041422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source-serif-pro"/>
              </a:rPr>
              <a:t>By using Data Analysis Expressions (DAX)</a:t>
            </a:r>
          </a:p>
          <a:p>
            <a:pPr algn="l">
              <a:lnSpc>
                <a:spcPct val="150000"/>
              </a:lnSpc>
            </a:pP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You can add four types of calculations to your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raphik"/>
              </a:rPr>
              <a:t>Data Model.</a:t>
            </a:r>
            <a:endParaRPr lang="en-US" sz="2000" i="0" dirty="0">
              <a:solidFill>
                <a:schemeClr val="tx1">
                  <a:lumMod val="95000"/>
                </a:schemeClr>
              </a:solidFill>
              <a:effectLst/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302932" y="204963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Calculated Columns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Calculated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18679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3" y="376968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Calculated Column Vs Measures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242413" y="2126746"/>
            <a:ext cx="526212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Expands Table by Creating new column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source-serif-pro"/>
              </a:rPr>
              <a:t>Stores along with table.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Consume Memory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source-serif-pro"/>
              </a:rPr>
              <a:t>Less Analytic Capability</a:t>
            </a:r>
            <a:endParaRPr lang="en-US" sz="2000" i="0" dirty="0">
              <a:solidFill>
                <a:schemeClr val="tx1">
                  <a:lumMod val="95000"/>
                </a:schemeClr>
              </a:solidFill>
              <a:effectLst/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6463A4-7EFF-C815-92BF-D76180F9EB84}"/>
              </a:ext>
            </a:extLst>
          </p:cNvPr>
          <p:cNvSpPr txBox="1">
            <a:spLocks/>
          </p:cNvSpPr>
          <p:nvPr/>
        </p:nvSpPr>
        <p:spPr>
          <a:xfrm>
            <a:off x="771832" y="1375032"/>
            <a:ext cx="4203289" cy="561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</a:rPr>
              <a:t>Calculated Column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281D9F-B5BB-0672-BBFF-3BAEAD7217EB}"/>
              </a:ext>
            </a:extLst>
          </p:cNvPr>
          <p:cNvSpPr txBox="1">
            <a:spLocks/>
          </p:cNvSpPr>
          <p:nvPr/>
        </p:nvSpPr>
        <p:spPr>
          <a:xfrm>
            <a:off x="6813755" y="1378464"/>
            <a:ext cx="4203289" cy="561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Measure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8763BD-60D7-FFE5-6C4D-D87F88E56FB6}"/>
              </a:ext>
            </a:extLst>
          </p:cNvPr>
          <p:cNvSpPr txBox="1">
            <a:spLocks/>
          </p:cNvSpPr>
          <p:nvPr/>
        </p:nvSpPr>
        <p:spPr>
          <a:xfrm>
            <a:off x="5565059" y="1429074"/>
            <a:ext cx="609601" cy="45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01662-18D8-F7C1-1EAE-7271799DBA9C}"/>
              </a:ext>
            </a:extLst>
          </p:cNvPr>
          <p:cNvSpPr txBox="1"/>
          <p:nvPr/>
        </p:nvSpPr>
        <p:spPr>
          <a:xfrm>
            <a:off x="6096000" y="2126745"/>
            <a:ext cx="526212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Summarize a data into a single value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source-serif-pro"/>
              </a:rPr>
              <a:t>Calculate at runtime/ stored temporarily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  <a:latin typeface="source-serif-pro"/>
              </a:rPr>
              <a:t>Rich Analytical Capabilities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09AB9B-CD8A-A9D0-5B39-591A4FB1BB54}"/>
              </a:ext>
            </a:extLst>
          </p:cNvPr>
          <p:cNvSpPr txBox="1">
            <a:spLocks/>
          </p:cNvSpPr>
          <p:nvPr/>
        </p:nvSpPr>
        <p:spPr>
          <a:xfrm>
            <a:off x="447367" y="4728735"/>
            <a:ext cx="3760839" cy="75423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Profit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[Sales Amount] – [Cost amount]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1EA2B4-B24D-9939-32BB-C5744084E6B5}"/>
              </a:ext>
            </a:extLst>
          </p:cNvPr>
          <p:cNvSpPr txBox="1">
            <a:spLocks/>
          </p:cNvSpPr>
          <p:nvPr/>
        </p:nvSpPr>
        <p:spPr>
          <a:xfrm>
            <a:off x="6361470" y="3742724"/>
            <a:ext cx="4655574" cy="5048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Total Sales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 Sum([Sales Amount])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C60DD4-FEDF-BAF1-C258-760238603CEF}"/>
              </a:ext>
            </a:extLst>
          </p:cNvPr>
          <p:cNvSpPr txBox="1">
            <a:spLocks/>
          </p:cNvSpPr>
          <p:nvPr/>
        </p:nvSpPr>
        <p:spPr>
          <a:xfrm>
            <a:off x="6399276" y="4574227"/>
            <a:ext cx="4655574" cy="8330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Total Profit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 Sum([Sales Amount]) - Sum([Cost Amount])</a:t>
            </a:r>
          </a:p>
        </p:txBody>
      </p:sp>
    </p:spTree>
    <p:extLst>
      <p:ext uri="{BB962C8B-B14F-4D97-AF65-F5344CB8AC3E}">
        <p14:creationId xmlns:p14="http://schemas.microsoft.com/office/powerpoint/2010/main" val="17734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Calculated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29255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Date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Role-playing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What-if-Analysis</a:t>
            </a:r>
          </a:p>
        </p:txBody>
      </p:sp>
    </p:spTree>
    <p:extLst>
      <p:ext uri="{BB962C8B-B14F-4D97-AF65-F5344CB8AC3E}">
        <p14:creationId xmlns:p14="http://schemas.microsoft.com/office/powerpoint/2010/main" val="393197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Row-Level Security (RLS)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5" y="1292553"/>
            <a:ext cx="11171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Row-level security (RLS) with Power BI can be used to restrict data access for given users.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A1AED-2390-2CED-E25D-00A35D34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52" y="2819476"/>
            <a:ext cx="8438095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Fundamental of DAX:</a:t>
            </a:r>
            <a:r>
              <a:rPr lang="en-US" sz="2000" dirty="0">
                <a:solidFill>
                  <a:schemeClr val="accent3"/>
                </a:solidFill>
              </a:rPr>
              <a:t>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135237"/>
            <a:ext cx="9883288" cy="336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DAX formulas are very similar to the Excel Formulas, but there are some </a:t>
            </a:r>
            <a:r>
              <a:rPr lang="en-US" dirty="0">
                <a:solidFill>
                  <a:srgbClr val="FF0000"/>
                </a:solidFill>
              </a:rPr>
              <a:t>key differences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Microsoft Excel you can reference individual cells or arrays, but in DAX you can reference only complete tables of columns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DAX formulas do not support exactly the same data types as Microsoft Excel.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54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Fundamental of DAX:</a:t>
            </a:r>
            <a:r>
              <a:rPr lang="en-US" sz="2000" dirty="0">
                <a:solidFill>
                  <a:schemeClr val="accent3"/>
                </a:solidFill>
              </a:rPr>
              <a:t>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F24644-D7E5-4FD7-5AA6-6C35E5E7289A}"/>
              </a:ext>
            </a:extLst>
          </p:cNvPr>
          <p:cNvSpPr txBox="1">
            <a:spLocks/>
          </p:cNvSpPr>
          <p:nvPr/>
        </p:nvSpPr>
        <p:spPr>
          <a:xfrm>
            <a:off x="894735" y="2796761"/>
            <a:ext cx="10834853" cy="1264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00B050"/>
                </a:solidFill>
              </a:rPr>
              <a:t>Total Sales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3600" dirty="0">
                <a:solidFill>
                  <a:schemeClr val="accent3"/>
                </a:solidFill>
              </a:rPr>
              <a:t> Sum(‘Fact Sales’[Sales Amount])</a:t>
            </a:r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accent3"/>
                </a:solidFill>
              </a:rPr>
              <a:t>Course content: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3745-0AFD-4D5A-AD98-A1D704DFEA95}"/>
              </a:ext>
            </a:extLst>
          </p:cNvPr>
          <p:cNvSpPr txBox="1"/>
          <p:nvPr/>
        </p:nvSpPr>
        <p:spPr>
          <a:xfrm>
            <a:off x="302932" y="819149"/>
            <a:ext cx="6990735" cy="2535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Installation of Power BI Software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Introduction to Power BI and its Interface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Getting Data from different Data Sources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Data Transformation using Power Query Editor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Data Analysis and Visualization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Data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F0B3E-EA32-6517-5EC6-9D3584DB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93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Fundamental of DAX:</a:t>
            </a:r>
            <a:r>
              <a:rPr lang="en-US" sz="2000" dirty="0">
                <a:solidFill>
                  <a:schemeClr val="accent3"/>
                </a:solidFill>
              </a:rPr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A5C217-C3BB-DEC7-8181-287BF99EC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28760"/>
              </p:ext>
            </p:extLst>
          </p:nvPr>
        </p:nvGraphicFramePr>
        <p:xfrm>
          <a:off x="1756697" y="1076544"/>
          <a:ext cx="812799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848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5833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9690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8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Parenthesis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 order and grouping of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6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  <a:p>
                      <a:r>
                        <a:rPr lang="en-US" dirty="0"/>
                        <a:t>-</a:t>
                      </a:r>
                    </a:p>
                    <a:p>
                      <a:r>
                        <a:rPr lang="en-US" dirty="0"/>
                        <a:t>*</a:t>
                      </a:r>
                    </a:p>
                    <a:p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  <a:p>
                      <a:r>
                        <a:rPr lang="en-US" dirty="0"/>
                        <a:t>Subtraction</a:t>
                      </a:r>
                    </a:p>
                    <a:p>
                      <a:r>
                        <a:rPr lang="en-US" dirty="0"/>
                        <a:t>Multiplication</a:t>
                      </a:r>
                    </a:p>
                    <a:p>
                      <a:r>
                        <a:rPr lang="en-US" dirty="0"/>
                        <a:t>Division</a:t>
                      </a:r>
                    </a:p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0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</a:t>
                      </a:r>
                    </a:p>
                    <a:p>
                      <a:r>
                        <a:rPr lang="en-US" dirty="0"/>
                        <a:t>&gt;=</a:t>
                      </a:r>
                    </a:p>
                    <a:p>
                      <a:r>
                        <a:rPr lang="en-US" dirty="0"/>
                        <a:t>&lt;=</a:t>
                      </a:r>
                    </a:p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  <a:p>
                      <a:r>
                        <a:rPr lang="en-US" dirty="0"/>
                        <a:t>Greater than</a:t>
                      </a:r>
                    </a:p>
                    <a:p>
                      <a:r>
                        <a:rPr lang="en-US" dirty="0"/>
                        <a:t>Less than</a:t>
                      </a:r>
                    </a:p>
                    <a:p>
                      <a:r>
                        <a:rPr lang="en-US" dirty="0"/>
                        <a:t>Greater than or equal</a:t>
                      </a:r>
                    </a:p>
                    <a:p>
                      <a:r>
                        <a:rPr lang="en-US" dirty="0"/>
                        <a:t>Less than or equal</a:t>
                      </a:r>
                    </a:p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3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 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Concatenation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7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9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2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Fundamental of DAX:</a:t>
            </a:r>
            <a:r>
              <a:rPr lang="en-US" sz="2000" dirty="0">
                <a:solidFill>
                  <a:schemeClr val="accent3"/>
                </a:solidFill>
              </a:rPr>
              <a:t>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A5C217-C3BB-DEC7-8181-287BF99EC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41837"/>
              </p:ext>
            </p:extLst>
          </p:nvPr>
        </p:nvGraphicFramePr>
        <p:xfrm>
          <a:off x="1548352" y="1922116"/>
          <a:ext cx="8812980" cy="349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916">
                  <a:extLst>
                    <a:ext uri="{9D8B030D-6E8A-4147-A177-3AD203B41FA5}">
                      <a16:colId xmlns:a16="http://schemas.microsoft.com/office/drawing/2014/main" val="411848746"/>
                    </a:ext>
                  </a:extLst>
                </a:gridCol>
                <a:gridCol w="2458064">
                  <a:extLst>
                    <a:ext uri="{9D8B030D-6E8A-4147-A177-3AD203B41FA5}">
                      <a16:colId xmlns:a16="http://schemas.microsoft.com/office/drawing/2014/main" val="3035833658"/>
                    </a:ext>
                  </a:extLst>
                </a:gridCol>
              </a:tblGrid>
              <a:tr h="542189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PowerBI</a:t>
                      </a:r>
                      <a:r>
                        <a:rPr lang="en-US" dirty="0"/>
                        <a:t>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85766"/>
                  </a:ext>
                </a:extLst>
              </a:tr>
              <a:tr h="632855">
                <a:tc>
                  <a:txBody>
                    <a:bodyPr/>
                    <a:lstStyle/>
                    <a:p>
                      <a:r>
                        <a:rPr lang="en-US" dirty="0"/>
                        <a:t>Customer Name, Address, 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6796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Sales Amount, Quality,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300672"/>
                  </a:ext>
                </a:extLst>
              </a:tr>
              <a:tr h="726605">
                <a:tc>
                  <a:txBody>
                    <a:bodyPr/>
                    <a:lstStyle/>
                    <a:p>
                      <a:r>
                        <a:rPr lang="en-US" dirty="0"/>
                        <a:t>Sales Date, Birth Date,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Time, Date,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37755"/>
                  </a:ext>
                </a:extLst>
              </a:tr>
              <a:tr h="948831">
                <a:tc>
                  <a:txBody>
                    <a:bodyPr/>
                    <a:lstStyle/>
                    <a:p>
                      <a:r>
                        <a:rPr lang="en-US" dirty="0"/>
                        <a:t>Is Valid, Accepted/Rejected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/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7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TASKS: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4CC1D-6174-E78A-0480-041D8B81CDA1}"/>
              </a:ext>
            </a:extLst>
          </p:cNvPr>
          <p:cNvSpPr txBox="1"/>
          <p:nvPr/>
        </p:nvSpPr>
        <p:spPr>
          <a:xfrm>
            <a:off x="302932" y="645305"/>
            <a:ext cx="9958208" cy="585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Instructions</a:t>
            </a:r>
          </a:p>
          <a:p>
            <a:pPr>
              <a:lnSpc>
                <a:spcPct val="150000"/>
              </a:lnSpc>
            </a:pPr>
            <a:r>
              <a:rPr lang="en-US" dirty="0"/>
              <a:t>Using your knowledge of Calculated Column, Calculated Table, Measures and Row Level Security as a guide, you should create the following: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A Calculated Column to get the Net Sales. (Net Sales is the total Sales value after deducting discounts)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2. A Calculated Table, with the Orders containing only Same Day shipment.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3. A Measure to determine the Average of Net Sales. Visualize this by Products Category. 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A Row Level Security, having roles for any two Sales Team Managers, allowing them view data for only their teams.</a:t>
            </a:r>
          </a:p>
        </p:txBody>
      </p:sp>
    </p:spTree>
    <p:extLst>
      <p:ext uri="{BB962C8B-B14F-4D97-AF65-F5344CB8AC3E}">
        <p14:creationId xmlns:p14="http://schemas.microsoft.com/office/powerpoint/2010/main" val="252532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Pillars of DAX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135237"/>
            <a:ext cx="9883288" cy="211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Tables – understanding data model, table re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lationships, filter directions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Functions – know function classes, behavior, manipulate tables with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01513"/>
                </a:solidFill>
              </a:rPr>
              <a:t>Evaluation Context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– Know how to manipulate filters and rows in a formula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48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Understanding Cross Filtering Direction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135237"/>
            <a:ext cx="9883288" cy="1702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Each model relationship is defined with a cross filter direction.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Single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cross filter direction means </a:t>
            </a:r>
            <a:r>
              <a:rPr lang="en-US" b="0" i="0" dirty="0">
                <a:solidFill>
                  <a:srgbClr val="B01513"/>
                </a:solidFill>
                <a:effectLst/>
                <a:latin typeface="Segoe UI" panose="020B0502040204020203" pitchFamily="34" charset="0"/>
              </a:rPr>
              <a:t>"single direction",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and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Both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 means </a:t>
            </a:r>
            <a:r>
              <a:rPr lang="en-US" b="0" i="0" dirty="0">
                <a:solidFill>
                  <a:srgbClr val="B01513"/>
                </a:solidFill>
                <a:effectLst/>
                <a:latin typeface="Segoe UI" panose="020B0502040204020203" pitchFamily="34" charset="0"/>
              </a:rPr>
              <a:t>"both directions". 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A relationship that filters in both directions is commonly described as </a:t>
            </a: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bi-directional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1EE999-4DF9-747B-A48E-8E7C7628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89559"/>
              </p:ext>
            </p:extLst>
          </p:nvPr>
        </p:nvGraphicFramePr>
        <p:xfrm>
          <a:off x="1989394" y="3638208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59406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0726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Cardinality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Cross filter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One-to-many (or Many-to-one)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Single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8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One-to-one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66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Many-to-many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(Table1 to Table2)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Single (Table2 to Table1)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0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9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DAX Functions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135237"/>
            <a:ext cx="9883288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DAX is mostly about using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Most functions have input requirements called “Arguments”. Arguments can be Column, Table, Expression, filter or optional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Functions can be classified based on their result (Scalar or Table) or by their purpose.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07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2107759" cy="754233"/>
          </a:xfrm>
        </p:spPr>
        <p:txBody>
          <a:bodyPr>
            <a:normAutofit fontScale="90000"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SIMPLE </a:t>
            </a:r>
            <a:br>
              <a:rPr lang="en-US" sz="2000" u="sng" dirty="0">
                <a:solidFill>
                  <a:schemeClr val="accent3"/>
                </a:solidFill>
              </a:rPr>
            </a:br>
            <a:r>
              <a:rPr lang="en-US" sz="2000" u="sng" dirty="0">
                <a:solidFill>
                  <a:schemeClr val="accent3"/>
                </a:solidFill>
              </a:rPr>
              <a:t>AGGREGATORS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5072341" y="882807"/>
            <a:ext cx="2891252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CALCULATE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CLACULATETABLE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ALLEXCEPT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ALLSELECTED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SELECTEDVALUE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REMOVEFILTERS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KEEPFILTERS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EARLIER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4B1E94-0507-78E8-3EB6-6FFADA3577E9}"/>
              </a:ext>
            </a:extLst>
          </p:cNvPr>
          <p:cNvSpPr txBox="1">
            <a:spLocks/>
          </p:cNvSpPr>
          <p:nvPr/>
        </p:nvSpPr>
        <p:spPr>
          <a:xfrm>
            <a:off x="3231783" y="128574"/>
            <a:ext cx="2107759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LOGICAL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AF7A6-53A8-082A-8E32-E45D389C6EB7}"/>
              </a:ext>
            </a:extLst>
          </p:cNvPr>
          <p:cNvSpPr txBox="1"/>
          <p:nvPr/>
        </p:nvSpPr>
        <p:spPr>
          <a:xfrm>
            <a:off x="3162957" y="562835"/>
            <a:ext cx="2176585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IF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SWITCH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COALESCE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FALSE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A5EB03-D4B1-F816-4BD7-D775F9CA9AFB}"/>
              </a:ext>
            </a:extLst>
          </p:cNvPr>
          <p:cNvSpPr txBox="1">
            <a:spLocks/>
          </p:cNvSpPr>
          <p:nvPr/>
        </p:nvSpPr>
        <p:spPr>
          <a:xfrm>
            <a:off x="5072341" y="505690"/>
            <a:ext cx="2107759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FILTER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7120B-498D-1AA2-C27E-6D573096FA97}"/>
              </a:ext>
            </a:extLst>
          </p:cNvPr>
          <p:cNvSpPr txBox="1"/>
          <p:nvPr/>
        </p:nvSpPr>
        <p:spPr>
          <a:xfrm>
            <a:off x="400438" y="882806"/>
            <a:ext cx="2176585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SUM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MAX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COUNTA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COUNTROWS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A0B0A-E918-28BA-EB2E-44A06DFAA018}"/>
              </a:ext>
            </a:extLst>
          </p:cNvPr>
          <p:cNvSpPr txBox="1"/>
          <p:nvPr/>
        </p:nvSpPr>
        <p:spPr>
          <a:xfrm>
            <a:off x="7848792" y="661476"/>
            <a:ext cx="2891252" cy="461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PRVIOUSMONTH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PREVIOUSYEAR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PREVIOUSQUARTER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DATESYTD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DATESMTD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DATESQTD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TOTALYTD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TOTALMTD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TOTALQTD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</a:rPr>
              <a:t>SAMEPERIODLASTYEAR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Segoe UI" panose="020B0502040204020203" pitchFamily="34" charset="0"/>
              </a:rPr>
              <a:t>PARALLELPERIOD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AC874D-81E1-A056-7C47-FD0E6C82C5EF}"/>
              </a:ext>
            </a:extLst>
          </p:cNvPr>
          <p:cNvSpPr txBox="1">
            <a:spLocks/>
          </p:cNvSpPr>
          <p:nvPr/>
        </p:nvSpPr>
        <p:spPr>
          <a:xfrm>
            <a:off x="7848792" y="284359"/>
            <a:ext cx="2624051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TIMEINTELLIGENCE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AD9891-2937-3C19-F932-78981BB99861}"/>
              </a:ext>
            </a:extLst>
          </p:cNvPr>
          <p:cNvSpPr txBox="1">
            <a:spLocks/>
          </p:cNvSpPr>
          <p:nvPr/>
        </p:nvSpPr>
        <p:spPr>
          <a:xfrm>
            <a:off x="9721404" y="2153896"/>
            <a:ext cx="2107759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RELATIONSHIP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77BB5-1DBB-2B84-DCD2-5880310C6C59}"/>
              </a:ext>
            </a:extLst>
          </p:cNvPr>
          <p:cNvSpPr txBox="1"/>
          <p:nvPr/>
        </p:nvSpPr>
        <p:spPr>
          <a:xfrm>
            <a:off x="400438" y="4355233"/>
            <a:ext cx="2176585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SUMX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AVERAGEX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MAXX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COUNTX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RANKX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60D18E-6AD9-3316-9CED-CB6856244AA1}"/>
              </a:ext>
            </a:extLst>
          </p:cNvPr>
          <p:cNvSpPr txBox="1">
            <a:spLocks/>
          </p:cNvSpPr>
          <p:nvPr/>
        </p:nvSpPr>
        <p:spPr>
          <a:xfrm>
            <a:off x="455332" y="3867010"/>
            <a:ext cx="2107759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ITERATING </a:t>
            </a:r>
            <a:br>
              <a:rPr lang="en-US" sz="2000" u="sng" dirty="0">
                <a:solidFill>
                  <a:schemeClr val="accent3"/>
                </a:solidFill>
              </a:rPr>
            </a:br>
            <a:r>
              <a:rPr lang="en-US" sz="2000" u="sng" dirty="0">
                <a:solidFill>
                  <a:schemeClr val="accent3"/>
                </a:solidFill>
              </a:rPr>
              <a:t>AGGREGATORS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05506-78E1-51D2-D54C-D98BBDA31714}"/>
              </a:ext>
            </a:extLst>
          </p:cNvPr>
          <p:cNvSpPr txBox="1"/>
          <p:nvPr/>
        </p:nvSpPr>
        <p:spPr>
          <a:xfrm>
            <a:off x="9721404" y="2490622"/>
            <a:ext cx="2614685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RELATED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RELATEDTABLE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CROSSFILTER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USERELATIONSHIP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C060D9-32E2-C647-B866-4DCA645935BC}"/>
              </a:ext>
            </a:extLst>
          </p:cNvPr>
          <p:cNvSpPr txBox="1">
            <a:spLocks/>
          </p:cNvSpPr>
          <p:nvPr/>
        </p:nvSpPr>
        <p:spPr>
          <a:xfrm>
            <a:off x="2445104" y="3624755"/>
            <a:ext cx="2107759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TEXT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72F073-05A2-446F-065B-C9F394ED4D41}"/>
              </a:ext>
            </a:extLst>
          </p:cNvPr>
          <p:cNvSpPr txBox="1"/>
          <p:nvPr/>
        </p:nvSpPr>
        <p:spPr>
          <a:xfrm>
            <a:off x="2476651" y="3944726"/>
            <a:ext cx="2176585" cy="2117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MID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DF3B398-4C67-160E-3ADE-0B5A58DB47FD}"/>
              </a:ext>
            </a:extLst>
          </p:cNvPr>
          <p:cNvSpPr txBox="1">
            <a:spLocks/>
          </p:cNvSpPr>
          <p:nvPr/>
        </p:nvSpPr>
        <p:spPr>
          <a:xfrm>
            <a:off x="4417581" y="5115864"/>
            <a:ext cx="2107759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u="sng" dirty="0">
                <a:solidFill>
                  <a:schemeClr val="accent3"/>
                </a:solidFill>
              </a:rPr>
              <a:t>OTHER TABLE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07668C-42EE-2701-8085-D3B78A42CB72}"/>
              </a:ext>
            </a:extLst>
          </p:cNvPr>
          <p:cNvSpPr txBox="1"/>
          <p:nvPr/>
        </p:nvSpPr>
        <p:spPr>
          <a:xfrm>
            <a:off x="4488873" y="5436524"/>
            <a:ext cx="2543393" cy="130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DISTINCT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TOPN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23BB3-B929-6366-023E-FDA7CC9731C2}"/>
              </a:ext>
            </a:extLst>
          </p:cNvPr>
          <p:cNvSpPr txBox="1"/>
          <p:nvPr/>
        </p:nvSpPr>
        <p:spPr>
          <a:xfrm>
            <a:off x="6026466" y="5410783"/>
            <a:ext cx="2543393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ADDCOLUMNS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1474271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Using SWITCH Functions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135237"/>
            <a:ext cx="9883288" cy="456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Create a Calculated Column: Quantity Category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0A1584-3B8E-B551-249B-D8BA3B3DEFA9}"/>
              </a:ext>
            </a:extLst>
          </p:cNvPr>
          <p:cNvSpPr txBox="1">
            <a:spLocks/>
          </p:cNvSpPr>
          <p:nvPr/>
        </p:nvSpPr>
        <p:spPr>
          <a:xfrm>
            <a:off x="316045" y="2149926"/>
            <a:ext cx="11537904" cy="31219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3200" dirty="0">
                <a:solidFill>
                  <a:srgbClr val="00B050"/>
                </a:solidFill>
              </a:rPr>
              <a:t>Quantity Cat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3200" dirty="0">
                <a:solidFill>
                  <a:schemeClr val="accent3"/>
                </a:solidFill>
              </a:rPr>
              <a:t> 	SWITCH(TRUE(),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solidFill>
                  <a:schemeClr val="accent3"/>
                </a:solidFill>
              </a:rPr>
              <a:t>							Orders[Quantity] &lt; 5, “Small”,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							</a:t>
            </a:r>
            <a:r>
              <a:rPr lang="en-US" sz="3200" dirty="0">
                <a:solidFill>
                  <a:srgbClr val="FFC000"/>
                </a:solidFill>
              </a:rPr>
              <a:t>Orders[Quantity] &gt;= 5 &amp;&amp; Orders[quantity] &lt;= 10, 								“Large”, “Bulk”</a:t>
            </a:r>
          </a:p>
          <a:p>
            <a:pPr>
              <a:lnSpc>
                <a:spcPct val="170000"/>
              </a:lnSpc>
            </a:pPr>
            <a:r>
              <a:rPr lang="en-US" sz="32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21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Using RELATED Functions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135237"/>
            <a:ext cx="9883288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Create a Calculated Column: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Use the Related Function to return the city colum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n from Location Table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0A1584-3B8E-B551-249B-D8BA3B3DEFA9}"/>
              </a:ext>
            </a:extLst>
          </p:cNvPr>
          <p:cNvSpPr txBox="1">
            <a:spLocks/>
          </p:cNvSpPr>
          <p:nvPr/>
        </p:nvSpPr>
        <p:spPr>
          <a:xfrm>
            <a:off x="2477729" y="2906221"/>
            <a:ext cx="5990642" cy="10455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2400" dirty="0">
                <a:solidFill>
                  <a:srgbClr val="00B050"/>
                </a:solidFill>
              </a:rPr>
              <a:t>City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2400" dirty="0">
                <a:solidFill>
                  <a:schemeClr val="accent3"/>
                </a:solidFill>
              </a:rPr>
              <a:t> 	RELATED(Location[City]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54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Table Functions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C16A9-BE0D-06FA-BB43-BE0EBC9DB40D}"/>
              </a:ext>
            </a:extLst>
          </p:cNvPr>
          <p:cNvSpPr txBox="1"/>
          <p:nvPr/>
        </p:nvSpPr>
        <p:spPr>
          <a:xfrm>
            <a:off x="234106" y="1803830"/>
            <a:ext cx="9883288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ALLEXCEPT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ALLSELECTED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DISTINCT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FILTER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78FD2-6398-AFCE-96BC-F2E3905AB0D8}"/>
              </a:ext>
            </a:extLst>
          </p:cNvPr>
          <p:cNvSpPr txBox="1"/>
          <p:nvPr/>
        </p:nvSpPr>
        <p:spPr>
          <a:xfrm>
            <a:off x="234106" y="1135237"/>
            <a:ext cx="9883288" cy="456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egoe UI" panose="020B0502040204020203" pitchFamily="34" charset="0"/>
              </a:rPr>
              <a:t>This functions can be use to define tables to be used in our formulars.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4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FFE-1086-410B-99A5-54A68867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49" y="2304742"/>
            <a:ext cx="7789863" cy="2248515"/>
          </a:xfrm>
        </p:spPr>
        <p:txBody>
          <a:bodyPr/>
          <a:lstStyle/>
          <a:p>
            <a:r>
              <a:rPr lang="en-US" b="1" dirty="0"/>
              <a:t>MODULE 1: Basics of </a:t>
            </a:r>
            <a:r>
              <a:rPr lang="en-US" b="1" dirty="0" err="1"/>
              <a:t>PowerBI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D022-454A-4BE2-83E3-9C8EDBE9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9" y="4386777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Empower Your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8BEC7-86AB-4C2B-4564-5458B9BD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568972"/>
            <a:ext cx="1720056" cy="1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EFFE-1086-410B-99A5-54A68867E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49" y="2304742"/>
            <a:ext cx="9580922" cy="2248515"/>
          </a:xfrm>
        </p:spPr>
        <p:txBody>
          <a:bodyPr/>
          <a:lstStyle/>
          <a:p>
            <a:pPr>
              <a:tabLst>
                <a:tab pos="1770063" algn="l"/>
              </a:tabLst>
            </a:pPr>
            <a:r>
              <a:rPr lang="en-US" sz="6000" b="1" dirty="0"/>
              <a:t>MODULE 5: </a:t>
            </a:r>
            <a:br>
              <a:rPr lang="en-US" sz="6000" b="1" dirty="0"/>
            </a:br>
            <a:r>
              <a:rPr lang="en-US" sz="6000" b="1" dirty="0"/>
              <a:t>DAX 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D022-454A-4BE2-83E3-9C8EDBE9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9" y="4386777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Empower Your Data Analysis and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8BEC7-86AB-4C2B-4564-5458B9BD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9" y="2568972"/>
            <a:ext cx="1720056" cy="17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F0B3E-EA32-6517-5EC6-9D3584DB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A6F16-0F1A-5FF0-E065-23355277029B}"/>
              </a:ext>
            </a:extLst>
          </p:cNvPr>
          <p:cNvSpPr txBox="1"/>
          <p:nvPr/>
        </p:nvSpPr>
        <p:spPr>
          <a:xfrm>
            <a:off x="117984" y="524375"/>
            <a:ext cx="3891411" cy="597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3C800"/>
                </a:solidFill>
              </a:rPr>
              <a:t>Outline:</a:t>
            </a:r>
            <a:endParaRPr lang="en-US" sz="2400" dirty="0">
              <a:solidFill>
                <a:srgbClr val="E3C8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DAX 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Row Context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 Context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Concept of DAX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DAX works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of DAX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Aggregate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Date and Time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 Intelligence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Filter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4484D-569D-B4F0-AF94-010404B98DBD}"/>
              </a:ext>
            </a:extLst>
          </p:cNvPr>
          <p:cNvSpPr txBox="1"/>
          <p:nvPr/>
        </p:nvSpPr>
        <p:spPr>
          <a:xfrm>
            <a:off x="3540692" y="2127033"/>
            <a:ext cx="4508385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Relationship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Logical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 Functions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6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Row Context Vs Filter Context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F7F1D-2EC5-9DB7-7310-B20A5D47401D}"/>
              </a:ext>
            </a:extLst>
          </p:cNvPr>
          <p:cNvSpPr txBox="1">
            <a:spLocks/>
          </p:cNvSpPr>
          <p:nvPr/>
        </p:nvSpPr>
        <p:spPr>
          <a:xfrm>
            <a:off x="302932" y="1091380"/>
            <a:ext cx="10058400" cy="4650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Row Context - does calculation row by row. In Calculated Column and Measures with the Iterators.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Filter Context - does calculations after taking a subset of the data based on all selections.</a:t>
            </a:r>
          </a:p>
        </p:txBody>
      </p:sp>
    </p:spTree>
    <p:extLst>
      <p:ext uri="{BB962C8B-B14F-4D97-AF65-F5344CB8AC3E}">
        <p14:creationId xmlns:p14="http://schemas.microsoft.com/office/powerpoint/2010/main" val="2071493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24" y="1408945"/>
            <a:ext cx="2787486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SIMPLE </a:t>
            </a:r>
            <a:br>
              <a:rPr lang="en-US" sz="2000" u="sng" dirty="0">
                <a:solidFill>
                  <a:schemeClr val="accent3"/>
                </a:solidFill>
              </a:rPr>
            </a:br>
            <a:r>
              <a:rPr lang="en-US" sz="2000" u="sng" dirty="0">
                <a:solidFill>
                  <a:schemeClr val="accent3"/>
                </a:solidFill>
              </a:rPr>
              <a:t>AGGREGATORS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7120B-498D-1AA2-C27E-6D573096FA97}"/>
              </a:ext>
            </a:extLst>
          </p:cNvPr>
          <p:cNvSpPr txBox="1"/>
          <p:nvPr/>
        </p:nvSpPr>
        <p:spPr>
          <a:xfrm>
            <a:off x="1391224" y="2356895"/>
            <a:ext cx="3701886" cy="390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SUM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MAX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COUNTA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COUNTROWS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77BB5-1DBB-2B84-DCD2-5880310C6C59}"/>
              </a:ext>
            </a:extLst>
          </p:cNvPr>
          <p:cNvSpPr txBox="1"/>
          <p:nvPr/>
        </p:nvSpPr>
        <p:spPr>
          <a:xfrm>
            <a:off x="7548490" y="2356895"/>
            <a:ext cx="2176585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SUMX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AVERAGEX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MINX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MAXX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COUNTX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RANKX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60D18E-6AD9-3316-9CED-CB6856244AA1}"/>
              </a:ext>
            </a:extLst>
          </p:cNvPr>
          <p:cNvSpPr txBox="1">
            <a:spLocks/>
          </p:cNvSpPr>
          <p:nvPr/>
        </p:nvSpPr>
        <p:spPr>
          <a:xfrm>
            <a:off x="7582902" y="1408945"/>
            <a:ext cx="2387008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u="sng" dirty="0">
                <a:solidFill>
                  <a:schemeClr val="accent3"/>
                </a:solidFill>
              </a:rPr>
              <a:t>ITERATING</a:t>
            </a:r>
            <a:r>
              <a:rPr lang="en-US" sz="1800" u="sng" dirty="0">
                <a:solidFill>
                  <a:schemeClr val="accent3"/>
                </a:solidFill>
              </a:rPr>
              <a:t> </a:t>
            </a:r>
            <a:br>
              <a:rPr lang="en-US" sz="1800" u="sng" dirty="0">
                <a:solidFill>
                  <a:schemeClr val="accent3"/>
                </a:solidFill>
              </a:rPr>
            </a:br>
            <a:r>
              <a:rPr lang="en-US" sz="2000" u="sng" dirty="0">
                <a:solidFill>
                  <a:schemeClr val="accent3"/>
                </a:solidFill>
              </a:rPr>
              <a:t>AGGREGATORS</a:t>
            </a:r>
          </a:p>
        </p:txBody>
      </p:sp>
    </p:spTree>
    <p:extLst>
      <p:ext uri="{BB962C8B-B14F-4D97-AF65-F5344CB8AC3E}">
        <p14:creationId xmlns:p14="http://schemas.microsoft.com/office/powerpoint/2010/main" val="1692272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Aggregating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F24644-D7E5-4FD7-5AA6-6C35E5E7289A}"/>
              </a:ext>
            </a:extLst>
          </p:cNvPr>
          <p:cNvSpPr txBox="1">
            <a:spLocks/>
          </p:cNvSpPr>
          <p:nvPr/>
        </p:nvSpPr>
        <p:spPr>
          <a:xfrm>
            <a:off x="1357147" y="4055290"/>
            <a:ext cx="10834853" cy="1264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>
                <a:solidFill>
                  <a:srgbClr val="00B050"/>
                </a:solidFill>
              </a:rPr>
              <a:t>RevenueX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3200" dirty="0">
                <a:solidFill>
                  <a:schemeClr val="accent3"/>
                </a:solidFill>
              </a:rPr>
              <a:t> </a:t>
            </a:r>
            <a:r>
              <a:rPr lang="en-US" sz="3200" dirty="0" err="1">
                <a:solidFill>
                  <a:schemeClr val="accent3"/>
                </a:solidFill>
              </a:rPr>
              <a:t>Sumx</a:t>
            </a:r>
            <a:r>
              <a:rPr lang="en-US" sz="3200" dirty="0">
                <a:solidFill>
                  <a:schemeClr val="accent3"/>
                </a:solidFill>
              </a:rPr>
              <a:t>(Orders, Orders[Sales]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7F7F1D-2EC5-9DB7-7310-B20A5D47401D}"/>
              </a:ext>
            </a:extLst>
          </p:cNvPr>
          <p:cNvSpPr txBox="1">
            <a:spLocks/>
          </p:cNvSpPr>
          <p:nvPr/>
        </p:nvSpPr>
        <p:spPr>
          <a:xfrm>
            <a:off x="302932" y="1062916"/>
            <a:ext cx="10058400" cy="126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Find the Total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Find the Total Costs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85BDE8-1B04-C195-4356-1F65EDCF9E36}"/>
              </a:ext>
            </a:extLst>
          </p:cNvPr>
          <p:cNvSpPr txBox="1">
            <a:spLocks/>
          </p:cNvSpPr>
          <p:nvPr/>
        </p:nvSpPr>
        <p:spPr>
          <a:xfrm>
            <a:off x="1357147" y="3039698"/>
            <a:ext cx="10834853" cy="1264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50"/>
                </a:solidFill>
              </a:rPr>
              <a:t>Revenue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3200" dirty="0">
                <a:solidFill>
                  <a:schemeClr val="accent3"/>
                </a:solidFill>
              </a:rPr>
              <a:t> Sum(Orders[Sales]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79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Aggregating on a Filter Table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F7F1D-2EC5-9DB7-7310-B20A5D47401D}"/>
              </a:ext>
            </a:extLst>
          </p:cNvPr>
          <p:cNvSpPr txBox="1">
            <a:spLocks/>
          </p:cNvSpPr>
          <p:nvPr/>
        </p:nvSpPr>
        <p:spPr>
          <a:xfrm>
            <a:off x="302932" y="1062916"/>
            <a:ext cx="10058400" cy="1264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Find the Revenue for Furniture Products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85BDE8-1B04-C195-4356-1F65EDCF9E36}"/>
              </a:ext>
            </a:extLst>
          </p:cNvPr>
          <p:cNvSpPr txBox="1">
            <a:spLocks/>
          </p:cNvSpPr>
          <p:nvPr/>
        </p:nvSpPr>
        <p:spPr>
          <a:xfrm>
            <a:off x="511572" y="2449388"/>
            <a:ext cx="10834853" cy="1264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50"/>
                </a:solidFill>
              </a:rPr>
              <a:t>Furniture Revenue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 err="1">
                <a:solidFill>
                  <a:schemeClr val="accent3"/>
                </a:solidFill>
              </a:rPr>
              <a:t>SumX</a:t>
            </a:r>
            <a:r>
              <a:rPr lang="en-US" sz="2800" dirty="0">
                <a:solidFill>
                  <a:schemeClr val="accent3"/>
                </a:solidFill>
              </a:rPr>
              <a:t>(</a:t>
            </a:r>
            <a:br>
              <a:rPr lang="en-US" sz="2800" dirty="0">
                <a:solidFill>
                  <a:schemeClr val="accent3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									Filter(Orders, 					   				     	     Related(Products[Category]) = “Furniture”), 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									Orders[Sales])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54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TASKS: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4CC1D-6174-E78A-0480-041D8B81CDA1}"/>
              </a:ext>
            </a:extLst>
          </p:cNvPr>
          <p:cNvSpPr txBox="1"/>
          <p:nvPr/>
        </p:nvSpPr>
        <p:spPr>
          <a:xfrm>
            <a:off x="302932" y="645305"/>
            <a:ext cx="9958208" cy="453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b="0" i="0" dirty="0">
                <a:effectLst/>
                <a:latin typeface="Source Sans Pro" panose="020B0503030403020204" pitchFamily="34" charset="0"/>
              </a:rPr>
              <a:t>Write a new Measure for "Same Day Sales". Visualize this using a Card Visualization type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2. </a:t>
            </a:r>
            <a:r>
              <a:rPr lang="en-US" sz="2800" b="0" i="0" dirty="0">
                <a:effectLst/>
                <a:latin typeface="Source Sans Pro" panose="020B0503030403020204" pitchFamily="34" charset="0"/>
              </a:rPr>
              <a:t>Write a new Measure for "Consumer Sales". Visualize this using a Card Visualization Type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1387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Filter Context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F24644-D7E5-4FD7-5AA6-6C35E5E7289A}"/>
              </a:ext>
            </a:extLst>
          </p:cNvPr>
          <p:cNvSpPr txBox="1">
            <a:spLocks/>
          </p:cNvSpPr>
          <p:nvPr/>
        </p:nvSpPr>
        <p:spPr>
          <a:xfrm>
            <a:off x="816078" y="2796761"/>
            <a:ext cx="10834853" cy="12644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50"/>
                </a:solidFill>
              </a:rPr>
              <a:t>Total Sales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=</a:t>
            </a:r>
            <a:r>
              <a:rPr lang="en-US" sz="3200" dirty="0">
                <a:solidFill>
                  <a:schemeClr val="accent3"/>
                </a:solidFill>
              </a:rPr>
              <a:t> Sum(Sales[Sales Amount])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7F7F1D-2EC5-9DB7-7310-B20A5D47401D}"/>
              </a:ext>
            </a:extLst>
          </p:cNvPr>
          <p:cNvSpPr txBox="1">
            <a:spLocks/>
          </p:cNvSpPr>
          <p:nvPr/>
        </p:nvSpPr>
        <p:spPr>
          <a:xfrm>
            <a:off x="302932" y="1063948"/>
            <a:ext cx="10058400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Filter Context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Filter Context is, set of filters that applied before that table arrives for us.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2F83E-11E8-3E3B-5CB9-466B06F8DBC1}"/>
              </a:ext>
            </a:extLst>
          </p:cNvPr>
          <p:cNvSpPr txBox="1">
            <a:spLocks/>
          </p:cNvSpPr>
          <p:nvPr/>
        </p:nvSpPr>
        <p:spPr>
          <a:xfrm>
            <a:off x="396338" y="5039819"/>
            <a:ext cx="10058400" cy="75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Applying filters from Filter pane / Visuals/ Slicers (Year = 2017, Country= USA)</a:t>
            </a:r>
          </a:p>
        </p:txBody>
      </p:sp>
    </p:spTree>
    <p:extLst>
      <p:ext uri="{BB962C8B-B14F-4D97-AF65-F5344CB8AC3E}">
        <p14:creationId xmlns:p14="http://schemas.microsoft.com/office/powerpoint/2010/main" val="8592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F0B3E-EA32-6517-5EC6-9D3584DB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EA6F16-0F1A-5FF0-E065-23355277029B}"/>
              </a:ext>
            </a:extLst>
          </p:cNvPr>
          <p:cNvSpPr txBox="1"/>
          <p:nvPr/>
        </p:nvSpPr>
        <p:spPr>
          <a:xfrm>
            <a:off x="471654" y="524375"/>
            <a:ext cx="7561006" cy="556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3C800"/>
                </a:solidFill>
              </a:rPr>
              <a:t>Outline:</a:t>
            </a:r>
            <a:endParaRPr lang="en-US" sz="2400" dirty="0">
              <a:solidFill>
                <a:srgbClr val="E3C8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Components of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Installation of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Understanding the Interface of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Getting Data from Common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Who uses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Benefits of </a:t>
            </a:r>
            <a:r>
              <a:rPr lang="en-US" sz="2400" dirty="0" err="1"/>
              <a:t>PowerBI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133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What is Power BI?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990600"/>
            <a:ext cx="9572625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Power BI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is an interactive </a:t>
            </a:r>
            <a:r>
              <a:rPr lang="en-US" sz="2000" b="0" i="0" u="sng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visualization</a:t>
            </a:r>
            <a:r>
              <a:rPr lang="en-US" sz="2000" b="0" i="0" u="sng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software product developed by </a:t>
            </a:r>
            <a:r>
              <a:rPr lang="en-US" sz="2000" b="0" i="0" u="sng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with a primary focus on </a:t>
            </a:r>
            <a:r>
              <a:rPr lang="en-US" sz="2000" b="0" i="0" u="sng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 intelligence.</a:t>
            </a:r>
          </a:p>
          <a:p>
            <a:pPr algn="just">
              <a:lnSpc>
                <a:spcPct val="150000"/>
              </a:lnSpc>
            </a:pPr>
            <a:endParaRPr lang="en-US" sz="2000" u="sng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Power BI is a collection of software services, apps, and connectors that work together to turn your unrelated sources of data into coherent, visually immersive, and interactive insights.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Segoe UI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may be input by reading directly from a database, webpage, PDF, or structured files such as spreadsheets, CSV, XML, and JSON.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269354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Component of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8CD7A-0316-612D-7542-CA06D391B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5" y="1169598"/>
            <a:ext cx="6027519" cy="5044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BD29D9-6D4E-82F2-C22F-AAB6822E2809}"/>
              </a:ext>
            </a:extLst>
          </p:cNvPr>
          <p:cNvSpPr txBox="1"/>
          <p:nvPr/>
        </p:nvSpPr>
        <p:spPr>
          <a:xfrm>
            <a:off x="560439" y="4544458"/>
            <a:ext cx="2998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47687"/>
                </a:solidFill>
                <a:effectLst/>
                <a:latin typeface="Graphik"/>
              </a:rPr>
              <a:t>Power BI Desktop:</a:t>
            </a:r>
            <a:r>
              <a:rPr lang="en-US" b="0" i="0" dirty="0">
                <a:solidFill>
                  <a:srgbClr val="647687"/>
                </a:solidFill>
                <a:effectLst/>
                <a:latin typeface="Graphik"/>
              </a:rPr>
              <a:t> 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It is free desktop application you can install this in your local computer &amp; it is used to create reports and data visualizations on the data set.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DEEC4-C740-EAC6-0500-0809FA269BEE}"/>
              </a:ext>
            </a:extLst>
          </p:cNvPr>
          <p:cNvSpPr txBox="1"/>
          <p:nvPr/>
        </p:nvSpPr>
        <p:spPr>
          <a:xfrm>
            <a:off x="1278844" y="942863"/>
            <a:ext cx="3097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1BA1E2"/>
                </a:solidFill>
                <a:effectLst/>
                <a:latin typeface="Graphik"/>
              </a:rPr>
              <a:t>Gateway:</a:t>
            </a:r>
            <a:r>
              <a:rPr lang="en-US" b="0" i="0" dirty="0">
                <a:solidFill>
                  <a:srgbClr val="1BA1E2"/>
                </a:solidFill>
                <a:effectLst/>
                <a:latin typeface="Graphik"/>
              </a:rPr>
              <a:t> 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It is used to create connection between Power BI cloud Reports Data set and the data source located on-premises.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4E493-DDFD-C4C1-8CF2-4BA7F9790E11}"/>
              </a:ext>
            </a:extLst>
          </p:cNvPr>
          <p:cNvSpPr txBox="1"/>
          <p:nvPr/>
        </p:nvSpPr>
        <p:spPr>
          <a:xfrm>
            <a:off x="8476942" y="2551837"/>
            <a:ext cx="3598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93939"/>
              </a:solidFill>
              <a:effectLst/>
              <a:latin typeface="Graphik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C800"/>
                </a:solidFill>
                <a:effectLst/>
                <a:latin typeface="Graphik"/>
              </a:rPr>
              <a:t>Mobile Apps:</a:t>
            </a:r>
            <a:r>
              <a:rPr lang="en-US" b="0" i="0" dirty="0">
                <a:solidFill>
                  <a:srgbClr val="E3C800"/>
                </a:solidFill>
                <a:effectLst/>
                <a:latin typeface="Graphik"/>
              </a:rPr>
              <a:t> 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Using Power BI mobile apps, you can stay connected to their data from anywhere. Power BI apps are available for Windows, iOS, and Android platform.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46480-E966-28CB-C4BD-294AD30C5EF1}"/>
              </a:ext>
            </a:extLst>
          </p:cNvPr>
          <p:cNvSpPr txBox="1"/>
          <p:nvPr/>
        </p:nvSpPr>
        <p:spPr>
          <a:xfrm>
            <a:off x="6794090" y="5140374"/>
            <a:ext cx="2998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A6800"/>
                </a:solidFill>
                <a:effectLst/>
                <a:latin typeface="Graphik"/>
              </a:rPr>
              <a:t>Power BI Service:</a:t>
            </a:r>
            <a:r>
              <a:rPr lang="en-US" b="0" i="0" dirty="0">
                <a:solidFill>
                  <a:srgbClr val="FA6800"/>
                </a:solidFill>
                <a:effectLst/>
                <a:latin typeface="Graphik"/>
              </a:rPr>
              <a:t> 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Graphik"/>
              </a:rPr>
              <a:t>Power BI allows you to publish Power BI Desktop reports and data visualizations into Power Bi cloud.</a:t>
            </a:r>
          </a:p>
        </p:txBody>
      </p:sp>
    </p:spTree>
    <p:extLst>
      <p:ext uri="{BB962C8B-B14F-4D97-AF65-F5344CB8AC3E}">
        <p14:creationId xmlns:p14="http://schemas.microsoft.com/office/powerpoint/2010/main" val="19064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Installation of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5B25B-99ED-2E42-D849-65E85E015A25}"/>
              </a:ext>
            </a:extLst>
          </p:cNvPr>
          <p:cNvSpPr txBox="1"/>
          <p:nvPr/>
        </p:nvSpPr>
        <p:spPr>
          <a:xfrm>
            <a:off x="302932" y="1029929"/>
            <a:ext cx="104142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Installing Power BI Desktop (Windows):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Download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: Go to the official Power BI website (</a:t>
            </a:r>
            <a:r>
              <a:rPr lang="en-US" sz="2000" b="0" i="0" u="sng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) and navigate to the "Products" section. Click on "Power BI Desktop" and then click "Download" to get the installer.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Run Installer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: Locate the downloaded installer file and run it. The installer will guide you through the installation process.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License Agreement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: Read and accept the license agreement to proceed.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Installation Location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: Choose the installation location for Power BI Desktop or accept the default location.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Start Menu Shortcut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: Decide whether you want to create a shortcut in the Start menu.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Complete Installation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: Click on "Install" to start the installation. Once completed, click "Finish" to close the installer.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9411-83EB-429D-9416-912BFB8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2" y="308683"/>
            <a:ext cx="10058400" cy="754233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solidFill>
                  <a:schemeClr val="accent3"/>
                </a:solidFill>
              </a:rPr>
              <a:t>Understanding the Interface of </a:t>
            </a:r>
            <a:r>
              <a:rPr lang="en-US" sz="2000" u="sng" dirty="0" err="1">
                <a:solidFill>
                  <a:schemeClr val="accent3"/>
                </a:solidFill>
              </a:rPr>
              <a:t>PowerBI</a:t>
            </a:r>
            <a:endParaRPr lang="en-US" sz="2000" u="sng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F8F8A-527D-1897-2B06-F07E29D8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31" y="6086475"/>
            <a:ext cx="424618" cy="424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B9ADF-C40D-00FD-2542-4505C9487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2" y="1654276"/>
            <a:ext cx="7936500" cy="4001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9C283-36D0-08A0-483A-357C0456EBAA}"/>
              </a:ext>
            </a:extLst>
          </p:cNvPr>
          <p:cNvSpPr txBox="1"/>
          <p:nvPr/>
        </p:nvSpPr>
        <p:spPr>
          <a:xfrm>
            <a:off x="8534400" y="1678404"/>
            <a:ext cx="3502152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Sign-Up for Power BI </a:t>
            </a:r>
            <a:endParaRPr lang="en-US" dirty="0">
              <a:solidFill>
                <a:schemeClr val="tx1">
                  <a:lumMod val="95000"/>
                </a:schemeClr>
              </a:solidFill>
              <a:latin typeface="Noto Sans JP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Project Name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Menus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Noto Sans JP"/>
              </a:rPr>
              <a:t>Report 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Data View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Noto Sans JP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Model 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Canvas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Visuals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Noto Sans JP"/>
              </a:rPr>
              <a:t>Queries Fields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54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Words>2185</Words>
  <Application>Microsoft Office PowerPoint</Application>
  <PresentationFormat>Widescreen</PresentationFormat>
  <Paragraphs>450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Century Gothic</vt:lpstr>
      <vt:lpstr>Graphik</vt:lpstr>
      <vt:lpstr>Noto Sans JP</vt:lpstr>
      <vt:lpstr>Roboto</vt:lpstr>
      <vt:lpstr>Rockwell</vt:lpstr>
      <vt:lpstr>Segoe UI</vt:lpstr>
      <vt:lpstr>Söhne</vt:lpstr>
      <vt:lpstr>Source Sans Pro</vt:lpstr>
      <vt:lpstr>source-serif-pro</vt:lpstr>
      <vt:lpstr>Wingdings</vt:lpstr>
      <vt:lpstr>Wingdings 3</vt:lpstr>
      <vt:lpstr>Ion</vt:lpstr>
      <vt:lpstr>POWER BI FOR DATA ANALYTICS</vt:lpstr>
      <vt:lpstr>Meet the facilitator</vt:lpstr>
      <vt:lpstr>Course content:</vt:lpstr>
      <vt:lpstr>MODULE 1: Basics of PowerBI</vt:lpstr>
      <vt:lpstr>PowerPoint Presentation</vt:lpstr>
      <vt:lpstr>What is Power BI?</vt:lpstr>
      <vt:lpstr>Component of Power BI</vt:lpstr>
      <vt:lpstr>Installation of Power BI</vt:lpstr>
      <vt:lpstr>Understanding the Interface of PowerBI</vt:lpstr>
      <vt:lpstr>Getting Data from Common Sources</vt:lpstr>
      <vt:lpstr>Who Uses Power BI</vt:lpstr>
      <vt:lpstr>Benefits of Power BI</vt:lpstr>
      <vt:lpstr>MODULE 2: Power Query &amp; Data Transformation</vt:lpstr>
      <vt:lpstr>PowerPoint Presentation</vt:lpstr>
      <vt:lpstr>Power Query Editor</vt:lpstr>
      <vt:lpstr>MODULE 3:  Data Modelling</vt:lpstr>
      <vt:lpstr>PowerPoint Presentation</vt:lpstr>
      <vt:lpstr>Denormalization and Normalization</vt:lpstr>
      <vt:lpstr>Data Modelling</vt:lpstr>
      <vt:lpstr>Cardinality</vt:lpstr>
      <vt:lpstr>MODULE 4:  DAX</vt:lpstr>
      <vt:lpstr>PowerPoint Presentation</vt:lpstr>
      <vt:lpstr>DAX: Data Analysis Expression</vt:lpstr>
      <vt:lpstr>Purpose of DAX</vt:lpstr>
      <vt:lpstr>Calculated Column Vs Measures</vt:lpstr>
      <vt:lpstr>Calculated Tables</vt:lpstr>
      <vt:lpstr>Row-Level Security (RLS)</vt:lpstr>
      <vt:lpstr>Fundamental of DAX: Syntax</vt:lpstr>
      <vt:lpstr>Fundamental of DAX: Syntax</vt:lpstr>
      <vt:lpstr>Fundamental of DAX: Operators</vt:lpstr>
      <vt:lpstr>Fundamental of DAX: Data Types</vt:lpstr>
      <vt:lpstr>TASKS:</vt:lpstr>
      <vt:lpstr>Pillars of DAX</vt:lpstr>
      <vt:lpstr>Understanding Cross Filtering Direction</vt:lpstr>
      <vt:lpstr>DAX Functions</vt:lpstr>
      <vt:lpstr>SIMPLE  AGGREGATORS</vt:lpstr>
      <vt:lpstr>Using SWITCH Functions</vt:lpstr>
      <vt:lpstr>Using RELATED Functions</vt:lpstr>
      <vt:lpstr>Table Functions</vt:lpstr>
      <vt:lpstr>MODULE 5:  DAX Context</vt:lpstr>
      <vt:lpstr>PowerPoint Presentation</vt:lpstr>
      <vt:lpstr>Row Context Vs Filter Context</vt:lpstr>
      <vt:lpstr>SIMPLE  AGGREGATORS</vt:lpstr>
      <vt:lpstr>Aggregating</vt:lpstr>
      <vt:lpstr>Aggregating on a Filter Table</vt:lpstr>
      <vt:lpstr>TASKS:</vt:lpstr>
      <vt:lpstr>Filter 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FOR DATA ANALYSIS</dc:title>
  <dc:creator>Oyekanmi Olamilekan</dc:creator>
  <cp:lastModifiedBy>Oyekanmi Olamilekan</cp:lastModifiedBy>
  <cp:revision>59</cp:revision>
  <dcterms:created xsi:type="dcterms:W3CDTF">2023-06-25T19:44:14Z</dcterms:created>
  <dcterms:modified xsi:type="dcterms:W3CDTF">2023-08-01T06:41:25Z</dcterms:modified>
</cp:coreProperties>
</file>