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6" r:id="rId8"/>
    <p:sldId id="267" r:id="rId9"/>
    <p:sldId id="261" r:id="rId10"/>
    <p:sldId id="262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0ADA-529E-431A-BFC9-AC8EA250FBE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52AB-AAA0-4124-989C-BED21B987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0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0ADA-529E-431A-BFC9-AC8EA250FBE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52AB-AAA0-4124-989C-BED21B987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0ADA-529E-431A-BFC9-AC8EA250FBE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52AB-AAA0-4124-989C-BED21B987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8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0ADA-529E-431A-BFC9-AC8EA250FBE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52AB-AAA0-4124-989C-BED21B987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0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0ADA-529E-431A-BFC9-AC8EA250FBE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52AB-AAA0-4124-989C-BED21B987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0ADA-529E-431A-BFC9-AC8EA250FBE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52AB-AAA0-4124-989C-BED21B987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9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0ADA-529E-431A-BFC9-AC8EA250FBE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52AB-AAA0-4124-989C-BED21B987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5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0ADA-529E-431A-BFC9-AC8EA250FBE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52AB-AAA0-4124-989C-BED21B987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0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0ADA-529E-431A-BFC9-AC8EA250FBE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52AB-AAA0-4124-989C-BED21B987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4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0ADA-529E-431A-BFC9-AC8EA250FBE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52AB-AAA0-4124-989C-BED21B987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0ADA-529E-431A-BFC9-AC8EA250FBE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52AB-AAA0-4124-989C-BED21B987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5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A0ADA-529E-431A-BFC9-AC8EA250FBE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452AB-AAA0-4124-989C-BED21B987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0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codecamp.org/learn/2022/responsive-web-desig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codecamp.org/news/use-css-selectors-to-style-webpag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INTRODUCTORY LECTURE</a:t>
            </a:r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 smtClean="0"/>
              <a:t>HTML, CSS and JavaScript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1331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5785077"/>
          </a:xfrm>
        </p:spPr>
        <p:txBody>
          <a:bodyPr/>
          <a:lstStyle/>
          <a:p>
            <a:pPr marL="0" indent="0" fontAlgn="base">
              <a:buNone/>
            </a:pPr>
            <a:r>
              <a:rPr lang="en-US" b="1" dirty="0" smtClean="0"/>
              <a:t>What is JavaScript?</a:t>
            </a:r>
          </a:p>
          <a:p>
            <a:pPr fontAlgn="base"/>
            <a:r>
              <a:rPr lang="en-US" dirty="0" smtClean="0"/>
              <a:t>JavaScript is the </a:t>
            </a:r>
            <a:r>
              <a:rPr lang="en-US" b="1" dirty="0" smtClean="0"/>
              <a:t>programming language </a:t>
            </a:r>
            <a:r>
              <a:rPr lang="en-US" dirty="0" smtClean="0"/>
              <a:t>of the web</a:t>
            </a:r>
            <a:r>
              <a:rPr lang="en-US" b="1" dirty="0" smtClean="0"/>
              <a:t>.</a:t>
            </a:r>
          </a:p>
          <a:p>
            <a:pPr fontAlgn="base"/>
            <a:r>
              <a:rPr lang="en-US" dirty="0" smtClean="0"/>
              <a:t>It is used to program web pages and make it interactive.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How </a:t>
            </a:r>
            <a:r>
              <a:rPr lang="en-US" b="1" dirty="0"/>
              <a:t>to Link JavaScript to HTML?</a:t>
            </a:r>
          </a:p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two ways to link </a:t>
            </a:r>
            <a:r>
              <a:rPr lang="en-US" dirty="0" smtClean="0"/>
              <a:t>JavaScript </a:t>
            </a:r>
            <a:r>
              <a:rPr lang="en-US" dirty="0"/>
              <a:t>to </a:t>
            </a:r>
            <a:r>
              <a:rPr lang="en-US" dirty="0" smtClean="0"/>
              <a:t>HTML: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Embedding the </a:t>
            </a:r>
            <a:r>
              <a:rPr lang="en-US" dirty="0" smtClean="0"/>
              <a:t>JavaScript</a:t>
            </a:r>
            <a:r>
              <a:rPr lang="en-US" dirty="0" smtClean="0"/>
              <a:t> </a:t>
            </a:r>
            <a:r>
              <a:rPr lang="en-US" dirty="0"/>
              <a:t>code inside the </a:t>
            </a:r>
            <a:r>
              <a:rPr lang="en-US" dirty="0" smtClean="0"/>
              <a:t>HTML document by </a:t>
            </a:r>
            <a:r>
              <a:rPr lang="en-US" dirty="0" smtClean="0"/>
              <a:t>using the </a:t>
            </a:r>
            <a:r>
              <a:rPr lang="en-US" b="1" dirty="0" smtClean="0"/>
              <a:t>&lt;script&gt;&lt;/script&gt;</a:t>
            </a:r>
            <a:r>
              <a:rPr lang="en-US" dirty="0" smtClean="0"/>
              <a:t> tag</a:t>
            </a:r>
            <a:r>
              <a:rPr lang="en-US" dirty="0" smtClean="0"/>
              <a:t>, </a:t>
            </a:r>
            <a:r>
              <a:rPr lang="en-US" dirty="0"/>
              <a:t>which is called </a:t>
            </a:r>
            <a:r>
              <a:rPr lang="en-US" b="1" dirty="0"/>
              <a:t>inline </a:t>
            </a:r>
            <a:r>
              <a:rPr lang="en-US" b="1" dirty="0" smtClean="0"/>
              <a:t>JavaScript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Linking external JavaScript files using </a:t>
            </a:r>
            <a:r>
              <a:rPr lang="en-US" b="1" dirty="0" smtClean="0"/>
              <a:t>src</a:t>
            </a:r>
            <a:r>
              <a:rPr lang="en-US" dirty="0" smtClean="0"/>
              <a:t> attribute of the </a:t>
            </a:r>
            <a:r>
              <a:rPr lang="en-US" b="1" dirty="0" smtClean="0"/>
              <a:t>&lt;script&gt; </a:t>
            </a:r>
            <a:r>
              <a:rPr lang="en-US" dirty="0" smtClean="0"/>
              <a:t>tag, this way of linking JavaScript is called </a:t>
            </a:r>
            <a:r>
              <a:rPr lang="en-US" b="1" dirty="0" smtClean="0"/>
              <a:t>external JavaScript.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6386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63877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b="1" u="sng" dirty="0" smtClean="0"/>
              <a:t>Inline JavaScript</a:t>
            </a:r>
          </a:p>
          <a:p>
            <a:pPr marL="0" indent="0">
              <a:buNone/>
            </a:pPr>
            <a:r>
              <a:rPr lang="en-US" dirty="0" smtClean="0"/>
              <a:t>&lt;!</a:t>
            </a:r>
            <a:r>
              <a:rPr lang="en-US" dirty="0"/>
              <a:t>DOCTYPE html&gt;</a:t>
            </a:r>
          </a:p>
          <a:p>
            <a:pPr marL="0" indent="0">
              <a:buNone/>
            </a:pPr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  &lt;head&gt;</a:t>
            </a:r>
          </a:p>
          <a:p>
            <a:pPr marL="0" indent="0">
              <a:buNone/>
            </a:pPr>
            <a:r>
              <a:rPr lang="en-US" dirty="0"/>
              <a:t>    &lt;title&gt;Document&lt;/title&gt;</a:t>
            </a:r>
          </a:p>
          <a:p>
            <a:pPr marL="0" indent="0">
              <a:buNone/>
            </a:pPr>
            <a:r>
              <a:rPr lang="en-US" dirty="0"/>
              <a:t>  &lt;/head&gt;</a:t>
            </a:r>
          </a:p>
          <a:p>
            <a:pPr marL="0" indent="0">
              <a:buNone/>
            </a:pPr>
            <a:r>
              <a:rPr lang="en-US" dirty="0"/>
              <a:t>  &lt;body&gt;</a:t>
            </a:r>
          </a:p>
          <a:p>
            <a:pPr marL="0" indent="0">
              <a:buNone/>
            </a:pPr>
            <a:r>
              <a:rPr lang="en-US" b="1" dirty="0"/>
              <a:t>   &lt;script&gt;</a:t>
            </a:r>
          </a:p>
          <a:p>
            <a:pPr marL="0" indent="0">
              <a:buNone/>
            </a:pPr>
            <a:r>
              <a:rPr lang="en-US" b="1" dirty="0"/>
              <a:t>        function welcome(){</a:t>
            </a:r>
          </a:p>
          <a:p>
            <a:pPr marL="0" indent="0">
              <a:buNone/>
            </a:pPr>
            <a:r>
              <a:rPr lang="en-US" b="1" dirty="0"/>
              <a:t>    alert("Welcome to Academy 4.0");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r>
              <a:rPr lang="en-US" b="1" dirty="0"/>
              <a:t>   &lt;/script&gt;</a:t>
            </a:r>
          </a:p>
          <a:p>
            <a:pPr marL="0" indent="0">
              <a:buNone/>
            </a:pPr>
            <a:r>
              <a:rPr lang="en-US" dirty="0"/>
              <a:t>  &lt;/body&gt;</a:t>
            </a:r>
          </a:p>
          <a:p>
            <a:pPr marL="0" indent="0">
              <a:buNone/>
            </a:pPr>
            <a:r>
              <a:rPr lang="en-US" dirty="0"/>
              <a:t>&lt;/html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External JavaScript</a:t>
            </a:r>
          </a:p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 </a:t>
            </a:r>
            <a:r>
              <a:rPr lang="en-US" dirty="0" err="1" smtClean="0"/>
              <a:t>lang</a:t>
            </a:r>
            <a:r>
              <a:rPr lang="en-US" dirty="0" smtClean="0"/>
              <a:t>="</a:t>
            </a:r>
            <a:r>
              <a:rPr lang="en-US" dirty="0" err="1" smtClean="0"/>
              <a:t>en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  &lt;head&gt;</a:t>
            </a:r>
          </a:p>
          <a:p>
            <a:pPr marL="0" indent="0">
              <a:buNone/>
            </a:pPr>
            <a:r>
              <a:rPr lang="en-US" dirty="0" smtClean="0"/>
              <a:t>    &lt;title&gt;Document&lt;/title&gt;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&lt;script src="script.js"&gt;&lt;/script&gt; </a:t>
            </a:r>
          </a:p>
          <a:p>
            <a:pPr marL="0" indent="0">
              <a:buNone/>
            </a:pPr>
            <a:r>
              <a:rPr lang="en-US" dirty="0" smtClean="0"/>
              <a:t>  &lt;/head&gt;</a:t>
            </a:r>
          </a:p>
          <a:p>
            <a:pPr marL="0" indent="0">
              <a:buNone/>
            </a:pPr>
            <a:r>
              <a:rPr lang="en-US" dirty="0" smtClean="0"/>
              <a:t>  &lt;body&gt;</a:t>
            </a:r>
          </a:p>
          <a:p>
            <a:pPr marL="0" indent="0">
              <a:buNone/>
            </a:pPr>
            <a:r>
              <a:rPr lang="en-US" dirty="0" smtClean="0"/>
              <a:t>  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pPr marL="0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881662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4137"/>
            <a:ext cx="10515600" cy="5732826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Learn More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u="sng" dirty="0" smtClean="0"/>
              <a:t>https://www.w3schools.com</a:t>
            </a:r>
          </a:p>
          <a:p>
            <a:r>
              <a:rPr lang="en-US" dirty="0" smtClean="0">
                <a:hlinkClick r:id="rId2"/>
              </a:rPr>
              <a:t>https://www.freecodecamp.org/learn/2022/responsive-web-design</a:t>
            </a:r>
            <a:endParaRPr lang="en-US" dirty="0" smtClean="0"/>
          </a:p>
          <a:p>
            <a:r>
              <a:rPr lang="en-US" u="sng" dirty="0" smtClean="0"/>
              <a:t>https://www.codecademy.com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09635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403906"/>
            <a:ext cx="9144000" cy="7586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A0A23"/>
                </a:solidFill>
                <a:latin typeface="Lato"/>
              </a:rPr>
              <a:t/>
            </a:r>
            <a:br>
              <a:rPr lang="en-US" dirty="0">
                <a:solidFill>
                  <a:srgbClr val="0A0A23"/>
                </a:solidFill>
                <a:latin typeface="Lato"/>
              </a:rPr>
            </a:br>
            <a:r>
              <a:rPr lang="en-US" sz="4400" u="sng" dirty="0" smtClean="0">
                <a:solidFill>
                  <a:srgbClr val="0A0A23"/>
                </a:solidFill>
                <a:latin typeface="Lato"/>
              </a:rPr>
              <a:t>HTML, CSS and JavaScript</a:t>
            </a:r>
            <a:endParaRPr lang="en-US" sz="4400" u="sng" dirty="0"/>
          </a:p>
        </p:txBody>
      </p:sp>
      <p:sp>
        <p:nvSpPr>
          <p:cNvPr id="4" name="Rectangle 3"/>
          <p:cNvSpPr/>
          <p:nvPr/>
        </p:nvSpPr>
        <p:spPr>
          <a:xfrm>
            <a:off x="618309" y="1786486"/>
            <a:ext cx="11281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smtClean="0">
                <a:solidFill>
                  <a:srgbClr val="0A0A23"/>
                </a:solidFill>
                <a:effectLst/>
                <a:latin typeface="Lato"/>
              </a:rPr>
              <a:t>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0115" y="1407664"/>
            <a:ext cx="10863942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b="0" i="0" dirty="0" smtClean="0">
                <a:solidFill>
                  <a:srgbClr val="0A0A23"/>
                </a:solidFill>
                <a:effectLst/>
                <a:latin typeface="Lato"/>
              </a:rPr>
              <a:t>HTML, CSS and JavaScript are often called the building blocks of the Web.</a:t>
            </a:r>
            <a:endParaRPr lang="en-US" sz="3600" dirty="0" smtClean="0"/>
          </a:p>
          <a:p>
            <a:pPr fontAlgn="base"/>
            <a:endParaRPr lang="en-US" sz="2800" b="1" i="0" dirty="0" smtClean="0">
              <a:effectLst/>
              <a:latin typeface="-apple-system"/>
            </a:endParaRPr>
          </a:p>
          <a:p>
            <a:pPr fontAlgn="base"/>
            <a:r>
              <a:rPr lang="en-US" sz="3600" b="1" i="0" dirty="0" smtClean="0">
                <a:effectLst/>
                <a:latin typeface="-apple-system"/>
              </a:rPr>
              <a:t>What is HTML?</a:t>
            </a:r>
          </a:p>
          <a:p>
            <a:pPr fontAlgn="base"/>
            <a:r>
              <a:rPr lang="en-US" sz="3600" b="0" i="0" dirty="0" smtClean="0">
                <a:solidFill>
                  <a:srgbClr val="0A0A23"/>
                </a:solidFill>
                <a:effectLst/>
                <a:latin typeface="Lato"/>
              </a:rPr>
              <a:t>HTML stands for </a:t>
            </a:r>
            <a:r>
              <a:rPr lang="en-US" sz="3600" b="1" i="0" dirty="0" smtClean="0">
                <a:solidFill>
                  <a:srgbClr val="0A0A23"/>
                </a:solidFill>
                <a:effectLst/>
                <a:latin typeface="inherit"/>
              </a:rPr>
              <a:t>Hyper Text Markup Language.</a:t>
            </a:r>
          </a:p>
          <a:p>
            <a:pPr fontAlgn="base"/>
            <a:endParaRPr lang="en-US" sz="3600" b="1" dirty="0">
              <a:solidFill>
                <a:srgbClr val="0A0A23"/>
              </a:solidFill>
              <a:latin typeface="inherit"/>
            </a:endParaRPr>
          </a:p>
          <a:p>
            <a:pPr fontAlgn="base"/>
            <a:r>
              <a:rPr lang="en-US" sz="3600" b="0" i="0" dirty="0" smtClean="0">
                <a:solidFill>
                  <a:srgbClr val="0A0A23"/>
                </a:solidFill>
                <a:effectLst/>
                <a:latin typeface="Lato"/>
              </a:rPr>
              <a:t>HTML is a </a:t>
            </a:r>
            <a:r>
              <a:rPr lang="en-US" sz="3600" b="1" i="0" dirty="0" smtClean="0">
                <a:solidFill>
                  <a:srgbClr val="0A0A23"/>
                </a:solidFill>
                <a:effectLst/>
                <a:latin typeface="Lato"/>
              </a:rPr>
              <a:t>Markup language </a:t>
            </a:r>
            <a:r>
              <a:rPr lang="en-US" sz="3600" b="0" i="0" dirty="0" smtClean="0">
                <a:solidFill>
                  <a:srgbClr val="0A0A23"/>
                </a:solidFill>
                <a:effectLst/>
                <a:latin typeface="Lato"/>
              </a:rPr>
              <a:t>that is used to structure a web page into elements such as paragraphs, sections, headings, navigation bars, lists and so on. </a:t>
            </a:r>
            <a:endParaRPr lang="en-US" sz="3600" dirty="0" smtClean="0"/>
          </a:p>
          <a:p>
            <a:pPr fontAlgn="base"/>
            <a:endParaRPr lang="en-US" b="0" i="0" dirty="0">
              <a:solidFill>
                <a:srgbClr val="0A0A23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1830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HTML Basic Structure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1966"/>
            <a:ext cx="10515600" cy="5669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    &lt;meta charset="UTF-8"&gt;</a:t>
            </a:r>
          </a:p>
          <a:p>
            <a:pPr marL="0" indent="0">
              <a:buNone/>
            </a:pPr>
            <a:r>
              <a:rPr lang="en-US" dirty="0"/>
              <a:t>    &lt;meta name="viewport" content="width=device-width, initial-scale=1.0"&gt;</a:t>
            </a:r>
          </a:p>
          <a:p>
            <a:pPr marL="0" indent="0">
              <a:buNone/>
            </a:pPr>
            <a:r>
              <a:rPr lang="en-US" dirty="0"/>
              <a:t>    &lt;title&gt;My Web Page&lt;/title&gt;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    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2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9" y="91440"/>
            <a:ext cx="11730445" cy="66751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/>
              <a:t>&lt;!DOCTYPE html&gt;</a:t>
            </a:r>
          </a:p>
          <a:p>
            <a:pPr marL="0" indent="0">
              <a:buNone/>
            </a:pPr>
            <a:r>
              <a:rPr lang="en-US" sz="3200" dirty="0"/>
              <a:t>&lt;html </a:t>
            </a:r>
            <a:r>
              <a:rPr lang="en-US" sz="3200" dirty="0" err="1"/>
              <a:t>lang</a:t>
            </a:r>
            <a:r>
              <a:rPr lang="en-US" sz="3200" dirty="0"/>
              <a:t>="</a:t>
            </a:r>
            <a:r>
              <a:rPr lang="en-US" sz="3200" dirty="0" err="1"/>
              <a:t>en</a:t>
            </a:r>
            <a:r>
              <a:rPr lang="en-US" sz="3200" dirty="0"/>
              <a:t>"&gt;</a:t>
            </a:r>
          </a:p>
          <a:p>
            <a:pPr marL="0" indent="0">
              <a:buNone/>
            </a:pPr>
            <a:r>
              <a:rPr lang="en-US" sz="3200" dirty="0"/>
              <a:t>&lt;head&gt;</a:t>
            </a:r>
          </a:p>
          <a:p>
            <a:pPr marL="0" indent="0">
              <a:buNone/>
            </a:pPr>
            <a:r>
              <a:rPr lang="en-US" sz="3200" dirty="0"/>
              <a:t>  &lt;meta charset="UTF-8"&gt;</a:t>
            </a:r>
          </a:p>
          <a:p>
            <a:pPr marL="0" indent="0">
              <a:buNone/>
            </a:pPr>
            <a:r>
              <a:rPr lang="en-US" sz="3200" dirty="0"/>
              <a:t>  &lt;title&gt;Document&lt;/title&gt;</a:t>
            </a:r>
          </a:p>
          <a:p>
            <a:pPr marL="0" indent="0">
              <a:buNone/>
            </a:pPr>
            <a:r>
              <a:rPr lang="en-US" sz="3200" dirty="0"/>
              <a:t>&lt;/head&gt;</a:t>
            </a:r>
          </a:p>
          <a:p>
            <a:pPr marL="0" indent="0">
              <a:buNone/>
            </a:pPr>
            <a:r>
              <a:rPr lang="en-US" sz="3200" dirty="0"/>
              <a:t>&lt;body&gt;</a:t>
            </a:r>
          </a:p>
          <a:p>
            <a:pPr marL="0" indent="0">
              <a:buNone/>
            </a:pPr>
            <a:r>
              <a:rPr lang="en-US" sz="3200" dirty="0"/>
              <a:t>  &lt;h1&gt;This is a first level heading in HTML&lt;/h1&gt;</a:t>
            </a:r>
          </a:p>
          <a:p>
            <a:pPr marL="0" indent="0">
              <a:buNone/>
            </a:pPr>
            <a:r>
              <a:rPr lang="en-US" sz="3200" dirty="0"/>
              <a:t>  &lt;h3&gt;This is a third level heading in HTML. With CSS&lt;/</a:t>
            </a:r>
            <a:r>
              <a:rPr lang="en-US" sz="3200" dirty="0" smtClean="0"/>
              <a:t>h3&gt;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  &lt;p&gt;This is a emphasized &lt;</a:t>
            </a:r>
            <a:r>
              <a:rPr lang="en-US" sz="3200" dirty="0" smtClean="0"/>
              <a:t>em&gt;paragraph</a:t>
            </a:r>
            <a:r>
              <a:rPr lang="en-US" sz="3200" dirty="0"/>
              <a:t>&lt;/em&gt;&lt;/p&gt;</a:t>
            </a:r>
          </a:p>
          <a:p>
            <a:pPr marL="0" indent="0">
              <a:buNone/>
            </a:pPr>
            <a:r>
              <a:rPr lang="en-US" sz="3200" dirty="0"/>
              <a:t>  &lt;p&gt;The main essence of this introductory lecture is to:&lt;/p&gt;</a:t>
            </a:r>
          </a:p>
          <a:p>
            <a:pPr marL="0" indent="0">
              <a:buNone/>
            </a:pPr>
            <a:r>
              <a:rPr lang="en-US" sz="3200" dirty="0"/>
              <a:t>    &lt;</a:t>
            </a:r>
            <a:r>
              <a:rPr lang="en-US" sz="3200" dirty="0" err="1"/>
              <a:t>ul</a:t>
            </a:r>
            <a:r>
              <a:rPr lang="en-US" sz="3200" dirty="0"/>
              <a:t>&gt;</a:t>
            </a:r>
          </a:p>
          <a:p>
            <a:pPr marL="0" indent="0">
              <a:buNone/>
            </a:pPr>
            <a:r>
              <a:rPr lang="en-US" sz="3200" dirty="0"/>
              <a:t>       &lt;li&gt;Show you how to structure a web page with HTML&lt;/li&gt;</a:t>
            </a:r>
          </a:p>
          <a:p>
            <a:pPr marL="0" indent="0">
              <a:buNone/>
            </a:pPr>
            <a:r>
              <a:rPr lang="en-US" sz="3200" dirty="0"/>
              <a:t>       &lt;li&gt;Show you how to design a web page with CSS&lt;/li&gt;</a:t>
            </a:r>
          </a:p>
          <a:p>
            <a:pPr marL="0" indent="0">
              <a:buNone/>
            </a:pPr>
            <a:r>
              <a:rPr lang="en-US" sz="3200" dirty="0"/>
              <a:t>       &lt;li&gt;Show you how to write programs with JavaScript for an interactive web page&lt;/li&gt;</a:t>
            </a:r>
          </a:p>
          <a:p>
            <a:pPr marL="0" indent="0">
              <a:buNone/>
            </a:pPr>
            <a:r>
              <a:rPr lang="en-US" sz="3200" dirty="0"/>
              <a:t>    &lt;/</a:t>
            </a:r>
            <a:r>
              <a:rPr lang="en-US" sz="3200" dirty="0" err="1"/>
              <a:t>ul</a:t>
            </a:r>
            <a:r>
              <a:rPr lang="en-US" sz="3200" dirty="0"/>
              <a:t>&gt;</a:t>
            </a:r>
          </a:p>
          <a:p>
            <a:pPr marL="0" indent="0">
              <a:buNone/>
            </a:pPr>
            <a:r>
              <a:rPr lang="en-US" sz="3200" dirty="0"/>
              <a:t>&lt;/body&gt;</a:t>
            </a:r>
          </a:p>
          <a:p>
            <a:pPr marL="0" indent="0">
              <a:buNone/>
            </a:pPr>
            <a:r>
              <a:rPr lang="en-US" sz="3200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2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8823"/>
            <a:ext cx="10515600" cy="5798140"/>
          </a:xfrm>
        </p:spPr>
        <p:txBody>
          <a:bodyPr>
            <a:normAutofit/>
          </a:bodyPr>
          <a:lstStyle/>
          <a:p>
            <a:pPr fontAlgn="base"/>
            <a:r>
              <a:rPr lang="en-US" sz="3600" b="1" dirty="0"/>
              <a:t>What is CSS?</a:t>
            </a:r>
          </a:p>
          <a:p>
            <a:pPr fontAlgn="base"/>
            <a:r>
              <a:rPr lang="en-US" sz="3600" dirty="0"/>
              <a:t>While HTML is a </a:t>
            </a:r>
            <a:r>
              <a:rPr lang="en-US" sz="3600" b="1" dirty="0"/>
              <a:t>markup language</a:t>
            </a:r>
            <a:r>
              <a:rPr lang="en-US" sz="3600" dirty="0"/>
              <a:t> used to format/structure a web page, CSS is a </a:t>
            </a:r>
            <a:r>
              <a:rPr lang="en-US" sz="3600" b="1" dirty="0"/>
              <a:t>design language</a:t>
            </a:r>
            <a:r>
              <a:rPr lang="en-US" sz="3600" dirty="0"/>
              <a:t> that you use to make your web page look nice and presentable.</a:t>
            </a:r>
          </a:p>
          <a:p>
            <a:pPr fontAlgn="base"/>
            <a:r>
              <a:rPr lang="en-US" sz="3600" dirty="0"/>
              <a:t>CSS stands for </a:t>
            </a:r>
            <a:r>
              <a:rPr lang="en-US" sz="3600" b="1" dirty="0"/>
              <a:t>Cascading Style Sheets</a:t>
            </a:r>
            <a:r>
              <a:rPr lang="en-US" sz="3600" dirty="0"/>
              <a:t>, </a:t>
            </a:r>
            <a:r>
              <a:rPr lang="en-US" sz="3600" dirty="0" smtClean="0"/>
              <a:t>It </a:t>
            </a:r>
            <a:r>
              <a:rPr lang="en-US" sz="3600" dirty="0" smtClean="0"/>
              <a:t>is a </a:t>
            </a:r>
            <a:r>
              <a:rPr lang="en-US" sz="3600" b="1" dirty="0" smtClean="0"/>
              <a:t>design language</a:t>
            </a:r>
            <a:r>
              <a:rPr lang="en-US" sz="3600" dirty="0" smtClean="0"/>
              <a:t> that used for </a:t>
            </a:r>
            <a:r>
              <a:rPr lang="en-US" sz="3600" dirty="0" smtClean="0"/>
              <a:t>improving the looks and appearance of a </a:t>
            </a:r>
            <a:r>
              <a:rPr lang="en-US" sz="3600" dirty="0" smtClean="0"/>
              <a:t>web page</a:t>
            </a:r>
            <a:r>
              <a:rPr lang="en-US" sz="3600" dirty="0" smtClean="0"/>
              <a:t>. </a:t>
            </a:r>
            <a:r>
              <a:rPr lang="en-US" sz="3600" dirty="0"/>
              <a:t>By adding </a:t>
            </a:r>
            <a:r>
              <a:rPr lang="en-US" sz="3600" dirty="0" smtClean="0"/>
              <a:t>creative </a:t>
            </a:r>
            <a:r>
              <a:rPr lang="en-US" sz="3600" dirty="0"/>
              <a:t>CSS styles, you make your page more attractive and pleasant for the end </a:t>
            </a:r>
            <a:r>
              <a:rPr lang="en-US" sz="3600" dirty="0" smtClean="0"/>
              <a:t>users.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111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222250"/>
            <a:ext cx="10515600" cy="5954713"/>
          </a:xfrm>
        </p:spPr>
        <p:txBody>
          <a:bodyPr/>
          <a:lstStyle/>
          <a:p>
            <a:pPr fontAlgn="base"/>
            <a:r>
              <a:rPr lang="en-US" dirty="0" smtClean="0"/>
              <a:t>CSS is used to </a:t>
            </a:r>
            <a:r>
              <a:rPr lang="en-US" dirty="0"/>
              <a:t>layout </a:t>
            </a:r>
            <a:r>
              <a:rPr lang="en-US" dirty="0" smtClean="0"/>
              <a:t>HTML elements or tags </a:t>
            </a:r>
            <a:r>
              <a:rPr lang="en-US" dirty="0"/>
              <a:t>by positioning them in specified areas of your page.</a:t>
            </a:r>
          </a:p>
          <a:p>
            <a:pPr fontAlgn="base"/>
            <a:r>
              <a:rPr lang="en-US" dirty="0"/>
              <a:t>To access these elements, you have to “select” them. You can select a single or multiple web elements and specify how you want them to look or be positioned.</a:t>
            </a:r>
          </a:p>
          <a:p>
            <a:pPr fontAlgn="base"/>
            <a:r>
              <a:rPr lang="en-US" dirty="0"/>
              <a:t>The rules that govern this process are called </a:t>
            </a:r>
            <a:r>
              <a:rPr lang="en-US" u="sng" dirty="0">
                <a:hlinkClick r:id="rId2"/>
              </a:rPr>
              <a:t>CSS </a:t>
            </a:r>
            <a:r>
              <a:rPr lang="en-US" b="1" u="sng" dirty="0">
                <a:hlinkClick r:id="rId2"/>
              </a:rPr>
              <a:t>selectors</a:t>
            </a:r>
            <a:r>
              <a:rPr lang="en-US" b="1" dirty="0" smtClean="0"/>
              <a:t>.</a:t>
            </a:r>
          </a:p>
          <a:p>
            <a:pPr fontAlgn="base"/>
            <a:endParaRPr lang="en-US" b="1" dirty="0"/>
          </a:p>
          <a:p>
            <a:pPr fontAlgn="base"/>
            <a:r>
              <a:rPr lang="en-US" dirty="0"/>
              <a:t>With CSS you can set </a:t>
            </a:r>
            <a:r>
              <a:rPr lang="en-US" dirty="0" smtClean="0"/>
              <a:t>selected element’s colour, background, </a:t>
            </a:r>
            <a:r>
              <a:rPr lang="en-US" dirty="0"/>
              <a:t>margins, spacing, padding and so much </a:t>
            </a:r>
            <a:r>
              <a:rPr lang="en-US" dirty="0" smtClean="0"/>
              <a:t>more.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6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3257" y="545514"/>
            <a:ext cx="109031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How to Add CSS to HTML?</a:t>
            </a:r>
          </a:p>
          <a:p>
            <a:r>
              <a:rPr lang="en-US" sz="3200" dirty="0" smtClean="0"/>
              <a:t>There are three ways to add CSS to HTML: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Inline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Internal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External CSS</a:t>
            </a:r>
          </a:p>
          <a:p>
            <a:r>
              <a:rPr lang="en-US" sz="3200" u="sng" dirty="0" smtClean="0"/>
              <a:t>Inline CSS</a:t>
            </a:r>
            <a:endParaRPr lang="en-US" sz="3200" u="sng" dirty="0"/>
          </a:p>
          <a:p>
            <a:r>
              <a:rPr lang="en-US" sz="2400" dirty="0"/>
              <a:t>&lt;!DOCTYPE html&gt;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&lt;html&gt;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&lt;body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/>
              <a:t>&lt;h1 </a:t>
            </a:r>
            <a:r>
              <a:rPr lang="en-US" sz="2400" b="1" dirty="0"/>
              <a:t>style="</a:t>
            </a:r>
            <a:r>
              <a:rPr lang="en-US" sz="2400" b="1" dirty="0" smtClean="0"/>
              <a:t>color:red;text-align:center</a:t>
            </a:r>
            <a:r>
              <a:rPr lang="en-US" sz="2400" b="1" dirty="0"/>
              <a:t>;"&gt;</a:t>
            </a:r>
            <a:r>
              <a:rPr lang="en-US" sz="2400" dirty="0"/>
              <a:t>This is a heading&lt;/h1&gt;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&lt;p </a:t>
            </a:r>
            <a:r>
              <a:rPr lang="en-US" sz="2400" b="1" dirty="0"/>
              <a:t>style</a:t>
            </a:r>
            <a:r>
              <a:rPr lang="en-US" sz="2400" b="1" dirty="0" smtClean="0"/>
              <a:t>=“font-size:20px;"&gt;</a:t>
            </a:r>
            <a:r>
              <a:rPr lang="en-US" sz="2400" dirty="0"/>
              <a:t>This is a paragraph.&lt;/p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/>
              <a:t>&lt;/body&gt;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&lt;/html&gt;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768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5943" y="378823"/>
            <a:ext cx="5823857" cy="6217920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u="sng" dirty="0" smtClean="0">
                <a:effectLst/>
              </a:rPr>
              <a:t>Internal CSS</a:t>
            </a:r>
          </a:p>
          <a:p>
            <a:pPr marL="0" indent="0">
              <a:buNone/>
            </a:pPr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b="1" dirty="0"/>
              <a:t>&lt;style&gt;</a:t>
            </a:r>
            <a:br>
              <a:rPr lang="en-US" b="1" dirty="0"/>
            </a:br>
            <a:r>
              <a:rPr lang="en-US" b="1" dirty="0"/>
              <a:t>h1 {</a:t>
            </a:r>
            <a:br>
              <a:rPr lang="en-US" b="1" dirty="0"/>
            </a:br>
            <a:r>
              <a:rPr lang="en-US" b="1" dirty="0"/>
              <a:t>  color: yellow;</a:t>
            </a:r>
            <a:br>
              <a:rPr lang="en-US" b="1" dirty="0"/>
            </a:br>
            <a:r>
              <a:rPr lang="en-US" b="1" dirty="0"/>
              <a:t>  margin-left: 40px;</a:t>
            </a:r>
            <a:br>
              <a:rPr lang="en-US" b="1" dirty="0"/>
            </a:br>
            <a:r>
              <a:rPr lang="en-US" b="1" dirty="0"/>
              <a:t>}</a:t>
            </a:r>
            <a:br>
              <a:rPr lang="en-US" b="1" dirty="0"/>
            </a:br>
            <a:r>
              <a:rPr lang="en-US" b="1" dirty="0"/>
              <a:t>&lt;/style&gt;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&lt;h1&gt;This is a heading&lt;/h1&gt;</a:t>
            </a:r>
            <a:br>
              <a:rPr lang="en-US" dirty="0"/>
            </a:br>
            <a:r>
              <a:rPr lang="en-US" dirty="0"/>
              <a:t>&lt;p&gt;This is a paragraph.&lt;/p&gt;</a:t>
            </a:r>
            <a:br>
              <a:rPr lang="en-US" dirty="0"/>
            </a:br>
            <a:r>
              <a:rPr lang="en-US" dirty="0"/>
              <a:t>&lt;/body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99909" y="378823"/>
            <a:ext cx="6139542" cy="62179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b="1" u="sng" dirty="0" smtClean="0"/>
              <a:t>External CSS</a:t>
            </a:r>
          </a:p>
          <a:p>
            <a:pPr marL="0" indent="0">
              <a:buNone/>
            </a:pPr>
            <a:r>
              <a:rPr lang="en-US" dirty="0"/>
              <a:t>&lt;!DOCTYPE html&gt;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/>
              <a:t>&lt;html&gt;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/>
              <a:t>&lt;head&gt;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b="1" dirty="0"/>
              <a:t>&lt;link rel="stylesheet" href="mystyle.css"&gt;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/>
              <a:t>&lt;/head&gt;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/>
              <a:t>&lt;body&gt;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/>
              <a:t>&lt;h1&gt;This is a heading&lt;/h1&gt;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/>
              <a:t>&lt;p&gt;This is a paragraph.&lt;/p&gt;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/>
              <a:t>&lt;/body&gt;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/>
              <a:t>&lt;/html&gt;</a:t>
            </a:r>
            <a:endParaRPr 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307173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61003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b="1" dirty="0" smtClean="0"/>
              <a:t>CSS Basic Syntax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h1 {</a:t>
            </a:r>
          </a:p>
          <a:p>
            <a:pPr marL="0" indent="0">
              <a:buNone/>
            </a:pPr>
            <a:r>
              <a:rPr lang="en-US" dirty="0"/>
              <a:t>    background-color: red;</a:t>
            </a:r>
          </a:p>
          <a:p>
            <a:pPr marL="0" indent="0">
              <a:buNone/>
            </a:pPr>
            <a:r>
              <a:rPr lang="en-US" dirty="0"/>
              <a:t> 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  </a:t>
            </a:r>
          </a:p>
          <a:p>
            <a:pPr marL="0" indent="0">
              <a:buNone/>
            </a:pPr>
            <a:r>
              <a:rPr lang="en-US" dirty="0"/>
              <a:t>  h3 {</a:t>
            </a:r>
          </a:p>
          <a:p>
            <a:pPr marL="0" indent="0">
              <a:buNone/>
            </a:pPr>
            <a:r>
              <a:rPr lang="en-US" dirty="0"/>
              <a:t>    background-color: green;</a:t>
            </a:r>
          </a:p>
          <a:p>
            <a:pPr marL="0" indent="0">
              <a:buNone/>
            </a:pPr>
            <a:r>
              <a:rPr lang="en-US" dirty="0"/>
              <a:t>  }</a:t>
            </a:r>
          </a:p>
          <a:p>
            <a:pPr marL="0" indent="0">
              <a:buNone/>
            </a:pPr>
            <a:r>
              <a:rPr lang="en-US" dirty="0"/>
              <a:t>  </a:t>
            </a:r>
          </a:p>
          <a:p>
            <a:pPr marL="0" indent="0">
              <a:buNone/>
            </a:pPr>
            <a:r>
              <a:rPr lang="en-US" dirty="0"/>
              <a:t>  em {</a:t>
            </a:r>
          </a:p>
          <a:p>
            <a:pPr marL="0" indent="0">
              <a:buNone/>
            </a:pPr>
            <a:r>
              <a:rPr lang="en-US" dirty="0"/>
              <a:t>    background-color: black;</a:t>
            </a:r>
          </a:p>
          <a:p>
            <a:pPr marL="0" indent="0">
              <a:buNone/>
            </a:pPr>
            <a:r>
              <a:rPr lang="en-US" dirty="0"/>
              <a:t>    color: white;</a:t>
            </a:r>
          </a:p>
          <a:p>
            <a:pPr marL="0" indent="0">
              <a:buNone/>
            </a:pPr>
            <a:r>
              <a:rPr lang="en-US" dirty="0"/>
              <a:t> 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26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243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inherit</vt:lpstr>
      <vt:lpstr>Lato</vt:lpstr>
      <vt:lpstr>Office Theme</vt:lpstr>
      <vt:lpstr>PowerPoint Presentation</vt:lpstr>
      <vt:lpstr> HTML, CSS and JavaScript</vt:lpstr>
      <vt:lpstr>HTML Basic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 and JavaScript</dc:title>
  <dc:creator>FINTRAK</dc:creator>
  <cp:lastModifiedBy>FINTRAK</cp:lastModifiedBy>
  <cp:revision>16</cp:revision>
  <dcterms:created xsi:type="dcterms:W3CDTF">2023-08-10T19:56:45Z</dcterms:created>
  <dcterms:modified xsi:type="dcterms:W3CDTF">2023-08-11T02:26:20Z</dcterms:modified>
</cp:coreProperties>
</file>