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9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7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7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6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0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5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7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9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BD7AD-248A-4614-9D7C-8273F8421C8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2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927"/>
            <a:ext cx="9144000" cy="5805055"/>
          </a:xfrm>
        </p:spPr>
        <p:txBody>
          <a:bodyPr/>
          <a:lstStyle/>
          <a:p>
            <a:pPr algn="l"/>
            <a:r>
              <a:rPr lang="en-US" b="1" dirty="0" smtClean="0"/>
              <a:t>JavaScript INTRO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JavaScript is the </a:t>
            </a:r>
            <a:r>
              <a:rPr lang="en-US" b="1" dirty="0" smtClean="0"/>
              <a:t>programming language </a:t>
            </a:r>
            <a:r>
              <a:rPr lang="en-US" dirty="0" smtClean="0"/>
              <a:t>of the web</a:t>
            </a:r>
            <a:r>
              <a:rPr lang="en-US" b="1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It is used to program web pages and make it interactive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 smtClean="0"/>
              <a:t>How to Link JavaScript to HTML?</a:t>
            </a:r>
          </a:p>
          <a:p>
            <a:pPr algn="l"/>
            <a:r>
              <a:rPr lang="en-US" dirty="0" smtClean="0"/>
              <a:t>There are two ways to link JavaScript to HTML: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Embedding the JavaScript code inside the HTML document by using the </a:t>
            </a:r>
            <a:r>
              <a:rPr lang="en-US" b="1" dirty="0" smtClean="0"/>
              <a:t>&lt;script&gt;&lt;/script&gt;</a:t>
            </a:r>
            <a:r>
              <a:rPr lang="en-US" dirty="0" smtClean="0"/>
              <a:t> tag, which is called </a:t>
            </a:r>
            <a:r>
              <a:rPr lang="en-US" b="1" dirty="0" smtClean="0"/>
              <a:t>inline JavaScript</a:t>
            </a:r>
            <a:r>
              <a:rPr lang="en-US" dirty="0" smtClean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Linking external JavaScript files using </a:t>
            </a:r>
            <a:r>
              <a:rPr lang="en-US" b="1" dirty="0" smtClean="0"/>
              <a:t>src</a:t>
            </a:r>
            <a:r>
              <a:rPr lang="en-US" dirty="0" smtClean="0"/>
              <a:t> attribute of the </a:t>
            </a:r>
            <a:r>
              <a:rPr lang="en-US" b="1" i="1" dirty="0" smtClean="0"/>
              <a:t>&lt;script src="script.js"&gt;&lt;/script&gt;</a:t>
            </a:r>
            <a:r>
              <a:rPr lang="en-US" b="1" dirty="0" smtClean="0"/>
              <a:t> </a:t>
            </a:r>
            <a:r>
              <a:rPr lang="en-US" dirty="0" smtClean="0"/>
              <a:t>tag, this way of linking JavaScript is called </a:t>
            </a:r>
            <a:r>
              <a:rPr lang="en-US" b="1" dirty="0" smtClean="0"/>
              <a:t>external JavaScript.</a:t>
            </a:r>
          </a:p>
          <a:p>
            <a:pPr algn="l"/>
            <a:r>
              <a:rPr lang="en-US" dirty="0" smtClean="0"/>
              <a:t>	</a:t>
            </a:r>
            <a:endParaRPr lang="en-US" b="1" dirty="0" smtClean="0"/>
          </a:p>
          <a:p>
            <a:pPr marL="514350" indent="-514350" algn="l">
              <a:buFont typeface="+mj-lt"/>
              <a:buAutoNum type="arabicPeriod"/>
            </a:pPr>
            <a:endParaRPr lang="en-US" b="1" dirty="0"/>
          </a:p>
          <a:p>
            <a:pPr algn="l"/>
            <a:endParaRPr lang="en-US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00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263236"/>
            <a:ext cx="10938164" cy="64562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i="1" dirty="0" smtClean="0"/>
              <a:t>Number</a:t>
            </a:r>
            <a:endParaRPr lang="en-US" sz="1800" b="1" i="1" dirty="0"/>
          </a:p>
          <a:p>
            <a:pPr marL="0" indent="0">
              <a:buNone/>
            </a:pPr>
            <a:r>
              <a:rPr lang="en-US" sz="1800" dirty="0"/>
              <a:t>JavaScript numbers can be written with or without decimals</a:t>
            </a:r>
          </a:p>
          <a:p>
            <a:pPr marL="0" indent="0">
              <a:buNone/>
            </a:pPr>
            <a:r>
              <a:rPr lang="en-US" sz="1800" i="1" dirty="0"/>
              <a:t>let a = 23; let b = </a:t>
            </a:r>
            <a:r>
              <a:rPr lang="en-US" sz="1800" i="1" dirty="0" smtClean="0"/>
              <a:t>24.3</a:t>
            </a:r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r>
              <a:rPr lang="en-US" sz="1800" b="1" i="1" dirty="0" smtClean="0"/>
              <a:t>Number Methods</a:t>
            </a:r>
          </a:p>
          <a:p>
            <a:pPr marL="0" indent="0">
              <a:buNone/>
            </a:pPr>
            <a:r>
              <a:rPr lang="en-US" sz="1800" b="1" i="1" dirty="0"/>
              <a:t>n</a:t>
            </a:r>
            <a:r>
              <a:rPr lang="en-US" sz="1800" b="1" i="1" dirty="0" smtClean="0"/>
              <a:t>umber.toString()</a:t>
            </a:r>
          </a:p>
          <a:p>
            <a:pPr marL="0" indent="0">
              <a:buNone/>
            </a:pPr>
            <a:r>
              <a:rPr lang="en-US" sz="1800" i="1" dirty="0" smtClean="0"/>
              <a:t>The toString() method is used to convert numbers to string.</a:t>
            </a:r>
          </a:p>
          <a:p>
            <a:pPr marL="0" indent="0">
              <a:buNone/>
            </a:pPr>
            <a:r>
              <a:rPr lang="en-US" sz="1800" i="1" dirty="0"/>
              <a:t>l</a:t>
            </a:r>
            <a:r>
              <a:rPr lang="en-US" sz="1800" i="1" dirty="0" smtClean="0"/>
              <a:t>et num = 10;</a:t>
            </a:r>
          </a:p>
          <a:p>
            <a:pPr marL="0" indent="0">
              <a:buNone/>
            </a:pPr>
            <a:r>
              <a:rPr lang="en-US" sz="1800" i="1" dirty="0"/>
              <a:t>n</a:t>
            </a:r>
            <a:r>
              <a:rPr lang="en-US" sz="1800" i="1" dirty="0" smtClean="0"/>
              <a:t>um.toString()  </a:t>
            </a:r>
            <a:r>
              <a:rPr lang="en-US" sz="1800" b="1" i="1" dirty="0" smtClean="0">
                <a:solidFill>
                  <a:srgbClr val="00B050"/>
                </a:solidFill>
              </a:rPr>
              <a:t>//returns “10”</a:t>
            </a:r>
          </a:p>
          <a:p>
            <a:pPr marL="0" indent="0">
              <a:buNone/>
            </a:pPr>
            <a:r>
              <a:rPr lang="en-US" sz="1800" b="1" i="1" dirty="0" smtClean="0"/>
              <a:t>number.toFixed()</a:t>
            </a:r>
          </a:p>
          <a:p>
            <a:pPr marL="0" indent="0">
              <a:buNone/>
            </a:pPr>
            <a:r>
              <a:rPr lang="en-US" sz="1800" i="1" dirty="0"/>
              <a:t>The toFixed() method rounds a number to a given number of digits.</a:t>
            </a:r>
            <a:endParaRPr lang="en-US" sz="1800" i="1" dirty="0" smtClean="0"/>
          </a:p>
          <a:p>
            <a:pPr marL="0" indent="0">
              <a:buNone/>
            </a:pPr>
            <a:r>
              <a:rPr lang="en-US" sz="1800" i="1" dirty="0" smtClean="0"/>
              <a:t>let x = 10.5784;</a:t>
            </a:r>
          </a:p>
          <a:p>
            <a:pPr marL="0" indent="0">
              <a:buNone/>
            </a:pPr>
            <a:r>
              <a:rPr lang="en-US" sz="1800" i="1" dirty="0" smtClean="0"/>
              <a:t>x.toFixed(2) </a:t>
            </a:r>
            <a:r>
              <a:rPr lang="en-US" sz="1800" b="1" i="1" dirty="0" smtClean="0">
                <a:solidFill>
                  <a:srgbClr val="00B050"/>
                </a:solidFill>
              </a:rPr>
              <a:t>//returns 10.58</a:t>
            </a:r>
          </a:p>
          <a:p>
            <a:pPr marL="0" indent="0">
              <a:buNone/>
            </a:pPr>
            <a:r>
              <a:rPr lang="en-US" sz="1800" b="1" i="1" dirty="0" smtClean="0"/>
              <a:t>Converting String to Numbers</a:t>
            </a:r>
          </a:p>
          <a:p>
            <a:r>
              <a:rPr lang="en-US" sz="1800" dirty="0"/>
              <a:t>Number()    Returns a number converted from its argument.</a:t>
            </a:r>
          </a:p>
          <a:p>
            <a:r>
              <a:rPr lang="en-US" sz="1800" dirty="0"/>
              <a:t>parseFloat()    Parses its argument and returns a floating point number</a:t>
            </a:r>
          </a:p>
          <a:p>
            <a:r>
              <a:rPr lang="en-US" sz="1800" dirty="0"/>
              <a:t>parseInt()  Parses its argument and returns a whole number</a:t>
            </a:r>
          </a:p>
          <a:p>
            <a:pPr marL="0" indent="0">
              <a:buNone/>
            </a:pPr>
            <a:endParaRPr lang="en-US" sz="1800" b="1" i="1" dirty="0" smtClean="0"/>
          </a:p>
          <a:p>
            <a:pPr marL="0" indent="0">
              <a:buNone/>
            </a:pPr>
            <a:endParaRPr lang="en-US" sz="18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43325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9382"/>
            <a:ext cx="10515600" cy="5927581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Boolean</a:t>
            </a:r>
          </a:p>
          <a:p>
            <a:pPr marL="0" indent="0">
              <a:buNone/>
            </a:pPr>
            <a:r>
              <a:rPr lang="en-US" i="1" dirty="0"/>
              <a:t>Boolean has a true or false value</a:t>
            </a:r>
          </a:p>
          <a:p>
            <a:pPr marL="0" indent="0">
              <a:buNone/>
            </a:pPr>
            <a:r>
              <a:rPr lang="en-US" i="1" dirty="0"/>
              <a:t>let p = 5, q = 6, r = 5;</a:t>
            </a:r>
          </a:p>
          <a:p>
            <a:pPr marL="0" indent="0">
              <a:buNone/>
            </a:pPr>
            <a:r>
              <a:rPr lang="en-US" i="1" dirty="0"/>
              <a:t>let isEqual = p == r; </a:t>
            </a:r>
            <a:r>
              <a:rPr lang="en-US" i="1" dirty="0">
                <a:solidFill>
                  <a:srgbClr val="00B050"/>
                </a:solidFill>
              </a:rPr>
              <a:t>//returns 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5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3236"/>
            <a:ext cx="10515600" cy="591372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Array</a:t>
            </a:r>
          </a:p>
          <a:p>
            <a:pPr marL="0" indent="0">
              <a:buNone/>
            </a:pPr>
            <a:r>
              <a:rPr lang="en-US" sz="2400" dirty="0" smtClean="0"/>
              <a:t>JavaScript </a:t>
            </a:r>
            <a:r>
              <a:rPr lang="en-US" sz="2400" dirty="0"/>
              <a:t>Array is a single variable that is used to store elements of different data types. JavaScript arrays </a:t>
            </a:r>
            <a:r>
              <a:rPr lang="en-US" sz="2400" dirty="0" smtClean="0"/>
              <a:t>starts from zero index.</a:t>
            </a:r>
          </a:p>
          <a:p>
            <a:pPr marL="0" indent="0">
              <a:buNone/>
            </a:pPr>
            <a:r>
              <a:rPr lang="en-US" b="1" dirty="0" smtClean="0"/>
              <a:t>Creating an Array</a:t>
            </a:r>
          </a:p>
          <a:p>
            <a:pPr marL="0" indent="0">
              <a:buNone/>
            </a:pPr>
            <a:r>
              <a:rPr lang="en-US" sz="2400" i="1" dirty="0" smtClean="0"/>
              <a:t>1. </a:t>
            </a:r>
            <a:r>
              <a:rPr lang="en-US" sz="2400" dirty="0" smtClean="0"/>
              <a:t>Using string literal </a:t>
            </a:r>
          </a:p>
          <a:p>
            <a:pPr marL="0" indent="0">
              <a:buNone/>
            </a:pPr>
            <a:r>
              <a:rPr lang="en-US" sz="2400" i="1" dirty="0" smtClean="0"/>
              <a:t>const</a:t>
            </a:r>
            <a:r>
              <a:rPr lang="en-US" sz="2400" i="1" dirty="0"/>
              <a:t> </a:t>
            </a:r>
            <a:r>
              <a:rPr lang="en-US" sz="2400" i="1" dirty="0" err="1" smtClean="0"/>
              <a:t>myArray</a:t>
            </a:r>
            <a:r>
              <a:rPr lang="en-US" sz="2400" i="1" dirty="0"/>
              <a:t> = [item1, item2, ...]; </a:t>
            </a:r>
            <a:endParaRPr lang="en-US" sz="2400" i="1" dirty="0" smtClean="0"/>
          </a:p>
          <a:p>
            <a:pPr marL="0" indent="0">
              <a:buNone/>
            </a:pPr>
            <a:r>
              <a:rPr lang="en-US" sz="2400" i="1" dirty="0" smtClean="0"/>
              <a:t>2. Using </a:t>
            </a:r>
            <a:r>
              <a:rPr lang="en-US" sz="2400" b="1" i="1" dirty="0" smtClean="0"/>
              <a:t>new</a:t>
            </a:r>
            <a:r>
              <a:rPr lang="en-US" sz="2400" i="1" dirty="0" smtClean="0"/>
              <a:t> keyword</a:t>
            </a:r>
          </a:p>
          <a:p>
            <a:pPr marL="0" indent="0">
              <a:buNone/>
            </a:pPr>
            <a:r>
              <a:rPr lang="en-US" sz="2400" i="1" dirty="0"/>
              <a:t>c</a:t>
            </a:r>
            <a:r>
              <a:rPr lang="en-US" sz="2400" i="1" dirty="0" smtClean="0"/>
              <a:t>onst </a:t>
            </a:r>
            <a:r>
              <a:rPr lang="en-US" sz="2400" i="1" dirty="0" err="1" smtClean="0"/>
              <a:t>myArray</a:t>
            </a:r>
            <a:r>
              <a:rPr lang="en-US" sz="2400" i="1" dirty="0" smtClean="0"/>
              <a:t> = new Array(3);</a:t>
            </a:r>
          </a:p>
          <a:p>
            <a:pPr marL="0" indent="0">
              <a:buNone/>
            </a:pPr>
            <a:r>
              <a:rPr lang="en-US" sz="2400" b="1" dirty="0" smtClean="0"/>
              <a:t>Access Array Elements</a:t>
            </a:r>
          </a:p>
          <a:p>
            <a:pPr marL="0" indent="0">
              <a:buNone/>
            </a:pPr>
            <a:r>
              <a:rPr lang="en-US" sz="2400" i="1" dirty="0" err="1" smtClean="0"/>
              <a:t>myArray</a:t>
            </a:r>
            <a:r>
              <a:rPr lang="en-US" sz="2400" i="1" dirty="0" smtClean="0"/>
              <a:t>[0], </a:t>
            </a:r>
            <a:r>
              <a:rPr lang="en-US" sz="2400" i="1" dirty="0" err="1" smtClean="0"/>
              <a:t>myArray</a:t>
            </a:r>
            <a:r>
              <a:rPr lang="en-US" sz="2400" i="1" dirty="0" smtClean="0"/>
              <a:t>[1];</a:t>
            </a:r>
          </a:p>
          <a:p>
            <a:pPr marL="0" indent="0">
              <a:buNone/>
            </a:pPr>
            <a:r>
              <a:rPr lang="en-US" sz="2400" b="1" dirty="0" smtClean="0"/>
              <a:t>Assign Array Elements</a:t>
            </a:r>
          </a:p>
          <a:p>
            <a:pPr marL="0" indent="0">
              <a:buNone/>
            </a:pPr>
            <a:r>
              <a:rPr lang="en-US" sz="2400" i="1" dirty="0" err="1" smtClean="0"/>
              <a:t>myArray</a:t>
            </a:r>
            <a:r>
              <a:rPr lang="en-US" sz="2400" i="1" dirty="0" smtClean="0"/>
              <a:t>[0] = “item1”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11947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Convert Array to String</a:t>
            </a:r>
          </a:p>
          <a:p>
            <a:pPr marL="0" indent="0">
              <a:buNone/>
            </a:pPr>
            <a:r>
              <a:rPr lang="en-US" i="1" dirty="0"/>
              <a:t>let </a:t>
            </a:r>
            <a:r>
              <a:rPr lang="en-US" i="1" dirty="0" smtClean="0"/>
              <a:t>fruits </a:t>
            </a:r>
            <a:r>
              <a:rPr lang="en-US" i="1" dirty="0"/>
              <a:t>= ['orange','pear','mango</a:t>
            </a:r>
            <a:r>
              <a:rPr lang="en-US" i="1" dirty="0" smtClean="0"/>
              <a:t>'];</a:t>
            </a:r>
          </a:p>
          <a:p>
            <a:pPr marL="0" indent="0">
              <a:buNone/>
            </a:pPr>
            <a:r>
              <a:rPr lang="en-US" i="1" dirty="0" smtClean="0"/>
              <a:t>fruits.toString(); </a:t>
            </a:r>
          </a:p>
          <a:p>
            <a:pPr marL="0" indent="0">
              <a:buNone/>
            </a:pPr>
            <a:r>
              <a:rPr lang="en-US" b="1" i="1" dirty="0" smtClean="0"/>
              <a:t>Notes:</a:t>
            </a:r>
          </a:p>
          <a:p>
            <a:r>
              <a:rPr lang="en-US" b="1" i="1" dirty="0" err="1" smtClean="0"/>
              <a:t>array.length</a:t>
            </a:r>
            <a:r>
              <a:rPr lang="en-US" i="1" dirty="0" smtClean="0"/>
              <a:t> is used to return number of array elements</a:t>
            </a:r>
          </a:p>
          <a:p>
            <a:r>
              <a:rPr lang="en-US" b="1" i="1" dirty="0"/>
              <a:t>a</a:t>
            </a:r>
            <a:r>
              <a:rPr lang="en-US" b="1" i="1" dirty="0" smtClean="0"/>
              <a:t>rray[0] </a:t>
            </a:r>
            <a:r>
              <a:rPr lang="en-US" i="1" dirty="0" smtClean="0"/>
              <a:t>is used to access first element of an array</a:t>
            </a:r>
          </a:p>
          <a:p>
            <a:r>
              <a:rPr lang="en-US" b="1" i="1" dirty="0" smtClean="0"/>
              <a:t>array[</a:t>
            </a:r>
            <a:r>
              <a:rPr lang="en-US" b="1" i="1" dirty="0" err="1" smtClean="0"/>
              <a:t>array.length</a:t>
            </a:r>
            <a:r>
              <a:rPr lang="en-US" b="1" i="1" dirty="0" smtClean="0"/>
              <a:t> – 1] </a:t>
            </a:r>
            <a:r>
              <a:rPr lang="en-US" i="1" dirty="0" smtClean="0"/>
              <a:t>is used to access last element of an array</a:t>
            </a:r>
          </a:p>
          <a:p>
            <a:r>
              <a:rPr lang="en-US" i="1" dirty="0" smtClean="0"/>
              <a:t>Use </a:t>
            </a:r>
            <a:r>
              <a:rPr lang="en-US" b="1" i="1" dirty="0" err="1" smtClean="0"/>
              <a:t>Array.isArray</a:t>
            </a:r>
            <a:r>
              <a:rPr lang="en-US" b="1" i="1" dirty="0" smtClean="0"/>
              <a:t>() </a:t>
            </a:r>
            <a:r>
              <a:rPr lang="en-US" i="1" dirty="0" smtClean="0"/>
              <a:t>to determine an array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10565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3236"/>
            <a:ext cx="10515600" cy="5913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Array Methods</a:t>
            </a:r>
          </a:p>
          <a:p>
            <a:pPr marL="0" indent="0">
              <a:buNone/>
            </a:pPr>
            <a:r>
              <a:rPr lang="en-US" b="1" dirty="0" err="1"/>
              <a:t>a</a:t>
            </a:r>
            <a:r>
              <a:rPr lang="en-US" b="1" dirty="0" err="1" smtClean="0"/>
              <a:t>rray.Join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sz="2400" dirty="0" smtClean="0"/>
              <a:t>This is used to join array elements to a string with a separator (delimiter)</a:t>
            </a:r>
          </a:p>
          <a:p>
            <a:pPr marL="0" indent="0">
              <a:buNone/>
            </a:pPr>
            <a:r>
              <a:rPr lang="en-US" sz="2400" i="1" dirty="0"/>
              <a:t>let fruits = ['orange','pear','mango'];</a:t>
            </a:r>
          </a:p>
          <a:p>
            <a:pPr marL="0" indent="0">
              <a:buNone/>
            </a:pPr>
            <a:r>
              <a:rPr lang="en-US" sz="2400" i="1" dirty="0" smtClean="0"/>
              <a:t>fruits.join(“,”); 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b="1" dirty="0"/>
              <a:t>p</a:t>
            </a:r>
            <a:r>
              <a:rPr lang="en-US" b="1" dirty="0" smtClean="0"/>
              <a:t>op(), push(), </a:t>
            </a:r>
            <a:r>
              <a:rPr lang="en-US" b="1" dirty="0"/>
              <a:t>shift</a:t>
            </a:r>
            <a:r>
              <a:rPr lang="en-US" b="1" dirty="0" smtClean="0"/>
              <a:t>(), </a:t>
            </a:r>
            <a:r>
              <a:rPr lang="en-US" b="1" dirty="0" err="1" smtClean="0"/>
              <a:t>unshift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b="1" dirty="0" smtClean="0"/>
              <a:t>pop() </a:t>
            </a:r>
            <a:r>
              <a:rPr lang="en-US" dirty="0" smtClean="0"/>
              <a:t>is used to remove last item</a:t>
            </a:r>
            <a:r>
              <a:rPr lang="en-US" dirty="0"/>
              <a:t> </a:t>
            </a:r>
            <a:r>
              <a:rPr lang="en-US" b="1" dirty="0"/>
              <a:t>out</a:t>
            </a:r>
            <a:r>
              <a:rPr lang="en-US" dirty="0"/>
              <a:t> of an </a:t>
            </a:r>
            <a:r>
              <a:rPr lang="en-US" dirty="0" smtClean="0"/>
              <a:t>array while </a:t>
            </a:r>
            <a:r>
              <a:rPr lang="en-US" b="1" dirty="0" smtClean="0"/>
              <a:t>push() </a:t>
            </a:r>
            <a:r>
              <a:rPr lang="en-US" dirty="0" smtClean="0"/>
              <a:t>is used to add items</a:t>
            </a:r>
            <a:r>
              <a:rPr lang="en-US" dirty="0"/>
              <a:t> </a:t>
            </a:r>
            <a:r>
              <a:rPr lang="en-US" b="1" dirty="0"/>
              <a:t>into</a:t>
            </a:r>
            <a:r>
              <a:rPr lang="en-US" dirty="0"/>
              <a:t> an </a:t>
            </a:r>
            <a:r>
              <a:rPr lang="en-US" dirty="0" smtClean="0"/>
              <a:t>array from the back.</a:t>
            </a:r>
          </a:p>
          <a:p>
            <a:pPr marL="0" indent="0">
              <a:buNone/>
            </a:pPr>
            <a:r>
              <a:rPr lang="en-US" i="1" dirty="0"/>
              <a:t>let fruits = ['orange','pear','mango</a:t>
            </a:r>
            <a:r>
              <a:rPr lang="en-US" i="1" dirty="0" smtClean="0"/>
              <a:t>'];</a:t>
            </a:r>
          </a:p>
          <a:p>
            <a:pPr marL="0" indent="0">
              <a:buNone/>
            </a:pPr>
            <a:r>
              <a:rPr lang="en-US" i="1" dirty="0" smtClean="0"/>
              <a:t>fruit.pop(), fruit.push(‘banana’)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37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3345"/>
            <a:ext cx="10515600" cy="573361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shift() </a:t>
            </a:r>
            <a:r>
              <a:rPr lang="en-US" dirty="0"/>
              <a:t>is used to remove first item </a:t>
            </a:r>
            <a:r>
              <a:rPr lang="en-US" b="1" dirty="0"/>
              <a:t>out</a:t>
            </a:r>
            <a:r>
              <a:rPr lang="en-US" dirty="0"/>
              <a:t> of an array while </a:t>
            </a:r>
            <a:r>
              <a:rPr lang="en-US" b="1" dirty="0"/>
              <a:t>unshift() </a:t>
            </a:r>
            <a:r>
              <a:rPr lang="en-US" dirty="0"/>
              <a:t>is used to add items </a:t>
            </a:r>
            <a:r>
              <a:rPr lang="en-US" b="1" dirty="0"/>
              <a:t>into</a:t>
            </a:r>
            <a:r>
              <a:rPr lang="en-US" dirty="0"/>
              <a:t> an array from the front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i="1" dirty="0" smtClean="0"/>
              <a:t>fruit.shift(), fruit.unshift(‘lemon’)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i="1" dirty="0" err="1"/>
              <a:t>a</a:t>
            </a:r>
            <a:r>
              <a:rPr lang="en-US" b="1" i="1" dirty="0" err="1" smtClean="0"/>
              <a:t>rray.concat</a:t>
            </a:r>
            <a:r>
              <a:rPr lang="en-US" b="1" i="1" dirty="0" smtClean="0"/>
              <a:t>()</a:t>
            </a:r>
          </a:p>
          <a:p>
            <a:pPr marL="0" indent="0">
              <a:buNone/>
            </a:pPr>
            <a:r>
              <a:rPr lang="en-US" b="1" i="1" dirty="0" err="1" smtClean="0"/>
              <a:t>concat</a:t>
            </a:r>
            <a:r>
              <a:rPr lang="en-US" b="1" i="1" dirty="0" smtClean="0"/>
              <a:t>() </a:t>
            </a:r>
            <a:r>
              <a:rPr lang="en-US" dirty="0" smtClean="0"/>
              <a:t>method </a:t>
            </a:r>
            <a:r>
              <a:rPr lang="en-US" dirty="0"/>
              <a:t>creates a new array </a:t>
            </a:r>
            <a:r>
              <a:rPr lang="en-US" dirty="0" smtClean="0"/>
              <a:t>by concatenating </a:t>
            </a:r>
            <a:r>
              <a:rPr lang="en-US" dirty="0"/>
              <a:t>existing arrays</a:t>
            </a:r>
            <a:endParaRPr lang="en-US" b="1" i="1" dirty="0"/>
          </a:p>
          <a:p>
            <a:pPr marL="0" indent="0">
              <a:buNone/>
            </a:pPr>
            <a:r>
              <a:rPr lang="en-US" i="1" dirty="0"/>
              <a:t>l</a:t>
            </a:r>
            <a:r>
              <a:rPr lang="en-US" i="1" dirty="0" smtClean="0"/>
              <a:t>et arr1 = [1,2,3];</a:t>
            </a:r>
          </a:p>
          <a:p>
            <a:pPr marL="0" indent="0">
              <a:buNone/>
            </a:pPr>
            <a:r>
              <a:rPr lang="en-US" i="1" dirty="0"/>
              <a:t>l</a:t>
            </a:r>
            <a:r>
              <a:rPr lang="en-US" i="1" dirty="0" smtClean="0"/>
              <a:t>et arr2 = [4,5,6];</a:t>
            </a:r>
          </a:p>
          <a:p>
            <a:pPr marL="0" indent="0">
              <a:buNone/>
            </a:pPr>
            <a:r>
              <a:rPr lang="en-US" i="1" dirty="0"/>
              <a:t>l</a:t>
            </a:r>
            <a:r>
              <a:rPr lang="en-US" i="1" dirty="0" smtClean="0"/>
              <a:t>et newArray = arr1.concat(arr2);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4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909" y="277091"/>
            <a:ext cx="10515600" cy="589987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array.splice()</a:t>
            </a:r>
          </a:p>
          <a:p>
            <a:pPr marL="0" indent="0">
              <a:buNone/>
            </a:pPr>
            <a:r>
              <a:rPr lang="en-US" b="1" i="1" dirty="0"/>
              <a:t>splice() </a:t>
            </a:r>
            <a:r>
              <a:rPr lang="en-US" i="1" dirty="0"/>
              <a:t>method can be used to add or remove elements from an array</a:t>
            </a:r>
            <a:endParaRPr lang="en-US" b="1" i="1" dirty="0"/>
          </a:p>
          <a:p>
            <a:pPr marL="0" indent="0">
              <a:buNone/>
            </a:pPr>
            <a:r>
              <a:rPr lang="en-US" i="1" dirty="0"/>
              <a:t>let fruits = ['orange','pear','mango'];</a:t>
            </a:r>
          </a:p>
          <a:p>
            <a:pPr marL="0" indent="0">
              <a:buNone/>
            </a:pPr>
            <a:r>
              <a:rPr lang="en-US" i="1" dirty="0" smtClean="0"/>
              <a:t>fruits.splice(1,0, ‘lemon',‘guava') </a:t>
            </a:r>
            <a:r>
              <a:rPr lang="en-US" i="1" dirty="0" smtClean="0">
                <a:solidFill>
                  <a:schemeClr val="accent6"/>
                </a:solidFill>
              </a:rPr>
              <a:t>//add 2 elements starting from index 1</a:t>
            </a:r>
          </a:p>
          <a:p>
            <a:pPr marL="0" indent="0">
              <a:buNone/>
            </a:pPr>
            <a:r>
              <a:rPr lang="en-US" i="1" dirty="0"/>
              <a:t>f</a:t>
            </a:r>
            <a:r>
              <a:rPr lang="en-US" i="1" dirty="0" smtClean="0"/>
              <a:t>ruits.splice(1,1);  </a:t>
            </a:r>
            <a:r>
              <a:rPr lang="en-US" i="1" dirty="0" smtClean="0">
                <a:solidFill>
                  <a:schemeClr val="accent6"/>
                </a:solidFill>
              </a:rPr>
              <a:t>//removes index 1 and only one element</a:t>
            </a:r>
          </a:p>
          <a:p>
            <a:pPr marL="0" indent="0">
              <a:buNone/>
            </a:pPr>
            <a:endParaRPr lang="en-US" i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rray.slice</a:t>
            </a: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a</a:t>
            </a:r>
            <a:r>
              <a:rPr lang="en-US" dirty="0" err="1" smtClean="0"/>
              <a:t>rray.slice</a:t>
            </a:r>
            <a:r>
              <a:rPr lang="en-US" dirty="0" smtClean="0"/>
              <a:t>() method </a:t>
            </a:r>
            <a:r>
              <a:rPr lang="en-US" dirty="0"/>
              <a:t>slices out a piece of an array into a new </a:t>
            </a:r>
            <a:r>
              <a:rPr lang="en-US" dirty="0" smtClean="0"/>
              <a:t>array</a:t>
            </a:r>
          </a:p>
          <a:p>
            <a:pPr marL="0" indent="0">
              <a:buNone/>
            </a:pPr>
            <a:r>
              <a:rPr lang="en-US" i="1" dirty="0"/>
              <a:t>let fruits = ['orange','pear','mango</a:t>
            </a:r>
            <a:r>
              <a:rPr lang="en-US" i="1" dirty="0" smtClean="0"/>
              <a:t>'];</a:t>
            </a:r>
            <a:endParaRPr lang="en-US" dirty="0" smtClean="0"/>
          </a:p>
          <a:p>
            <a:pPr marL="0" indent="0">
              <a:buNone/>
            </a:pPr>
            <a:r>
              <a:rPr lang="en-US" i="1" dirty="0" err="1" smtClean="0"/>
              <a:t>fruits.slice</a:t>
            </a:r>
            <a:r>
              <a:rPr lang="en-US" i="1" dirty="0" smtClean="0"/>
              <a:t>(1);</a:t>
            </a:r>
          </a:p>
          <a:p>
            <a:pPr marL="0" indent="0">
              <a:buNone/>
            </a:pPr>
            <a:r>
              <a:rPr lang="en-US" i="1" dirty="0" err="1" smtClean="0"/>
              <a:t>fruits.slice</a:t>
            </a:r>
            <a:r>
              <a:rPr lang="en-US" i="1" dirty="0" smtClean="0"/>
              <a:t>(0,2); //exclusive of the end parameter</a:t>
            </a:r>
            <a:endParaRPr lang="en-US" i="1" dirty="0"/>
          </a:p>
          <a:p>
            <a:pPr marL="0" indent="0">
              <a:buNone/>
            </a:pPr>
            <a:endParaRPr lang="en-US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066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6364"/>
            <a:ext cx="10515600" cy="5830599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a</a:t>
            </a:r>
            <a:r>
              <a:rPr lang="en-US" b="1" dirty="0" err="1" smtClean="0"/>
              <a:t>rray.sort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sz="2400" dirty="0" smtClean="0"/>
              <a:t>Sorts an array in ascending order</a:t>
            </a:r>
          </a:p>
          <a:p>
            <a:pPr marL="0" indent="0">
              <a:buNone/>
            </a:pPr>
            <a:r>
              <a:rPr lang="en-US" sz="2400" i="1" dirty="0"/>
              <a:t>let numArray = [3, 4, 1, 7, 2</a:t>
            </a:r>
            <a:r>
              <a:rPr lang="en-US" sz="2400" i="1" dirty="0" smtClean="0"/>
              <a:t>];</a:t>
            </a:r>
          </a:p>
          <a:p>
            <a:pPr marL="0" indent="0">
              <a:buNone/>
            </a:pPr>
            <a:r>
              <a:rPr lang="en-US" sz="2400" i="1" dirty="0" err="1" smtClean="0"/>
              <a:t>numArray.sort</a:t>
            </a:r>
            <a:r>
              <a:rPr lang="en-US" sz="2400" i="1" dirty="0" smtClean="0"/>
              <a:t>();</a:t>
            </a:r>
          </a:p>
          <a:p>
            <a:pPr marL="0" indent="0">
              <a:buNone/>
            </a:pPr>
            <a:r>
              <a:rPr lang="en-US" b="1" dirty="0" err="1"/>
              <a:t>a</a:t>
            </a:r>
            <a:r>
              <a:rPr lang="en-US" b="1" dirty="0" err="1" smtClean="0"/>
              <a:t>rray.reverse</a:t>
            </a:r>
            <a:r>
              <a:rPr lang="en-US" b="1" dirty="0" smtClean="0"/>
              <a:t>()</a:t>
            </a:r>
            <a:endParaRPr lang="en-US" b="1" dirty="0"/>
          </a:p>
          <a:p>
            <a:pPr marL="0" indent="0">
              <a:buNone/>
            </a:pPr>
            <a:r>
              <a:rPr lang="en-US" sz="2400" dirty="0"/>
              <a:t>Sorts</a:t>
            </a:r>
            <a:r>
              <a:rPr lang="en-US" dirty="0"/>
              <a:t> an array in </a:t>
            </a:r>
            <a:r>
              <a:rPr lang="en-US" dirty="0" smtClean="0"/>
              <a:t>descending order</a:t>
            </a:r>
          </a:p>
          <a:p>
            <a:pPr marL="0" indent="0">
              <a:buNone/>
            </a:pPr>
            <a:r>
              <a:rPr lang="en-US" sz="2400" i="1" dirty="0" err="1" smtClean="0"/>
              <a:t>numArray.reverse</a:t>
            </a:r>
            <a:r>
              <a:rPr lang="en-US" sz="2400" i="1" dirty="0" smtClean="0"/>
              <a:t>();</a:t>
            </a:r>
          </a:p>
          <a:p>
            <a:pPr marL="0" indent="0">
              <a:buNone/>
            </a:pPr>
            <a:r>
              <a:rPr lang="en-US" sz="2400" b="1" i="1" dirty="0" smtClean="0"/>
              <a:t>Sort Comparison Function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//gives best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accuracy</a:t>
            </a:r>
            <a:endParaRPr lang="en-US" sz="2400" b="1" i="1" dirty="0" smtClean="0"/>
          </a:p>
          <a:p>
            <a:pPr marL="0" indent="0">
              <a:buNone/>
            </a:pPr>
            <a:r>
              <a:rPr lang="en-US" sz="2400" dirty="0" err="1"/>
              <a:t>a</a:t>
            </a:r>
            <a:r>
              <a:rPr lang="en-US" sz="2400" dirty="0" err="1" smtClean="0"/>
              <a:t>rray.sort</a:t>
            </a:r>
            <a:r>
              <a:rPr lang="en-US" sz="2400" dirty="0" smtClean="0"/>
              <a:t>((</a:t>
            </a:r>
            <a:r>
              <a:rPr lang="en-US" sz="2400" dirty="0" err="1" smtClean="0"/>
              <a:t>a,b</a:t>
            </a:r>
            <a:r>
              <a:rPr lang="en-US" sz="2400" dirty="0" smtClean="0"/>
              <a:t>) =&gt; (a – b));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//ascending order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/>
              <a:t>array.sort</a:t>
            </a:r>
            <a:r>
              <a:rPr lang="en-US" sz="2400" dirty="0"/>
              <a:t>((</a:t>
            </a:r>
            <a:r>
              <a:rPr lang="en-US" sz="2400" dirty="0" err="1"/>
              <a:t>a,b</a:t>
            </a:r>
            <a:r>
              <a:rPr lang="en-US" sz="2400" dirty="0"/>
              <a:t>) =&gt; </a:t>
            </a:r>
            <a:r>
              <a:rPr lang="en-US" sz="2400" dirty="0" smtClean="0"/>
              <a:t>(b </a:t>
            </a:r>
            <a:r>
              <a:rPr lang="en-US" sz="2400" dirty="0"/>
              <a:t>– </a:t>
            </a:r>
            <a:r>
              <a:rPr lang="en-US" sz="2400" dirty="0" smtClean="0"/>
              <a:t>a));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//descending order</a:t>
            </a: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4760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4072"/>
            <a:ext cx="10515600" cy="5985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b="1" dirty="0" smtClean="0"/>
              <a:t>rray.filter()</a:t>
            </a:r>
          </a:p>
          <a:p>
            <a:pPr marL="0" indent="0">
              <a:buNone/>
            </a:pPr>
            <a:r>
              <a:rPr lang="en-US" sz="2400" dirty="0" smtClean="0"/>
              <a:t>Filter method is used to extract an array into a new array after a condition is met.</a:t>
            </a:r>
          </a:p>
          <a:p>
            <a:pPr marL="0" indent="0">
              <a:buNone/>
            </a:pPr>
            <a:r>
              <a:rPr lang="en-US" i="1" dirty="0"/>
              <a:t>let numArray = [3, 4, 1, 7, 2, 4];</a:t>
            </a:r>
          </a:p>
          <a:p>
            <a:pPr marL="0" indent="0">
              <a:buNone/>
            </a:pPr>
            <a:r>
              <a:rPr lang="en-US" i="1" dirty="0" smtClean="0"/>
              <a:t>numArray.filter((x) </a:t>
            </a:r>
            <a:r>
              <a:rPr lang="en-US" i="1" dirty="0"/>
              <a:t>=&gt; x &gt; 1</a:t>
            </a:r>
            <a:r>
              <a:rPr lang="en-US" i="1" dirty="0" smtClean="0"/>
              <a:t>);</a:t>
            </a:r>
            <a:endParaRPr lang="en-US" i="1" dirty="0"/>
          </a:p>
          <a:p>
            <a:pPr marL="0" indent="0">
              <a:buNone/>
            </a:pPr>
            <a:r>
              <a:rPr lang="en-US" sz="2400" b="1" dirty="0" smtClean="0"/>
              <a:t>array.includes()</a:t>
            </a:r>
          </a:p>
          <a:p>
            <a:pPr marL="0" indent="0">
              <a:buNone/>
            </a:pPr>
            <a:r>
              <a:rPr lang="en-US" sz="2400" dirty="0" smtClean="0"/>
              <a:t>Checks if an element is present in an array.</a:t>
            </a:r>
          </a:p>
          <a:p>
            <a:pPr marL="0" indent="0">
              <a:buNone/>
            </a:pPr>
            <a:r>
              <a:rPr lang="en-US" sz="2400" i="1" dirty="0" err="1"/>
              <a:t>numArray.includes</a:t>
            </a:r>
            <a:r>
              <a:rPr lang="en-US" sz="2400" i="1" dirty="0"/>
              <a:t>(4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sz="2400" b="1" dirty="0"/>
              <a:t>a</a:t>
            </a:r>
            <a:r>
              <a:rPr lang="en-US" sz="2400" b="1" dirty="0" smtClean="0"/>
              <a:t>rray.some()</a:t>
            </a:r>
          </a:p>
          <a:p>
            <a:pPr marL="0" indent="0">
              <a:buNone/>
            </a:pPr>
            <a:r>
              <a:rPr lang="en-US" sz="2400" dirty="0" smtClean="0"/>
              <a:t>This checks if some array element passes the condition.</a:t>
            </a:r>
          </a:p>
          <a:p>
            <a:pPr marL="0" indent="0">
              <a:buNone/>
            </a:pPr>
            <a:r>
              <a:rPr lang="en-US" sz="2400" i="1" dirty="0"/>
              <a:t>numArray.every(x =&gt; x &gt; 0</a:t>
            </a:r>
            <a:r>
              <a:rPr lang="en-US" sz="2400" i="1" dirty="0" smtClean="0"/>
              <a:t>)</a:t>
            </a:r>
            <a:endParaRPr lang="en-US" sz="2400" b="1" i="1" dirty="0" smtClean="0"/>
          </a:p>
          <a:p>
            <a:pPr marL="0" indent="0">
              <a:buNone/>
            </a:pPr>
            <a:r>
              <a:rPr lang="en-US" sz="2400" b="1" dirty="0" smtClean="0"/>
              <a:t>array.every()</a:t>
            </a:r>
          </a:p>
          <a:p>
            <a:pPr marL="0" indent="0">
              <a:buNone/>
            </a:pPr>
            <a:r>
              <a:rPr lang="en-US" sz="2400" dirty="0"/>
              <a:t>This checks if </a:t>
            </a:r>
            <a:r>
              <a:rPr lang="en-US" sz="2400" dirty="0" smtClean="0"/>
              <a:t>all array element is passes the condition.</a:t>
            </a:r>
          </a:p>
          <a:p>
            <a:pPr marL="0" indent="0">
              <a:buNone/>
            </a:pPr>
            <a:r>
              <a:rPr lang="en-US" sz="2400" i="1" dirty="0"/>
              <a:t>numArray.every(x =&gt; x &gt; 0)</a:t>
            </a:r>
            <a:endParaRPr lang="en-US" sz="2000" b="1" i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13275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29491"/>
            <a:ext cx="10735849" cy="63220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Comparison Operators</a:t>
            </a:r>
          </a:p>
          <a:p>
            <a:pPr marL="0" indent="0">
              <a:buNone/>
            </a:pPr>
            <a:r>
              <a:rPr lang="en-US" sz="2400" dirty="0"/>
              <a:t>Comparison operators are used </a:t>
            </a:r>
            <a:r>
              <a:rPr lang="en-US" sz="2400" dirty="0" smtClean="0"/>
              <a:t>determine if a logical statement satisfies a condition.</a:t>
            </a:r>
          </a:p>
          <a:p>
            <a:pPr marL="0" indent="0">
              <a:buNone/>
            </a:pPr>
            <a:r>
              <a:rPr lang="en-US" sz="2400" i="1" dirty="0"/>
              <a:t>l</a:t>
            </a:r>
            <a:r>
              <a:rPr lang="en-US" sz="2400" i="1" dirty="0" smtClean="0"/>
              <a:t>et x = 10;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60311"/>
              </p:ext>
            </p:extLst>
          </p:nvPr>
        </p:nvGraphicFramePr>
        <p:xfrm>
          <a:off x="979054" y="2398987"/>
          <a:ext cx="9882910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46117">
                  <a:extLst>
                    <a:ext uri="{9D8B030D-6E8A-4147-A177-3AD203B41FA5}">
                      <a16:colId xmlns:a16="http://schemas.microsoft.com/office/drawing/2014/main" val="880254515"/>
                    </a:ext>
                  </a:extLst>
                </a:gridCol>
                <a:gridCol w="4177776">
                  <a:extLst>
                    <a:ext uri="{9D8B030D-6E8A-4147-A177-3AD203B41FA5}">
                      <a16:colId xmlns:a16="http://schemas.microsoft.com/office/drawing/2014/main" val="3713784638"/>
                    </a:ext>
                  </a:extLst>
                </a:gridCol>
                <a:gridCol w="3459017">
                  <a:extLst>
                    <a:ext uri="{9D8B030D-6E8A-4147-A177-3AD203B41FA5}">
                      <a16:colId xmlns:a16="http://schemas.microsoft.com/office/drawing/2014/main" val="1522730688"/>
                    </a:ext>
                  </a:extLst>
                </a:gridCol>
              </a:tblGrid>
              <a:tr h="359426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Case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749145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== 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77849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===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 value and equal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=== “10”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40161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!= 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950251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!==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equal to and not equal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!== “10”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38583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1726"/>
              </p:ext>
            </p:extLst>
          </p:nvPr>
        </p:nvGraphicFramePr>
        <p:xfrm>
          <a:off x="8811491" y="2398987"/>
          <a:ext cx="2050473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0473">
                  <a:extLst>
                    <a:ext uri="{9D8B030D-6E8A-4147-A177-3AD203B41FA5}">
                      <a16:colId xmlns:a16="http://schemas.microsoft.com/office/drawing/2014/main" val="3768001086"/>
                    </a:ext>
                  </a:extLst>
                </a:gridCol>
              </a:tblGrid>
              <a:tr h="359426"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911138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436716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08193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67801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00741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73584"/>
              </p:ext>
            </p:extLst>
          </p:nvPr>
        </p:nvGraphicFramePr>
        <p:xfrm>
          <a:off x="979052" y="4375107"/>
          <a:ext cx="9882912" cy="2207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728">
                  <a:extLst>
                    <a:ext uri="{9D8B030D-6E8A-4147-A177-3AD203B41FA5}">
                      <a16:colId xmlns:a16="http://schemas.microsoft.com/office/drawing/2014/main" val="2091536462"/>
                    </a:ext>
                  </a:extLst>
                </a:gridCol>
                <a:gridCol w="2470728">
                  <a:extLst>
                    <a:ext uri="{9D8B030D-6E8A-4147-A177-3AD203B41FA5}">
                      <a16:colId xmlns:a16="http://schemas.microsoft.com/office/drawing/2014/main" val="2112364431"/>
                    </a:ext>
                  </a:extLst>
                </a:gridCol>
                <a:gridCol w="2470728">
                  <a:extLst>
                    <a:ext uri="{9D8B030D-6E8A-4147-A177-3AD203B41FA5}">
                      <a16:colId xmlns:a16="http://schemas.microsoft.com/office/drawing/2014/main" val="29891174"/>
                    </a:ext>
                  </a:extLst>
                </a:gridCol>
                <a:gridCol w="2470728">
                  <a:extLst>
                    <a:ext uri="{9D8B030D-6E8A-4147-A177-3AD203B41FA5}">
                      <a16:colId xmlns:a16="http://schemas.microsoft.com/office/drawing/2014/main" val="2414766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790741"/>
                  </a:ext>
                </a:extLst>
              </a:tr>
              <a:tr h="31728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&lt;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963883"/>
                  </a:ext>
                </a:extLst>
              </a:tr>
              <a:tr h="555241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 or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&lt;=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912663"/>
                  </a:ext>
                </a:extLst>
              </a:tr>
              <a:tr h="31728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&gt;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467539"/>
                  </a:ext>
                </a:extLst>
              </a:tr>
              <a:tr h="555241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 or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&gt;=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0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03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4073"/>
            <a:ext cx="10515600" cy="58028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JavaScript can be used to change the HTML content, Attributes, Styles and more using </a:t>
            </a:r>
            <a:r>
              <a:rPr lang="en-US" b="1" dirty="0" smtClean="0"/>
              <a:t>getElementById() </a:t>
            </a:r>
            <a:r>
              <a:rPr lang="en-US" dirty="0" smtClean="0"/>
              <a:t>method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b="1" i="1" dirty="0"/>
              <a:t>document.getElementById</a:t>
            </a:r>
            <a:r>
              <a:rPr lang="en-US" sz="2200" b="1" i="1" dirty="0" smtClean="0"/>
              <a:t>(‘myId').</a:t>
            </a:r>
            <a:r>
              <a:rPr lang="en-US" sz="2200" b="1" i="1" dirty="0"/>
              <a:t>innerHTML = 'Hello JavaScript</a:t>
            </a:r>
            <a:r>
              <a:rPr lang="en-US" sz="2200" b="1" i="1" dirty="0" smtClean="0"/>
              <a:t>';</a:t>
            </a:r>
          </a:p>
          <a:p>
            <a:pPr marL="0" indent="0">
              <a:buNone/>
            </a:pPr>
            <a:r>
              <a:rPr lang="en-US" sz="2200" b="1" i="1" dirty="0" smtClean="0"/>
              <a:t>document.getElementById(‘myId’).</a:t>
            </a:r>
            <a:r>
              <a:rPr lang="en-US" sz="2200" b="1" i="1" dirty="0"/>
              <a:t>style.fontSize = </a:t>
            </a:r>
            <a:r>
              <a:rPr lang="en-US" sz="2200" b="1" i="1" dirty="0" smtClean="0"/>
              <a:t>“25px";</a:t>
            </a:r>
          </a:p>
          <a:p>
            <a:pPr marL="0" indent="0">
              <a:buNone/>
            </a:pPr>
            <a:r>
              <a:rPr lang="en-US" sz="2200" b="1" i="1" dirty="0" smtClean="0"/>
              <a:t>document.getElementById(‘myId’).style.color</a:t>
            </a:r>
            <a:r>
              <a:rPr lang="en-US" sz="2200" b="1" i="1" dirty="0"/>
              <a:t> = </a:t>
            </a:r>
            <a:r>
              <a:rPr lang="en-US" sz="2200" b="1" i="1" dirty="0" smtClean="0"/>
              <a:t>“blue";</a:t>
            </a:r>
          </a:p>
          <a:p>
            <a:pPr marL="0" indent="0">
              <a:buNone/>
            </a:pPr>
            <a:endParaRPr lang="en-US" sz="2200" b="1" i="1" dirty="0"/>
          </a:p>
          <a:p>
            <a:pPr marL="0" indent="0">
              <a:buNone/>
            </a:pPr>
            <a:r>
              <a:rPr lang="en-US" b="1" dirty="0" smtClean="0"/>
              <a:t>Displaying JavaScript</a:t>
            </a:r>
          </a:p>
          <a:p>
            <a:pPr marL="0" indent="0">
              <a:buNone/>
            </a:pPr>
            <a:r>
              <a:rPr lang="en-US" sz="2400" dirty="0" smtClean="0"/>
              <a:t>JavaScript can be displayed using;</a:t>
            </a:r>
          </a:p>
          <a:p>
            <a:r>
              <a:rPr lang="en-US" sz="2400" b="1" i="1" dirty="0" smtClean="0"/>
              <a:t>innerHTML</a:t>
            </a:r>
          </a:p>
          <a:p>
            <a:r>
              <a:rPr lang="en-US" sz="2400" b="1" i="1" dirty="0"/>
              <a:t>d</a:t>
            </a:r>
            <a:r>
              <a:rPr lang="en-US" sz="2400" b="1" i="1" dirty="0" smtClean="0"/>
              <a:t>ocument.write()</a:t>
            </a:r>
          </a:p>
          <a:p>
            <a:r>
              <a:rPr lang="en-US" sz="2400" b="1" i="1" dirty="0"/>
              <a:t>w</a:t>
            </a:r>
            <a:r>
              <a:rPr lang="en-US" sz="2400" b="1" i="1" dirty="0" smtClean="0"/>
              <a:t>indow.alert()</a:t>
            </a:r>
          </a:p>
          <a:p>
            <a:r>
              <a:rPr lang="en-US" sz="2400" b="1" i="1" dirty="0"/>
              <a:t>c</a:t>
            </a:r>
            <a:r>
              <a:rPr lang="en-US" sz="2400" b="1" i="1" dirty="0" smtClean="0"/>
              <a:t>onsole.log()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457200" lvl="1" indent="0">
              <a:buNone/>
            </a:pPr>
            <a:endParaRPr lang="en-US" sz="1800" b="1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42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0945"/>
            <a:ext cx="10515600" cy="62899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Conditional Statements (if, else, else if)</a:t>
            </a:r>
          </a:p>
          <a:p>
            <a:pPr marL="0" indent="0">
              <a:buNone/>
            </a:pPr>
            <a:r>
              <a:rPr lang="en-US" sz="3200" dirty="0" smtClean="0"/>
              <a:t>These are used to execute a block of code if it satisfies a condition</a:t>
            </a:r>
          </a:p>
          <a:p>
            <a:pPr marL="0" indent="0">
              <a:buNone/>
            </a:pPr>
            <a:r>
              <a:rPr lang="en-US" sz="3200" i="1" dirty="0">
                <a:solidFill>
                  <a:schemeClr val="accent2">
                    <a:lumMod val="75000"/>
                  </a:schemeClr>
                </a:solidFill>
              </a:rPr>
              <a:t>if (condition) {</a:t>
            </a:r>
            <a:br>
              <a:rPr lang="en-US" sz="3200" i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i="1" dirty="0">
                <a:solidFill>
                  <a:schemeClr val="accent2">
                    <a:lumMod val="75000"/>
                  </a:schemeClr>
                </a:solidFill>
              </a:rPr>
              <a:t>  //  block of code to be executed if the condition is true</a:t>
            </a:r>
            <a:br>
              <a:rPr lang="en-US" sz="3200" i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i="1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en-US" sz="3200" i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i="1" dirty="0">
                <a:solidFill>
                  <a:schemeClr val="accent6"/>
                </a:solidFill>
              </a:rPr>
              <a:t>if (condition) {</a:t>
            </a:r>
            <a:br>
              <a:rPr lang="en-US" sz="3200" i="1" dirty="0">
                <a:solidFill>
                  <a:schemeClr val="accent6"/>
                </a:solidFill>
              </a:rPr>
            </a:br>
            <a:r>
              <a:rPr lang="en-US" sz="3200" i="1" dirty="0">
                <a:solidFill>
                  <a:schemeClr val="accent6"/>
                </a:solidFill>
              </a:rPr>
              <a:t>  //  block of code to be executed if the condition is true</a:t>
            </a:r>
            <a:br>
              <a:rPr lang="en-US" sz="3200" i="1" dirty="0">
                <a:solidFill>
                  <a:schemeClr val="accent6"/>
                </a:solidFill>
              </a:rPr>
            </a:br>
            <a:r>
              <a:rPr lang="en-US" sz="3200" i="1" dirty="0" smtClean="0">
                <a:solidFill>
                  <a:schemeClr val="accent6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3200" i="1" dirty="0">
                <a:solidFill>
                  <a:schemeClr val="accent6"/>
                </a:solidFill>
              </a:rPr>
              <a:t>e</a:t>
            </a:r>
            <a:r>
              <a:rPr lang="en-US" sz="3200" i="1" dirty="0" smtClean="0">
                <a:solidFill>
                  <a:schemeClr val="accent6"/>
                </a:solidFill>
              </a:rPr>
              <a:t>lse{</a:t>
            </a:r>
          </a:p>
          <a:p>
            <a:pPr marL="0" indent="0">
              <a:buNone/>
            </a:pPr>
            <a:r>
              <a:rPr lang="en-US" sz="3200" i="1" dirty="0">
                <a:solidFill>
                  <a:schemeClr val="accent6"/>
                </a:solidFill>
              </a:rPr>
              <a:t>//  block of code to be executed if the condition is true</a:t>
            </a:r>
            <a:endParaRPr lang="en-US" sz="3200" i="1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3200" i="1" dirty="0" smtClean="0">
                <a:solidFill>
                  <a:schemeClr val="accent6"/>
                </a:solidFill>
              </a:rPr>
              <a:t>}</a:t>
            </a:r>
          </a:p>
          <a:p>
            <a:pPr marL="0" indent="0">
              <a:buNone/>
            </a:pPr>
            <a:endParaRPr lang="en-US" sz="3200" i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3200" i="1" dirty="0">
                <a:solidFill>
                  <a:srgbClr val="0070C0"/>
                </a:solidFill>
              </a:rPr>
              <a:t>if (condition) {</a:t>
            </a:r>
            <a:br>
              <a:rPr lang="en-US" sz="3200" i="1" dirty="0">
                <a:solidFill>
                  <a:srgbClr val="0070C0"/>
                </a:solidFill>
              </a:rPr>
            </a:br>
            <a:r>
              <a:rPr lang="en-US" sz="3200" i="1" dirty="0">
                <a:solidFill>
                  <a:srgbClr val="0070C0"/>
                </a:solidFill>
              </a:rPr>
              <a:t>  //  block of code to be executed if the condition is true</a:t>
            </a:r>
            <a:br>
              <a:rPr lang="en-US" sz="3200" i="1" dirty="0">
                <a:solidFill>
                  <a:srgbClr val="0070C0"/>
                </a:solidFill>
              </a:rPr>
            </a:br>
            <a:r>
              <a:rPr lang="en-US" sz="3200" i="1" dirty="0" smtClean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3200" i="1" dirty="0">
                <a:solidFill>
                  <a:srgbClr val="0070C0"/>
                </a:solidFill>
              </a:rPr>
              <a:t>e</a:t>
            </a:r>
            <a:r>
              <a:rPr lang="en-US" sz="3200" i="1" dirty="0" smtClean="0">
                <a:solidFill>
                  <a:srgbClr val="0070C0"/>
                </a:solidFill>
              </a:rPr>
              <a:t>lse if (condition){</a:t>
            </a:r>
          </a:p>
          <a:p>
            <a:pPr marL="0" indent="0">
              <a:buNone/>
            </a:pPr>
            <a:r>
              <a:rPr lang="en-US" sz="3200" i="1" dirty="0">
                <a:solidFill>
                  <a:srgbClr val="0070C0"/>
                </a:solidFill>
              </a:rPr>
              <a:t>//  block of code to be executed if the condition is true</a:t>
            </a:r>
            <a:endParaRPr lang="en-US" sz="3200" i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3200" i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3200" i="1" dirty="0">
                <a:solidFill>
                  <a:srgbClr val="0070C0"/>
                </a:solidFill>
              </a:rPr>
              <a:t>else{</a:t>
            </a:r>
          </a:p>
          <a:p>
            <a:pPr marL="0" indent="0">
              <a:buNone/>
            </a:pPr>
            <a:r>
              <a:rPr lang="en-US" sz="3200" i="1" dirty="0">
                <a:solidFill>
                  <a:srgbClr val="0070C0"/>
                </a:solidFill>
              </a:rPr>
              <a:t>//  block of code to be executed if the condition is true</a:t>
            </a:r>
          </a:p>
          <a:p>
            <a:pPr marL="0" indent="0">
              <a:buNone/>
            </a:pPr>
            <a:r>
              <a:rPr lang="en-US" sz="3200" i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464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8655"/>
            <a:ext cx="10515600" cy="585830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Switch Statement</a:t>
            </a:r>
          </a:p>
          <a:p>
            <a:pPr marL="0" indent="0">
              <a:buNone/>
            </a:pPr>
            <a:r>
              <a:rPr lang="en-US" sz="2000" dirty="0" smtClean="0"/>
              <a:t>This is used to decide which block of code will be executed if it meet a condition</a:t>
            </a:r>
          </a:p>
          <a:p>
            <a:pPr marL="0" indent="0">
              <a:buNone/>
            </a:pPr>
            <a:r>
              <a:rPr lang="en-US" sz="2000" i="1" dirty="0" smtClean="0"/>
              <a:t>switch(expression</a:t>
            </a:r>
            <a:r>
              <a:rPr lang="en-US" sz="2000" i="1" dirty="0"/>
              <a:t>) {</a:t>
            </a:r>
            <a:br>
              <a:rPr lang="en-US" sz="2000" i="1" dirty="0"/>
            </a:br>
            <a:r>
              <a:rPr lang="en-US" sz="2000" i="1" dirty="0"/>
              <a:t>  case x:</a:t>
            </a:r>
            <a:br>
              <a:rPr lang="en-US" sz="2000" i="1" dirty="0"/>
            </a:br>
            <a:r>
              <a:rPr lang="en-US" sz="2000" i="1" dirty="0"/>
              <a:t>    </a:t>
            </a:r>
            <a:r>
              <a:rPr lang="en-US" sz="2000" i="1" dirty="0">
                <a:solidFill>
                  <a:schemeClr val="accent6"/>
                </a:solidFill>
              </a:rPr>
              <a:t>// code block</a:t>
            </a: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i="1" dirty="0"/>
              <a:t>    break;</a:t>
            </a:r>
            <a:br>
              <a:rPr lang="en-US" sz="2000" i="1" dirty="0"/>
            </a:br>
            <a:r>
              <a:rPr lang="en-US" sz="2000" i="1" dirty="0"/>
              <a:t>  case y:</a:t>
            </a:r>
            <a:br>
              <a:rPr lang="en-US" sz="2000" i="1" dirty="0"/>
            </a:br>
            <a:r>
              <a:rPr lang="en-US" sz="2000" i="1" dirty="0"/>
              <a:t>    </a:t>
            </a:r>
            <a:r>
              <a:rPr lang="en-US" sz="2000" i="1" dirty="0">
                <a:solidFill>
                  <a:schemeClr val="accent6"/>
                </a:solidFill>
              </a:rPr>
              <a:t>// code block</a:t>
            </a: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i="1" dirty="0"/>
              <a:t>    break;</a:t>
            </a:r>
            <a:br>
              <a:rPr lang="en-US" sz="2000" i="1" dirty="0"/>
            </a:br>
            <a:r>
              <a:rPr lang="en-US" sz="2000" i="1" dirty="0"/>
              <a:t>  default:</a:t>
            </a:r>
            <a:br>
              <a:rPr lang="en-US" sz="2000" i="1" dirty="0"/>
            </a:br>
            <a:r>
              <a:rPr lang="en-US" sz="2000" i="1" dirty="0"/>
              <a:t>    </a:t>
            </a:r>
            <a:r>
              <a:rPr lang="en-US" sz="2000" i="1" dirty="0">
                <a:solidFill>
                  <a:schemeClr val="accent6"/>
                </a:solidFill>
              </a:rPr>
              <a:t>// code block</a:t>
            </a: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i="1" dirty="0"/>
              <a:t>}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107683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0218"/>
            <a:ext cx="10515600" cy="5816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JavaScript For Loop</a:t>
            </a:r>
          </a:p>
          <a:p>
            <a:pPr marL="0" indent="0">
              <a:buNone/>
            </a:pPr>
            <a:r>
              <a:rPr lang="en-US" sz="2400" dirty="0" smtClean="0"/>
              <a:t>For Loop is used to iterate over a block of code </a:t>
            </a:r>
          </a:p>
          <a:p>
            <a:pPr marL="0" indent="0">
              <a:buNone/>
            </a:pPr>
            <a:r>
              <a:rPr lang="en-US" sz="2400" i="1" dirty="0"/>
              <a:t>for </a:t>
            </a:r>
            <a:r>
              <a:rPr lang="en-US" sz="2400" i="1" dirty="0" smtClean="0"/>
              <a:t>(initialize; condition; increment) </a:t>
            </a:r>
            <a:r>
              <a:rPr lang="en-US" sz="2400" i="1" dirty="0"/>
              <a:t>{</a:t>
            </a:r>
            <a:br>
              <a:rPr lang="en-US" sz="2400" i="1" dirty="0"/>
            </a:br>
            <a:r>
              <a:rPr lang="en-US" sz="2400" i="1" dirty="0"/>
              <a:t>	</a:t>
            </a:r>
            <a:r>
              <a:rPr lang="en-US" sz="2400" i="1" dirty="0" smtClean="0">
                <a:solidFill>
                  <a:schemeClr val="accent6"/>
                </a:solidFill>
              </a:rPr>
              <a:t>//code block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 smtClean="0"/>
              <a:t>}</a:t>
            </a:r>
            <a:endParaRPr lang="en-US" sz="2400" i="1" dirty="0"/>
          </a:p>
          <a:p>
            <a:pPr marL="0" indent="0">
              <a:buNone/>
            </a:pPr>
            <a:r>
              <a:rPr lang="en-US" sz="2400" dirty="0" smtClean="0"/>
              <a:t>let </a:t>
            </a:r>
            <a:r>
              <a:rPr lang="en-US" sz="2400" dirty="0" err="1" smtClean="0"/>
              <a:t>num</a:t>
            </a:r>
            <a:r>
              <a:rPr lang="en-US" sz="2400" dirty="0" smtClean="0"/>
              <a:t> = [2,4,6,8,10]</a:t>
            </a:r>
            <a:endParaRPr lang="en-US" sz="2400" dirty="0"/>
          </a:p>
          <a:p>
            <a:pPr marL="0" indent="0">
              <a:buNone/>
            </a:pPr>
            <a:r>
              <a:rPr lang="en-US" sz="2000" i="1" dirty="0" smtClean="0"/>
              <a:t> </a:t>
            </a:r>
            <a:r>
              <a:rPr lang="en-US" sz="2000" i="1" dirty="0"/>
              <a:t>for (let </a:t>
            </a:r>
            <a:r>
              <a:rPr lang="en-US" sz="2000" i="1" dirty="0" err="1"/>
              <a:t>i</a:t>
            </a:r>
            <a:r>
              <a:rPr lang="en-US" sz="2000" i="1" dirty="0"/>
              <a:t>=0; </a:t>
            </a:r>
            <a:r>
              <a:rPr lang="en-US" sz="2000" i="1" dirty="0" err="1"/>
              <a:t>i</a:t>
            </a:r>
            <a:r>
              <a:rPr lang="en-US" sz="2000" i="1" dirty="0"/>
              <a:t> &lt; </a:t>
            </a:r>
            <a:r>
              <a:rPr lang="en-US" sz="2000" i="1" dirty="0" err="1" smtClean="0"/>
              <a:t>num.length</a:t>
            </a:r>
            <a:r>
              <a:rPr lang="en-US" sz="2000" i="1" dirty="0"/>
              <a:t>;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++){</a:t>
            </a:r>
          </a:p>
          <a:p>
            <a:pPr marL="0" indent="0">
              <a:buNone/>
            </a:pPr>
            <a:r>
              <a:rPr lang="en-US" sz="2000" i="1" dirty="0"/>
              <a:t>	</a:t>
            </a:r>
            <a:r>
              <a:rPr lang="en-US" sz="2000" i="1" dirty="0" smtClean="0"/>
              <a:t>let num2 = </a:t>
            </a:r>
            <a:r>
              <a:rPr lang="en-US" sz="2000" i="1" dirty="0" err="1" smtClean="0"/>
              <a:t>num</a:t>
            </a:r>
            <a:r>
              <a:rPr lang="en-US" sz="2000" i="1" dirty="0" smtClean="0"/>
              <a:t>[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] * 2;</a:t>
            </a:r>
          </a:p>
          <a:p>
            <a:pPr marL="0" indent="0">
              <a:buNone/>
            </a:pPr>
            <a:r>
              <a:rPr lang="en-US" sz="2000" i="1" dirty="0"/>
              <a:t>	</a:t>
            </a:r>
            <a:r>
              <a:rPr lang="en-US" sz="2000" i="1" dirty="0" smtClean="0"/>
              <a:t>console.log(num2)</a:t>
            </a:r>
            <a:endParaRPr lang="en-US" sz="2000" i="1" dirty="0"/>
          </a:p>
          <a:p>
            <a:pPr marL="0" indent="0">
              <a:buNone/>
            </a:pPr>
            <a:r>
              <a:rPr lang="en-US" sz="2000" i="1" dirty="0" smtClean="0"/>
              <a:t>}</a:t>
            </a:r>
            <a:endParaRPr lang="en-US" sz="2000" i="1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3945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3236"/>
            <a:ext cx="10515600" cy="59137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JavaScript Function</a:t>
            </a:r>
          </a:p>
          <a:p>
            <a:pPr marL="0" indent="0">
              <a:buNone/>
            </a:pPr>
            <a:r>
              <a:rPr lang="en-US" sz="2400" dirty="0" smtClean="0"/>
              <a:t>They are defined with the keyword </a:t>
            </a:r>
            <a:r>
              <a:rPr lang="en-US" sz="2400" b="1" dirty="0" smtClean="0"/>
              <a:t>function. </a:t>
            </a:r>
            <a:r>
              <a:rPr lang="en-US" sz="2400" dirty="0" smtClean="0"/>
              <a:t>They can be used via a function</a:t>
            </a:r>
            <a:r>
              <a:rPr lang="en-US" sz="2400" dirty="0"/>
              <a:t> </a:t>
            </a:r>
            <a:r>
              <a:rPr lang="en-US" sz="2400" b="1" dirty="0"/>
              <a:t>declaration</a:t>
            </a:r>
            <a:r>
              <a:rPr lang="en-US" sz="2400" dirty="0"/>
              <a:t> or a function </a:t>
            </a:r>
            <a:r>
              <a:rPr lang="en-US" sz="2400" b="1" dirty="0"/>
              <a:t>expression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 smtClean="0"/>
              <a:t>Function Declaration</a:t>
            </a:r>
          </a:p>
          <a:p>
            <a:pPr marL="0" indent="0">
              <a:buNone/>
            </a:pPr>
            <a:r>
              <a:rPr lang="en-US" sz="2400" i="1" dirty="0"/>
              <a:t>function functionName(parameters) {</a:t>
            </a:r>
            <a:br>
              <a:rPr lang="en-US" sz="2400" i="1" dirty="0"/>
            </a:br>
            <a:r>
              <a:rPr lang="en-US" sz="2400" i="1" dirty="0"/>
              <a:t>  // code to be executed</a:t>
            </a:r>
            <a:br>
              <a:rPr lang="en-US" sz="2400" i="1" dirty="0"/>
            </a:br>
            <a:r>
              <a:rPr lang="en-US" sz="2400" i="1" dirty="0" smtClean="0"/>
              <a:t>}</a:t>
            </a:r>
          </a:p>
          <a:p>
            <a:pPr marL="0" indent="0">
              <a:buNone/>
            </a:pPr>
            <a:r>
              <a:rPr lang="en-US" sz="2400" i="1" dirty="0" smtClean="0"/>
              <a:t>A function is not executed immediately until it is called (invoked).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b="1" i="1" dirty="0" smtClean="0"/>
              <a:t>Function Expression</a:t>
            </a:r>
          </a:p>
          <a:p>
            <a:pPr marL="0" indent="0">
              <a:buNone/>
            </a:pPr>
            <a:r>
              <a:rPr lang="en-US" sz="2400" dirty="0"/>
              <a:t>function expression </a:t>
            </a:r>
            <a:r>
              <a:rPr lang="en-US" sz="2400" dirty="0" smtClean="0"/>
              <a:t>are stored </a:t>
            </a:r>
            <a:r>
              <a:rPr lang="en-US" sz="2400" dirty="0"/>
              <a:t>in a variable, </a:t>
            </a:r>
            <a:r>
              <a:rPr lang="en-US" sz="2400" dirty="0" smtClean="0"/>
              <a:t>and the </a:t>
            </a:r>
            <a:r>
              <a:rPr lang="en-US" sz="2400" dirty="0"/>
              <a:t>variable can be used as a </a:t>
            </a:r>
            <a:r>
              <a:rPr lang="en-US" sz="2400" dirty="0" smtClean="0"/>
              <a:t>function</a:t>
            </a:r>
          </a:p>
          <a:p>
            <a:pPr marL="0" indent="0">
              <a:buNone/>
            </a:pPr>
            <a:r>
              <a:rPr lang="en-US" sz="2400" i="1" dirty="0" smtClean="0"/>
              <a:t>let</a:t>
            </a:r>
            <a:r>
              <a:rPr lang="en-US" sz="2400" i="1" dirty="0"/>
              <a:t> x = </a:t>
            </a:r>
            <a:r>
              <a:rPr lang="en-US" sz="2400" i="1" dirty="0" smtClean="0"/>
              <a:t>function (a, b) {return a * b};</a:t>
            </a:r>
          </a:p>
          <a:p>
            <a:pPr marL="0" indent="0">
              <a:buNone/>
            </a:pPr>
            <a:r>
              <a:rPr lang="en-US" sz="2400" dirty="0" smtClean="0"/>
              <a:t>Functions stored in variables do not need function names. They are always invoked using the variable name.</a:t>
            </a:r>
            <a:endParaRPr lang="en-US" sz="2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45399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9382"/>
            <a:ext cx="10515600" cy="59275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Self-Invoking Functions</a:t>
            </a:r>
          </a:p>
          <a:p>
            <a:pPr marL="0" indent="0">
              <a:buNone/>
            </a:pPr>
            <a:r>
              <a:rPr lang="en-US" sz="2400" dirty="0"/>
              <a:t>Function expressions can be made "self-invoking".</a:t>
            </a:r>
          </a:p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dirty="0" smtClean="0"/>
              <a:t>function expression can be self-invoked if it is followed by a bracket.</a:t>
            </a:r>
          </a:p>
          <a:p>
            <a:pPr marL="0" indent="0">
              <a:buNone/>
            </a:pPr>
            <a:r>
              <a:rPr lang="en-US" i="1" dirty="0"/>
              <a:t>(function () {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i="1" dirty="0"/>
              <a:t>  let x = </a:t>
            </a:r>
            <a:r>
              <a:rPr lang="en-US" i="1" dirty="0" smtClean="0"/>
              <a:t>“Good morning!!!"; </a:t>
            </a:r>
            <a:r>
              <a:rPr lang="en-US" i="1" dirty="0"/>
              <a:t> </a:t>
            </a:r>
            <a:r>
              <a:rPr lang="en-US" i="1" dirty="0">
                <a:solidFill>
                  <a:schemeClr val="accent6"/>
                </a:solidFill>
              </a:rPr>
              <a:t>// </a:t>
            </a:r>
            <a:r>
              <a:rPr lang="en-US" i="1" dirty="0" smtClean="0">
                <a:solidFill>
                  <a:schemeClr val="accent6"/>
                </a:solidFill>
              </a:rPr>
              <a:t>self-invoking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 smtClean="0"/>
              <a:t>})();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b="1" i="1" dirty="0" smtClean="0"/>
              <a:t>Functions as Values and Expressions</a:t>
            </a:r>
          </a:p>
          <a:p>
            <a:pPr marL="0" indent="0">
              <a:buNone/>
            </a:pPr>
            <a:r>
              <a:rPr lang="en-US" sz="2400" i="1" dirty="0"/>
              <a:t>function </a:t>
            </a:r>
            <a:r>
              <a:rPr lang="en-US" sz="2400" i="1" dirty="0" err="1"/>
              <a:t>myFunction</a:t>
            </a:r>
            <a:r>
              <a:rPr lang="en-US" sz="2400" i="1" dirty="0"/>
              <a:t>(</a:t>
            </a:r>
            <a:r>
              <a:rPr lang="en-US" sz="2400" i="1" dirty="0" err="1"/>
              <a:t>x,y</a:t>
            </a:r>
            <a:r>
              <a:rPr lang="en-US" sz="2400" i="1" dirty="0"/>
              <a:t>){</a:t>
            </a:r>
          </a:p>
          <a:p>
            <a:pPr marL="0" indent="0">
              <a:buNone/>
            </a:pPr>
            <a:r>
              <a:rPr lang="en-US" sz="2400" i="1" dirty="0"/>
              <a:t>    return x*y;</a:t>
            </a:r>
          </a:p>
          <a:p>
            <a:pPr marL="0" indent="0">
              <a:buNone/>
            </a:pPr>
            <a:r>
              <a:rPr lang="en-US" sz="2400" i="1" dirty="0" smtClean="0"/>
              <a:t>}</a:t>
            </a:r>
          </a:p>
          <a:p>
            <a:pPr marL="0" indent="0">
              <a:buNone/>
            </a:pP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/>
              <a:t>let x = </a:t>
            </a:r>
            <a:r>
              <a:rPr lang="en-US" sz="2400" i="1" dirty="0" err="1" smtClean="0"/>
              <a:t>myFunction</a:t>
            </a:r>
            <a:r>
              <a:rPr lang="en-US" sz="2400" i="1" dirty="0" smtClean="0"/>
              <a:t>(4,5); </a:t>
            </a:r>
            <a:r>
              <a:rPr lang="en-US" sz="2400" i="1" dirty="0" smtClean="0">
                <a:solidFill>
                  <a:schemeClr val="accent6"/>
                </a:solidFill>
              </a:rPr>
              <a:t>// as values</a:t>
            </a:r>
          </a:p>
          <a:p>
            <a:pPr marL="0" indent="0">
              <a:buNone/>
            </a:pPr>
            <a:r>
              <a:rPr lang="en-US" sz="2400" i="1" dirty="0"/>
              <a:t>l</a:t>
            </a:r>
            <a:r>
              <a:rPr lang="en-US" sz="2400" i="1" dirty="0" smtClean="0"/>
              <a:t>et y = </a:t>
            </a:r>
            <a:r>
              <a:rPr lang="en-US" sz="2400" i="1" dirty="0" err="1" smtClean="0"/>
              <a:t>myFunction</a:t>
            </a:r>
            <a:r>
              <a:rPr lang="en-US" sz="2400" i="1" dirty="0" smtClean="0"/>
              <a:t>(4,5) * 10;</a:t>
            </a:r>
            <a:r>
              <a:rPr lang="en-US" sz="2400" i="1" dirty="0" smtClean="0">
                <a:solidFill>
                  <a:schemeClr val="accent6"/>
                </a:solidFill>
              </a:rPr>
              <a:t> // as expression</a:t>
            </a:r>
            <a:endParaRPr lang="en-US" sz="2400" i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sz="2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217033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73"/>
            <a:ext cx="10515600" cy="595529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Function Default parameters</a:t>
            </a:r>
          </a:p>
          <a:p>
            <a:pPr marL="0" indent="0">
              <a:buNone/>
            </a:pPr>
            <a:r>
              <a:rPr lang="en-US" sz="2400" dirty="0" smtClean="0"/>
              <a:t>Functions can be declared to have default values in case they are not provided when invoked.</a:t>
            </a:r>
          </a:p>
          <a:p>
            <a:pPr marL="0" indent="0">
              <a:buNone/>
            </a:pPr>
            <a:r>
              <a:rPr lang="en-US" sz="2400" i="1" dirty="0" smtClean="0"/>
              <a:t>function</a:t>
            </a:r>
            <a:r>
              <a:rPr lang="en-US" sz="2400" i="1" dirty="0"/>
              <a:t> myFunction(x, y = 4</a:t>
            </a:r>
            <a:r>
              <a:rPr lang="en-US" sz="2400" i="1" dirty="0" smtClean="0"/>
              <a:t>) </a:t>
            </a:r>
            <a:r>
              <a:rPr lang="en-US" sz="2400" i="1" dirty="0"/>
              <a:t>{</a:t>
            </a:r>
            <a:br>
              <a:rPr lang="en-US" sz="2400" i="1" dirty="0"/>
            </a:br>
            <a:r>
              <a:rPr lang="en-US" sz="2400" i="1" dirty="0"/>
              <a:t>  return x + y;</a:t>
            </a:r>
            <a:br>
              <a:rPr lang="en-US" sz="2400" i="1" dirty="0"/>
            </a:br>
            <a:r>
              <a:rPr lang="en-US" sz="2400" i="1" dirty="0"/>
              <a:t>}</a:t>
            </a:r>
            <a:br>
              <a:rPr lang="en-US" sz="2400" i="1" dirty="0"/>
            </a:br>
            <a:r>
              <a:rPr lang="en-US" sz="2400" i="1" dirty="0" smtClean="0"/>
              <a:t>myFunction(10); </a:t>
            </a:r>
            <a:r>
              <a:rPr lang="en-US" sz="2400" dirty="0" smtClean="0">
                <a:solidFill>
                  <a:schemeClr val="accent6"/>
                </a:solidFill>
              </a:rPr>
              <a:t>//called without second parameter</a:t>
            </a:r>
          </a:p>
          <a:p>
            <a:pPr marL="0" indent="0">
              <a:buNone/>
            </a:pPr>
            <a:endParaRPr lang="en-US" sz="24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Function Rest Parameter</a:t>
            </a:r>
          </a:p>
          <a:p>
            <a:pPr marL="0" indent="0">
              <a:buNone/>
            </a:pPr>
            <a:r>
              <a:rPr lang="en-US" dirty="0"/>
              <a:t>The rest parameter (...) allows a function to treat an indefinite number of arguments as an array</a:t>
            </a:r>
            <a:endParaRPr lang="en-US" b="1" dirty="0" smtClean="0"/>
          </a:p>
          <a:p>
            <a:pPr marL="0" indent="0">
              <a:buNone/>
            </a:pPr>
            <a:r>
              <a:rPr lang="en-US" i="1" dirty="0"/>
              <a:t>  function sum(...args) {</a:t>
            </a:r>
          </a:p>
          <a:p>
            <a:pPr marL="0" indent="0">
              <a:buNone/>
            </a:pPr>
            <a:r>
              <a:rPr lang="en-US" i="1" dirty="0"/>
              <a:t>    let sum = 0;</a:t>
            </a:r>
          </a:p>
          <a:p>
            <a:pPr marL="0" indent="0">
              <a:buNone/>
            </a:pPr>
            <a:r>
              <a:rPr lang="en-US" i="1" dirty="0"/>
              <a:t>    for (let </a:t>
            </a:r>
            <a:r>
              <a:rPr lang="en-US" i="1" dirty="0" err="1"/>
              <a:t>arg</a:t>
            </a:r>
            <a:r>
              <a:rPr lang="en-US" i="1" dirty="0"/>
              <a:t> of args) sum += </a:t>
            </a:r>
            <a:r>
              <a:rPr lang="en-US" i="1" dirty="0" err="1"/>
              <a:t>arg</a:t>
            </a:r>
            <a:r>
              <a:rPr lang="en-US" i="1" dirty="0"/>
              <a:t>;</a:t>
            </a:r>
          </a:p>
          <a:p>
            <a:pPr marL="0" indent="0">
              <a:buNone/>
            </a:pPr>
            <a:r>
              <a:rPr lang="en-US" i="1" dirty="0"/>
              <a:t>    return sum;</a:t>
            </a:r>
          </a:p>
          <a:p>
            <a:pPr marL="0" indent="0">
              <a:buNone/>
            </a:pPr>
            <a:r>
              <a:rPr lang="en-US" i="1" dirty="0"/>
              <a:t>  }</a:t>
            </a:r>
          </a:p>
          <a:p>
            <a:pPr marL="0" indent="0">
              <a:buNone/>
            </a:pPr>
            <a:r>
              <a:rPr lang="en-US" i="1" dirty="0"/>
              <a:t>  </a:t>
            </a:r>
          </a:p>
          <a:p>
            <a:pPr marL="0" indent="0">
              <a:buNone/>
            </a:pPr>
            <a:r>
              <a:rPr lang="en-US" i="1" dirty="0"/>
              <a:t>  let </a:t>
            </a:r>
            <a:r>
              <a:rPr lang="en-US" i="1" dirty="0" smtClean="0"/>
              <a:t>p </a:t>
            </a:r>
            <a:r>
              <a:rPr lang="en-US" i="1" dirty="0"/>
              <a:t>= </a:t>
            </a:r>
            <a:r>
              <a:rPr lang="en-US" i="1" dirty="0" smtClean="0"/>
              <a:t>sum(5, </a:t>
            </a:r>
            <a:r>
              <a:rPr lang="en-US" i="1" dirty="0"/>
              <a:t>7</a:t>
            </a:r>
            <a:r>
              <a:rPr lang="en-US" i="1" dirty="0" smtClean="0"/>
              <a:t>, 14, </a:t>
            </a:r>
            <a:r>
              <a:rPr lang="en-US" i="1" dirty="0"/>
              <a:t>3</a:t>
            </a:r>
            <a:r>
              <a:rPr lang="en-US" i="1" dirty="0" smtClean="0"/>
              <a:t>5</a:t>
            </a:r>
            <a:r>
              <a:rPr lang="en-US" i="1" dirty="0"/>
              <a:t>, </a:t>
            </a:r>
            <a:r>
              <a:rPr lang="en-US" i="1" dirty="0" smtClean="0"/>
              <a:t>29</a:t>
            </a:r>
            <a:r>
              <a:rPr lang="en-US" i="1" dirty="0"/>
              <a:t>, </a:t>
            </a:r>
            <a:r>
              <a:rPr lang="en-US" i="1" dirty="0" smtClean="0"/>
              <a:t>10, 21);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  </a:t>
            </a:r>
            <a:r>
              <a:rPr lang="en-US" i="1" dirty="0" smtClean="0"/>
              <a:t>console.log(p)</a:t>
            </a:r>
            <a:endParaRPr lang="en-US" i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44020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2509"/>
            <a:ext cx="10515600" cy="584445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Function as Object Methods</a:t>
            </a:r>
          </a:p>
          <a:p>
            <a:pPr marL="0" indent="0">
              <a:buNone/>
            </a:pPr>
            <a:r>
              <a:rPr lang="en-US" sz="2400" dirty="0" smtClean="0"/>
              <a:t>Functions can be defined as object methods</a:t>
            </a: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const myObject = {</a:t>
            </a:r>
            <a:br>
              <a:rPr lang="en-US" sz="2400" i="1" dirty="0"/>
            </a:br>
            <a:r>
              <a:rPr lang="en-US" sz="2400" i="1" dirty="0"/>
              <a:t>  firstName</a:t>
            </a:r>
            <a:r>
              <a:rPr lang="en-US" sz="2400" i="1" dirty="0" smtClean="0"/>
              <a:t>:“Mary",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/>
              <a:t>  lastName: </a:t>
            </a:r>
            <a:r>
              <a:rPr lang="en-US" sz="2400" i="1" dirty="0" smtClean="0"/>
              <a:t>“Oscar",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/>
              <a:t>  fullName: function () {</a:t>
            </a:r>
            <a:br>
              <a:rPr lang="en-US" sz="2400" i="1" dirty="0"/>
            </a:br>
            <a:r>
              <a:rPr lang="en-US" sz="2400" i="1" dirty="0"/>
              <a:t>    return this.firstName + " " + this.lastName;</a:t>
            </a:r>
            <a:br>
              <a:rPr lang="en-US" sz="2400" i="1" dirty="0"/>
            </a:br>
            <a:r>
              <a:rPr lang="en-US" sz="2400" i="1" dirty="0"/>
              <a:t>  }</a:t>
            </a:r>
            <a:br>
              <a:rPr lang="en-US" sz="2400" i="1" dirty="0"/>
            </a:br>
            <a:r>
              <a:rPr lang="en-US" sz="2400" i="1" dirty="0"/>
              <a:t>}</a:t>
            </a:r>
            <a:br>
              <a:rPr lang="en-US" sz="2400" i="1" dirty="0"/>
            </a:br>
            <a:r>
              <a:rPr lang="en-US" sz="2400" i="1" dirty="0"/>
              <a:t>myObject.fullName();</a:t>
            </a:r>
          </a:p>
        </p:txBody>
      </p:sp>
    </p:spTree>
    <p:extLst>
      <p:ext uri="{BB962C8B-B14F-4D97-AF65-F5344CB8AC3E}">
        <p14:creationId xmlns:p14="http://schemas.microsoft.com/office/powerpoint/2010/main" val="261145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8655"/>
            <a:ext cx="105156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JavaScript Programs</a:t>
            </a:r>
          </a:p>
          <a:p>
            <a:r>
              <a:rPr lang="en-US" sz="2400" dirty="0"/>
              <a:t>A </a:t>
            </a:r>
            <a:r>
              <a:rPr lang="en-US" sz="2400" b="1" dirty="0"/>
              <a:t>computer program</a:t>
            </a:r>
            <a:r>
              <a:rPr lang="en-US" sz="2400" dirty="0"/>
              <a:t> is a list of "instructions" to be "executed" by a computer.</a:t>
            </a:r>
          </a:p>
          <a:p>
            <a:r>
              <a:rPr lang="en-US" sz="2400" dirty="0"/>
              <a:t>In a programming language, these programming instructions are called </a:t>
            </a:r>
            <a:r>
              <a:rPr lang="en-US" sz="2400" b="1" dirty="0"/>
              <a:t>statements</a:t>
            </a:r>
            <a:endParaRPr lang="en-US" sz="2400" dirty="0"/>
          </a:p>
          <a:p>
            <a:r>
              <a:rPr lang="en-US" sz="2400" dirty="0" smtClean="0"/>
              <a:t>In HTML</a:t>
            </a:r>
            <a:r>
              <a:rPr lang="en-US" sz="2400" dirty="0"/>
              <a:t>, JavaScript programs are executed by the web browser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b="1" dirty="0" smtClean="0"/>
              <a:t>JavaScript Keywords</a:t>
            </a:r>
          </a:p>
          <a:p>
            <a:r>
              <a:rPr lang="en-US" sz="2400" dirty="0" smtClean="0"/>
              <a:t>JavaScript statements often start with a </a:t>
            </a:r>
            <a:r>
              <a:rPr lang="en-US" sz="2400" b="1" dirty="0" smtClean="0"/>
              <a:t>keyword</a:t>
            </a:r>
            <a:r>
              <a:rPr lang="en-US" sz="2400" dirty="0" smtClean="0"/>
              <a:t> to identify the action to be executed. They are reserved words and cannot be used as names for variables.</a:t>
            </a:r>
          </a:p>
          <a:p>
            <a:pPr marL="0" indent="0">
              <a:buNone/>
            </a:pPr>
            <a:r>
              <a:rPr lang="en-US" sz="2400" dirty="0" smtClean="0"/>
              <a:t>Examples are;</a:t>
            </a:r>
          </a:p>
          <a:p>
            <a:pPr marL="0" indent="0">
              <a:buNone/>
            </a:pPr>
            <a:r>
              <a:rPr lang="en-US" sz="2400" i="1" dirty="0" smtClean="0"/>
              <a:t>var, let, const, function, return, if, else, switch, for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596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0218"/>
            <a:ext cx="10515600" cy="581674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JavaScript Syntax, Variables and Statements</a:t>
            </a:r>
          </a:p>
          <a:p>
            <a:pPr marL="0" indent="0">
              <a:buNone/>
            </a:pPr>
            <a:r>
              <a:rPr lang="en-US" dirty="0" smtClean="0"/>
              <a:t>JavaScript </a:t>
            </a:r>
            <a:r>
              <a:rPr lang="en-US" b="1" dirty="0" smtClean="0"/>
              <a:t>syntax</a:t>
            </a:r>
            <a:r>
              <a:rPr lang="en-US" dirty="0" smtClean="0"/>
              <a:t> is the set of rules of how programs are written. </a:t>
            </a:r>
          </a:p>
          <a:p>
            <a:pPr marL="0" indent="0">
              <a:buNone/>
            </a:pPr>
            <a:r>
              <a:rPr lang="en-US" dirty="0" smtClean="0"/>
              <a:t>JavaScript </a:t>
            </a:r>
            <a:r>
              <a:rPr lang="en-US" b="1" dirty="0" smtClean="0"/>
              <a:t>statements</a:t>
            </a:r>
            <a:r>
              <a:rPr lang="en-US" dirty="0" smtClean="0"/>
              <a:t> comprises; Values, Operators, Expressions, Keywords, Variables and Comments. Statements are separated by a semi colon.</a:t>
            </a:r>
          </a:p>
          <a:p>
            <a:pPr marL="0" indent="0">
              <a:buNone/>
            </a:pPr>
            <a:r>
              <a:rPr lang="en-US" b="1" dirty="0" smtClean="0"/>
              <a:t>var</a:t>
            </a:r>
            <a:r>
              <a:rPr lang="en-US" dirty="0" smtClean="0"/>
              <a:t> x, y, z; </a:t>
            </a:r>
            <a:r>
              <a:rPr lang="en-US" dirty="0" smtClean="0">
                <a:solidFill>
                  <a:srgbClr val="00B050"/>
                </a:solidFill>
              </a:rPr>
              <a:t>//declaring variables x, y and z</a:t>
            </a:r>
          </a:p>
          <a:p>
            <a:pPr marL="0" indent="0">
              <a:buNone/>
            </a:pPr>
            <a:r>
              <a:rPr lang="en-US" dirty="0" smtClean="0"/>
              <a:t>x = 10, y =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15; </a:t>
            </a:r>
            <a:r>
              <a:rPr lang="en-US" dirty="0" smtClean="0">
                <a:solidFill>
                  <a:srgbClr val="00B050"/>
                </a:solidFill>
              </a:rPr>
              <a:t>//assigning values to x and y</a:t>
            </a:r>
          </a:p>
          <a:p>
            <a:pPr marL="0" indent="0">
              <a:buNone/>
            </a:pPr>
            <a:r>
              <a:rPr lang="en-US" dirty="0" smtClean="0"/>
              <a:t>z = x + y; </a:t>
            </a:r>
            <a:r>
              <a:rPr lang="en-US" dirty="0" smtClean="0">
                <a:solidFill>
                  <a:srgbClr val="00B050"/>
                </a:solidFill>
              </a:rPr>
              <a:t>//assigning value to z by summing x and y to make a statement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5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8655"/>
            <a:ext cx="10515600" cy="615141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JavaScript Variables</a:t>
            </a:r>
          </a:p>
          <a:p>
            <a:pPr marL="0" indent="0">
              <a:buNone/>
            </a:pPr>
            <a:r>
              <a:rPr lang="en-US" dirty="0" smtClean="0"/>
              <a:t>JavaScript</a:t>
            </a:r>
            <a:r>
              <a:rPr lang="en-US" b="1" dirty="0" smtClean="0"/>
              <a:t> variables</a:t>
            </a:r>
            <a:r>
              <a:rPr lang="en-US" dirty="0" smtClean="0"/>
              <a:t> are used to </a:t>
            </a:r>
            <a:r>
              <a:rPr lang="en-US" b="1" dirty="0" smtClean="0"/>
              <a:t>store</a:t>
            </a:r>
            <a:r>
              <a:rPr lang="en-US" dirty="0" smtClean="0"/>
              <a:t> data values. Variables are declared with either keywords </a:t>
            </a:r>
            <a:r>
              <a:rPr lang="en-US" b="1" i="1" dirty="0" err="1" smtClean="0"/>
              <a:t>var</a:t>
            </a:r>
            <a:r>
              <a:rPr lang="en-US" dirty="0" smtClean="0"/>
              <a:t>, </a:t>
            </a:r>
            <a:r>
              <a:rPr lang="en-US" b="1" i="1" dirty="0" smtClean="0"/>
              <a:t>let</a:t>
            </a:r>
            <a:r>
              <a:rPr lang="en-US" dirty="0" smtClean="0"/>
              <a:t> or </a:t>
            </a:r>
            <a:r>
              <a:rPr lang="en-US" b="1" i="1" dirty="0" smtClean="0"/>
              <a:t>const</a:t>
            </a:r>
          </a:p>
          <a:p>
            <a:pPr marL="0" indent="0">
              <a:buNone/>
            </a:pPr>
            <a:r>
              <a:rPr lang="en-US" dirty="0" smtClean="0"/>
              <a:t>An </a:t>
            </a:r>
            <a:r>
              <a:rPr lang="en-US" b="1" dirty="0" smtClean="0"/>
              <a:t>equal sign</a:t>
            </a:r>
            <a:r>
              <a:rPr lang="en-US" dirty="0" smtClean="0"/>
              <a:t> is used to </a:t>
            </a:r>
            <a:r>
              <a:rPr lang="en-US" b="1" dirty="0" smtClean="0"/>
              <a:t>assign values</a:t>
            </a:r>
            <a:r>
              <a:rPr lang="en-US" dirty="0" smtClean="0"/>
              <a:t> to variables.</a:t>
            </a:r>
          </a:p>
          <a:p>
            <a:pPr marL="0" indent="0">
              <a:buNone/>
            </a:pPr>
            <a:r>
              <a:rPr lang="en-US" b="1" i="1" dirty="0" smtClean="0"/>
              <a:t>let x = 21;</a:t>
            </a:r>
          </a:p>
          <a:p>
            <a:pPr marL="0" indent="0">
              <a:buNone/>
            </a:pPr>
            <a:endParaRPr lang="en-US" b="1" i="1" dirty="0" smtClean="0"/>
          </a:p>
          <a:p>
            <a:r>
              <a:rPr lang="en-US" dirty="0"/>
              <a:t>Variables can contain letters, digits, underscores, and dollar signs.</a:t>
            </a:r>
          </a:p>
          <a:p>
            <a:r>
              <a:rPr lang="en-US" dirty="0"/>
              <a:t>Variables can begin with a letter, underscore or $ symbol</a:t>
            </a:r>
          </a:p>
          <a:p>
            <a:r>
              <a:rPr lang="en-US" dirty="0"/>
              <a:t>Variables are case-sensitive</a:t>
            </a:r>
          </a:p>
          <a:p>
            <a:r>
              <a:rPr lang="en-US" dirty="0"/>
              <a:t>Reserved words cannot be used as </a:t>
            </a:r>
            <a:r>
              <a:rPr lang="en-US" dirty="0" smtClean="0"/>
              <a:t>variables</a:t>
            </a:r>
          </a:p>
          <a:p>
            <a:endParaRPr lang="en-US" b="1" i="1" dirty="0" smtClean="0"/>
          </a:p>
          <a:p>
            <a:pPr marL="0" indent="0">
              <a:buNone/>
            </a:pPr>
            <a:r>
              <a:rPr lang="en-US" dirty="0"/>
              <a:t>A variable declared without a value will have the </a:t>
            </a:r>
            <a:r>
              <a:rPr lang="en-US" dirty="0" smtClean="0"/>
              <a:t>value </a:t>
            </a:r>
            <a:r>
              <a:rPr lang="en-US" b="1" dirty="0" smtClean="0"/>
              <a:t>undefined.</a:t>
            </a:r>
          </a:p>
          <a:p>
            <a:pPr marL="0" indent="0">
              <a:buNone/>
            </a:pPr>
            <a:r>
              <a:rPr lang="en-US" sz="2400" b="1" i="1" dirty="0"/>
              <a:t>l</a:t>
            </a:r>
            <a:r>
              <a:rPr lang="en-US" sz="2400" b="1" i="1" dirty="0" smtClean="0"/>
              <a:t>et name;</a:t>
            </a:r>
            <a:r>
              <a:rPr lang="en-US" b="1" i="1" dirty="0" smtClean="0"/>
              <a:t>  </a:t>
            </a:r>
            <a:r>
              <a:rPr lang="en-US" b="1" i="1" dirty="0" smtClean="0">
                <a:solidFill>
                  <a:srgbClr val="00B050"/>
                </a:solidFill>
              </a:rPr>
              <a:t>//declared without a value; this will be undefined if it is executed</a:t>
            </a:r>
          </a:p>
          <a:p>
            <a:pPr marL="0" indent="0">
              <a:buNone/>
            </a:pPr>
            <a:endParaRPr lang="en-US" b="1" i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672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73"/>
            <a:ext cx="10515600" cy="5955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JavaScript Data Types</a:t>
            </a:r>
          </a:p>
          <a:p>
            <a:pPr marL="0" indent="0">
              <a:buNone/>
            </a:pPr>
            <a:r>
              <a:rPr lang="en-US" dirty="0" smtClean="0"/>
              <a:t>Common datatypes are;</a:t>
            </a:r>
          </a:p>
          <a:p>
            <a:pPr marL="0" indent="0">
              <a:buNone/>
            </a:pPr>
            <a:r>
              <a:rPr lang="en-US" dirty="0" smtClean="0"/>
              <a:t>String, Number, Boolean, Array, Object</a:t>
            </a:r>
          </a:p>
          <a:p>
            <a:pPr marL="0" indent="0">
              <a:buNone/>
            </a:pPr>
            <a:r>
              <a:rPr lang="en-US" b="1" dirty="0" smtClean="0"/>
              <a:t>String</a:t>
            </a:r>
          </a:p>
          <a:p>
            <a:pPr marL="0" indent="0">
              <a:buNone/>
            </a:pPr>
            <a:r>
              <a:rPr lang="en-US" dirty="0" smtClean="0"/>
              <a:t>Strings are characters written within quotes.</a:t>
            </a:r>
          </a:p>
          <a:p>
            <a:pPr marL="0" indent="0">
              <a:buNone/>
            </a:pPr>
            <a:r>
              <a:rPr lang="en-US" sz="2400" i="1" dirty="0" smtClean="0"/>
              <a:t>let x = “I’m a string”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b="1" dirty="0"/>
              <a:t>String Templates</a:t>
            </a:r>
          </a:p>
          <a:p>
            <a:pPr marL="0" indent="0">
              <a:buNone/>
            </a:pPr>
            <a:r>
              <a:rPr lang="en-US" sz="2400" i="1" dirty="0"/>
              <a:t>let text = `Hello JavaScript` </a:t>
            </a:r>
            <a:r>
              <a:rPr lang="en-US" sz="2400" i="1" dirty="0">
                <a:solidFill>
                  <a:srgbClr val="00B050"/>
                </a:solidFill>
              </a:rPr>
              <a:t>//back-tics syntax</a:t>
            </a:r>
          </a:p>
          <a:p>
            <a:pPr marL="0" indent="0">
              <a:buNone/>
            </a:pPr>
            <a:r>
              <a:rPr lang="en-US" sz="2400" i="1" dirty="0"/>
              <a:t>let quantity = 15;</a:t>
            </a:r>
          </a:p>
          <a:p>
            <a:pPr marL="0" indent="0">
              <a:buNone/>
            </a:pPr>
            <a:r>
              <a:rPr lang="en-US" sz="2400" i="1" dirty="0"/>
              <a:t>let price = 100;</a:t>
            </a:r>
          </a:p>
          <a:p>
            <a:pPr marL="0" indent="0">
              <a:buNone/>
            </a:pPr>
            <a:r>
              <a:rPr lang="en-US" sz="2400" i="1" dirty="0"/>
              <a:t>let total Price = `I'm paying a total of ${quantity * price}`; </a:t>
            </a:r>
            <a:r>
              <a:rPr lang="en-US" sz="2400" i="1" dirty="0">
                <a:solidFill>
                  <a:srgbClr val="00B050"/>
                </a:solidFill>
              </a:rPr>
              <a:t>//template literals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090"/>
            <a:ext cx="10515600" cy="63315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String Length</a:t>
            </a:r>
          </a:p>
          <a:p>
            <a:pPr marL="0" indent="0">
              <a:buNone/>
            </a:pPr>
            <a:r>
              <a:rPr lang="en-US" sz="2400" dirty="0" smtClean="0"/>
              <a:t>The built-in property </a:t>
            </a:r>
            <a:r>
              <a:rPr lang="en-US" sz="2400" b="1" i="1" dirty="0" smtClean="0"/>
              <a:t>length</a:t>
            </a:r>
            <a:r>
              <a:rPr lang="en-US" sz="2400" dirty="0" smtClean="0"/>
              <a:t> is used to find the length of a string</a:t>
            </a:r>
          </a:p>
          <a:p>
            <a:pPr marL="0" indent="0">
              <a:buNone/>
            </a:pPr>
            <a:r>
              <a:rPr lang="en-US" sz="2400" b="1" i="1" dirty="0" smtClean="0"/>
              <a:t>let word = “numberofletters” </a:t>
            </a:r>
          </a:p>
          <a:p>
            <a:pPr marL="0" indent="0">
              <a:buNone/>
            </a:pPr>
            <a:r>
              <a:rPr lang="en-US" sz="2400" b="1" i="1" dirty="0"/>
              <a:t>w</a:t>
            </a:r>
            <a:r>
              <a:rPr lang="en-US" sz="2400" b="1" i="1" dirty="0" smtClean="0"/>
              <a:t>ord.length = 15</a:t>
            </a:r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r>
              <a:rPr lang="en-US" sz="2400" b="1" i="1" dirty="0" smtClean="0"/>
              <a:t>String Escape</a:t>
            </a:r>
          </a:p>
          <a:p>
            <a:pPr marL="0" indent="0">
              <a:buNone/>
            </a:pPr>
            <a:r>
              <a:rPr lang="en-US" sz="2400" dirty="0" smtClean="0"/>
              <a:t>Backslash ( \ ) is used to escape special string characters.</a:t>
            </a:r>
          </a:p>
          <a:p>
            <a:pPr marL="0" indent="0">
              <a:buNone/>
            </a:pPr>
            <a:r>
              <a:rPr lang="en-US" sz="2400" dirty="0" smtClean="0"/>
              <a:t>let escape = “Academy 4.0 students are doing \“great\””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String Methods</a:t>
            </a:r>
          </a:p>
          <a:p>
            <a:pPr marL="0" indent="0">
              <a:buNone/>
            </a:pPr>
            <a:r>
              <a:rPr lang="en-US" sz="2400" b="1" dirty="0"/>
              <a:t>s</a:t>
            </a:r>
            <a:r>
              <a:rPr lang="en-US" sz="2400" b="1" dirty="0" smtClean="0"/>
              <a:t>tring.slice()</a:t>
            </a:r>
          </a:p>
          <a:p>
            <a:pPr marL="0" indent="0">
              <a:buNone/>
            </a:pPr>
            <a:r>
              <a:rPr lang="en-US" sz="2400" i="1" dirty="0" smtClean="0"/>
              <a:t>let cars = “Volvo, ford, benz” ;</a:t>
            </a:r>
          </a:p>
          <a:p>
            <a:pPr marL="0" indent="0">
              <a:buNone/>
            </a:pPr>
            <a:r>
              <a:rPr lang="en-US" sz="2400" i="1" dirty="0" smtClean="0"/>
              <a:t>cars.slice(7, 11)</a:t>
            </a:r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r>
              <a:rPr lang="en-US" sz="2400" b="1" dirty="0" smtClean="0"/>
              <a:t>string.substring()</a:t>
            </a:r>
          </a:p>
          <a:p>
            <a:pPr marL="0" indent="0">
              <a:buNone/>
            </a:pPr>
            <a:r>
              <a:rPr lang="en-US" sz="2400" i="1" dirty="0"/>
              <a:t>let cars = “Volvo, ford, benz” ;</a:t>
            </a:r>
          </a:p>
          <a:p>
            <a:pPr marL="0" indent="0">
              <a:buNone/>
            </a:pPr>
            <a:r>
              <a:rPr lang="en-US" sz="2400" i="1" dirty="0"/>
              <a:t>cars.slice(7, 11</a:t>
            </a:r>
            <a:r>
              <a:rPr lang="en-US" sz="2400" i="1" dirty="0" smtClean="0"/>
              <a:t>)</a:t>
            </a:r>
          </a:p>
          <a:p>
            <a:pPr marL="0" indent="0">
              <a:buNone/>
            </a:pPr>
            <a:r>
              <a:rPr lang="en-US" sz="2400" i="1" dirty="0" smtClean="0"/>
              <a:t>Note: slice() uses negative indexing</a:t>
            </a:r>
            <a:endParaRPr lang="en-US" sz="2400" i="1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2740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2509"/>
            <a:ext cx="10515600" cy="58444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string.replace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i="1" dirty="0" smtClean="0"/>
              <a:t>let text = “I love JavaScript”</a:t>
            </a:r>
          </a:p>
          <a:p>
            <a:pPr marL="0" indent="0">
              <a:buNone/>
            </a:pPr>
            <a:r>
              <a:rPr lang="en-US" i="1" dirty="0" smtClean="0"/>
              <a:t>text.replace(“JavaScript”, “Python”); </a:t>
            </a:r>
          </a:p>
          <a:p>
            <a:pPr marL="0" indent="0">
              <a:buNone/>
            </a:pPr>
            <a:r>
              <a:rPr lang="en-US" i="1" dirty="0" smtClean="0"/>
              <a:t>note: replace() is case-sensitive</a:t>
            </a:r>
          </a:p>
          <a:p>
            <a:pPr marL="0" indent="0">
              <a:buNone/>
            </a:pPr>
            <a:r>
              <a:rPr lang="en-US" b="1" i="1" dirty="0"/>
              <a:t>s</a:t>
            </a:r>
            <a:r>
              <a:rPr lang="en-US" b="1" i="1" dirty="0" smtClean="0"/>
              <a:t>tring.toUpperCase()</a:t>
            </a:r>
          </a:p>
          <a:p>
            <a:pPr marL="0" indent="0">
              <a:buNone/>
            </a:pPr>
            <a:r>
              <a:rPr lang="en-US" i="1" dirty="0"/>
              <a:t>let text = “I love JavaScript”</a:t>
            </a:r>
          </a:p>
          <a:p>
            <a:pPr marL="0" indent="0">
              <a:buNone/>
            </a:pPr>
            <a:r>
              <a:rPr lang="en-US" i="1" dirty="0"/>
              <a:t>t</a:t>
            </a:r>
            <a:r>
              <a:rPr lang="en-US" i="1" dirty="0" smtClean="0"/>
              <a:t>ext.toUpperCase();</a:t>
            </a:r>
          </a:p>
          <a:p>
            <a:pPr marL="0" indent="0">
              <a:buNone/>
            </a:pPr>
            <a:r>
              <a:rPr lang="en-US" b="1" i="1" dirty="0"/>
              <a:t>s</a:t>
            </a:r>
            <a:r>
              <a:rPr lang="en-US" b="1" i="1" dirty="0" smtClean="0"/>
              <a:t>tring.toLowerCase()</a:t>
            </a:r>
          </a:p>
          <a:p>
            <a:pPr marL="0" indent="0">
              <a:buNone/>
            </a:pPr>
            <a:r>
              <a:rPr lang="en-US" i="1" dirty="0"/>
              <a:t>let text = “I love JavaScript”</a:t>
            </a:r>
          </a:p>
          <a:p>
            <a:pPr marL="0" indent="0">
              <a:buNone/>
            </a:pPr>
            <a:r>
              <a:rPr lang="en-US" i="1" dirty="0" smtClean="0"/>
              <a:t>text.toLowerCase();</a:t>
            </a:r>
            <a:endParaRPr lang="en-US" b="1" i="1" dirty="0" smtClean="0"/>
          </a:p>
          <a:p>
            <a:pPr marL="0" indent="0">
              <a:buNone/>
            </a:pPr>
            <a:r>
              <a:rPr lang="en-US" b="1" i="1" dirty="0"/>
              <a:t>s</a:t>
            </a:r>
            <a:r>
              <a:rPr lang="en-US" b="1" i="1" dirty="0" smtClean="0"/>
              <a:t>tring.concat()</a:t>
            </a:r>
          </a:p>
          <a:p>
            <a:pPr marL="0" indent="0">
              <a:buNone/>
            </a:pPr>
            <a:r>
              <a:rPr lang="en-US" dirty="0" smtClean="0"/>
              <a:t>let a = “good”, b = “morning” ;</a:t>
            </a:r>
          </a:p>
          <a:p>
            <a:pPr marL="0" indent="0">
              <a:buNone/>
            </a:pPr>
            <a:r>
              <a:rPr lang="en-US" dirty="0" smtClean="0"/>
              <a:t>a.concat(“ ”, b)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9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091"/>
            <a:ext cx="10515600" cy="589987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tring.trim()</a:t>
            </a:r>
          </a:p>
          <a:p>
            <a:pPr marL="0" indent="0">
              <a:buNone/>
            </a:pPr>
            <a:r>
              <a:rPr lang="en-US" sz="2400" i="1" dirty="0" smtClean="0"/>
              <a:t>Removes white spaces from front and back of a string</a:t>
            </a:r>
          </a:p>
          <a:p>
            <a:pPr marL="0" indent="0">
              <a:buNone/>
            </a:pPr>
            <a:r>
              <a:rPr lang="en-US" sz="2400" i="1" dirty="0" smtClean="0"/>
              <a:t>let text = “   Good Morning    ”</a:t>
            </a:r>
            <a:endParaRPr lang="en-US" sz="2400" i="1" dirty="0"/>
          </a:p>
          <a:p>
            <a:pPr marL="0" indent="0">
              <a:buNone/>
            </a:pPr>
            <a:r>
              <a:rPr lang="en-US" sz="2400" b="1" i="1" dirty="0"/>
              <a:t>s</a:t>
            </a:r>
            <a:r>
              <a:rPr lang="en-US" sz="2400" b="1" i="1" dirty="0" smtClean="0"/>
              <a:t>tring.split()</a:t>
            </a:r>
          </a:p>
          <a:p>
            <a:pPr marL="0" indent="0">
              <a:buNone/>
            </a:pPr>
            <a:r>
              <a:rPr lang="en-US" sz="2400" i="1" dirty="0" smtClean="0"/>
              <a:t>This is used to convert a string to an array</a:t>
            </a:r>
          </a:p>
          <a:p>
            <a:pPr marL="0" indent="0">
              <a:buNone/>
            </a:pPr>
            <a:r>
              <a:rPr lang="en-US" sz="2400" dirty="0"/>
              <a:t>l</a:t>
            </a:r>
            <a:r>
              <a:rPr lang="en-US" sz="2400" dirty="0" smtClean="0"/>
              <a:t>et myList = “a,b,c,d,e,f”;</a:t>
            </a:r>
          </a:p>
          <a:p>
            <a:pPr marL="0" indent="0">
              <a:buNone/>
            </a:pPr>
            <a:r>
              <a:rPr lang="en-US" sz="2400" dirty="0"/>
              <a:t>l</a:t>
            </a:r>
            <a:r>
              <a:rPr lang="en-US" sz="2400" dirty="0" smtClean="0"/>
              <a:t>et newList = myList.split(“,”) </a:t>
            </a:r>
          </a:p>
          <a:p>
            <a:pPr marL="0" indent="0">
              <a:buNone/>
            </a:pPr>
            <a:r>
              <a:rPr lang="en-US" sz="2400" b="1" dirty="0"/>
              <a:t>s</a:t>
            </a:r>
            <a:r>
              <a:rPr lang="en-US" sz="2400" b="1" dirty="0" smtClean="0"/>
              <a:t>tring.indexOf()</a:t>
            </a:r>
          </a:p>
          <a:p>
            <a:pPr marL="0" indent="0">
              <a:buNone/>
            </a:pPr>
            <a:r>
              <a:rPr lang="en-US" sz="2400" dirty="0" smtClean="0"/>
              <a:t>Returns the index of first occurrence of a string search</a:t>
            </a:r>
          </a:p>
          <a:p>
            <a:pPr marL="0" indent="0">
              <a:buNone/>
            </a:pPr>
            <a:r>
              <a:rPr lang="en-US" sz="2400" b="1" dirty="0" smtClean="0"/>
              <a:t>string.lastIndexOf()</a:t>
            </a:r>
          </a:p>
          <a:p>
            <a:pPr marL="0" indent="0">
              <a:buNone/>
            </a:pPr>
            <a:r>
              <a:rPr lang="en-US" sz="2400" dirty="0"/>
              <a:t>Returns the index of </a:t>
            </a:r>
            <a:r>
              <a:rPr lang="en-US" sz="2400" dirty="0" smtClean="0"/>
              <a:t>last </a:t>
            </a:r>
            <a:r>
              <a:rPr lang="en-US" sz="2400" dirty="0"/>
              <a:t>occurrence of a string </a:t>
            </a:r>
            <a:r>
              <a:rPr lang="en-US" sz="2400" dirty="0" smtClean="0"/>
              <a:t>search</a:t>
            </a:r>
          </a:p>
          <a:p>
            <a:pPr marL="0" indent="0">
              <a:buNone/>
            </a:pPr>
            <a:r>
              <a:rPr lang="en-US" sz="2400" dirty="0" smtClean="0"/>
              <a:t>Note: if string not found, it returns -1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0857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2253</TotalTime>
  <Words>1074</Words>
  <Application>Microsoft Office PowerPoint</Application>
  <PresentationFormat>Widescreen</PresentationFormat>
  <Paragraphs>316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FINTRAK</dc:creator>
  <cp:lastModifiedBy>FINTRAK</cp:lastModifiedBy>
  <cp:revision>75</cp:revision>
  <dcterms:created xsi:type="dcterms:W3CDTF">2023-09-13T06:08:27Z</dcterms:created>
  <dcterms:modified xsi:type="dcterms:W3CDTF">2023-10-25T10:41:20Z</dcterms:modified>
</cp:coreProperties>
</file>