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E4D1-45A2-447A-B08D-30AA76DE19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6CB2-8E45-4075-AE4F-754415E8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415636"/>
            <a:ext cx="10030691" cy="6082146"/>
          </a:xfrm>
        </p:spPr>
        <p:txBody>
          <a:bodyPr/>
          <a:lstStyle/>
          <a:p>
            <a:r>
              <a:rPr lang="en-US" dirty="0" smtClean="0"/>
              <a:t>HTML Elements</a:t>
            </a:r>
          </a:p>
          <a:p>
            <a:pPr algn="l"/>
            <a:r>
              <a:rPr lang="en-US" dirty="0"/>
              <a:t>An HTML element is defined by a start tag, some </a:t>
            </a:r>
            <a:r>
              <a:rPr lang="en-US" dirty="0" smtClean="0"/>
              <a:t>content and </a:t>
            </a:r>
            <a:r>
              <a:rPr lang="en-US" dirty="0"/>
              <a:t>an end tag</a:t>
            </a:r>
            <a:r>
              <a:rPr lang="en-US" dirty="0" smtClean="0"/>
              <a:t>. It is denoted by &lt;tag&gt; some content &lt;/tag&gt;.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Examples of HTML Elements</a:t>
            </a:r>
          </a:p>
          <a:p>
            <a:pPr algn="l"/>
            <a:r>
              <a:rPr lang="en-US" dirty="0" smtClean="0"/>
              <a:t>&lt;h1&gt; my heading &lt;/h1&gt;</a:t>
            </a:r>
          </a:p>
          <a:p>
            <a:pPr algn="l"/>
            <a:r>
              <a:rPr lang="en-US" dirty="0" smtClean="0"/>
              <a:t>&lt;p&gt; my paragraph &lt;/p&gt;</a:t>
            </a:r>
          </a:p>
          <a:p>
            <a:pPr algn="l"/>
            <a:r>
              <a:rPr lang="en-US" dirty="0" smtClean="0"/>
              <a:t>&lt;a&gt; my link &lt;/a&gt;</a:t>
            </a:r>
          </a:p>
          <a:p>
            <a:pPr algn="l"/>
            <a:r>
              <a:rPr lang="en-US" dirty="0" smtClean="0"/>
              <a:t>&lt;b&gt; my bold text &lt;/b&gt;</a:t>
            </a:r>
          </a:p>
          <a:p>
            <a:pPr algn="l"/>
            <a:r>
              <a:rPr lang="en-US" dirty="0" smtClean="0"/>
              <a:t>&lt;form&gt; my form &lt;/form&gt;</a:t>
            </a:r>
          </a:p>
          <a:p>
            <a:pPr algn="l"/>
            <a:r>
              <a:rPr lang="en-US" b="1" dirty="0" smtClean="0"/>
              <a:t>&lt;br&gt; </a:t>
            </a:r>
            <a:r>
              <a:rPr lang="en-US" dirty="0" smtClean="0"/>
              <a:t>is an empty tag with no closing tag. It is used to used for line breaks in a paragraph.</a:t>
            </a:r>
          </a:p>
        </p:txBody>
      </p:sp>
    </p:spTree>
    <p:extLst>
      <p:ext uri="{BB962C8B-B14F-4D97-AF65-F5344CB8AC3E}">
        <p14:creationId xmlns:p14="http://schemas.microsoft.com/office/powerpoint/2010/main" val="291637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HTML Forms</a:t>
            </a:r>
          </a:p>
          <a:p>
            <a:pPr marL="0" indent="0">
              <a:buNone/>
            </a:pPr>
            <a:r>
              <a:rPr lang="en-US" dirty="0" smtClean="0"/>
              <a:t>The form element </a:t>
            </a:r>
            <a:r>
              <a:rPr lang="en-US" b="1" dirty="0" smtClean="0"/>
              <a:t>&lt;form&gt; content &lt;/form&gt; </a:t>
            </a:r>
            <a:r>
              <a:rPr lang="en-US" dirty="0" smtClean="0"/>
              <a:t>is a container </a:t>
            </a:r>
            <a:r>
              <a:rPr lang="en-US" dirty="0"/>
              <a:t>for different types of </a:t>
            </a:r>
            <a:r>
              <a:rPr lang="en-US" dirty="0" smtClean="0"/>
              <a:t>elements</a:t>
            </a:r>
            <a:r>
              <a:rPr lang="en-US" dirty="0"/>
              <a:t>, such as: </a:t>
            </a:r>
            <a:r>
              <a:rPr lang="en-US" dirty="0" smtClean="0"/>
              <a:t>&lt;input&gt;, &lt;label&gt;, &lt;select&gt;, &lt;textarea&gt;, &lt;button&gt; that is used to create an HTML form for collecting user inputs.</a:t>
            </a:r>
          </a:p>
          <a:p>
            <a:pPr marL="0" indent="0">
              <a:buNone/>
            </a:pPr>
            <a:r>
              <a:rPr lang="en-US" b="1" dirty="0" smtClean="0"/>
              <a:t>&lt;Input&gt; Element</a:t>
            </a:r>
          </a:p>
          <a:p>
            <a:pPr marL="0" indent="0">
              <a:buNone/>
            </a:pPr>
            <a:r>
              <a:rPr lang="en-US" dirty="0" smtClean="0"/>
              <a:t>An input element is mostly used to specify the type of input to be collected from a user. Some types are;</a:t>
            </a:r>
          </a:p>
          <a:p>
            <a:pPr marL="0" indent="0">
              <a:buNone/>
            </a:pPr>
            <a:r>
              <a:rPr lang="en-US" b="1" dirty="0"/>
              <a:t>&lt;input type="text"&gt; </a:t>
            </a:r>
            <a:r>
              <a:rPr lang="en-US" dirty="0"/>
              <a:t>Displays a single-line text input </a:t>
            </a:r>
            <a:r>
              <a:rPr lang="en-US" dirty="0" smtClean="0"/>
              <a:t>field</a:t>
            </a:r>
          </a:p>
          <a:p>
            <a:pPr marL="0" indent="0">
              <a:buNone/>
            </a:pPr>
            <a:r>
              <a:rPr lang="en-US" b="1" dirty="0"/>
              <a:t>&lt;input type="number"&gt; </a:t>
            </a:r>
            <a:r>
              <a:rPr lang="en-US" b="1" dirty="0" smtClean="0"/>
              <a:t> </a:t>
            </a:r>
            <a:r>
              <a:rPr lang="en-US" dirty="0"/>
              <a:t>Displays a single line number input </a:t>
            </a:r>
            <a:r>
              <a:rPr lang="en-US" dirty="0" smtClean="0"/>
              <a:t>field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&lt;input type="radio"&gt; </a:t>
            </a:r>
            <a:r>
              <a:rPr lang="en-US" dirty="0"/>
              <a:t>   Displays a radio button (for selecting one of many choices)</a:t>
            </a:r>
          </a:p>
          <a:p>
            <a:pPr marL="0" indent="0">
              <a:buNone/>
            </a:pPr>
            <a:r>
              <a:rPr lang="en-US" b="1" dirty="0"/>
              <a:t>&lt;input type="checkbox"&gt; </a:t>
            </a:r>
            <a:r>
              <a:rPr lang="en-US" dirty="0"/>
              <a:t>Displays a checkbox (for selecting zero or more of many choices)</a:t>
            </a:r>
          </a:p>
          <a:p>
            <a:pPr marL="0" indent="0">
              <a:buNone/>
            </a:pPr>
            <a:r>
              <a:rPr lang="en-US" b="1" dirty="0"/>
              <a:t>&lt;input type="submit"&gt; </a:t>
            </a:r>
            <a:r>
              <a:rPr lang="en-US" dirty="0"/>
              <a:t>  Displays a submit button (for submitting the form)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2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2622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/>
              <a:t>&lt;input type="text"&gt;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&lt;form&gt;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</a:t>
            </a:r>
            <a:r>
              <a:rPr lang="en-US" sz="2900" b="1" dirty="0"/>
              <a:t>&lt;label </a:t>
            </a:r>
            <a:r>
              <a:rPr lang="en-US" sz="2900" dirty="0"/>
              <a:t>for="fname"&gt;First name:</a:t>
            </a:r>
            <a:r>
              <a:rPr lang="en-US" sz="2900" b="1" dirty="0"/>
              <a:t>&lt;/label&gt;&lt;</a:t>
            </a:r>
            <a:r>
              <a:rPr lang="en-US" sz="2900" dirty="0"/>
              <a:t>br&gt;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&lt;input type="text" id="fname" name="fname"&gt;&lt;br&gt;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&lt;label for="lname"&gt;Last name:&lt;/label&gt;&lt;br&gt;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&lt;input type="text" id="lname" name="lname"&gt;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&lt;/form</a:t>
            </a:r>
            <a:r>
              <a:rPr lang="en-US" sz="2900" dirty="0" smtClean="0"/>
              <a:t>&gt;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3100" b="1" dirty="0"/>
              <a:t>&lt;input type</a:t>
            </a:r>
            <a:r>
              <a:rPr lang="en-US" sz="3100" b="1" dirty="0" smtClean="0"/>
              <a:t>=“radio"&gt;</a:t>
            </a:r>
          </a:p>
          <a:p>
            <a:pPr marL="0" indent="0">
              <a:buNone/>
            </a:pPr>
            <a:r>
              <a:rPr lang="en-US" sz="2900" dirty="0"/>
              <a:t>Radio buttons </a:t>
            </a:r>
            <a:r>
              <a:rPr lang="en-US" sz="2900" dirty="0" smtClean="0"/>
              <a:t>allows a </a:t>
            </a:r>
            <a:r>
              <a:rPr lang="en-US" sz="2900" dirty="0"/>
              <a:t>user </a:t>
            </a:r>
            <a:r>
              <a:rPr lang="en-US" sz="2900" dirty="0" smtClean="0"/>
              <a:t>to select </a:t>
            </a:r>
            <a:r>
              <a:rPr lang="en-US" sz="2900" dirty="0"/>
              <a:t>ONE </a:t>
            </a:r>
            <a:r>
              <a:rPr lang="en-US" sz="2900" dirty="0" smtClean="0"/>
              <a:t>option from a number </a:t>
            </a:r>
            <a:r>
              <a:rPr lang="en-US" sz="2900" dirty="0"/>
              <a:t>of choices.</a:t>
            </a:r>
            <a:endParaRPr lang="en-US" sz="2900" b="1" dirty="0" smtClean="0"/>
          </a:p>
          <a:p>
            <a:pPr marL="0" indent="0">
              <a:buNone/>
            </a:pPr>
            <a:r>
              <a:rPr lang="en-US" sz="2900" dirty="0" smtClean="0"/>
              <a:t>&lt;form&gt;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   </a:t>
            </a:r>
            <a:r>
              <a:rPr lang="en-US" sz="2900" dirty="0" smtClean="0"/>
              <a:t>    </a:t>
            </a:r>
            <a:r>
              <a:rPr lang="en-US" sz="2900" dirty="0"/>
              <a:t>&lt;input type="radio" id="opera" name="fav_browser" value="opera"&gt;</a:t>
            </a:r>
          </a:p>
          <a:p>
            <a:pPr marL="0" indent="0">
              <a:buNone/>
            </a:pPr>
            <a:r>
              <a:rPr lang="en-US" sz="2900" dirty="0"/>
              <a:t>        &lt;label for</a:t>
            </a:r>
            <a:r>
              <a:rPr lang="en-US" sz="2900" dirty="0" smtClean="0"/>
              <a:t>=“opera"&gt;</a:t>
            </a:r>
            <a:r>
              <a:rPr lang="en-US" sz="2900" dirty="0"/>
              <a:t>Opera&lt;/label&gt;&lt;br&gt;</a:t>
            </a:r>
          </a:p>
          <a:p>
            <a:pPr marL="0" indent="0">
              <a:buNone/>
            </a:pPr>
            <a:r>
              <a:rPr lang="en-US" sz="2900" dirty="0"/>
              <a:t>        &lt;input type="radio" id="chrome" name="</a:t>
            </a:r>
            <a:r>
              <a:rPr lang="en-US" sz="2900" dirty="0" smtClean="0"/>
              <a:t>fav_browser“ value</a:t>
            </a:r>
            <a:r>
              <a:rPr lang="en-US" sz="2900" dirty="0"/>
              <a:t>="chrome"&gt;</a:t>
            </a:r>
          </a:p>
          <a:p>
            <a:pPr marL="0" indent="0">
              <a:buNone/>
            </a:pPr>
            <a:r>
              <a:rPr lang="en-US" sz="2900" dirty="0"/>
              <a:t>        &lt;label for</a:t>
            </a:r>
            <a:r>
              <a:rPr lang="en-US" sz="2900" dirty="0" smtClean="0"/>
              <a:t>=“chrome"&gt;</a:t>
            </a:r>
            <a:r>
              <a:rPr lang="en-US" sz="2900" dirty="0"/>
              <a:t>Chrome&lt;/label&gt;&lt;br&gt;</a:t>
            </a:r>
          </a:p>
          <a:p>
            <a:pPr marL="0" indent="0">
              <a:buNone/>
            </a:pPr>
            <a:r>
              <a:rPr lang="en-US" sz="2900" dirty="0"/>
              <a:t>        &lt;input type="radio" id="edge" name="fav_browser" value="edge"&gt;</a:t>
            </a:r>
          </a:p>
          <a:p>
            <a:pPr marL="0" indent="0">
              <a:buNone/>
            </a:pPr>
            <a:r>
              <a:rPr lang="en-US" sz="2900" dirty="0"/>
              <a:t>        &lt;label for</a:t>
            </a:r>
            <a:r>
              <a:rPr lang="en-US" sz="2900" dirty="0" smtClean="0"/>
              <a:t>=“edge"&gt;</a:t>
            </a:r>
            <a:r>
              <a:rPr lang="en-US" sz="2900" dirty="0"/>
              <a:t>Edge&lt;/label&gt;    </a:t>
            </a:r>
          </a:p>
          <a:p>
            <a:pPr marL="0" indent="0">
              <a:buNone/>
            </a:pPr>
            <a:r>
              <a:rPr lang="en-US" sz="2900" dirty="0" smtClean="0"/>
              <a:t> </a:t>
            </a:r>
            <a:r>
              <a:rPr lang="en-US" sz="2900" dirty="0"/>
              <a:t>&lt;/form&gt;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49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123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&lt;input type</a:t>
            </a:r>
            <a:r>
              <a:rPr lang="en-US" sz="2400" b="1" dirty="0" smtClean="0"/>
              <a:t>=“</a:t>
            </a:r>
            <a:r>
              <a:rPr lang="en-US" sz="2400" b="1" dirty="0"/>
              <a:t>checkbox </a:t>
            </a:r>
            <a:r>
              <a:rPr lang="en-US" sz="2400" b="1" dirty="0" smtClean="0"/>
              <a:t>"&gt;</a:t>
            </a:r>
          </a:p>
          <a:p>
            <a:pPr marL="0" indent="0">
              <a:buNone/>
            </a:pPr>
            <a:r>
              <a:rPr lang="en-US" sz="2400" dirty="0"/>
              <a:t>Checkboxes </a:t>
            </a:r>
            <a:r>
              <a:rPr lang="en-US" sz="2400" dirty="0" smtClean="0"/>
              <a:t>allows </a:t>
            </a:r>
            <a:r>
              <a:rPr lang="en-US" sz="2400" dirty="0"/>
              <a:t>a user </a:t>
            </a:r>
            <a:r>
              <a:rPr lang="en-US" sz="2400" dirty="0" smtClean="0"/>
              <a:t>to select multiple options from </a:t>
            </a:r>
            <a:r>
              <a:rPr lang="en-US" sz="2400" dirty="0"/>
              <a:t>a </a:t>
            </a:r>
            <a:r>
              <a:rPr lang="en-US" sz="2400" dirty="0" smtClean="0"/>
              <a:t>number </a:t>
            </a:r>
            <a:r>
              <a:rPr lang="en-US" sz="2400" dirty="0"/>
              <a:t>of choices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&lt;form&gt;</a:t>
            </a:r>
          </a:p>
          <a:p>
            <a:pPr marL="0" indent="0">
              <a:buNone/>
            </a:pPr>
            <a:r>
              <a:rPr lang="en-US" sz="2400" dirty="0"/>
              <a:t>        &lt;input type="checkbox" id="license" name="license" value="license"&gt;</a:t>
            </a:r>
          </a:p>
          <a:p>
            <a:pPr marL="0" indent="0">
              <a:buNone/>
            </a:pPr>
            <a:r>
              <a:rPr lang="en-US" sz="2400" dirty="0"/>
              <a:t>        &lt;label for="license"&gt; License &lt;/label&gt;&lt;br&gt;</a:t>
            </a:r>
          </a:p>
          <a:p>
            <a:pPr marL="0" indent="0">
              <a:buNone/>
            </a:pPr>
            <a:r>
              <a:rPr lang="en-US" sz="2400" dirty="0"/>
              <a:t>        &lt;input type="checkbox" id="passport" name="passport" value</a:t>
            </a:r>
            <a:r>
              <a:rPr lang="en-US" sz="2400" dirty="0" smtClean="0"/>
              <a:t>=“passport"&gt;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       &lt;label for="passport"&gt; Passport &lt;/label&gt;&lt;br&gt;</a:t>
            </a:r>
          </a:p>
          <a:p>
            <a:pPr marL="0" indent="0">
              <a:buNone/>
            </a:pPr>
            <a:r>
              <a:rPr lang="en-US" sz="2400" dirty="0"/>
              <a:t>        &lt;input type="checkbox" id="</a:t>
            </a:r>
            <a:r>
              <a:rPr lang="en-US" sz="2400" dirty="0" err="1"/>
              <a:t>nin</a:t>
            </a:r>
            <a:r>
              <a:rPr lang="en-US" sz="2400" dirty="0"/>
              <a:t>" name="</a:t>
            </a:r>
            <a:r>
              <a:rPr lang="en-US" sz="2400" dirty="0" err="1"/>
              <a:t>nin</a:t>
            </a:r>
            <a:r>
              <a:rPr lang="en-US" sz="2400" dirty="0"/>
              <a:t>" value="</a:t>
            </a:r>
            <a:r>
              <a:rPr lang="en-US" sz="2400" dirty="0" err="1"/>
              <a:t>nin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        &lt;label for="</a:t>
            </a:r>
            <a:r>
              <a:rPr lang="en-US" sz="2400" dirty="0" err="1"/>
              <a:t>nin</a:t>
            </a:r>
            <a:r>
              <a:rPr lang="en-US" sz="2400" dirty="0"/>
              <a:t>"&gt; NIN &lt;/label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&lt;/form&gt;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&lt;input type</a:t>
            </a:r>
            <a:r>
              <a:rPr lang="en-US" sz="2400" b="1" dirty="0" smtClean="0"/>
              <a:t>=“submit"&gt;</a:t>
            </a:r>
          </a:p>
          <a:p>
            <a:pPr marL="0" indent="0">
              <a:buNone/>
            </a:pPr>
            <a:r>
              <a:rPr lang="en-US" sz="2400" dirty="0"/>
              <a:t>This defines a button for submitting the form data to a form-handler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&lt;form&gt;</a:t>
            </a:r>
          </a:p>
          <a:p>
            <a:pPr marL="0" indent="0">
              <a:buNone/>
            </a:pPr>
            <a:r>
              <a:rPr lang="en-US" sz="2400" dirty="0" smtClean="0"/>
              <a:t>&lt;input type=“submit” value="Submit"&gt;</a:t>
            </a:r>
          </a:p>
          <a:p>
            <a:pPr marL="0" indent="0">
              <a:buNone/>
            </a:pPr>
            <a:r>
              <a:rPr lang="en-US" sz="2400" dirty="0" smtClean="0"/>
              <a:t>&lt;/form&gt;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99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235527"/>
            <a:ext cx="10924309" cy="6303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&lt;input type=“file”&gt;</a:t>
            </a:r>
          </a:p>
          <a:p>
            <a:pPr marL="0" indent="0">
              <a:buNone/>
            </a:pPr>
            <a:r>
              <a:rPr lang="en-US" dirty="0" smtClean="0"/>
              <a:t>This is used to select a file for upload</a:t>
            </a:r>
          </a:p>
          <a:p>
            <a:pPr marL="0" indent="0">
              <a:buNone/>
            </a:pPr>
            <a:r>
              <a:rPr lang="en-US" sz="2400" i="1" dirty="0"/>
              <a:t>&lt;form&gt;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&lt;label for="myfile"&gt;Select a file:&lt;/label&gt;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&lt;input type="file" id="myfile" name="myfile"&gt;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&lt;/form</a:t>
            </a:r>
            <a:r>
              <a:rPr lang="en-US" sz="2400" i="1" dirty="0" smtClean="0"/>
              <a:t>&gt;</a:t>
            </a:r>
            <a:endParaRPr lang="en-US" sz="2400" i="1" dirty="0"/>
          </a:p>
          <a:p>
            <a:pPr marL="0" indent="0">
              <a:buNone/>
            </a:pPr>
            <a:r>
              <a:rPr lang="en-US" sz="2600" b="1" i="1" dirty="0" smtClean="0"/>
              <a:t>Input Attributes</a:t>
            </a:r>
          </a:p>
          <a:p>
            <a:pPr marL="0" indent="0">
              <a:buNone/>
            </a:pPr>
            <a:r>
              <a:rPr lang="en-US" sz="2400" b="1" i="1" dirty="0" smtClean="0"/>
              <a:t>Some common input attributes are;</a:t>
            </a:r>
          </a:p>
          <a:p>
            <a:r>
              <a:rPr lang="en-US" b="1" dirty="0"/>
              <a:t>checked</a:t>
            </a:r>
            <a:r>
              <a:rPr lang="en-US" dirty="0"/>
              <a:t> Specifies that an input field should be pre-selected when the page loads (for type="checkbox" or type="radio")</a:t>
            </a:r>
          </a:p>
          <a:p>
            <a:r>
              <a:rPr lang="en-US" b="1" dirty="0"/>
              <a:t>disabled</a:t>
            </a:r>
            <a:r>
              <a:rPr lang="en-US" dirty="0"/>
              <a:t>    Specifies that an input field should be disabled</a:t>
            </a:r>
          </a:p>
          <a:p>
            <a:r>
              <a:rPr lang="en-US" b="1" dirty="0"/>
              <a:t>max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min</a:t>
            </a:r>
            <a:r>
              <a:rPr lang="en-US" dirty="0" smtClean="0"/>
              <a:t> Specifies </a:t>
            </a:r>
            <a:r>
              <a:rPr lang="en-US" dirty="0"/>
              <a:t>the maximum </a:t>
            </a:r>
            <a:r>
              <a:rPr lang="en-US" dirty="0" smtClean="0"/>
              <a:t>and minimum value </a:t>
            </a:r>
            <a:r>
              <a:rPr lang="en-US" dirty="0"/>
              <a:t>for an input field</a:t>
            </a:r>
          </a:p>
          <a:p>
            <a:r>
              <a:rPr lang="en-US" b="1" dirty="0"/>
              <a:t>maxlength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Specifies the maximum number of character for an input field</a:t>
            </a:r>
          </a:p>
          <a:p>
            <a:r>
              <a:rPr lang="en-US" b="1" dirty="0" smtClean="0"/>
              <a:t>readonly </a:t>
            </a:r>
            <a:r>
              <a:rPr lang="en-US" dirty="0"/>
              <a:t> </a:t>
            </a:r>
            <a:r>
              <a:rPr lang="en-US" dirty="0" smtClean="0"/>
              <a:t>Specifies </a:t>
            </a:r>
            <a:r>
              <a:rPr lang="en-US" dirty="0"/>
              <a:t>that an input field is read only (cannot be changed)</a:t>
            </a:r>
          </a:p>
          <a:p>
            <a:r>
              <a:rPr lang="en-US" b="1" dirty="0"/>
              <a:t>required</a:t>
            </a:r>
            <a:r>
              <a:rPr lang="en-US" dirty="0"/>
              <a:t>  </a:t>
            </a:r>
            <a:r>
              <a:rPr lang="en-US" dirty="0" smtClean="0"/>
              <a:t>Specifies </a:t>
            </a:r>
            <a:r>
              <a:rPr lang="en-US" dirty="0"/>
              <a:t>that an input field is required (must be filled out)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  Specifies the default value for an input </a:t>
            </a:r>
            <a:r>
              <a:rPr lang="en-US" dirty="0" smtClean="0"/>
              <a:t>field</a:t>
            </a:r>
          </a:p>
          <a:p>
            <a:r>
              <a:rPr lang="en-US" b="1" i="1" dirty="0"/>
              <a:t>Read more on other input types</a:t>
            </a:r>
          </a:p>
          <a:p>
            <a:endParaRPr lang="en-US" dirty="0"/>
          </a:p>
          <a:p>
            <a:pPr marL="0" indent="0">
              <a:buNone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2374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5886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&lt;select&gt; Element</a:t>
            </a:r>
          </a:p>
          <a:p>
            <a:pPr marL="0" indent="0">
              <a:buNone/>
            </a:pPr>
            <a:r>
              <a:rPr lang="en-US" sz="2400" dirty="0" smtClean="0"/>
              <a:t>&lt;select&gt; element is used to define a drop-down list.</a:t>
            </a:r>
          </a:p>
          <a:p>
            <a:pPr marL="0" indent="0">
              <a:buNone/>
            </a:pPr>
            <a:r>
              <a:rPr lang="en-US" sz="2400" b="1" i="1" dirty="0"/>
              <a:t>&lt;label for="cars"&gt;Choose a car:&lt;/label&gt;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&lt;select id="cars" name="cars"&gt;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  &lt;option value="volvo"&gt;</a:t>
            </a:r>
            <a:r>
              <a:rPr lang="en-US" sz="2400" b="1" i="1" dirty="0" smtClean="0"/>
              <a:t>Volvo&lt;/option&gt;</a:t>
            </a:r>
            <a:br>
              <a:rPr lang="en-US" sz="2400" b="1" i="1" dirty="0" smtClean="0"/>
            </a:br>
            <a:r>
              <a:rPr lang="en-US" sz="2400" b="1" i="1" dirty="0" smtClean="0"/>
              <a:t>  &lt;option value=“mercedez"&gt;Mercedez Benz&lt;/option&gt;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&lt;/select</a:t>
            </a:r>
            <a:r>
              <a:rPr lang="en-US" sz="2400" b="1" i="1" dirty="0" smtClean="0"/>
              <a:t>&gt;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&lt;option&gt; element </a:t>
            </a:r>
            <a:r>
              <a:rPr lang="en-US" sz="2400" dirty="0"/>
              <a:t>defines an option that can be selected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add </a:t>
            </a:r>
            <a:r>
              <a:rPr lang="en-US" sz="2400" b="1" dirty="0" smtClean="0"/>
              <a:t>selected</a:t>
            </a:r>
            <a:r>
              <a:rPr lang="en-US" sz="2400" dirty="0" smtClean="0"/>
              <a:t> attribute to select an option </a:t>
            </a:r>
          </a:p>
          <a:p>
            <a:pPr marL="0" indent="0">
              <a:buNone/>
            </a:pPr>
            <a:r>
              <a:rPr lang="en-US" sz="2400" b="1" i="1" dirty="0" smtClean="0"/>
              <a:t>&lt;option value="fiat" selected&gt;Fiat&lt;/option&gt;</a:t>
            </a:r>
          </a:p>
          <a:p>
            <a:r>
              <a:rPr lang="en-US" sz="2400" dirty="0" smtClean="0"/>
              <a:t>Attributes </a:t>
            </a:r>
            <a:r>
              <a:rPr lang="en-US" sz="2400" b="1" dirty="0" smtClean="0"/>
              <a:t>size</a:t>
            </a:r>
            <a:r>
              <a:rPr lang="en-US" sz="2400" dirty="0" smtClean="0"/>
              <a:t> and </a:t>
            </a:r>
            <a:r>
              <a:rPr lang="en-US" sz="2400" b="1" dirty="0" smtClean="0"/>
              <a:t>multiple </a:t>
            </a:r>
            <a:r>
              <a:rPr lang="en-US" sz="2400" dirty="0" smtClean="0"/>
              <a:t>can also be used with &lt;select&gt; element to allow multiple option visibility and selection.</a:t>
            </a:r>
          </a:p>
          <a:p>
            <a:pPr marL="0" indent="0">
              <a:buNone/>
            </a:pPr>
            <a:r>
              <a:rPr lang="en-US" sz="2400" b="1" i="1" dirty="0"/>
              <a:t>&lt;select id="cars" name="</a:t>
            </a:r>
            <a:r>
              <a:rPr lang="en-US" sz="2400" b="1" i="1" dirty="0" smtClean="0"/>
              <a:t>cars“ size=“4” multiple&gt; </a:t>
            </a:r>
          </a:p>
          <a:p>
            <a:pPr marL="0" indent="0">
              <a:buNone/>
            </a:pPr>
            <a:r>
              <a:rPr lang="en-US" sz="2400" b="1" i="1" dirty="0"/>
              <a:t>&lt;option value="volvo"&gt;Volvo&lt;/option&gt;</a:t>
            </a:r>
          </a:p>
          <a:p>
            <a:pPr marL="0" indent="0">
              <a:buNone/>
            </a:pPr>
            <a:r>
              <a:rPr lang="en-US" sz="2400" b="1" i="1" dirty="0" smtClean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1328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&lt;textarea&gt; element</a:t>
            </a:r>
          </a:p>
          <a:p>
            <a:pPr marL="0" indent="0">
              <a:buNone/>
            </a:pPr>
            <a:r>
              <a:rPr lang="en-US" sz="2400" dirty="0" smtClean="0"/>
              <a:t>This element </a:t>
            </a:r>
            <a:r>
              <a:rPr lang="en-US" sz="2400" dirty="0"/>
              <a:t>defines a multi-line input </a:t>
            </a:r>
            <a:r>
              <a:rPr lang="en-US" sz="2400" dirty="0" smtClean="0"/>
              <a:t>field</a:t>
            </a:r>
          </a:p>
          <a:p>
            <a:pPr marL="0" indent="0">
              <a:buNone/>
            </a:pPr>
            <a:r>
              <a:rPr lang="en-US" sz="2400" b="1" i="1" dirty="0" smtClean="0"/>
              <a:t>&lt;</a:t>
            </a:r>
            <a:r>
              <a:rPr lang="en-US" sz="2400" b="1" i="1" dirty="0"/>
              <a:t>textarea name="message" rows="10" cols="30"&gt;</a:t>
            </a:r>
            <a:r>
              <a:rPr lang="en-US" sz="2400" dirty="0"/>
              <a:t>This is a lecture on HTML form</a:t>
            </a:r>
            <a:r>
              <a:rPr lang="en-US" sz="2400" dirty="0" smtClean="0"/>
              <a:t>.</a:t>
            </a:r>
            <a:r>
              <a:rPr lang="en-US" sz="2400" dirty="0"/>
              <a:t>   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i="1" dirty="0" smtClean="0"/>
              <a:t>&lt;/textarea&gt;</a:t>
            </a:r>
          </a:p>
          <a:p>
            <a:pPr marL="0" indent="0">
              <a:buNone/>
            </a:pPr>
            <a:r>
              <a:rPr lang="en-US" b="1" i="1" dirty="0" smtClean="0"/>
              <a:t>&lt;button&gt; element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type="button" </a:t>
            </a:r>
            <a:r>
              <a:rPr lang="en-US" dirty="0" err="1"/>
              <a:t>onclick</a:t>
            </a:r>
            <a:r>
              <a:rPr lang="en-US" dirty="0"/>
              <a:t>="alert</a:t>
            </a:r>
            <a:r>
              <a:rPr lang="en-US" dirty="0" smtClean="0"/>
              <a:t>(‘This lecture is on HTML form!')"&gt;</a:t>
            </a:r>
            <a:r>
              <a:rPr lang="en-US" dirty="0"/>
              <a:t>Click Me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button&gt;</a:t>
            </a:r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11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179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HTML Form Attributes</a:t>
            </a:r>
          </a:p>
          <a:p>
            <a:pPr marL="0" indent="0">
              <a:buNone/>
            </a:pPr>
            <a:r>
              <a:rPr lang="en-US" b="1" dirty="0" smtClean="0"/>
              <a:t>Action Attribute</a:t>
            </a:r>
          </a:p>
          <a:p>
            <a:pPr marL="0" indent="0">
              <a:buNone/>
            </a:pPr>
            <a:r>
              <a:rPr lang="en-US" sz="2400" dirty="0" smtClean="0"/>
              <a:t>Action attribute </a:t>
            </a:r>
            <a:r>
              <a:rPr lang="en-US" sz="2400" dirty="0"/>
              <a:t>defines the action to be performed when the form is </a:t>
            </a:r>
            <a:r>
              <a:rPr lang="en-US" sz="2400" dirty="0" smtClean="0"/>
              <a:t>submitted. The form is usually submitted to a server for processing and storage.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&lt;form action="/</a:t>
            </a:r>
            <a:r>
              <a:rPr lang="en-US" sz="2400" dirty="0" err="1"/>
              <a:t>action_page.php</a:t>
            </a:r>
            <a:r>
              <a:rPr lang="en-US" sz="2400" dirty="0"/>
              <a:t>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&lt;input type="text" id="fname" name="fname" </a:t>
            </a:r>
            <a:r>
              <a:rPr lang="en-US" sz="2400" dirty="0" smtClean="0"/>
              <a:t>placeholder=“firstname"&gt;&lt;</a:t>
            </a:r>
            <a:r>
              <a:rPr lang="en-US" sz="2400" dirty="0"/>
              <a:t>br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&lt;input type="submit" value="Submit"&gt;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&lt;/form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b="1" dirty="0" smtClean="0"/>
              <a:t>Method Attribute</a:t>
            </a:r>
          </a:p>
          <a:p>
            <a:pPr marL="0" indent="0">
              <a:buNone/>
            </a:pPr>
            <a:r>
              <a:rPr lang="en-US" sz="2400" dirty="0" smtClean="0"/>
              <a:t>Method attribute </a:t>
            </a:r>
            <a:r>
              <a:rPr lang="en-US" sz="2400" dirty="0"/>
              <a:t>specifies the HTTP method to be used when submitting the form data</a:t>
            </a:r>
            <a:r>
              <a:rPr lang="en-US" sz="2400" dirty="0" smtClean="0"/>
              <a:t>. There are HTTP “get” and “post” method.</a:t>
            </a:r>
          </a:p>
          <a:p>
            <a:r>
              <a:rPr lang="en-US" sz="2400" dirty="0" smtClean="0"/>
              <a:t>“get” method sends form-data </a:t>
            </a:r>
            <a:r>
              <a:rPr lang="en-US" sz="2400" dirty="0"/>
              <a:t>as URL variables </a:t>
            </a:r>
            <a:endParaRPr lang="en-US" sz="2400" dirty="0" smtClean="0"/>
          </a:p>
          <a:p>
            <a:r>
              <a:rPr lang="en-US" sz="2400" dirty="0" smtClean="0"/>
              <a:t>“post” method appends </a:t>
            </a:r>
            <a:r>
              <a:rPr lang="en-US" sz="2400" dirty="0"/>
              <a:t>the </a:t>
            </a:r>
            <a:r>
              <a:rPr lang="en-US" sz="2400" dirty="0" smtClean="0"/>
              <a:t>form-data </a:t>
            </a:r>
            <a:r>
              <a:rPr lang="en-US" sz="2400" dirty="0"/>
              <a:t>inside the body of the HTTP </a:t>
            </a:r>
            <a:r>
              <a:rPr lang="en-US" sz="2400" dirty="0" smtClean="0"/>
              <a:t>request.</a:t>
            </a:r>
          </a:p>
          <a:p>
            <a:pPr marL="0" indent="0">
              <a:buNone/>
            </a:pPr>
            <a:r>
              <a:rPr lang="en-US" sz="2400" dirty="0"/>
              <a:t>&lt;form action="/</a:t>
            </a:r>
            <a:r>
              <a:rPr lang="en-US" sz="2400" dirty="0" err="1" smtClean="0"/>
              <a:t>action_page.php</a:t>
            </a:r>
            <a:r>
              <a:rPr lang="en-US" sz="2400" dirty="0" smtClean="0"/>
              <a:t>“ method=“get”&gt; &lt;/</a:t>
            </a:r>
            <a:r>
              <a:rPr lang="en-US" sz="2400" dirty="0"/>
              <a:t>form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&lt;form action="/</a:t>
            </a:r>
            <a:r>
              <a:rPr lang="en-US" sz="2400" dirty="0" err="1"/>
              <a:t>action_page.php</a:t>
            </a:r>
            <a:r>
              <a:rPr lang="en-US" sz="2400" dirty="0"/>
              <a:t>“ method</a:t>
            </a:r>
            <a:r>
              <a:rPr lang="en-US" sz="2400" dirty="0" smtClean="0"/>
              <a:t>=“post”&gt; </a:t>
            </a:r>
            <a:r>
              <a:rPr lang="en-US" sz="2400" dirty="0"/>
              <a:t>&lt;/form&gt;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74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HTML Attributes</a:t>
            </a:r>
          </a:p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elements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Commonly used attributes are;</a:t>
            </a:r>
          </a:p>
          <a:p>
            <a:pPr marL="0" indent="0">
              <a:buNone/>
            </a:pPr>
            <a:r>
              <a:rPr lang="en-US" dirty="0"/>
              <a:t>&lt;a href="https://www.w3schools.com"&gt;Visit W3Schools&lt;/a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="img_girl.jpg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&lt;p style="</a:t>
            </a:r>
            <a:r>
              <a:rPr lang="en-US" dirty="0" err="1" smtClean="0"/>
              <a:t>color:yellow</a:t>
            </a:r>
            <a:r>
              <a:rPr lang="en-US" dirty="0" smtClean="0"/>
              <a:t>;"&gt;</a:t>
            </a:r>
            <a:r>
              <a:rPr lang="en-US" dirty="0"/>
              <a:t>This is a </a:t>
            </a:r>
            <a:r>
              <a:rPr lang="en-US" dirty="0" smtClean="0"/>
              <a:t>yellow </a:t>
            </a:r>
            <a:r>
              <a:rPr lang="en-US" dirty="0"/>
              <a:t>paragraph.&lt;/p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&lt;p title="</a:t>
            </a:r>
            <a:r>
              <a:rPr lang="en-US" dirty="0" smtClean="0"/>
              <a:t>I give tips"&gt;</a:t>
            </a:r>
            <a:r>
              <a:rPr lang="en-US" dirty="0"/>
              <a:t>This is a </a:t>
            </a:r>
            <a:r>
              <a:rPr lang="en-US" dirty="0" smtClean="0"/>
              <a:t>paragraph with tool tips.&lt;/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181241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1164"/>
            <a:ext cx="10515600" cy="552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 more on HTML headings, Paragraphs and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b="1" dirty="0" smtClean="0"/>
              <a:t>HTML Links</a:t>
            </a:r>
          </a:p>
          <a:p>
            <a:pPr marL="0" indent="0">
              <a:buNone/>
            </a:pPr>
            <a:r>
              <a:rPr lang="en-US" dirty="0" smtClean="0"/>
              <a:t>The HTML &lt;a&gt; defines a hyper link</a:t>
            </a:r>
          </a:p>
          <a:p>
            <a:pPr marL="0" indent="0">
              <a:buNone/>
            </a:pPr>
            <a:r>
              <a:rPr lang="en-US" sz="2400" b="1" dirty="0" smtClean="0"/>
              <a:t>&lt;a href=“https://www.fintraksoftware.com”&gt; </a:t>
            </a:r>
            <a:r>
              <a:rPr lang="en-US" sz="2400" dirty="0" err="1"/>
              <a:t>f</a:t>
            </a:r>
            <a:r>
              <a:rPr lang="en-US" sz="2400" dirty="0" err="1" smtClean="0"/>
              <a:t>intrak</a:t>
            </a:r>
            <a:r>
              <a:rPr lang="en-US" sz="2400" dirty="0" smtClean="0"/>
              <a:t> website </a:t>
            </a:r>
            <a:r>
              <a:rPr lang="en-US" sz="2400" b="1" dirty="0" smtClean="0"/>
              <a:t>&lt;/a&gt;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Target Attribute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_self </a:t>
            </a:r>
            <a:r>
              <a:rPr lang="en-US" dirty="0" smtClean="0"/>
              <a:t>– This is default, It opens the document in the same window/tab as it was clicked</a:t>
            </a:r>
          </a:p>
          <a:p>
            <a:pPr marL="0" indent="0">
              <a:buNone/>
            </a:pPr>
            <a:r>
              <a:rPr lang="en-US" b="1" dirty="0" smtClean="0"/>
              <a:t>_</a:t>
            </a:r>
            <a:r>
              <a:rPr lang="en-US" b="1" dirty="0"/>
              <a:t>blank </a:t>
            </a:r>
            <a:r>
              <a:rPr lang="en-US" dirty="0" smtClean="0"/>
              <a:t>– This opens </a:t>
            </a:r>
            <a:r>
              <a:rPr lang="en-US" dirty="0"/>
              <a:t>the document in a new window or </a:t>
            </a:r>
            <a:r>
              <a:rPr lang="en-US" dirty="0" smtClean="0"/>
              <a:t>tab</a:t>
            </a:r>
          </a:p>
          <a:p>
            <a:pPr marL="0" indent="0">
              <a:buNone/>
            </a:pPr>
            <a:r>
              <a:rPr lang="en-US" sz="2200" b="1" dirty="0" smtClean="0"/>
              <a:t>&lt;a href=“https://www.fintraksoftware.com”  target=“_blank”&gt; </a:t>
            </a:r>
            <a:r>
              <a:rPr lang="en-US" sz="2200" dirty="0" err="1" smtClean="0"/>
              <a:t>fintrak</a:t>
            </a:r>
            <a:r>
              <a:rPr lang="en-US" sz="2200" dirty="0" smtClean="0"/>
              <a:t> website </a:t>
            </a:r>
            <a:r>
              <a:rPr lang="en-US" sz="2200" b="1" dirty="0" smtClean="0"/>
              <a:t>&lt;/a&gt;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Absolute URLs : &lt;a href=“https://www.fintraksoftware.com”  target=“_blank”&gt; </a:t>
            </a:r>
            <a:r>
              <a:rPr lang="en-US" sz="2200" dirty="0" err="1" smtClean="0"/>
              <a:t>fintrak</a:t>
            </a:r>
            <a:r>
              <a:rPr lang="en-US" sz="2200" dirty="0" smtClean="0"/>
              <a:t> website </a:t>
            </a:r>
            <a:r>
              <a:rPr lang="en-US" sz="2200" b="1" dirty="0" smtClean="0"/>
              <a:t>&lt;/a&gt;</a:t>
            </a:r>
          </a:p>
          <a:p>
            <a:pPr marL="0" indent="0">
              <a:buNone/>
            </a:pPr>
            <a:r>
              <a:rPr lang="en-US" sz="2200" b="1" dirty="0" smtClean="0"/>
              <a:t>Relative URLs: &lt;a href=“./index.html”  target=“_self”&gt; </a:t>
            </a:r>
            <a:r>
              <a:rPr lang="en-US" sz="2200" dirty="0" err="1" smtClean="0"/>
              <a:t>fintrak</a:t>
            </a:r>
            <a:r>
              <a:rPr lang="en-US" sz="2200" dirty="0" smtClean="0"/>
              <a:t> website </a:t>
            </a:r>
            <a:r>
              <a:rPr lang="en-US" sz="2200" b="1" dirty="0" smtClean="0"/>
              <a:t>&lt;/a&gt;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79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6497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HTML Table</a:t>
            </a:r>
          </a:p>
          <a:p>
            <a:pPr marL="0" indent="0">
              <a:buNone/>
            </a:pPr>
            <a:r>
              <a:rPr lang="en-US" sz="1600" dirty="0" smtClean="0"/>
              <a:t>HTML table is used to arrange data into rows and columns</a:t>
            </a:r>
          </a:p>
          <a:p>
            <a:pPr marL="0" indent="0">
              <a:buNone/>
            </a:pPr>
            <a:r>
              <a:rPr lang="en-US" sz="1600" b="1" dirty="0" smtClean="0"/>
              <a:t>Basic Syntax</a:t>
            </a:r>
          </a:p>
          <a:p>
            <a:pPr marL="0" indent="0">
              <a:buNone/>
            </a:pPr>
            <a:r>
              <a:rPr lang="en-US" sz="1600" dirty="0"/>
              <a:t>    &lt;table&gt;</a:t>
            </a:r>
          </a:p>
          <a:p>
            <a:pPr marL="0" indent="0">
              <a:buNone/>
            </a:pPr>
            <a:r>
              <a:rPr lang="en-US" sz="1600" dirty="0"/>
              <a:t>       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   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&gt;header 1&lt;/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   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&gt;header 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    &lt;</a:t>
            </a:r>
            <a:r>
              <a:rPr lang="en-US" sz="1600" dirty="0" smtClean="0"/>
              <a:t>td&gt;data&lt;/</a:t>
            </a:r>
            <a:r>
              <a:rPr lang="en-US" sz="1600" dirty="0"/>
              <a:t>td&gt;</a:t>
            </a:r>
          </a:p>
          <a:p>
            <a:pPr marL="0" indent="0">
              <a:buNone/>
            </a:pPr>
            <a:r>
              <a:rPr lang="en-US" sz="1600" dirty="0"/>
              <a:t>            &lt;</a:t>
            </a:r>
            <a:r>
              <a:rPr lang="en-US" sz="1600" dirty="0" smtClean="0"/>
              <a:t>td&gt;data&lt;/</a:t>
            </a:r>
            <a:r>
              <a:rPr lang="en-US" sz="1600" dirty="0"/>
              <a:t>td&gt;</a:t>
            </a:r>
          </a:p>
          <a:p>
            <a:pPr marL="0" indent="0">
              <a:buNone/>
            </a:pPr>
            <a:r>
              <a:rPr lang="en-US" sz="1600" dirty="0"/>
              <a:t>       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        &lt;</a:t>
            </a:r>
            <a:r>
              <a:rPr lang="en-US" sz="1600" dirty="0" smtClean="0"/>
              <a:t>td&gt;data&lt;/</a:t>
            </a:r>
            <a:r>
              <a:rPr lang="en-US" sz="1600" dirty="0"/>
              <a:t>td&gt;</a:t>
            </a:r>
          </a:p>
          <a:p>
            <a:pPr marL="0" indent="0">
              <a:buNone/>
            </a:pPr>
            <a:r>
              <a:rPr lang="en-US" sz="1600" dirty="0"/>
              <a:t>            &lt;</a:t>
            </a:r>
            <a:r>
              <a:rPr lang="en-US" sz="1600" dirty="0" smtClean="0"/>
              <a:t>td&gt;data&lt;/</a:t>
            </a:r>
            <a:r>
              <a:rPr lang="en-US" sz="1600" dirty="0"/>
              <a:t>td&gt;</a:t>
            </a:r>
          </a:p>
          <a:p>
            <a:pPr marL="0" indent="0">
              <a:buNone/>
            </a:pPr>
            <a:r>
              <a:rPr lang="en-US" sz="1600" dirty="0"/>
              <a:t>       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    &lt;/table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 smtClean="0"/>
              <a:t>tr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th</a:t>
            </a:r>
            <a:r>
              <a:rPr lang="en-US" sz="1600" b="1" dirty="0"/>
              <a:t> </a:t>
            </a:r>
            <a:r>
              <a:rPr lang="en-US" sz="1600" b="1" dirty="0" smtClean="0"/>
              <a:t>and td </a:t>
            </a:r>
            <a:r>
              <a:rPr lang="en-US" sz="1600" dirty="0" smtClean="0"/>
              <a:t>stands for table row, table head and table data respectively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135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525"/>
            <a:ext cx="10515600" cy="62622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HTML Class 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class attribute is </a:t>
            </a:r>
            <a:r>
              <a:rPr lang="en-US" sz="2400" dirty="0" smtClean="0"/>
              <a:t>used to reference a </a:t>
            </a:r>
            <a:r>
              <a:rPr lang="en-US" sz="2400" dirty="0"/>
              <a:t>class name in a style sheet. It can also be used by a JavaScript to </a:t>
            </a:r>
            <a:r>
              <a:rPr lang="en-US" sz="2400" dirty="0" smtClean="0"/>
              <a:t>target elements </a:t>
            </a:r>
            <a:r>
              <a:rPr lang="en-US" sz="2400" dirty="0"/>
              <a:t>with the specific class name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Class Syntax</a:t>
            </a:r>
          </a:p>
          <a:p>
            <a:pPr marL="0" indent="0">
              <a:buNone/>
            </a:pPr>
            <a:r>
              <a:rPr lang="en-US" sz="2400" dirty="0" smtClean="0"/>
              <a:t>The class attribute is denoted by a </a:t>
            </a:r>
            <a:r>
              <a:rPr lang="en-US" sz="2400" dirty="0"/>
              <a:t>period (.) character, followed by a class </a:t>
            </a:r>
            <a:r>
              <a:rPr lang="en-US" sz="2400" dirty="0" smtClean="0"/>
              <a:t>name and then define </a:t>
            </a:r>
            <a:r>
              <a:rPr lang="en-US" sz="2400" dirty="0"/>
              <a:t>the CSS properties within curly braces </a:t>
            </a:r>
            <a:r>
              <a:rPr lang="en-US" sz="2400" dirty="0" smtClean="0"/>
              <a:t>{}:</a:t>
            </a:r>
          </a:p>
          <a:p>
            <a:pPr marL="0" indent="0">
              <a:buNone/>
            </a:pPr>
            <a:r>
              <a:rPr lang="en-US" sz="2400" b="1" dirty="0" smtClean="0"/>
              <a:t>.</a:t>
            </a:r>
            <a:r>
              <a:rPr lang="en-US" sz="2400" b="1" dirty="0" err="1" smtClean="0"/>
              <a:t>myClass</a:t>
            </a:r>
            <a:r>
              <a:rPr lang="en-US" sz="2400" b="1" dirty="0" smtClean="0"/>
              <a:t> </a:t>
            </a: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/>
              <a:t>  background-color: purple;</a:t>
            </a:r>
          </a:p>
          <a:p>
            <a:pPr marL="0" indent="0">
              <a:buNone/>
            </a:pPr>
            <a:r>
              <a:rPr lang="en-US" sz="2400" b="1" dirty="0"/>
              <a:t>  color: white;</a:t>
            </a:r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  <a:p>
            <a:pPr marL="0" indent="0">
              <a:buNone/>
            </a:pPr>
            <a:r>
              <a:rPr lang="en-US" sz="2400" b="1" dirty="0" smtClean="0"/>
              <a:t>Notes</a:t>
            </a:r>
          </a:p>
          <a:p>
            <a:r>
              <a:rPr lang="en-US" sz="2400" b="1" dirty="0"/>
              <a:t>HTML elements can belong to more than one </a:t>
            </a:r>
            <a:r>
              <a:rPr lang="en-US" sz="2400" b="1" dirty="0" smtClean="0"/>
              <a:t>class</a:t>
            </a:r>
          </a:p>
          <a:p>
            <a:pPr marL="0" indent="0">
              <a:buNone/>
            </a:pPr>
            <a:r>
              <a:rPr lang="en-US" sz="2400" dirty="0" smtClean="0"/>
              <a:t>&lt;p class=“class1 class2 … </a:t>
            </a:r>
            <a:r>
              <a:rPr lang="en-US" sz="2400" dirty="0" err="1" smtClean="0"/>
              <a:t>class</a:t>
            </a:r>
            <a:r>
              <a:rPr lang="en-US" sz="2400" b="1" dirty="0" err="1" smtClean="0"/>
              <a:t>n</a:t>
            </a:r>
            <a:r>
              <a:rPr lang="en-US" sz="2400" dirty="0" smtClean="0"/>
              <a:t>”&gt; my paragraph &lt;/p&gt;</a:t>
            </a:r>
          </a:p>
          <a:p>
            <a:r>
              <a:rPr lang="en-US" sz="2400" b="1" dirty="0"/>
              <a:t>Different HTML elements can </a:t>
            </a:r>
            <a:r>
              <a:rPr lang="en-US" sz="2400" b="1" dirty="0" smtClean="0"/>
              <a:t>be referenced to the </a:t>
            </a:r>
            <a:r>
              <a:rPr lang="en-US" sz="2400" b="1" dirty="0"/>
              <a:t>same class </a:t>
            </a:r>
            <a:r>
              <a:rPr lang="en-US" sz="2400" b="1" dirty="0" smtClean="0"/>
              <a:t>name</a:t>
            </a:r>
          </a:p>
          <a:p>
            <a:pPr marL="0" indent="0">
              <a:buNone/>
            </a:pPr>
            <a:r>
              <a:rPr lang="en-US" sz="2400" dirty="0" smtClean="0"/>
              <a:t>&lt;h1 class=“class1”&gt;heading 1&lt;/h1&gt;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smtClean="0"/>
              <a:t>h5 </a:t>
            </a:r>
            <a:r>
              <a:rPr lang="en-US" sz="2400" dirty="0"/>
              <a:t>class=“class1”&gt;heading </a:t>
            </a:r>
            <a:r>
              <a:rPr lang="en-US" sz="2400" dirty="0" smtClean="0"/>
              <a:t>5&lt;/h5&gt;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10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HTML Id</a:t>
            </a:r>
          </a:p>
          <a:p>
            <a:pPr marL="0" indent="0">
              <a:buNone/>
            </a:pPr>
            <a:r>
              <a:rPr lang="en-US" sz="2400" dirty="0"/>
              <a:t>The HTML</a:t>
            </a:r>
            <a:r>
              <a:rPr lang="en-US" sz="2400" b="1" dirty="0"/>
              <a:t> id </a:t>
            </a:r>
            <a:r>
              <a:rPr lang="en-US" sz="2400" dirty="0"/>
              <a:t>attribute is used to specify a unique id for an HTML element</a:t>
            </a:r>
            <a:r>
              <a:rPr lang="en-US" sz="2400" dirty="0" smtClean="0"/>
              <a:t>. Multiple elements cannot share same HTML </a:t>
            </a:r>
            <a:r>
              <a:rPr lang="en-US" sz="2400" b="1" dirty="0" smtClean="0"/>
              <a:t>id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id </a:t>
            </a:r>
            <a:r>
              <a:rPr lang="en-US" sz="2400" dirty="0"/>
              <a:t>attribute is used to reference </a:t>
            </a:r>
            <a:r>
              <a:rPr lang="en-US" sz="2400" dirty="0" smtClean="0"/>
              <a:t>a unique id in </a:t>
            </a:r>
            <a:r>
              <a:rPr lang="en-US" sz="2400" dirty="0"/>
              <a:t>a style sheet. It can also be used by a JavaScript to target elements </a:t>
            </a:r>
            <a:r>
              <a:rPr lang="en-US" sz="2400" dirty="0" smtClean="0"/>
              <a:t>with unique id.</a:t>
            </a:r>
          </a:p>
          <a:p>
            <a:pPr marL="0" indent="0">
              <a:buNone/>
            </a:pPr>
            <a:r>
              <a:rPr lang="en-US" sz="2400" b="1" dirty="0" smtClean="0"/>
              <a:t>Id </a:t>
            </a:r>
            <a:r>
              <a:rPr lang="en-US" sz="2400" b="1" dirty="0"/>
              <a:t>Syntax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id </a:t>
            </a:r>
            <a:r>
              <a:rPr lang="en-US" sz="2400" dirty="0"/>
              <a:t>attribute is denoted by a </a:t>
            </a:r>
            <a:r>
              <a:rPr lang="en-US" sz="2400" dirty="0" smtClean="0"/>
              <a:t>hash (#) </a:t>
            </a:r>
            <a:r>
              <a:rPr lang="en-US" sz="2400" dirty="0"/>
              <a:t>character, followed by </a:t>
            </a:r>
            <a:r>
              <a:rPr lang="en-US" sz="2400" dirty="0" smtClean="0"/>
              <a:t>an id name </a:t>
            </a:r>
            <a:r>
              <a:rPr lang="en-US" sz="2400" dirty="0"/>
              <a:t>and then define the CSS properties within curly braces {}:</a:t>
            </a:r>
          </a:p>
          <a:p>
            <a:pPr marL="0" indent="0">
              <a:buNone/>
            </a:pPr>
            <a:r>
              <a:rPr lang="en-US" sz="2400" b="1" dirty="0" smtClean="0"/>
              <a:t>#</a:t>
            </a:r>
            <a:r>
              <a:rPr lang="en-US" sz="2400" b="1" dirty="0" err="1" smtClean="0"/>
              <a:t>myId</a:t>
            </a:r>
            <a:r>
              <a:rPr lang="en-US" sz="2400" b="1" dirty="0" smtClean="0"/>
              <a:t> </a:t>
            </a: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/>
              <a:t>  background-color: </a:t>
            </a:r>
            <a:r>
              <a:rPr lang="en-US" sz="2400" b="1" dirty="0" smtClean="0"/>
              <a:t>grey;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  color: white;</a:t>
            </a:r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30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18"/>
            <a:ext cx="10515600" cy="62345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Bookmarks with Id and Links</a:t>
            </a:r>
          </a:p>
          <a:p>
            <a:r>
              <a:rPr lang="en-US" sz="2400" dirty="0" smtClean="0"/>
              <a:t>This is useful for jumping to specific parts of a web page.</a:t>
            </a:r>
          </a:p>
          <a:p>
            <a:pPr marL="0" indent="0">
              <a:buNone/>
            </a:pPr>
            <a:r>
              <a:rPr lang="en-US" sz="2400" i="1" dirty="0" smtClean="0"/>
              <a:t>&lt;h3&gt;&lt;a href = “#p5”&gt;</a:t>
            </a:r>
            <a:r>
              <a:rPr lang="en-US" sz="2400" i="1" dirty="0"/>
              <a:t> navigate to paragraph 5</a:t>
            </a:r>
            <a:r>
              <a:rPr lang="en-US" sz="2400" i="1" dirty="0" smtClean="0"/>
              <a:t> &lt;/a&gt;&lt;/h3&gt;</a:t>
            </a:r>
          </a:p>
          <a:p>
            <a:pPr marL="0" indent="0">
              <a:buNone/>
            </a:pPr>
            <a:r>
              <a:rPr lang="en-US" sz="2400" i="1" dirty="0" smtClean="0"/>
              <a:t>&lt;p id=“p3”&gt;paragraph 3 &lt;/p&gt;</a:t>
            </a:r>
          </a:p>
          <a:p>
            <a:pPr marL="0" indent="0">
              <a:buNone/>
            </a:pPr>
            <a:r>
              <a:rPr lang="en-US" sz="2400" i="1" dirty="0"/>
              <a:t>&lt;p id=“</a:t>
            </a:r>
            <a:r>
              <a:rPr lang="en-US" sz="2400" i="1" dirty="0" smtClean="0"/>
              <a:t>p5”&gt;</a:t>
            </a:r>
            <a:r>
              <a:rPr lang="en-US" sz="2400" i="1" dirty="0"/>
              <a:t>paragraph </a:t>
            </a:r>
            <a:r>
              <a:rPr lang="en-US" sz="2400" i="1" dirty="0" smtClean="0"/>
              <a:t>5 </a:t>
            </a:r>
            <a:r>
              <a:rPr lang="en-US" sz="2400" i="1" dirty="0"/>
              <a:t>&lt;/p&gt;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can also be used to navigate to a specific part of a linked web page</a:t>
            </a:r>
          </a:p>
          <a:p>
            <a:pPr marL="0" indent="0">
              <a:buNone/>
            </a:pPr>
            <a:r>
              <a:rPr lang="en-US" sz="2400" i="1" dirty="0" smtClean="0"/>
              <a:t>&lt;h3&gt;</a:t>
            </a:r>
            <a:r>
              <a:rPr lang="en-US" sz="2400" i="1" dirty="0"/>
              <a:t>&lt;a href</a:t>
            </a:r>
            <a:r>
              <a:rPr lang="en-US" sz="2400" i="1" dirty="0" smtClean="0"/>
              <a:t>=“another.html#p5"&gt;</a:t>
            </a:r>
            <a:r>
              <a:rPr lang="en-US" sz="2400" i="1" dirty="0"/>
              <a:t>navigate to </a:t>
            </a:r>
            <a:r>
              <a:rPr lang="en-US" sz="2400" i="1" dirty="0" smtClean="0"/>
              <a:t>a chapter in another page&lt;/</a:t>
            </a:r>
            <a:r>
              <a:rPr lang="en-US" sz="2400" i="1" dirty="0"/>
              <a:t>a</a:t>
            </a:r>
            <a:r>
              <a:rPr lang="en-US" sz="2400" i="1" dirty="0" smtClean="0"/>
              <a:t>&gt;&lt;/h3&gt;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 </a:t>
            </a:r>
            <a:r>
              <a:rPr lang="en-US" sz="2600" b="1" i="1" dirty="0" smtClean="0"/>
              <a:t>HTML List</a:t>
            </a:r>
          </a:p>
          <a:p>
            <a:pPr marL="0" indent="0">
              <a:buNone/>
            </a:pPr>
            <a:r>
              <a:rPr lang="en-US" sz="2400" b="1" i="1" dirty="0" smtClean="0"/>
              <a:t>Read more on</a:t>
            </a:r>
          </a:p>
          <a:p>
            <a:r>
              <a:rPr lang="en-US" sz="2400" i="1" dirty="0" smtClean="0"/>
              <a:t>Unordered List</a:t>
            </a:r>
          </a:p>
          <a:p>
            <a:r>
              <a:rPr lang="en-US" sz="2400" i="1" dirty="0" smtClean="0"/>
              <a:t>Ordered List</a:t>
            </a:r>
          </a:p>
          <a:p>
            <a:r>
              <a:rPr lang="en-US" sz="2400" i="1" dirty="0" smtClean="0"/>
              <a:t>Nested List</a:t>
            </a:r>
          </a:p>
          <a:p>
            <a:r>
              <a:rPr lang="en-US" sz="2400" i="1" dirty="0" smtClean="0"/>
              <a:t>Ordered List Attributes (Type and Start)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15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Using Id Attribute with JavaScript</a:t>
            </a:r>
          </a:p>
          <a:p>
            <a:pPr marL="0" indent="0">
              <a:buNone/>
            </a:pPr>
            <a:r>
              <a:rPr lang="en-US" sz="2400" dirty="0"/>
              <a:t>JavaScript can </a:t>
            </a:r>
            <a:r>
              <a:rPr lang="en-US" sz="2400" dirty="0" smtClean="0"/>
              <a:t>be used to access </a:t>
            </a:r>
            <a:r>
              <a:rPr lang="en-US" sz="2400" dirty="0"/>
              <a:t>an element with a specific id with the </a:t>
            </a:r>
            <a:r>
              <a:rPr lang="en-US" sz="2400" b="1" dirty="0" err="1"/>
              <a:t>getElementById</a:t>
            </a:r>
            <a:r>
              <a:rPr lang="en-US" sz="2400" b="1" dirty="0"/>
              <a:t>() </a:t>
            </a:r>
            <a:r>
              <a:rPr lang="en-US" sz="2400" dirty="0" smtClean="0"/>
              <a:t>method</a:t>
            </a:r>
          </a:p>
          <a:p>
            <a:pPr marL="0" indent="0">
              <a:buNone/>
            </a:pPr>
            <a:r>
              <a:rPr lang="en-US" sz="2400" b="1" dirty="0"/>
              <a:t>&lt;script&gt;</a:t>
            </a:r>
            <a:br>
              <a:rPr lang="en-US" sz="2400" b="1" dirty="0"/>
            </a:br>
            <a:r>
              <a:rPr lang="en-US" sz="2400" b="1" dirty="0"/>
              <a:t>function </a:t>
            </a:r>
            <a:r>
              <a:rPr lang="en-US" sz="2400" b="1" dirty="0" err="1" smtClean="0"/>
              <a:t>displayMessage</a:t>
            </a:r>
            <a:r>
              <a:rPr lang="en-US" sz="2400" b="1" dirty="0" smtClean="0"/>
              <a:t>() </a:t>
            </a:r>
            <a:r>
              <a:rPr lang="en-US" sz="2400" b="1" dirty="0"/>
              <a:t>{</a:t>
            </a:r>
            <a:br>
              <a:rPr lang="en-US" sz="2400" b="1" dirty="0"/>
            </a:br>
            <a:r>
              <a:rPr lang="en-US" sz="2400" b="1" dirty="0"/>
              <a:t>  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("</a:t>
            </a:r>
            <a:r>
              <a:rPr lang="en-US" sz="2400" b="1" dirty="0" err="1"/>
              <a:t>myHeader</a:t>
            </a:r>
            <a:r>
              <a:rPr lang="en-US" sz="2400" b="1" dirty="0"/>
              <a:t>").</a:t>
            </a:r>
            <a:r>
              <a:rPr lang="en-US" sz="2400" b="1" dirty="0" err="1"/>
              <a:t>innerHTML</a:t>
            </a:r>
            <a:r>
              <a:rPr lang="en-US" sz="2400" b="1" dirty="0"/>
              <a:t> = </a:t>
            </a:r>
            <a:r>
              <a:rPr lang="en-US" sz="2400" b="1" dirty="0" smtClean="0"/>
              <a:t>“Enjoy!";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}</a:t>
            </a:r>
            <a:br>
              <a:rPr lang="en-US" sz="2400" b="1" dirty="0"/>
            </a:br>
            <a:r>
              <a:rPr lang="en-US" sz="2400" b="1" dirty="0"/>
              <a:t>&lt;/script&gt;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407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659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40</cp:revision>
  <dcterms:created xsi:type="dcterms:W3CDTF">2023-08-16T05:19:59Z</dcterms:created>
  <dcterms:modified xsi:type="dcterms:W3CDTF">2023-08-23T03:55:25Z</dcterms:modified>
</cp:coreProperties>
</file>