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68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65" r:id="rId16"/>
    <p:sldId id="266" r:id="rId17"/>
    <p:sldId id="273" r:id="rId18"/>
    <p:sldId id="267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n2BbSipk/qM54wgwFA5sppq9N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8" autoAdjust="0"/>
    <p:restoredTop sz="88214" autoAdjust="0"/>
  </p:normalViewPr>
  <p:slideViewPr>
    <p:cSldViewPr snapToGrid="0">
      <p:cViewPr varScale="1">
        <p:scale>
          <a:sx n="64" d="100"/>
          <a:sy n="64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A4847FCA-F98A-D802-D378-55C5A787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>
            <a:extLst>
              <a:ext uri="{FF2B5EF4-FFF2-40B4-BE49-F238E27FC236}">
                <a16:creationId xmlns:a16="http://schemas.microsoft.com/office/drawing/2014/main" id="{6BA6C717-13A0-F8D0-A407-B7AF22B7326F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>
            <a:extLst>
              <a:ext uri="{FF2B5EF4-FFF2-40B4-BE49-F238E27FC236}">
                <a16:creationId xmlns:a16="http://schemas.microsoft.com/office/drawing/2014/main" id="{004A5389-AB4F-2969-5A78-A727810517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>
            <a:extLst>
              <a:ext uri="{FF2B5EF4-FFF2-40B4-BE49-F238E27FC236}">
                <a16:creationId xmlns:a16="http://schemas.microsoft.com/office/drawing/2014/main" id="{12946E24-854D-CBBC-5262-8E4005443BE4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>
            <a:extLst>
              <a:ext uri="{FF2B5EF4-FFF2-40B4-BE49-F238E27FC236}">
                <a16:creationId xmlns:a16="http://schemas.microsoft.com/office/drawing/2014/main" id="{CC7210D9-A2D5-D854-484E-8AAF1A151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>
            <a:extLst>
              <a:ext uri="{FF2B5EF4-FFF2-40B4-BE49-F238E27FC236}">
                <a16:creationId xmlns:a16="http://schemas.microsoft.com/office/drawing/2014/main" id="{065F1C39-8811-1BAF-8A66-C997CDE739A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>
            <a:extLst>
              <a:ext uri="{FF2B5EF4-FFF2-40B4-BE49-F238E27FC236}">
                <a16:creationId xmlns:a16="http://schemas.microsoft.com/office/drawing/2014/main" id="{5F6DB39E-88F9-5518-3FC2-C5574037C1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0943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E32C3300-4F3B-FABE-852F-DFD910FB7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>
            <a:extLst>
              <a:ext uri="{FF2B5EF4-FFF2-40B4-BE49-F238E27FC236}">
                <a16:creationId xmlns:a16="http://schemas.microsoft.com/office/drawing/2014/main" id="{EF4AE92B-99B2-2408-85DC-20B452C78CA0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>
            <a:extLst>
              <a:ext uri="{FF2B5EF4-FFF2-40B4-BE49-F238E27FC236}">
                <a16:creationId xmlns:a16="http://schemas.microsoft.com/office/drawing/2014/main" id="{BFE7D957-2BE0-96C4-723E-A0F031DE6B9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>
            <a:extLst>
              <a:ext uri="{FF2B5EF4-FFF2-40B4-BE49-F238E27FC236}">
                <a16:creationId xmlns:a16="http://schemas.microsoft.com/office/drawing/2014/main" id="{4B1515CA-8570-8354-16D0-97DA1D1F7A85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>
            <a:extLst>
              <a:ext uri="{FF2B5EF4-FFF2-40B4-BE49-F238E27FC236}">
                <a16:creationId xmlns:a16="http://schemas.microsoft.com/office/drawing/2014/main" id="{E7330481-8EA6-1A4F-27AB-6678F730A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>
            <a:extLst>
              <a:ext uri="{FF2B5EF4-FFF2-40B4-BE49-F238E27FC236}">
                <a16:creationId xmlns:a16="http://schemas.microsoft.com/office/drawing/2014/main" id="{E243AD05-9E80-A72C-22B1-99F61E48EFF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>
            <a:extLst>
              <a:ext uri="{FF2B5EF4-FFF2-40B4-BE49-F238E27FC236}">
                <a16:creationId xmlns:a16="http://schemas.microsoft.com/office/drawing/2014/main" id="{0E5093A1-A06F-8CE3-2540-883B4A8D01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62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0BF46E07-51EC-F3F8-F704-8A33B87C2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>
            <a:extLst>
              <a:ext uri="{FF2B5EF4-FFF2-40B4-BE49-F238E27FC236}">
                <a16:creationId xmlns:a16="http://schemas.microsoft.com/office/drawing/2014/main" id="{20421227-31E8-F721-F174-98A5E879AE40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>
            <a:extLst>
              <a:ext uri="{FF2B5EF4-FFF2-40B4-BE49-F238E27FC236}">
                <a16:creationId xmlns:a16="http://schemas.microsoft.com/office/drawing/2014/main" id="{C557C4FB-DB95-B2F9-798B-27FDEEFED83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>
            <a:extLst>
              <a:ext uri="{FF2B5EF4-FFF2-40B4-BE49-F238E27FC236}">
                <a16:creationId xmlns:a16="http://schemas.microsoft.com/office/drawing/2014/main" id="{023EB635-9271-B09C-0E80-8E54D20F9626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>
            <a:extLst>
              <a:ext uri="{FF2B5EF4-FFF2-40B4-BE49-F238E27FC236}">
                <a16:creationId xmlns:a16="http://schemas.microsoft.com/office/drawing/2014/main" id="{AC8C0717-327C-628D-443C-C3C87F804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>
            <a:extLst>
              <a:ext uri="{FF2B5EF4-FFF2-40B4-BE49-F238E27FC236}">
                <a16:creationId xmlns:a16="http://schemas.microsoft.com/office/drawing/2014/main" id="{F49BF1F3-D6D2-E0BB-3645-8930111574C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>
            <a:extLst>
              <a:ext uri="{FF2B5EF4-FFF2-40B4-BE49-F238E27FC236}">
                <a16:creationId xmlns:a16="http://schemas.microsoft.com/office/drawing/2014/main" id="{A0378641-D7EB-5F66-E126-E911C2D601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2454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C5CF0A74-0E68-A8F8-47EA-071CEBF6C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>
            <a:extLst>
              <a:ext uri="{FF2B5EF4-FFF2-40B4-BE49-F238E27FC236}">
                <a16:creationId xmlns:a16="http://schemas.microsoft.com/office/drawing/2014/main" id="{4D5274CF-034D-A75B-FA58-34C1E4DFF8D0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>
            <a:extLst>
              <a:ext uri="{FF2B5EF4-FFF2-40B4-BE49-F238E27FC236}">
                <a16:creationId xmlns:a16="http://schemas.microsoft.com/office/drawing/2014/main" id="{68D64773-EF68-3C6A-70DF-7F252C0E497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>
            <a:extLst>
              <a:ext uri="{FF2B5EF4-FFF2-40B4-BE49-F238E27FC236}">
                <a16:creationId xmlns:a16="http://schemas.microsoft.com/office/drawing/2014/main" id="{49E80E79-E930-8FA5-B26E-FCCC7F2089EE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>
            <a:extLst>
              <a:ext uri="{FF2B5EF4-FFF2-40B4-BE49-F238E27FC236}">
                <a16:creationId xmlns:a16="http://schemas.microsoft.com/office/drawing/2014/main" id="{55E75A4E-1C39-A547-E365-9C7D299CF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>
            <a:extLst>
              <a:ext uri="{FF2B5EF4-FFF2-40B4-BE49-F238E27FC236}">
                <a16:creationId xmlns:a16="http://schemas.microsoft.com/office/drawing/2014/main" id="{94D7D827-A03B-5D88-A968-42C508B6BB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>
            <a:extLst>
              <a:ext uri="{FF2B5EF4-FFF2-40B4-BE49-F238E27FC236}">
                <a16:creationId xmlns:a16="http://schemas.microsoft.com/office/drawing/2014/main" id="{D5EAE638-5230-57BD-9D0E-3D5DEA738C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3412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5" name="Google Shape;415;p1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244485507_4_5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2244485507_4_5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2244485507_4_5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32244485507_4_5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2244485507_4_5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2244485507_4_5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285DDFDF-222B-B2BB-039E-4015DD11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2244485507_4_51:notes">
            <a:extLst>
              <a:ext uri="{FF2B5EF4-FFF2-40B4-BE49-F238E27FC236}">
                <a16:creationId xmlns:a16="http://schemas.microsoft.com/office/drawing/2014/main" id="{9657F72F-75FE-6B62-BE24-C91FBF80DAB1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g32244485507_4_51:notes">
            <a:extLst>
              <a:ext uri="{FF2B5EF4-FFF2-40B4-BE49-F238E27FC236}">
                <a16:creationId xmlns:a16="http://schemas.microsoft.com/office/drawing/2014/main" id="{DC6973FE-B0E2-8F71-4040-B6BE3B8BF7F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g32244485507_4_51:notes">
            <a:extLst>
              <a:ext uri="{FF2B5EF4-FFF2-40B4-BE49-F238E27FC236}">
                <a16:creationId xmlns:a16="http://schemas.microsoft.com/office/drawing/2014/main" id="{05282067-6985-4A90-7536-75301B30686C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g32244485507_4_51:notes">
            <a:extLst>
              <a:ext uri="{FF2B5EF4-FFF2-40B4-BE49-F238E27FC236}">
                <a16:creationId xmlns:a16="http://schemas.microsoft.com/office/drawing/2014/main" id="{15E09083-F8CB-C3E0-0500-871EDF5FAB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32244485507_4_51:notes">
            <a:extLst>
              <a:ext uri="{FF2B5EF4-FFF2-40B4-BE49-F238E27FC236}">
                <a16:creationId xmlns:a16="http://schemas.microsoft.com/office/drawing/2014/main" id="{32E3A67E-B58A-28C8-3D6B-D0534592D38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g32244485507_4_51:notes">
            <a:extLst>
              <a:ext uri="{FF2B5EF4-FFF2-40B4-BE49-F238E27FC236}">
                <a16:creationId xmlns:a16="http://schemas.microsoft.com/office/drawing/2014/main" id="{76876E1B-7B6F-4BF9-50A8-EC8B822AA3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0439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244485507_4_1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32244485507_4_1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32244485507_4_1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32244485507_4_1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2244485507_4_1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g32244485507_4_1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Today's agenda will be as follows: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We will recap the overall project to give a high level understanding of the problem statement we're tackling and the specific requirements.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We will dive into the specific problem that we, the Data Analytics team have been focusing on and will give some background of the task.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After introducing the problem, I will go over the team responsible from our side in tackling this task.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I will then go over the process that we followed to complete this task, so that you have complete clarity of how we tackled each tasks.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Finally, I will go over all the results and I will present them as a series of insights and visualisations from our analysis.</a:t>
            </a:r>
            <a:endParaRPr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>
                <a:latin typeface="Arial"/>
                <a:ea typeface="Arial"/>
                <a:cs typeface="Arial"/>
                <a:sym typeface="Arial"/>
              </a:rPr>
              <a:t>To wrap up, I will summarize and open for any questions.</a:t>
            </a:r>
            <a:endParaRPr/>
          </a:p>
        </p:txBody>
      </p:sp>
      <p:sp>
        <p:nvSpPr>
          <p:cNvPr id="183" name="Google Shape;183;p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627D73C-A1C0-8AA8-34AC-6C56809E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>
            <a:extLst>
              <a:ext uri="{FF2B5EF4-FFF2-40B4-BE49-F238E27FC236}">
                <a16:creationId xmlns:a16="http://schemas.microsoft.com/office/drawing/2014/main" id="{C71654DE-E77B-FD10-F590-13DBD577951B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:notes">
            <a:extLst>
              <a:ext uri="{FF2B5EF4-FFF2-40B4-BE49-F238E27FC236}">
                <a16:creationId xmlns:a16="http://schemas.microsoft.com/office/drawing/2014/main" id="{6385710B-262F-0B0C-FDDF-9C03C136060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:notes">
            <a:extLst>
              <a:ext uri="{FF2B5EF4-FFF2-40B4-BE49-F238E27FC236}">
                <a16:creationId xmlns:a16="http://schemas.microsoft.com/office/drawing/2014/main" id="{BC249B14-3BFF-698A-44D9-98A97062F757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5:notes">
            <a:extLst>
              <a:ext uri="{FF2B5EF4-FFF2-40B4-BE49-F238E27FC236}">
                <a16:creationId xmlns:a16="http://schemas.microsoft.com/office/drawing/2014/main" id="{287484DA-FB52-2312-2996-F022007D8C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>
            <a:extLst>
              <a:ext uri="{FF2B5EF4-FFF2-40B4-BE49-F238E27FC236}">
                <a16:creationId xmlns:a16="http://schemas.microsoft.com/office/drawing/2014/main" id="{1E59DDA3-D932-CD51-18E7-8A2B134461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:notes">
            <a:extLst>
              <a:ext uri="{FF2B5EF4-FFF2-40B4-BE49-F238E27FC236}">
                <a16:creationId xmlns:a16="http://schemas.microsoft.com/office/drawing/2014/main" id="{ACBFED48-C52A-623F-7C15-AF8C018EB5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027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5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5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7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7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7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29.12.2024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sz="2667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0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2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marL="1371600" lvl="2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1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1"/>
          <p:cNvSpPr txBox="1"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4pPr>
            <a:lvl5pPr marL="2286000" lvl="4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5pPr>
            <a:lvl6pPr marL="2743200" lvl="5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6pPr>
            <a:lvl7pPr marL="3200400" lvl="6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7pPr>
            <a:lvl8pPr marL="3657600" lvl="7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8pPr>
            <a:lvl9pPr marL="4114800" lvl="8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9pPr>
          </a:lstStyle>
          <a:p>
            <a:endParaRPr/>
          </a:p>
        </p:txBody>
      </p:sp>
      <p:sp>
        <p:nvSpPr>
          <p:cNvPr id="122" name="Google Shape;122;p31"/>
          <p:cNvSpPr txBox="1">
            <a:spLocks noGrp="1"/>
          </p:cNvSpPr>
          <p:nvPr>
            <p:ph type="body" idx="2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marL="2743200" lvl="5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marL="3200400" lvl="6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marL="3657600" lvl="7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marL="4114800" lvl="8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body" idx="3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1pPr>
            <a:lvl2pPr marL="914400" lvl="1" indent="-228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 b="1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3pPr>
            <a:lvl4pPr marL="1828800" lvl="3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4pPr>
            <a:lvl5pPr marL="2286000" lvl="4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5pPr>
            <a:lvl6pPr marL="2743200" lvl="5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6pPr>
            <a:lvl7pPr marL="3200400" lvl="6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7pPr>
            <a:lvl8pPr marL="3657600" lvl="7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8pPr>
            <a:lvl9pPr marL="4114800" lvl="8" indent="-228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sz="1067" b="1"/>
            </a:lvl9pPr>
          </a:lstStyle>
          <a:p>
            <a:endParaRPr/>
          </a:p>
        </p:txBody>
      </p:sp>
      <p:sp>
        <p:nvSpPr>
          <p:cNvPr id="124" name="Google Shape;124;p31"/>
          <p:cNvSpPr txBox="1">
            <a:spLocks noGrp="1"/>
          </p:cNvSpPr>
          <p:nvPr>
            <p:ph type="body" idx="4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marL="2286000" lvl="4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marL="2743200" lvl="5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marL="3200400" lvl="6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marL="3657600" lvl="7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marL="4114800" lvl="8" indent="-296354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3"/>
          <p:cNvSpPr txBox="1">
            <a:spLocks noGrp="1"/>
          </p:cNvSpPr>
          <p:nvPr>
            <p:ph type="body" idx="1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4045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marL="914400" lvl="1" indent="-347154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marL="2286000" lvl="4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marL="2743200" lvl="5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marL="3200400" lvl="6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marL="3657600" lvl="7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marL="4114800" lvl="8" indent="-313245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>
            <a:endParaRPr/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2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marL="1828800" lvl="3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3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sz="1333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4"/>
          <p:cNvSpPr>
            <a:spLocks noGrp="1"/>
          </p:cNvSpPr>
          <p:nvPr>
            <p:ph type="pic" idx="2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4"/>
          <p:cNvSpPr txBox="1">
            <a:spLocks noGrp="1"/>
          </p:cNvSpPr>
          <p:nvPr>
            <p:ph type="body" idx="1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marL="914400" lvl="1" indent="-2286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marL="1828800" lvl="3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4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body" idx="1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6"/>
          <p:cNvSpPr txBox="1">
            <a:spLocks noGrp="1"/>
          </p:cNvSpPr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body" idx="1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6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6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6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4045" algn="l" rtl="0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154" algn="l" rtl="0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3245" algn="l" rtl="0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ftr" idx="11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sldNum" idx="12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1"/>
          <p:cNvGrpSpPr/>
          <p:nvPr/>
        </p:nvGrpSpPr>
        <p:grpSpPr>
          <a:xfrm>
            <a:off x="4797502" y="154746"/>
            <a:ext cx="7244443" cy="6555544"/>
            <a:chOff x="4797502" y="-1"/>
            <a:chExt cx="7394498" cy="6817129"/>
          </a:xfrm>
        </p:grpSpPr>
        <p:pic>
          <p:nvPicPr>
            <p:cNvPr id="166" name="Google Shape;166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938201" y="0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391928" y="2380981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938201" y="2380981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412734" y="24225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7391928" y="4721095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9938201" y="4699011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797502" y="4721095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822613" y="2379416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4848225" y="-1"/>
              <a:ext cx="2253799" cy="20960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"/>
          <p:cNvGrpSpPr/>
          <p:nvPr/>
        </p:nvGrpSpPr>
        <p:grpSpPr>
          <a:xfrm>
            <a:off x="1570406" y="1262857"/>
            <a:ext cx="5424260" cy="4447518"/>
            <a:chOff x="1570406" y="1146127"/>
            <a:chExt cx="5424260" cy="4447518"/>
          </a:xfrm>
        </p:grpSpPr>
        <p:sp>
          <p:nvSpPr>
            <p:cNvPr id="176" name="Google Shape;176;p1"/>
            <p:cNvSpPr/>
            <p:nvPr/>
          </p:nvSpPr>
          <p:spPr>
            <a:xfrm>
              <a:off x="1919083" y="1261219"/>
              <a:ext cx="5075583" cy="4332425"/>
            </a:xfrm>
            <a:prstGeom prst="flowChartConnector">
              <a:avLst/>
            </a:prstGeom>
            <a:solidFill>
              <a:srgbClr val="323F4F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1570406" y="1146127"/>
              <a:ext cx="4848300" cy="4332300"/>
            </a:xfrm>
            <a:prstGeom prst="flowChartConnector">
              <a:avLst/>
            </a:prstGeom>
            <a:solidFill>
              <a:srgbClr val="FF00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3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Video Game Analysis Report</a:t>
              </a:r>
              <a:endParaRPr sz="530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1B92717B-EC90-E0A1-B213-011CFE3F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">
            <a:extLst>
              <a:ext uri="{FF2B5EF4-FFF2-40B4-BE49-F238E27FC236}">
                <a16:creationId xmlns:a16="http://schemas.microsoft.com/office/drawing/2014/main" id="{9325E1B4-96F8-9697-79EA-34998E8481F6}"/>
              </a:ext>
            </a:extLst>
          </p:cNvPr>
          <p:cNvGrpSpPr/>
          <p:nvPr/>
        </p:nvGrpSpPr>
        <p:grpSpPr>
          <a:xfrm>
            <a:off x="207539" y="7386671"/>
            <a:ext cx="11984461" cy="943296"/>
            <a:chOff x="0" y="0"/>
            <a:chExt cx="23005033" cy="2689439"/>
          </a:xfrm>
        </p:grpSpPr>
        <p:pic>
          <p:nvPicPr>
            <p:cNvPr id="385" name="Google Shape;385;p10">
              <a:extLst>
                <a:ext uri="{FF2B5EF4-FFF2-40B4-BE49-F238E27FC236}">
                  <a16:creationId xmlns:a16="http://schemas.microsoft.com/office/drawing/2014/main" id="{5C1A9DC7-8E99-DCE2-FE64-2CD41E67A91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0">
              <a:extLst>
                <a:ext uri="{FF2B5EF4-FFF2-40B4-BE49-F238E27FC236}">
                  <a16:creationId xmlns:a16="http://schemas.microsoft.com/office/drawing/2014/main" id="{9CA41D87-6F8F-BE7A-90F6-462C9CDA9DF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0">
              <a:extLst>
                <a:ext uri="{FF2B5EF4-FFF2-40B4-BE49-F238E27FC236}">
                  <a16:creationId xmlns:a16="http://schemas.microsoft.com/office/drawing/2014/main" id="{FDE56BC1-2463-DB0B-F9EA-2729705901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0">
              <a:extLst>
                <a:ext uri="{FF2B5EF4-FFF2-40B4-BE49-F238E27FC236}">
                  <a16:creationId xmlns:a16="http://schemas.microsoft.com/office/drawing/2014/main" id="{38A0FECC-95DE-7703-4690-47DC4BD3C93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0">
              <a:extLst>
                <a:ext uri="{FF2B5EF4-FFF2-40B4-BE49-F238E27FC236}">
                  <a16:creationId xmlns:a16="http://schemas.microsoft.com/office/drawing/2014/main" id="{324671DC-911F-F5F7-F979-10C0E5DD03F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0">
              <a:extLst>
                <a:ext uri="{FF2B5EF4-FFF2-40B4-BE49-F238E27FC236}">
                  <a16:creationId xmlns:a16="http://schemas.microsoft.com/office/drawing/2014/main" id="{C826308F-BD5B-4847-0A4F-9A17A0CB60C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">
              <a:extLst>
                <a:ext uri="{FF2B5EF4-FFF2-40B4-BE49-F238E27FC236}">
                  <a16:creationId xmlns:a16="http://schemas.microsoft.com/office/drawing/2014/main" id="{985808DF-D59C-C4AD-4E52-51E43E71812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>
            <a:extLst>
              <a:ext uri="{FF2B5EF4-FFF2-40B4-BE49-F238E27FC236}">
                <a16:creationId xmlns:a16="http://schemas.microsoft.com/office/drawing/2014/main" id="{536FF7A5-5086-033C-FD97-2A32186D101D}"/>
              </a:ext>
            </a:extLst>
          </p:cNvPr>
          <p:cNvGrpSpPr/>
          <p:nvPr/>
        </p:nvGrpSpPr>
        <p:grpSpPr>
          <a:xfrm>
            <a:off x="207538" y="-1455367"/>
            <a:ext cx="11502517" cy="918029"/>
            <a:chOff x="0" y="0"/>
            <a:chExt cx="23005033" cy="2689439"/>
          </a:xfrm>
        </p:grpSpPr>
        <p:pic>
          <p:nvPicPr>
            <p:cNvPr id="396" name="Google Shape;396;p10">
              <a:extLst>
                <a:ext uri="{FF2B5EF4-FFF2-40B4-BE49-F238E27FC236}">
                  <a16:creationId xmlns:a16="http://schemas.microsoft.com/office/drawing/2014/main" id="{7F8093A9-2E90-B576-EDC0-DA0411E0172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>
              <a:extLst>
                <a:ext uri="{FF2B5EF4-FFF2-40B4-BE49-F238E27FC236}">
                  <a16:creationId xmlns:a16="http://schemas.microsoft.com/office/drawing/2014/main" id="{F06FE3BF-1CDD-A8C1-355E-6782E7B0EC4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>
              <a:extLst>
                <a:ext uri="{FF2B5EF4-FFF2-40B4-BE49-F238E27FC236}">
                  <a16:creationId xmlns:a16="http://schemas.microsoft.com/office/drawing/2014/main" id="{12D41E15-C7A3-3E38-3846-285F4CC0A9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>
              <a:extLst>
                <a:ext uri="{FF2B5EF4-FFF2-40B4-BE49-F238E27FC236}">
                  <a16:creationId xmlns:a16="http://schemas.microsoft.com/office/drawing/2014/main" id="{55D04370-B22A-4547-CD64-8514C7135ED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>
              <a:extLst>
                <a:ext uri="{FF2B5EF4-FFF2-40B4-BE49-F238E27FC236}">
                  <a16:creationId xmlns:a16="http://schemas.microsoft.com/office/drawing/2014/main" id="{6C4FB8DA-97F3-24B2-A78D-E246C50BEE1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>
              <a:extLst>
                <a:ext uri="{FF2B5EF4-FFF2-40B4-BE49-F238E27FC236}">
                  <a16:creationId xmlns:a16="http://schemas.microsoft.com/office/drawing/2014/main" id="{6B325AB2-DFEE-DFF7-9B5B-928252F355D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>
              <a:extLst>
                <a:ext uri="{FF2B5EF4-FFF2-40B4-BE49-F238E27FC236}">
                  <a16:creationId xmlns:a16="http://schemas.microsoft.com/office/drawing/2014/main" id="{146D253B-8CA3-417F-020F-8352F3A82FE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BE8D6B4-94CC-01AE-A3C5-2BED966B8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269579"/>
            <a:ext cx="11420475" cy="63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0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4BFFABF2-605C-BA25-0DF3-4EC72B10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">
            <a:extLst>
              <a:ext uri="{FF2B5EF4-FFF2-40B4-BE49-F238E27FC236}">
                <a16:creationId xmlns:a16="http://schemas.microsoft.com/office/drawing/2014/main" id="{3B8AEFB7-9A98-26CD-DB9D-37D914D9D98B}"/>
              </a:ext>
            </a:extLst>
          </p:cNvPr>
          <p:cNvGrpSpPr/>
          <p:nvPr/>
        </p:nvGrpSpPr>
        <p:grpSpPr>
          <a:xfrm>
            <a:off x="207539" y="7386671"/>
            <a:ext cx="11984461" cy="943296"/>
            <a:chOff x="0" y="0"/>
            <a:chExt cx="23005033" cy="2689439"/>
          </a:xfrm>
        </p:grpSpPr>
        <p:pic>
          <p:nvPicPr>
            <p:cNvPr id="385" name="Google Shape;385;p10">
              <a:extLst>
                <a:ext uri="{FF2B5EF4-FFF2-40B4-BE49-F238E27FC236}">
                  <a16:creationId xmlns:a16="http://schemas.microsoft.com/office/drawing/2014/main" id="{D37D52B6-0695-FA60-75F0-70DD66CE883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0">
              <a:extLst>
                <a:ext uri="{FF2B5EF4-FFF2-40B4-BE49-F238E27FC236}">
                  <a16:creationId xmlns:a16="http://schemas.microsoft.com/office/drawing/2014/main" id="{02E0DCEF-3007-57C6-2506-BE70975E362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0">
              <a:extLst>
                <a:ext uri="{FF2B5EF4-FFF2-40B4-BE49-F238E27FC236}">
                  <a16:creationId xmlns:a16="http://schemas.microsoft.com/office/drawing/2014/main" id="{EAB66D77-CB26-CA13-A5FD-8621A8B7C6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0">
              <a:extLst>
                <a:ext uri="{FF2B5EF4-FFF2-40B4-BE49-F238E27FC236}">
                  <a16:creationId xmlns:a16="http://schemas.microsoft.com/office/drawing/2014/main" id="{D4E4F24E-480F-3A93-97B1-482EA069410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0">
              <a:extLst>
                <a:ext uri="{FF2B5EF4-FFF2-40B4-BE49-F238E27FC236}">
                  <a16:creationId xmlns:a16="http://schemas.microsoft.com/office/drawing/2014/main" id="{777DC2BA-8380-DE55-8497-5337130769A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0">
              <a:extLst>
                <a:ext uri="{FF2B5EF4-FFF2-40B4-BE49-F238E27FC236}">
                  <a16:creationId xmlns:a16="http://schemas.microsoft.com/office/drawing/2014/main" id="{A3A1BE10-0258-CCF9-FF77-1BCFDA66918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">
              <a:extLst>
                <a:ext uri="{FF2B5EF4-FFF2-40B4-BE49-F238E27FC236}">
                  <a16:creationId xmlns:a16="http://schemas.microsoft.com/office/drawing/2014/main" id="{D92916A6-BD1B-53F2-2BE3-C8ED07CF6B2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>
            <a:extLst>
              <a:ext uri="{FF2B5EF4-FFF2-40B4-BE49-F238E27FC236}">
                <a16:creationId xmlns:a16="http://schemas.microsoft.com/office/drawing/2014/main" id="{7D2EC403-16E6-50F5-EC0D-59944E507F7D}"/>
              </a:ext>
            </a:extLst>
          </p:cNvPr>
          <p:cNvGrpSpPr/>
          <p:nvPr/>
        </p:nvGrpSpPr>
        <p:grpSpPr>
          <a:xfrm>
            <a:off x="207538" y="-1455367"/>
            <a:ext cx="11502517" cy="918029"/>
            <a:chOff x="0" y="0"/>
            <a:chExt cx="23005033" cy="2689439"/>
          </a:xfrm>
        </p:grpSpPr>
        <p:pic>
          <p:nvPicPr>
            <p:cNvPr id="396" name="Google Shape;396;p10">
              <a:extLst>
                <a:ext uri="{FF2B5EF4-FFF2-40B4-BE49-F238E27FC236}">
                  <a16:creationId xmlns:a16="http://schemas.microsoft.com/office/drawing/2014/main" id="{FBA90891-FC65-8421-F9FD-9B67FDDD458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>
              <a:extLst>
                <a:ext uri="{FF2B5EF4-FFF2-40B4-BE49-F238E27FC236}">
                  <a16:creationId xmlns:a16="http://schemas.microsoft.com/office/drawing/2014/main" id="{E35FF5E4-7480-E9C4-B1F4-0A77CC0BC80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>
              <a:extLst>
                <a:ext uri="{FF2B5EF4-FFF2-40B4-BE49-F238E27FC236}">
                  <a16:creationId xmlns:a16="http://schemas.microsoft.com/office/drawing/2014/main" id="{269AFF50-C4A8-3A0A-D35C-9E4B96EE14D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>
              <a:extLst>
                <a:ext uri="{FF2B5EF4-FFF2-40B4-BE49-F238E27FC236}">
                  <a16:creationId xmlns:a16="http://schemas.microsoft.com/office/drawing/2014/main" id="{571C8AB8-2E8C-0F5B-9C01-2226C271852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>
              <a:extLst>
                <a:ext uri="{FF2B5EF4-FFF2-40B4-BE49-F238E27FC236}">
                  <a16:creationId xmlns:a16="http://schemas.microsoft.com/office/drawing/2014/main" id="{2855C720-672A-E2DB-0E42-DED1A080B1C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>
              <a:extLst>
                <a:ext uri="{FF2B5EF4-FFF2-40B4-BE49-F238E27FC236}">
                  <a16:creationId xmlns:a16="http://schemas.microsoft.com/office/drawing/2014/main" id="{858EEDFD-51B1-80DC-3431-552A653A21F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>
              <a:extLst>
                <a:ext uri="{FF2B5EF4-FFF2-40B4-BE49-F238E27FC236}">
                  <a16:creationId xmlns:a16="http://schemas.microsoft.com/office/drawing/2014/main" id="{DFE628B5-1F36-D2A8-EE51-E7E29909C2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E691AC8-5899-4F5B-6A5F-AE247FC81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" y="269579"/>
            <a:ext cx="11761561" cy="637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0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613DA3B2-1F41-BE7B-2981-762FAE37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">
            <a:extLst>
              <a:ext uri="{FF2B5EF4-FFF2-40B4-BE49-F238E27FC236}">
                <a16:creationId xmlns:a16="http://schemas.microsoft.com/office/drawing/2014/main" id="{DA7ABF47-3239-90D5-27BC-065546798CF0}"/>
              </a:ext>
            </a:extLst>
          </p:cNvPr>
          <p:cNvGrpSpPr/>
          <p:nvPr/>
        </p:nvGrpSpPr>
        <p:grpSpPr>
          <a:xfrm>
            <a:off x="207539" y="7386671"/>
            <a:ext cx="11984461" cy="943296"/>
            <a:chOff x="0" y="0"/>
            <a:chExt cx="23005033" cy="2689439"/>
          </a:xfrm>
        </p:grpSpPr>
        <p:pic>
          <p:nvPicPr>
            <p:cNvPr id="385" name="Google Shape;385;p10">
              <a:extLst>
                <a:ext uri="{FF2B5EF4-FFF2-40B4-BE49-F238E27FC236}">
                  <a16:creationId xmlns:a16="http://schemas.microsoft.com/office/drawing/2014/main" id="{371D0795-600B-575C-4F3C-FBC78A29F0D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0">
              <a:extLst>
                <a:ext uri="{FF2B5EF4-FFF2-40B4-BE49-F238E27FC236}">
                  <a16:creationId xmlns:a16="http://schemas.microsoft.com/office/drawing/2014/main" id="{5BCDEC30-851C-4D7D-5506-6E66639A54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0">
              <a:extLst>
                <a:ext uri="{FF2B5EF4-FFF2-40B4-BE49-F238E27FC236}">
                  <a16:creationId xmlns:a16="http://schemas.microsoft.com/office/drawing/2014/main" id="{12F8C1B3-4796-4FBD-0014-B7729242E91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0">
              <a:extLst>
                <a:ext uri="{FF2B5EF4-FFF2-40B4-BE49-F238E27FC236}">
                  <a16:creationId xmlns:a16="http://schemas.microsoft.com/office/drawing/2014/main" id="{79AD3C81-F9D6-0E09-8AD3-48D11230244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0">
              <a:extLst>
                <a:ext uri="{FF2B5EF4-FFF2-40B4-BE49-F238E27FC236}">
                  <a16:creationId xmlns:a16="http://schemas.microsoft.com/office/drawing/2014/main" id="{E00CE03D-7213-23D3-6784-A2AA3559EF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0">
              <a:extLst>
                <a:ext uri="{FF2B5EF4-FFF2-40B4-BE49-F238E27FC236}">
                  <a16:creationId xmlns:a16="http://schemas.microsoft.com/office/drawing/2014/main" id="{91961C9A-4CC8-F692-F8DA-C1C4BF55F6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">
              <a:extLst>
                <a:ext uri="{FF2B5EF4-FFF2-40B4-BE49-F238E27FC236}">
                  <a16:creationId xmlns:a16="http://schemas.microsoft.com/office/drawing/2014/main" id="{9541A9A2-2158-2E0C-AE2D-B2C124B698B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>
            <a:extLst>
              <a:ext uri="{FF2B5EF4-FFF2-40B4-BE49-F238E27FC236}">
                <a16:creationId xmlns:a16="http://schemas.microsoft.com/office/drawing/2014/main" id="{5E0815FA-B93F-7BF0-1A67-995C6B5BCA5B}"/>
              </a:ext>
            </a:extLst>
          </p:cNvPr>
          <p:cNvGrpSpPr/>
          <p:nvPr/>
        </p:nvGrpSpPr>
        <p:grpSpPr>
          <a:xfrm>
            <a:off x="207538" y="-1455367"/>
            <a:ext cx="11502517" cy="918029"/>
            <a:chOff x="0" y="0"/>
            <a:chExt cx="23005033" cy="2689439"/>
          </a:xfrm>
        </p:grpSpPr>
        <p:pic>
          <p:nvPicPr>
            <p:cNvPr id="396" name="Google Shape;396;p10">
              <a:extLst>
                <a:ext uri="{FF2B5EF4-FFF2-40B4-BE49-F238E27FC236}">
                  <a16:creationId xmlns:a16="http://schemas.microsoft.com/office/drawing/2014/main" id="{1F75F705-BF69-6F75-EC24-4BEF2A96E0F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>
              <a:extLst>
                <a:ext uri="{FF2B5EF4-FFF2-40B4-BE49-F238E27FC236}">
                  <a16:creationId xmlns:a16="http://schemas.microsoft.com/office/drawing/2014/main" id="{A7CBB921-A594-C057-CC4F-E9C6EC19308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>
              <a:extLst>
                <a:ext uri="{FF2B5EF4-FFF2-40B4-BE49-F238E27FC236}">
                  <a16:creationId xmlns:a16="http://schemas.microsoft.com/office/drawing/2014/main" id="{A48B9081-49A5-B84B-6CCC-D29D9D020EA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>
              <a:extLst>
                <a:ext uri="{FF2B5EF4-FFF2-40B4-BE49-F238E27FC236}">
                  <a16:creationId xmlns:a16="http://schemas.microsoft.com/office/drawing/2014/main" id="{49773ADB-81C1-4D94-CA96-55E68D5E26B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>
              <a:extLst>
                <a:ext uri="{FF2B5EF4-FFF2-40B4-BE49-F238E27FC236}">
                  <a16:creationId xmlns:a16="http://schemas.microsoft.com/office/drawing/2014/main" id="{C1BE754F-84C2-73C9-3620-4207CA395F6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>
              <a:extLst>
                <a:ext uri="{FF2B5EF4-FFF2-40B4-BE49-F238E27FC236}">
                  <a16:creationId xmlns:a16="http://schemas.microsoft.com/office/drawing/2014/main" id="{EA5CEBB9-E24B-DECB-6BFD-F3CA76A3E60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>
              <a:extLst>
                <a:ext uri="{FF2B5EF4-FFF2-40B4-BE49-F238E27FC236}">
                  <a16:creationId xmlns:a16="http://schemas.microsoft.com/office/drawing/2014/main" id="{58F885EF-D09E-C084-EB8E-0880E4F0DBA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BE886E-E848-1370-A46D-46EB8818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85382"/>
            <a:ext cx="11775849" cy="60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2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C39CC27C-1A11-C510-81B8-CC2613CE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">
            <a:extLst>
              <a:ext uri="{FF2B5EF4-FFF2-40B4-BE49-F238E27FC236}">
                <a16:creationId xmlns:a16="http://schemas.microsoft.com/office/drawing/2014/main" id="{A8D73F06-4CDA-59AC-FD35-CA64C083016F}"/>
              </a:ext>
            </a:extLst>
          </p:cNvPr>
          <p:cNvGrpSpPr/>
          <p:nvPr/>
        </p:nvGrpSpPr>
        <p:grpSpPr>
          <a:xfrm>
            <a:off x="207539" y="7386671"/>
            <a:ext cx="11984461" cy="943296"/>
            <a:chOff x="0" y="0"/>
            <a:chExt cx="23005033" cy="2689439"/>
          </a:xfrm>
        </p:grpSpPr>
        <p:pic>
          <p:nvPicPr>
            <p:cNvPr id="385" name="Google Shape;385;p10">
              <a:extLst>
                <a:ext uri="{FF2B5EF4-FFF2-40B4-BE49-F238E27FC236}">
                  <a16:creationId xmlns:a16="http://schemas.microsoft.com/office/drawing/2014/main" id="{7FAF5799-C0EA-3E5B-C11A-50DB4EED16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0">
              <a:extLst>
                <a:ext uri="{FF2B5EF4-FFF2-40B4-BE49-F238E27FC236}">
                  <a16:creationId xmlns:a16="http://schemas.microsoft.com/office/drawing/2014/main" id="{3449F168-999A-AACF-67A2-4BD9B2B00B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0">
              <a:extLst>
                <a:ext uri="{FF2B5EF4-FFF2-40B4-BE49-F238E27FC236}">
                  <a16:creationId xmlns:a16="http://schemas.microsoft.com/office/drawing/2014/main" id="{0CFB688F-C3C9-23C8-602A-0E5B9791B60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0">
              <a:extLst>
                <a:ext uri="{FF2B5EF4-FFF2-40B4-BE49-F238E27FC236}">
                  <a16:creationId xmlns:a16="http://schemas.microsoft.com/office/drawing/2014/main" id="{8CA0EF16-A828-67D8-EE3A-8A5F4EE6883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0">
              <a:extLst>
                <a:ext uri="{FF2B5EF4-FFF2-40B4-BE49-F238E27FC236}">
                  <a16:creationId xmlns:a16="http://schemas.microsoft.com/office/drawing/2014/main" id="{01115B26-518A-16B3-E6DB-FF9123F39E3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0">
              <a:extLst>
                <a:ext uri="{FF2B5EF4-FFF2-40B4-BE49-F238E27FC236}">
                  <a16:creationId xmlns:a16="http://schemas.microsoft.com/office/drawing/2014/main" id="{E97919CD-3FEF-4AC5-0635-00B40D1CD2E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">
              <a:extLst>
                <a:ext uri="{FF2B5EF4-FFF2-40B4-BE49-F238E27FC236}">
                  <a16:creationId xmlns:a16="http://schemas.microsoft.com/office/drawing/2014/main" id="{003876C7-41B0-FB60-54F3-8FEC2E96127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>
            <a:extLst>
              <a:ext uri="{FF2B5EF4-FFF2-40B4-BE49-F238E27FC236}">
                <a16:creationId xmlns:a16="http://schemas.microsoft.com/office/drawing/2014/main" id="{BED7C3DD-17F9-5ACD-75E7-1AAE281FF8B8}"/>
              </a:ext>
            </a:extLst>
          </p:cNvPr>
          <p:cNvGrpSpPr/>
          <p:nvPr/>
        </p:nvGrpSpPr>
        <p:grpSpPr>
          <a:xfrm>
            <a:off x="207538" y="-1455367"/>
            <a:ext cx="11502517" cy="918029"/>
            <a:chOff x="0" y="0"/>
            <a:chExt cx="23005033" cy="2689439"/>
          </a:xfrm>
        </p:grpSpPr>
        <p:pic>
          <p:nvPicPr>
            <p:cNvPr id="396" name="Google Shape;396;p10">
              <a:extLst>
                <a:ext uri="{FF2B5EF4-FFF2-40B4-BE49-F238E27FC236}">
                  <a16:creationId xmlns:a16="http://schemas.microsoft.com/office/drawing/2014/main" id="{C47FBADC-679B-28C9-63DD-F035439E0B8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>
              <a:extLst>
                <a:ext uri="{FF2B5EF4-FFF2-40B4-BE49-F238E27FC236}">
                  <a16:creationId xmlns:a16="http://schemas.microsoft.com/office/drawing/2014/main" id="{9ACEAC5E-0B34-EAB9-A335-E003DAC3EE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>
              <a:extLst>
                <a:ext uri="{FF2B5EF4-FFF2-40B4-BE49-F238E27FC236}">
                  <a16:creationId xmlns:a16="http://schemas.microsoft.com/office/drawing/2014/main" id="{209057CA-C95B-284E-EEA0-372FC3D1063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>
              <a:extLst>
                <a:ext uri="{FF2B5EF4-FFF2-40B4-BE49-F238E27FC236}">
                  <a16:creationId xmlns:a16="http://schemas.microsoft.com/office/drawing/2014/main" id="{62572241-8801-495F-B67A-DBDB7B3B276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>
              <a:extLst>
                <a:ext uri="{FF2B5EF4-FFF2-40B4-BE49-F238E27FC236}">
                  <a16:creationId xmlns:a16="http://schemas.microsoft.com/office/drawing/2014/main" id="{75639235-6C47-CAD2-6F37-B8F2A41D17B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>
              <a:extLst>
                <a:ext uri="{FF2B5EF4-FFF2-40B4-BE49-F238E27FC236}">
                  <a16:creationId xmlns:a16="http://schemas.microsoft.com/office/drawing/2014/main" id="{FF1EC6D6-AA71-B595-787C-AE92C26C998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>
              <a:extLst>
                <a:ext uri="{FF2B5EF4-FFF2-40B4-BE49-F238E27FC236}">
                  <a16:creationId xmlns:a16="http://schemas.microsoft.com/office/drawing/2014/main" id="{1E3EFE80-779E-9CD7-981E-A4A1334080F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4FF4349-E639-9D4C-F0C7-72A735C5C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85382"/>
            <a:ext cx="11806238" cy="64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46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1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7045657" y="3049781"/>
            <a:ext cx="628311" cy="1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7014467" y="1164771"/>
            <a:ext cx="628311" cy="1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7045657" y="4900703"/>
            <a:ext cx="628311" cy="186399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1"/>
          <p:cNvSpPr txBox="1"/>
          <p:nvPr/>
        </p:nvSpPr>
        <p:spPr>
          <a:xfrm>
            <a:off x="1887338" y="2828825"/>
            <a:ext cx="3135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0000"/>
                </a:solidFill>
                <a:latin typeface="Helvetica Neue"/>
                <a:ea typeface="Calibri"/>
                <a:cs typeface="Calibri"/>
                <a:sym typeface="Calibri"/>
              </a:rPr>
              <a:t>Summary</a:t>
            </a:r>
            <a:endParaRPr sz="4000" dirty="0">
              <a:latin typeface="Helvetica Neue"/>
            </a:endParaRPr>
          </a:p>
        </p:txBody>
      </p:sp>
      <p:grpSp>
        <p:nvGrpSpPr>
          <p:cNvPr id="423" name="Google Shape;423;p11"/>
          <p:cNvGrpSpPr/>
          <p:nvPr/>
        </p:nvGrpSpPr>
        <p:grpSpPr>
          <a:xfrm>
            <a:off x="218021" y="6083476"/>
            <a:ext cx="6561001" cy="1344720"/>
            <a:chOff x="0" y="0"/>
            <a:chExt cx="12948452" cy="2689439"/>
          </a:xfrm>
        </p:grpSpPr>
        <p:pic>
          <p:nvPicPr>
            <p:cNvPr id="424" name="Google Shape;424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" name="Google Shape;428;p11"/>
          <p:cNvGrpSpPr/>
          <p:nvPr/>
        </p:nvGrpSpPr>
        <p:grpSpPr>
          <a:xfrm>
            <a:off x="304797" y="-640128"/>
            <a:ext cx="6474226" cy="1344720"/>
            <a:chOff x="0" y="0"/>
            <a:chExt cx="12948452" cy="2689439"/>
          </a:xfrm>
        </p:grpSpPr>
        <p:pic>
          <p:nvPicPr>
            <p:cNvPr id="429" name="Google Shape;429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1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11"/>
          <p:cNvSpPr txBox="1"/>
          <p:nvPr/>
        </p:nvSpPr>
        <p:spPr>
          <a:xfrm>
            <a:off x="7513812" y="943815"/>
            <a:ext cx="419350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Action is the most popular video game genre.</a:t>
            </a:r>
            <a:endParaRPr sz="2000" dirty="0">
              <a:latin typeface="Helvetica Neue"/>
            </a:endParaRPr>
          </a:p>
        </p:txBody>
      </p:sp>
      <p:sp>
        <p:nvSpPr>
          <p:cNvPr id="434" name="Google Shape;434;p11"/>
          <p:cNvSpPr txBox="1"/>
          <p:nvPr/>
        </p:nvSpPr>
        <p:spPr>
          <a:xfrm>
            <a:off x="7513811" y="2828835"/>
            <a:ext cx="38982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Nintendo is the most popular video game publisher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  <p:sp>
        <p:nvSpPr>
          <p:cNvPr id="435" name="Google Shape;435;p11"/>
          <p:cNvSpPr txBox="1"/>
          <p:nvPr/>
        </p:nvSpPr>
        <p:spPr>
          <a:xfrm>
            <a:off x="7513812" y="4679747"/>
            <a:ext cx="3898200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Sales trends indicate a peak in the mid-2000s across most regions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244485507_4_51"/>
          <p:cNvSpPr txBox="1"/>
          <p:nvPr/>
        </p:nvSpPr>
        <p:spPr>
          <a:xfrm>
            <a:off x="275300" y="130700"/>
            <a:ext cx="5362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-US" sz="1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g32244485507_4_51"/>
          <p:cNvSpPr txBox="1"/>
          <p:nvPr/>
        </p:nvSpPr>
        <p:spPr>
          <a:xfrm>
            <a:off x="8248093" y="5093258"/>
            <a:ext cx="381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g32244485507_4_51"/>
          <p:cNvGrpSpPr/>
          <p:nvPr/>
        </p:nvGrpSpPr>
        <p:grpSpPr>
          <a:xfrm>
            <a:off x="737414" y="5533512"/>
            <a:ext cx="10909944" cy="1839642"/>
            <a:chOff x="0" y="0"/>
            <a:chExt cx="23005033" cy="2689440"/>
          </a:xfrm>
        </p:grpSpPr>
        <p:pic>
          <p:nvPicPr>
            <p:cNvPr id="447" name="Google Shape;447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2244485507_4_51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Google Shape;454;g32244485507_4_51"/>
          <p:cNvSpPr txBox="1"/>
          <p:nvPr/>
        </p:nvSpPr>
        <p:spPr>
          <a:xfrm>
            <a:off x="963204" y="471504"/>
            <a:ext cx="10704544" cy="5324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Game Companies should focus on  platforms with the highest user engagement for their target genre</a:t>
            </a: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Companies should avoid heavy investment in declining genres unless there's a unique value proposition.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North America is the dominant market with </a:t>
            </a:r>
            <a:r>
              <a:rPr lang="en-US" sz="2000" b="1" dirty="0">
                <a:latin typeface="Helvetica Neue"/>
              </a:rPr>
              <a:t>4,384.41 million units sold</a:t>
            </a:r>
            <a:r>
              <a:rPr lang="en-US" sz="2000" dirty="0">
                <a:latin typeface="Helvetica Neue"/>
              </a:rPr>
              <a:t>, contributing the largest share to global sales. This suggests that video game publishers and developers should prioritize this region in marketing and distribution strategies.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Launch new games or run promotional campaigns during key holiday periods to maximize revenue.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32244485507_4_5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5607" y="1545444"/>
            <a:ext cx="628311" cy="1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2244485507_4_5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6654" y="2483242"/>
            <a:ext cx="628311" cy="18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32244485507_4_5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36505" y="3474830"/>
            <a:ext cx="628311" cy="18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2244485507_4_51"/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16457" y="4685903"/>
            <a:ext cx="628311" cy="18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3">
          <a:extLst>
            <a:ext uri="{FF2B5EF4-FFF2-40B4-BE49-F238E27FC236}">
              <a16:creationId xmlns:a16="http://schemas.microsoft.com/office/drawing/2014/main" id="{9506F94B-354B-1C91-BE37-59D9B1EDF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244485507_4_51">
            <a:extLst>
              <a:ext uri="{FF2B5EF4-FFF2-40B4-BE49-F238E27FC236}">
                <a16:creationId xmlns:a16="http://schemas.microsoft.com/office/drawing/2014/main" id="{52D997F6-8DE0-E6BE-57D3-5EF5AA047005}"/>
              </a:ext>
            </a:extLst>
          </p:cNvPr>
          <p:cNvSpPr txBox="1"/>
          <p:nvPr/>
        </p:nvSpPr>
        <p:spPr>
          <a:xfrm>
            <a:off x="275300" y="130700"/>
            <a:ext cx="5362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r>
              <a:rPr lang="en-US" sz="1733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445" name="Google Shape;445;g32244485507_4_51">
            <a:extLst>
              <a:ext uri="{FF2B5EF4-FFF2-40B4-BE49-F238E27FC236}">
                <a16:creationId xmlns:a16="http://schemas.microsoft.com/office/drawing/2014/main" id="{7031D233-5A1B-8292-8105-B76FAFF0DC3C}"/>
              </a:ext>
            </a:extLst>
          </p:cNvPr>
          <p:cNvSpPr txBox="1"/>
          <p:nvPr/>
        </p:nvSpPr>
        <p:spPr>
          <a:xfrm>
            <a:off x="8248093" y="5093258"/>
            <a:ext cx="3819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g32244485507_4_51">
            <a:extLst>
              <a:ext uri="{FF2B5EF4-FFF2-40B4-BE49-F238E27FC236}">
                <a16:creationId xmlns:a16="http://schemas.microsoft.com/office/drawing/2014/main" id="{3F8A9964-69BA-8059-84A4-F32007644A61}"/>
              </a:ext>
            </a:extLst>
          </p:cNvPr>
          <p:cNvGrpSpPr/>
          <p:nvPr/>
        </p:nvGrpSpPr>
        <p:grpSpPr>
          <a:xfrm>
            <a:off x="743752" y="5464535"/>
            <a:ext cx="10968733" cy="1908619"/>
            <a:chOff x="0" y="0"/>
            <a:chExt cx="23005033" cy="2689440"/>
          </a:xfrm>
        </p:grpSpPr>
        <p:pic>
          <p:nvPicPr>
            <p:cNvPr id="447" name="Google Shape;447;g32244485507_4_51">
              <a:extLst>
                <a:ext uri="{FF2B5EF4-FFF2-40B4-BE49-F238E27FC236}">
                  <a16:creationId xmlns:a16="http://schemas.microsoft.com/office/drawing/2014/main" id="{83720F42-2F0E-172E-47B0-21647F5AFE0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g32244485507_4_51">
              <a:extLst>
                <a:ext uri="{FF2B5EF4-FFF2-40B4-BE49-F238E27FC236}">
                  <a16:creationId xmlns:a16="http://schemas.microsoft.com/office/drawing/2014/main" id="{41BA5D5D-B873-6D1C-1B21-2BB7527529B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g32244485507_4_51">
              <a:extLst>
                <a:ext uri="{FF2B5EF4-FFF2-40B4-BE49-F238E27FC236}">
                  <a16:creationId xmlns:a16="http://schemas.microsoft.com/office/drawing/2014/main" id="{5E267FD6-C15D-4452-CAA6-ABA14577ACE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32244485507_4_51">
              <a:extLst>
                <a:ext uri="{FF2B5EF4-FFF2-40B4-BE49-F238E27FC236}">
                  <a16:creationId xmlns:a16="http://schemas.microsoft.com/office/drawing/2014/main" id="{858D65E6-A1AA-C300-ECC6-43A3C19691C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g32244485507_4_51">
              <a:extLst>
                <a:ext uri="{FF2B5EF4-FFF2-40B4-BE49-F238E27FC236}">
                  <a16:creationId xmlns:a16="http://schemas.microsoft.com/office/drawing/2014/main" id="{90921601-3DB9-6911-25E1-48C52023947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32244485507_4_51">
              <a:extLst>
                <a:ext uri="{FF2B5EF4-FFF2-40B4-BE49-F238E27FC236}">
                  <a16:creationId xmlns:a16="http://schemas.microsoft.com/office/drawing/2014/main" id="{87D3B319-784D-6AC3-409D-64AE58F3B3F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2244485507_4_51">
              <a:extLst>
                <a:ext uri="{FF2B5EF4-FFF2-40B4-BE49-F238E27FC236}">
                  <a16:creationId xmlns:a16="http://schemas.microsoft.com/office/drawing/2014/main" id="{B7977195-7FDC-177E-386A-AF04EB22738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" name="Google Shape;454;g32244485507_4_51">
            <a:extLst>
              <a:ext uri="{FF2B5EF4-FFF2-40B4-BE49-F238E27FC236}">
                <a16:creationId xmlns:a16="http://schemas.microsoft.com/office/drawing/2014/main" id="{3F3220BC-78F2-5A4F-6943-F7CE6BD072D3}"/>
              </a:ext>
            </a:extLst>
          </p:cNvPr>
          <p:cNvSpPr txBox="1"/>
          <p:nvPr/>
        </p:nvSpPr>
        <p:spPr>
          <a:xfrm>
            <a:off x="932962" y="979285"/>
            <a:ext cx="10779523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Allocate significant resources to marketing and distribution in North America and Europe due to their dominant sales figures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  <a:cs typeface="Calibri"/>
                <a:sym typeface="Calibri"/>
              </a:rPr>
              <a:t>Partner with influencers and esports events to drive engagement in these regions.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Re-release or remaster classic games from the late 1990s and 2000s, particularly in regions where sales peaked during that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Helvetica Neue"/>
              </a:rPr>
              <a:t>Target the "rest of the world" category with affordable pricing models, localization efforts, and mobile gaming initiatives</a:t>
            </a:r>
            <a:endParaRPr lang="en-US"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g32244485507_4_51">
            <a:extLst>
              <a:ext uri="{FF2B5EF4-FFF2-40B4-BE49-F238E27FC236}">
                <a16:creationId xmlns:a16="http://schemas.microsoft.com/office/drawing/2014/main" id="{1C4D36A9-215C-2D1C-363A-779D4177B312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3110" y="1441207"/>
            <a:ext cx="628311" cy="18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2244485507_4_51">
            <a:extLst>
              <a:ext uri="{FF2B5EF4-FFF2-40B4-BE49-F238E27FC236}">
                <a16:creationId xmlns:a16="http://schemas.microsoft.com/office/drawing/2014/main" id="{E6C9210C-81B9-A05F-31B2-C66CDA21B44A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6654" y="2385540"/>
            <a:ext cx="628311" cy="18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32244485507_4_51">
            <a:extLst>
              <a:ext uri="{FF2B5EF4-FFF2-40B4-BE49-F238E27FC236}">
                <a16:creationId xmlns:a16="http://schemas.microsoft.com/office/drawing/2014/main" id="{8E725D37-ACA6-F536-A07B-E1A93E179DAA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1750" y="3264128"/>
            <a:ext cx="628311" cy="184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g32244485507_4_51">
            <a:extLst>
              <a:ext uri="{FF2B5EF4-FFF2-40B4-BE49-F238E27FC236}">
                <a16:creationId xmlns:a16="http://schemas.microsoft.com/office/drawing/2014/main" id="{19183C12-9978-6992-5D1E-5419FE6351E0}"/>
              </a:ext>
            </a:extLst>
          </p:cNvPr>
          <p:cNvPicPr preferRelativeResize="0"/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 rot="5400000">
            <a:off x="521749" y="4361912"/>
            <a:ext cx="628311" cy="1843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C28989-FEE1-1958-F9A0-1D200290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3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F50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g32244485507_4_18"/>
          <p:cNvGrpSpPr/>
          <p:nvPr/>
        </p:nvGrpSpPr>
        <p:grpSpPr>
          <a:xfrm>
            <a:off x="1264919" y="1724082"/>
            <a:ext cx="2367911" cy="2251013"/>
            <a:chOff x="0" y="-1"/>
            <a:chExt cx="4735821" cy="4502025"/>
          </a:xfrm>
        </p:grpSpPr>
        <p:sp>
          <p:nvSpPr>
            <p:cNvPr id="468" name="Google Shape;468;g32244485507_4_18"/>
            <p:cNvSpPr/>
            <p:nvPr/>
          </p:nvSpPr>
          <p:spPr>
            <a:xfrm>
              <a:off x="782946" y="549149"/>
              <a:ext cx="3952875" cy="3952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9C1D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9" name="Google Shape;469;g32244485507_4_18"/>
            <p:cNvPicPr preferRelativeResize="0"/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b="318"/>
            <a:stretch/>
          </p:blipFill>
          <p:spPr>
            <a:xfrm rot="-5115456">
              <a:off x="160550" y="152500"/>
              <a:ext cx="3945849" cy="3954259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FF0000"/>
              </a:outerShdw>
            </a:effectLst>
          </p:spPr>
        </p:pic>
      </p:grpSp>
      <p:sp>
        <p:nvSpPr>
          <p:cNvPr id="470" name="Google Shape;470;g32244485507_4_18"/>
          <p:cNvSpPr txBox="1"/>
          <p:nvPr/>
        </p:nvSpPr>
        <p:spPr>
          <a:xfrm>
            <a:off x="4819093" y="2564808"/>
            <a:ext cx="38199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34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334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9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Any Questions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1" name="Google Shape;471;g32244485507_4_18"/>
          <p:cNvGrpSpPr/>
          <p:nvPr/>
        </p:nvGrpSpPr>
        <p:grpSpPr>
          <a:xfrm>
            <a:off x="344742" y="10"/>
            <a:ext cx="11502516" cy="1344720"/>
            <a:chOff x="0" y="0"/>
            <a:chExt cx="23005033" cy="2689440"/>
          </a:xfrm>
        </p:grpSpPr>
        <p:pic>
          <p:nvPicPr>
            <p:cNvPr id="472" name="Google Shape;472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3" name="Google Shape;473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Google Shape;474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5" name="Google Shape;475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6" name="Google Shape;476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7" name="Google Shape;477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" name="Google Shape;479;g32244485507_4_18"/>
          <p:cNvGrpSpPr/>
          <p:nvPr/>
        </p:nvGrpSpPr>
        <p:grpSpPr>
          <a:xfrm>
            <a:off x="344742" y="5498309"/>
            <a:ext cx="11502516" cy="1344720"/>
            <a:chOff x="0" y="0"/>
            <a:chExt cx="23005033" cy="2689440"/>
          </a:xfrm>
        </p:grpSpPr>
        <p:pic>
          <p:nvPicPr>
            <p:cNvPr id="480" name="Google Shape;480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1" name="Google Shape;481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2" name="Google Shape;482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6" name="Google Shape;486;g32244485507_4_18"/>
            <p:cNvPicPr preferRelativeResize="0"/>
            <p:nvPr/>
          </p:nvPicPr>
          <p:blipFill rotWithShape="1">
            <a:blip r:embed="rId5">
              <a:alphaModFix amt="80000"/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"/>
          <p:cNvGrpSpPr/>
          <p:nvPr/>
        </p:nvGrpSpPr>
        <p:grpSpPr>
          <a:xfrm>
            <a:off x="2297371" y="317113"/>
            <a:ext cx="5782349" cy="5507220"/>
            <a:chOff x="0" y="0"/>
            <a:chExt cx="11564700" cy="7139278"/>
          </a:xfrm>
        </p:grpSpPr>
        <p:sp>
          <p:nvSpPr>
            <p:cNvPr id="187" name="Google Shape;187;p2"/>
            <p:cNvSpPr txBox="1"/>
            <p:nvPr/>
          </p:nvSpPr>
          <p:spPr>
            <a:xfrm>
              <a:off x="0" y="0"/>
              <a:ext cx="11564592" cy="670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 dirty="0">
                  <a:solidFill>
                    <a:srgbClr val="000000"/>
                  </a:solidFill>
                  <a:latin typeface="Helvetica Neue"/>
                  <a:ea typeface="Calibri"/>
                  <a:cs typeface="Calibri"/>
                  <a:sym typeface="Calibri"/>
                </a:rPr>
                <a:t>OUTLINE</a:t>
              </a:r>
              <a:endParaRPr sz="2800" b="1" dirty="0">
                <a:latin typeface="Helvetica Neue"/>
              </a:endParaRPr>
            </a:p>
          </p:txBody>
        </p:sp>
        <p:sp>
          <p:nvSpPr>
            <p:cNvPr id="188" name="Google Shape;188;p2"/>
            <p:cNvSpPr txBox="1"/>
            <p:nvPr/>
          </p:nvSpPr>
          <p:spPr>
            <a:xfrm>
              <a:off x="0" y="2298167"/>
              <a:ext cx="11564700" cy="48411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381019" marR="0" lvl="0" indent="-364064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Helvetica Neue"/>
                  <a:ea typeface="Calibri"/>
                  <a:cs typeface="Calibri"/>
                  <a:sym typeface="Calibri"/>
                </a:rPr>
                <a:t>Introduction</a:t>
              </a:r>
            </a:p>
            <a:p>
              <a:pPr marL="16955" marR="0" lvl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</a:pPr>
              <a:endParaRPr sz="2400" dirty="0">
                <a:latin typeface="Helvetica Neue"/>
              </a:endParaRPr>
            </a:p>
            <a:p>
              <a:pPr marL="381019" marR="0" lvl="0" indent="-364064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dirty="0">
                  <a:latin typeface="Helvetica Neue"/>
                  <a:ea typeface="Calibri"/>
                  <a:cs typeface="Calibri"/>
                  <a:sym typeface="Calibri"/>
                </a:rPr>
                <a:t>Dashboard </a:t>
              </a:r>
              <a:r>
                <a:rPr lang="en-US" sz="2400" b="0" i="0" u="none" strike="noStrike" cap="none" dirty="0">
                  <a:solidFill>
                    <a:srgbClr val="000000"/>
                  </a:solidFill>
                  <a:latin typeface="Helvetica Neue"/>
                  <a:ea typeface="Calibri"/>
                  <a:cs typeface="Calibri"/>
                  <a:sym typeface="Calibri"/>
                </a:rPr>
                <a:t>Overview</a:t>
              </a:r>
            </a:p>
            <a:p>
              <a:pPr marL="16955" marR="0" lvl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</a:pPr>
              <a:endParaRPr sz="2400" dirty="0">
                <a:latin typeface="Helvetica Neue"/>
              </a:endParaRPr>
            </a:p>
            <a:p>
              <a:pPr marL="381019" marR="0" lvl="0" indent="-364064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Helvetica Neue"/>
                  <a:ea typeface="Calibri"/>
                  <a:cs typeface="Calibri"/>
                  <a:sym typeface="Calibri"/>
                </a:rPr>
                <a:t>Key Insights</a:t>
              </a:r>
            </a:p>
            <a:p>
              <a:pPr marL="16955" marR="0" lvl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</a:pPr>
              <a:endParaRPr sz="2400" dirty="0">
                <a:latin typeface="Helvetica Neue"/>
              </a:endParaRPr>
            </a:p>
            <a:p>
              <a:pPr marL="381019" marR="0" lvl="0" indent="-364064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Helvetica Neue"/>
                  <a:ea typeface="Calibri"/>
                  <a:cs typeface="Calibri"/>
                  <a:sym typeface="Calibri"/>
                </a:rPr>
                <a:t>Summary</a:t>
              </a:r>
            </a:p>
            <a:p>
              <a:pPr marL="16955" marR="0" lvl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</a:pPr>
              <a:endParaRPr sz="2400" b="0" i="0" u="none" strike="noStrike" cap="none" dirty="0">
                <a:solidFill>
                  <a:srgbClr val="000000"/>
                </a:solidFill>
                <a:latin typeface="Helvetica Neue"/>
                <a:ea typeface="Calibri"/>
                <a:cs typeface="Calibri"/>
                <a:sym typeface="Calibri"/>
              </a:endParaRPr>
            </a:p>
            <a:p>
              <a:pPr marL="381019" marR="0" lvl="0" indent="-364064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Char char="•"/>
              </a:pPr>
              <a:r>
                <a:rPr lang="en-US" sz="2400" dirty="0">
                  <a:solidFill>
                    <a:schemeClr val="dk1"/>
                  </a:solidFill>
                  <a:latin typeface="Helvetica Neue"/>
                  <a:ea typeface="Calibri"/>
                  <a:cs typeface="Calibri"/>
                  <a:sym typeface="Calibri"/>
                </a:rPr>
                <a:t>Recommendations</a:t>
              </a:r>
              <a:endParaRPr sz="2400" dirty="0">
                <a:latin typeface="Helvetica Neu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67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2"/>
          <p:cNvGrpSpPr/>
          <p:nvPr/>
        </p:nvGrpSpPr>
        <p:grpSpPr>
          <a:xfrm>
            <a:off x="123159" y="317113"/>
            <a:ext cx="1502533" cy="6316462"/>
            <a:chOff x="0" y="0"/>
            <a:chExt cx="3005065" cy="12632924"/>
          </a:xfrm>
        </p:grpSpPr>
        <p:pic>
          <p:nvPicPr>
            <p:cNvPr id="193" name="Google Shape;193;p2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3279405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2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6558809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2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9838214"/>
              <a:ext cx="3005065" cy="27947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"/>
          <p:cNvGrpSpPr/>
          <p:nvPr/>
        </p:nvGrpSpPr>
        <p:grpSpPr>
          <a:xfrm>
            <a:off x="253218" y="6216885"/>
            <a:ext cx="11685564" cy="776654"/>
            <a:chOff x="0" y="0"/>
            <a:chExt cx="23005033" cy="2689440"/>
          </a:xfrm>
        </p:grpSpPr>
        <p:pic>
          <p:nvPicPr>
            <p:cNvPr id="212" name="Google Shape;212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3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3"/>
          <p:cNvSpPr txBox="1"/>
          <p:nvPr/>
        </p:nvSpPr>
        <p:spPr>
          <a:xfrm>
            <a:off x="253218" y="1083212"/>
            <a:ext cx="11858174" cy="5133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u="sng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The process undertaken to achieve this includes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:</a:t>
            </a: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Understanding the data</a:t>
            </a: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Data Cleaning</a:t>
            </a: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Data Analysis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Data Visualization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  <a:latin typeface="Helvetica Neue"/>
              </a:rPr>
              <a:t>•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Data Interpretation</a:t>
            </a:r>
            <a:endParaRPr sz="2000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"/>
          <p:cNvSpPr txBox="1"/>
          <p:nvPr/>
        </p:nvSpPr>
        <p:spPr>
          <a:xfrm>
            <a:off x="371423" y="182000"/>
            <a:ext cx="11486441" cy="554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This analysis aims to explore video game sales data with a focus on identifying trends and insights. The study will include the following key objectives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b="0" i="0" u="sng" dirty="0">
                <a:solidFill>
                  <a:srgbClr val="000000"/>
                </a:solidFill>
                <a:effectLst/>
                <a:latin typeface="Helvetica Neue"/>
              </a:rPr>
              <a:t>Global Sales Analysis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Examine the top  most-sold games globally to identify sales patterns and performance.</a:t>
            </a:r>
          </a:p>
          <a:p>
            <a:pPr algn="l"/>
            <a:r>
              <a:rPr lang="en-US" sz="2000" b="0" i="0" u="sng" dirty="0">
                <a:solidFill>
                  <a:srgbClr val="000000"/>
                </a:solidFill>
                <a:effectLst/>
                <a:latin typeface="Helvetica Neue"/>
              </a:rPr>
              <a:t>Genre and Platform Analysis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: Analyze video game sales based on genres and platforms to understand preferences and trends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NG" sz="1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52098A05-E5DC-A8D8-ADB4-288C07779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>
            <a:extLst>
              <a:ext uri="{FF2B5EF4-FFF2-40B4-BE49-F238E27FC236}">
                <a16:creationId xmlns:a16="http://schemas.microsoft.com/office/drawing/2014/main" id="{3D5F8FBF-B2C2-728C-C8C2-8A4BEE4B542B}"/>
              </a:ext>
            </a:extLst>
          </p:cNvPr>
          <p:cNvSpPr txBox="1"/>
          <p:nvPr/>
        </p:nvSpPr>
        <p:spPr>
          <a:xfrm>
            <a:off x="165000" y="1"/>
            <a:ext cx="6697302" cy="92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 u="sng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Dashboard Overview</a:t>
            </a:r>
            <a:endParaRPr sz="3500" u="sng" dirty="0">
              <a:solidFill>
                <a:schemeClr val="dk1"/>
              </a:solidFill>
              <a:latin typeface="Helvetica Neue"/>
            </a:endParaRPr>
          </a:p>
        </p:txBody>
      </p:sp>
      <p:sp>
        <p:nvSpPr>
          <p:cNvPr id="261" name="Google Shape;261;p5">
            <a:extLst>
              <a:ext uri="{FF2B5EF4-FFF2-40B4-BE49-F238E27FC236}">
                <a16:creationId xmlns:a16="http://schemas.microsoft.com/office/drawing/2014/main" id="{5DCF1065-8B35-5BB3-A8C6-091C7C3A0701}"/>
              </a:ext>
            </a:extLst>
          </p:cNvPr>
          <p:cNvSpPr txBox="1"/>
          <p:nvPr/>
        </p:nvSpPr>
        <p:spPr>
          <a:xfrm>
            <a:off x="0" y="1093731"/>
            <a:ext cx="12192000" cy="4401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3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1" u="sng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Purpose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dirty="0">
                <a:latin typeface="Helvetica Neue"/>
              </a:rPr>
              <a:t>The purpose of this dashboard is to analyze video game sales trends across various regions, platforms, genres, and publishers, enabling stakeholders to understand market dynamics and identify top-performing segments in the gaming industry.</a:t>
            </a:r>
            <a:endParaRPr lang="en-US" sz="2000" b="1" u="sng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b="1" u="sng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000" b="1" u="sng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1" u="sng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Tools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:</a:t>
            </a:r>
            <a:endParaRPr lang="en-US" sz="2000" b="0" i="0" u="none" strike="noStrike" dirty="0">
              <a:solidFill>
                <a:schemeClr val="dk1"/>
              </a:solidFill>
              <a:latin typeface="Helvetica Neue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u="sng" dirty="0" err="1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Jupyter</a:t>
            </a:r>
            <a:r>
              <a:rPr lang="en-US" sz="2000" u="sng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 Notebook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- Exploratory data analysis and </a:t>
            </a:r>
            <a:r>
              <a:rPr lang="en-US" sz="2000" b="0" i="0" u="none" strike="noStrike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cleaning.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 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sz="2000" b="0" i="0" u="sng" strike="noStrike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Google Data Studio </a:t>
            </a:r>
            <a:r>
              <a:rPr lang="en-US" sz="2000" b="0" i="0" u="none" strike="noStrike" dirty="0">
                <a:solidFill>
                  <a:schemeClr val="dk1"/>
                </a:solidFill>
                <a:latin typeface="Helvetica Neue"/>
                <a:ea typeface="Calibri"/>
                <a:cs typeface="Calibri"/>
                <a:sym typeface="Calibri"/>
              </a:rPr>
              <a:t>– Preparation of interactive dashboard</a:t>
            </a:r>
            <a:r>
              <a:rPr lang="en-US" sz="2800" b="0" i="0" u="none" strike="noStrike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.</a:t>
            </a:r>
            <a:endParaRPr lang="en-US" sz="2800" dirty="0">
              <a:solidFill>
                <a:schemeClr val="dk1"/>
              </a:solidFill>
              <a:latin typeface="+mn-lt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2800" dirty="0">
              <a:solidFill>
                <a:schemeClr val="dk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endParaRPr lang="en-US" sz="32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5">
            <a:extLst>
              <a:ext uri="{FF2B5EF4-FFF2-40B4-BE49-F238E27FC236}">
                <a16:creationId xmlns:a16="http://schemas.microsoft.com/office/drawing/2014/main" id="{CFC8397C-08D0-9C90-9775-52A8A3214AEE}"/>
              </a:ext>
            </a:extLst>
          </p:cNvPr>
          <p:cNvGrpSpPr/>
          <p:nvPr/>
        </p:nvGrpSpPr>
        <p:grpSpPr>
          <a:xfrm>
            <a:off x="-1" y="5610386"/>
            <a:ext cx="12191999" cy="1247613"/>
            <a:chOff x="0" y="0"/>
            <a:chExt cx="23005033" cy="2689440"/>
          </a:xfrm>
        </p:grpSpPr>
        <p:pic>
          <p:nvPicPr>
            <p:cNvPr id="263" name="Google Shape;263;p5">
              <a:extLst>
                <a:ext uri="{FF2B5EF4-FFF2-40B4-BE49-F238E27FC236}">
                  <a16:creationId xmlns:a16="http://schemas.microsoft.com/office/drawing/2014/main" id="{F623DEAF-5536-70CD-DB0C-B371D37E133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5">
              <a:extLst>
                <a:ext uri="{FF2B5EF4-FFF2-40B4-BE49-F238E27FC236}">
                  <a16:creationId xmlns:a16="http://schemas.microsoft.com/office/drawing/2014/main" id="{23CE0FE4-C3F7-AC2D-0999-51F85E57B5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5">
              <a:extLst>
                <a:ext uri="{FF2B5EF4-FFF2-40B4-BE49-F238E27FC236}">
                  <a16:creationId xmlns:a16="http://schemas.microsoft.com/office/drawing/2014/main" id="{03C23B24-90B7-75C1-B4C8-61A3946DD3A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5">
              <a:extLst>
                <a:ext uri="{FF2B5EF4-FFF2-40B4-BE49-F238E27FC236}">
                  <a16:creationId xmlns:a16="http://schemas.microsoft.com/office/drawing/2014/main" id="{831EEB5E-9B0E-B8EF-EABE-C89EC948CE3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5">
              <a:extLst>
                <a:ext uri="{FF2B5EF4-FFF2-40B4-BE49-F238E27FC236}">
                  <a16:creationId xmlns:a16="http://schemas.microsoft.com/office/drawing/2014/main" id="{75B0119B-C8FD-A063-864F-1500FC1C2E1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5">
              <a:extLst>
                <a:ext uri="{FF2B5EF4-FFF2-40B4-BE49-F238E27FC236}">
                  <a16:creationId xmlns:a16="http://schemas.microsoft.com/office/drawing/2014/main" id="{880C3324-5DEC-AA46-F845-5D6919C4C87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5">
              <a:extLst>
                <a:ext uri="{FF2B5EF4-FFF2-40B4-BE49-F238E27FC236}">
                  <a16:creationId xmlns:a16="http://schemas.microsoft.com/office/drawing/2014/main" id="{57D99151-8C51-16DE-B2FF-5450F0364C7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0" name="Google Shape;270;p5">
            <a:extLst>
              <a:ext uri="{FF2B5EF4-FFF2-40B4-BE49-F238E27FC236}">
                <a16:creationId xmlns:a16="http://schemas.microsoft.com/office/drawing/2014/main" id="{A8D2ABE5-FC54-85AE-4DED-01C1632F1B05}"/>
              </a:ext>
            </a:extLst>
          </p:cNvPr>
          <p:cNvGrpSpPr/>
          <p:nvPr/>
        </p:nvGrpSpPr>
        <p:grpSpPr>
          <a:xfrm>
            <a:off x="-2092541" y="5168193"/>
            <a:ext cx="2362513" cy="2245682"/>
            <a:chOff x="0" y="0"/>
            <a:chExt cx="4723947" cy="4490339"/>
          </a:xfrm>
        </p:grpSpPr>
        <p:sp>
          <p:nvSpPr>
            <p:cNvPr id="271" name="Google Shape;271;p5">
              <a:extLst>
                <a:ext uri="{FF2B5EF4-FFF2-40B4-BE49-F238E27FC236}">
                  <a16:creationId xmlns:a16="http://schemas.microsoft.com/office/drawing/2014/main" id="{4ECFBEEE-E930-C787-F4BF-9F40726662C4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333F50"/>
            </a:solidFill>
            <a:ln w="9525" cap="flat" cmpd="sng">
              <a:solidFill>
                <a:srgbClr val="333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2" name="Google Shape;272;p5">
              <a:extLst>
                <a:ext uri="{FF2B5EF4-FFF2-40B4-BE49-F238E27FC236}">
                  <a16:creationId xmlns:a16="http://schemas.microsoft.com/office/drawing/2014/main" id="{EE684DF8-791E-687C-65C1-0CC0220B62D2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" name="Google Shape;273;p5">
            <a:extLst>
              <a:ext uri="{FF2B5EF4-FFF2-40B4-BE49-F238E27FC236}">
                <a16:creationId xmlns:a16="http://schemas.microsoft.com/office/drawing/2014/main" id="{B29E71AB-3190-C0B3-A086-380AF877D697}"/>
              </a:ext>
            </a:extLst>
          </p:cNvPr>
          <p:cNvGrpSpPr/>
          <p:nvPr/>
        </p:nvGrpSpPr>
        <p:grpSpPr>
          <a:xfrm rot="-791834">
            <a:off x="11110428" y="-658335"/>
            <a:ext cx="2362968" cy="2246115"/>
            <a:chOff x="0" y="0"/>
            <a:chExt cx="4723947" cy="4490339"/>
          </a:xfrm>
        </p:grpSpPr>
        <p:sp>
          <p:nvSpPr>
            <p:cNvPr id="274" name="Google Shape;274;p5">
              <a:extLst>
                <a:ext uri="{FF2B5EF4-FFF2-40B4-BE49-F238E27FC236}">
                  <a16:creationId xmlns:a16="http://schemas.microsoft.com/office/drawing/2014/main" id="{5089A00D-85A0-BF87-496B-D92D8CE60F47}"/>
                </a:ext>
              </a:extLst>
            </p:cNvPr>
            <p:cNvSpPr/>
            <p:nvPr/>
          </p:nvSpPr>
          <p:spPr>
            <a:xfrm>
              <a:off x="644072" y="410464"/>
              <a:ext cx="4079875" cy="4079875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333F50"/>
            </a:solidFill>
            <a:ln w="9525" cap="flat" cmpd="sng">
              <a:solidFill>
                <a:srgbClr val="333F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75" name="Google Shape;275;p5">
              <a:extLst>
                <a:ext uri="{FF2B5EF4-FFF2-40B4-BE49-F238E27FC236}">
                  <a16:creationId xmlns:a16="http://schemas.microsoft.com/office/drawing/2014/main" id="{A3DE103A-6B97-B970-65C2-E62CB88FF17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318"/>
            <a:stretch/>
          </p:blipFill>
          <p:spPr>
            <a:xfrm>
              <a:off x="0" y="0"/>
              <a:ext cx="4083273" cy="409197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968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"/>
          <p:cNvSpPr txBox="1"/>
          <p:nvPr/>
        </p:nvSpPr>
        <p:spPr>
          <a:xfrm>
            <a:off x="165000" y="1"/>
            <a:ext cx="5796900" cy="92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</a:p>
          <a:p>
            <a:pPr algn="ctr">
              <a:lnSpc>
                <a:spcPct val="115000"/>
              </a:lnSpc>
            </a:pPr>
            <a:endParaRPr lang="en-US" sz="5300" u="sng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00" u="sng" dirty="0">
              <a:solidFill>
                <a:schemeClr val="dk1"/>
              </a:solidFill>
            </a:endParaRPr>
          </a:p>
        </p:txBody>
      </p:sp>
      <p:grpSp>
        <p:nvGrpSpPr>
          <p:cNvPr id="262" name="Google Shape;262;p5"/>
          <p:cNvGrpSpPr/>
          <p:nvPr/>
        </p:nvGrpSpPr>
        <p:grpSpPr>
          <a:xfrm>
            <a:off x="-81760" y="5915059"/>
            <a:ext cx="12273759" cy="825248"/>
            <a:chOff x="0" y="0"/>
            <a:chExt cx="23005033" cy="2689440"/>
          </a:xfrm>
        </p:grpSpPr>
        <p:pic>
          <p:nvPicPr>
            <p:cNvPr id="263" name="Google Shape;263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5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6D1CB10-9CC3-128A-E88D-24F55BF72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52" y="739751"/>
            <a:ext cx="1231317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G" sz="2000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North America has the highest cumulative sales, contributing significantly to the global sum of 8,901</a:t>
            </a:r>
            <a:r>
              <a:rPr kumimoji="0" lang="en-US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million 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NG" sz="20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units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The top-selling game is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"Wii Sports"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, while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Nintendo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 emerges as the leading publisher.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Among platforms,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PlayStation 2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 dominates, and </a:t>
            </a:r>
            <a:r>
              <a:rPr kumimoji="0" lang="en-NG" altLang="en-NG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Action</a:t>
            </a: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 is the most popular genre globally.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NG" altLang="en-N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/>
              </a:rPr>
              <a:t>Sales trends indicate a peak in the mid-2000s across most regions. 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NG" sz="2000" dirty="0">
              <a:solidFill>
                <a:schemeClr val="tx1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>
                <a:latin typeface="Helvetica Neue"/>
              </a:rPr>
              <a:t>Certain genres like action, sports, and shooter games tend to dominate sales and user engagement</a:t>
            </a:r>
            <a:endParaRPr kumimoji="0" lang="en-US" altLang="en-N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307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36538" y="4408635"/>
            <a:ext cx="1553217" cy="58783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85" name="Google Shape;285;p7"/>
          <p:cNvSpPr txBox="1"/>
          <p:nvPr/>
        </p:nvSpPr>
        <p:spPr>
          <a:xfrm>
            <a:off x="0" y="0"/>
            <a:ext cx="6240642" cy="1243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5334" dirty="0"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9984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86" name="Google Shape;286;p7"/>
          <p:cNvGrpSpPr/>
          <p:nvPr/>
        </p:nvGrpSpPr>
        <p:grpSpPr>
          <a:xfrm>
            <a:off x="35764" y="5887852"/>
            <a:ext cx="11811496" cy="923290"/>
            <a:chOff x="0" y="0"/>
            <a:chExt cx="23005033" cy="2689439"/>
          </a:xfrm>
        </p:grpSpPr>
        <p:pic>
          <p:nvPicPr>
            <p:cNvPr id="287" name="Google Shape;287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2" name="Google Shape;292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7"/>
            <p:cNvPicPr preferRelativeResize="0"/>
            <p:nvPr/>
          </p:nvPicPr>
          <p:blipFill rotWithShape="1">
            <a:blip r:embed="rId5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202352" y="4401721"/>
            <a:ext cx="1573206" cy="587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716341" y="4350729"/>
            <a:ext cx="1721154" cy="587839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/>
          <p:nvPr/>
        </p:nvSpPr>
        <p:spPr>
          <a:xfrm>
            <a:off x="237459" y="2687538"/>
            <a:ext cx="155321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 in Japan(N’m)</a:t>
            </a:r>
            <a:endParaRPr sz="2200" dirty="0"/>
          </a:p>
        </p:txBody>
      </p:sp>
      <p:sp>
        <p:nvSpPr>
          <p:cNvPr id="297" name="Google Shape;297;p7"/>
          <p:cNvSpPr txBox="1"/>
          <p:nvPr/>
        </p:nvSpPr>
        <p:spPr>
          <a:xfrm>
            <a:off x="2125705" y="1796933"/>
            <a:ext cx="166049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4,384.41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/>
          </a:p>
        </p:txBody>
      </p:sp>
      <p:sp>
        <p:nvSpPr>
          <p:cNvPr id="298" name="Google Shape;298;p7"/>
          <p:cNvSpPr txBox="1"/>
          <p:nvPr/>
        </p:nvSpPr>
        <p:spPr>
          <a:xfrm>
            <a:off x="8400480" y="1612784"/>
            <a:ext cx="220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7"/>
          <p:cNvSpPr txBox="1"/>
          <p:nvPr/>
        </p:nvSpPr>
        <p:spPr>
          <a:xfrm>
            <a:off x="35763" y="1612772"/>
            <a:ext cx="166049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1,290.09</a:t>
            </a:r>
            <a:r>
              <a:rPr lang="en-US" sz="5400" dirty="0">
                <a:solidFill>
                  <a:srgbClr val="F23D6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300" name="Google Shape;300;p7"/>
          <p:cNvSpPr txBox="1"/>
          <p:nvPr/>
        </p:nvSpPr>
        <p:spPr>
          <a:xfrm>
            <a:off x="2476990" y="2667298"/>
            <a:ext cx="166049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 in North America (N’m)</a:t>
            </a:r>
            <a:endParaRPr dirty="0"/>
          </a:p>
        </p:txBody>
      </p:sp>
      <p:sp>
        <p:nvSpPr>
          <p:cNvPr id="301" name="Google Shape;301;p7"/>
          <p:cNvSpPr txBox="1"/>
          <p:nvPr/>
        </p:nvSpPr>
        <p:spPr>
          <a:xfrm>
            <a:off x="9370776" y="2641392"/>
            <a:ext cx="243172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Sales (N’m) </a:t>
            </a:r>
            <a:endParaRPr dirty="0"/>
          </a:p>
        </p:txBody>
      </p:sp>
      <p:sp>
        <p:nvSpPr>
          <p:cNvPr id="302" name="Google Shape;302;p7"/>
          <p:cNvSpPr txBox="1"/>
          <p:nvPr/>
        </p:nvSpPr>
        <p:spPr>
          <a:xfrm>
            <a:off x="8865058" y="1597647"/>
            <a:ext cx="31392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8,901.03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/>
          </a:p>
        </p:txBody>
      </p:sp>
      <p:pic>
        <p:nvPicPr>
          <p:cNvPr id="303" name="Google Shape;303;p7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422445" y="4360870"/>
            <a:ext cx="1553218" cy="587839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7"/>
          <p:cNvSpPr txBox="1"/>
          <p:nvPr/>
        </p:nvSpPr>
        <p:spPr>
          <a:xfrm>
            <a:off x="6883558" y="1489552"/>
            <a:ext cx="19815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797.08</a:t>
            </a:r>
            <a:r>
              <a:rPr lang="en-US" sz="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</p:txBody>
      </p:sp>
      <p:sp>
        <p:nvSpPr>
          <p:cNvPr id="305" name="Google Shape;305;p7"/>
          <p:cNvSpPr txBox="1"/>
          <p:nvPr/>
        </p:nvSpPr>
        <p:spPr>
          <a:xfrm>
            <a:off x="6888827" y="2604949"/>
            <a:ext cx="2204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Total sales in the rest of the world(N’m)</a:t>
            </a:r>
            <a:endParaRPr dirty="0"/>
          </a:p>
        </p:txBody>
      </p:sp>
      <p:pic>
        <p:nvPicPr>
          <p:cNvPr id="2" name="Google Shape;303;p7">
            <a:extLst>
              <a:ext uri="{FF2B5EF4-FFF2-40B4-BE49-F238E27FC236}">
                <a16:creationId xmlns:a16="http://schemas.microsoft.com/office/drawing/2014/main" id="{3B4F4619-BDBA-7D2A-6516-EC3941740902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708353" y="4360871"/>
            <a:ext cx="1553217" cy="58783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883C5E-604B-715F-4CF5-90A2E54F0D66}"/>
              </a:ext>
            </a:extLst>
          </p:cNvPr>
          <p:cNvSpPr txBox="1"/>
          <p:nvPr/>
        </p:nvSpPr>
        <p:spPr>
          <a:xfrm>
            <a:off x="4596424" y="2651095"/>
            <a:ext cx="177707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Sales in Europe(N’m)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/>
          </a:p>
        </p:txBody>
      </p:sp>
      <p:sp>
        <p:nvSpPr>
          <p:cNvPr id="3" name="Google Shape;297;p7">
            <a:extLst>
              <a:ext uri="{FF2B5EF4-FFF2-40B4-BE49-F238E27FC236}">
                <a16:creationId xmlns:a16="http://schemas.microsoft.com/office/drawing/2014/main" id="{340F48BC-7647-E3F9-D685-D3F5C4410741}"/>
              </a:ext>
            </a:extLst>
          </p:cNvPr>
          <p:cNvSpPr txBox="1"/>
          <p:nvPr/>
        </p:nvSpPr>
        <p:spPr>
          <a:xfrm>
            <a:off x="4542785" y="1756947"/>
            <a:ext cx="1660495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2,429.45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8"/>
          <p:cNvGrpSpPr/>
          <p:nvPr/>
        </p:nvGrpSpPr>
        <p:grpSpPr>
          <a:xfrm>
            <a:off x="-62803" y="7041318"/>
            <a:ext cx="12192000" cy="1344719"/>
            <a:chOff x="0" y="0"/>
            <a:chExt cx="23005033" cy="2689439"/>
          </a:xfrm>
        </p:grpSpPr>
        <p:pic>
          <p:nvPicPr>
            <p:cNvPr id="315" name="Google Shape;315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2" name="Google Shape;322;p8"/>
          <p:cNvGrpSpPr/>
          <p:nvPr/>
        </p:nvGrpSpPr>
        <p:grpSpPr>
          <a:xfrm rot="1153642">
            <a:off x="-601422" y="8156311"/>
            <a:ext cx="2077178" cy="652389"/>
            <a:chOff x="0" y="0"/>
            <a:chExt cx="4727344" cy="4493736"/>
          </a:xfrm>
        </p:grpSpPr>
        <p:sp>
          <p:nvSpPr>
            <p:cNvPr id="323" name="Google Shape;323;p8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23D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4" name="Google Shape;324;p8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" name="Google Shape;325;p8"/>
          <p:cNvGrpSpPr/>
          <p:nvPr/>
        </p:nvGrpSpPr>
        <p:grpSpPr>
          <a:xfrm>
            <a:off x="0" y="-823587"/>
            <a:ext cx="11939685" cy="379947"/>
            <a:chOff x="0" y="0"/>
            <a:chExt cx="23005033" cy="2689439"/>
          </a:xfrm>
        </p:grpSpPr>
        <p:pic>
          <p:nvPicPr>
            <p:cNvPr id="326" name="Google Shape;326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8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4" name="Google Shape;334;p8"/>
          <p:cNvGrpSpPr/>
          <p:nvPr/>
        </p:nvGrpSpPr>
        <p:grpSpPr>
          <a:xfrm>
            <a:off x="11872659" y="-1438960"/>
            <a:ext cx="2363672" cy="2246868"/>
            <a:chOff x="0" y="0"/>
            <a:chExt cx="4727344" cy="4493736"/>
          </a:xfrm>
        </p:grpSpPr>
        <p:sp>
          <p:nvSpPr>
            <p:cNvPr id="335" name="Google Shape;335;p8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23D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6" name="Google Shape;336;p8"/>
            <p:cNvPicPr preferRelativeResize="0"/>
            <p:nvPr/>
          </p:nvPicPr>
          <p:blipFill rotWithShape="1">
            <a:blip r:embed="rId5">
              <a:alphaModFix/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FACEDB7-62F6-8F50-A705-15065B9B1D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0332" y="302854"/>
            <a:ext cx="12192000" cy="64378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9"/>
          <p:cNvGrpSpPr/>
          <p:nvPr/>
        </p:nvGrpSpPr>
        <p:grpSpPr>
          <a:xfrm>
            <a:off x="-449451" y="6981986"/>
            <a:ext cx="12956583" cy="914206"/>
            <a:chOff x="0" y="0"/>
            <a:chExt cx="23005033" cy="2689439"/>
          </a:xfrm>
        </p:grpSpPr>
        <p:pic>
          <p:nvPicPr>
            <p:cNvPr id="350" name="Google Shape;350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9"/>
          <p:cNvGrpSpPr/>
          <p:nvPr/>
        </p:nvGrpSpPr>
        <p:grpSpPr>
          <a:xfrm rot="1153642">
            <a:off x="-1413831" y="7099292"/>
            <a:ext cx="2363672" cy="2246868"/>
            <a:chOff x="0" y="0"/>
            <a:chExt cx="4727344" cy="4493736"/>
          </a:xfrm>
        </p:grpSpPr>
        <p:sp>
          <p:nvSpPr>
            <p:cNvPr id="358" name="Google Shape;358;p9"/>
            <p:cNvSpPr/>
            <p:nvPr/>
          </p:nvSpPr>
          <p:spPr>
            <a:xfrm>
              <a:off x="644072" y="410464"/>
              <a:ext cx="4083272" cy="4083272"/>
            </a:xfrm>
            <a:custGeom>
              <a:avLst/>
              <a:gdLst/>
              <a:ahLst/>
              <a:cxnLst/>
              <a:rect l="l" t="t" r="r" b="b"/>
              <a:pathLst>
                <a:path w="6350000" h="6350000" extrusionOk="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F23D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59" name="Google Shape;359;p9"/>
            <p:cNvPicPr preferRelativeResize="0"/>
            <p:nvPr/>
          </p:nvPicPr>
          <p:blipFill rotWithShape="1">
            <a:blip r:embed="rId4">
              <a:alphaModFix/>
            </a:blip>
            <a:srcRect b="320"/>
            <a:stretch/>
          </p:blipFill>
          <p:spPr>
            <a:xfrm>
              <a:off x="0" y="0"/>
              <a:ext cx="4083272" cy="40919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0" name="Google Shape;360;p9"/>
          <p:cNvGrpSpPr/>
          <p:nvPr/>
        </p:nvGrpSpPr>
        <p:grpSpPr>
          <a:xfrm flipV="1">
            <a:off x="235613" y="-918202"/>
            <a:ext cx="11502517" cy="465040"/>
            <a:chOff x="0" y="0"/>
            <a:chExt cx="23005033" cy="2689439"/>
          </a:xfrm>
        </p:grpSpPr>
        <p:pic>
          <p:nvPicPr>
            <p:cNvPr id="361" name="Google Shape;361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9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5584C2-7B77-0022-21D7-C975EE6C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37" y="284812"/>
            <a:ext cx="11439525" cy="61922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10"/>
          <p:cNvGrpSpPr/>
          <p:nvPr/>
        </p:nvGrpSpPr>
        <p:grpSpPr>
          <a:xfrm>
            <a:off x="207539" y="7386671"/>
            <a:ext cx="11984461" cy="943296"/>
            <a:chOff x="0" y="0"/>
            <a:chExt cx="23005033" cy="2689439"/>
          </a:xfrm>
        </p:grpSpPr>
        <p:pic>
          <p:nvPicPr>
            <p:cNvPr id="385" name="Google Shape;385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" name="Google Shape;395;p10"/>
          <p:cNvGrpSpPr/>
          <p:nvPr/>
        </p:nvGrpSpPr>
        <p:grpSpPr>
          <a:xfrm>
            <a:off x="207538" y="-1455367"/>
            <a:ext cx="11502517" cy="918029"/>
            <a:chOff x="0" y="0"/>
            <a:chExt cx="23005033" cy="2689439"/>
          </a:xfrm>
        </p:grpSpPr>
        <p:pic>
          <p:nvPicPr>
            <p:cNvPr id="396" name="Google Shape;396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6760969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7" name="Google Shape;397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3408776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8" name="Google Shape;398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0056582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9" name="Google Shape;399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20113163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6704388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1" name="Google Shape;401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3352194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2" name="Google Shape;402;p10"/>
            <p:cNvPicPr preferRelativeResize="0"/>
            <p:nvPr/>
          </p:nvPicPr>
          <p:blipFill rotWithShape="1">
            <a:blip r:embed="rId3">
              <a:alphaModFix amt="80000"/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0" y="0"/>
              <a:ext cx="2891870" cy="26894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D548D45-4AA1-4011-C560-53B8A03A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" y="224852"/>
            <a:ext cx="11420475" cy="612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661</Words>
  <Application>Microsoft Office PowerPoint</Application>
  <PresentationFormat>Widescreen</PresentationFormat>
  <Paragraphs>131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Helvetica Neue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Nneamaka Obiazor</dc:creator>
  <cp:lastModifiedBy>Adesokan Janet</cp:lastModifiedBy>
  <cp:revision>3</cp:revision>
  <dcterms:created xsi:type="dcterms:W3CDTF">2024-12-26T20:46:08Z</dcterms:created>
  <dcterms:modified xsi:type="dcterms:W3CDTF">2025-01-24T16:59:45Z</dcterms:modified>
</cp:coreProperties>
</file>