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6" r:id="rId5"/>
    <p:sldId id="274" r:id="rId6"/>
    <p:sldId id="261" r:id="rId7"/>
    <p:sldId id="262" r:id="rId8"/>
    <p:sldId id="263" r:id="rId9"/>
    <p:sldId id="264" r:id="rId10"/>
    <p:sldId id="275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4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9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A492-7453-43E6-8672-4209A53E72D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C294-17A5-4077-8B40-B24EB75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15150" cy="6858000"/>
          </a:xfrm>
          <a:prstGeom prst="flowChartDelay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3660" y="1271586"/>
            <a:ext cx="48788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 OFFICE SUPPLY DATA      	    REPORT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	            BY</a:t>
            </a:r>
          </a:p>
          <a:p>
            <a:pPr algn="ctr"/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         DATA ANALYST: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                UBAH IKECHUKWU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                OPEYEMI TAIWO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                ADEOLA OGINNI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34" y="0"/>
            <a:ext cx="741296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658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KEY FINDINGS/SOLUTIONS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517"/>
            <a:ext cx="441672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INSIGHTS</a:t>
            </a:r>
          </a:p>
          <a:p>
            <a:r>
              <a:rPr lang="en-US" sz="2000" b="1" dirty="0" smtClean="0"/>
              <a:t>A4 paper has a steady growth in terms of profit after tax while biro has the highest growth rate in terms of profit after tax. Maker has a steady decline or negative growth rate in terms of profit after </a:t>
            </a:r>
            <a:r>
              <a:rPr lang="en-US" sz="2000" b="1" dirty="0" smtClean="0"/>
              <a:t>tax . Notepad </a:t>
            </a:r>
            <a:r>
              <a:rPr lang="en-US" sz="2000" b="1" dirty="0" smtClean="0"/>
              <a:t>has a steady increase in terms of profit after tax. steady decline for stapler gives a negative value of profit after tax.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83343"/>
            <a:ext cx="42959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RECOMMENDATION</a:t>
            </a:r>
          </a:p>
          <a:p>
            <a:r>
              <a:rPr lang="en-US" sz="2000" b="1" dirty="0"/>
              <a:t>The marketing team should come up with new strategies with the goal of increasing the quantity sold in channel partners in other to increase the revenue , gross sales and profit after tax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507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0"/>
            <a:ext cx="8000999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KEY FINDINGS/SOLUTION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95350"/>
            <a:ext cx="35433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There is an increase in revenue generation, gross sales, profit after tax in Q4 from 2013 to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The manufacturing cost used in the Q4 of 2014 was more when compared to 2013.</a:t>
            </a:r>
            <a:endParaRPr lang="en-US" sz="2000" b="1" dirty="0"/>
          </a:p>
          <a:p>
            <a:endParaRPr lang="en-US" b="1" u="sng" dirty="0" smtClean="0"/>
          </a:p>
          <a:p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757672"/>
            <a:ext cx="31623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RECOMMENDATION</a:t>
            </a:r>
          </a:p>
          <a:p>
            <a:r>
              <a:rPr lang="en-US" sz="2000" b="1" dirty="0" smtClean="0"/>
              <a:t>The manufacturing cost amount of 2013 Q4 need to be increase to generate more revenue , gross sales and profit</a:t>
            </a:r>
          </a:p>
          <a:p>
            <a:endParaRPr lang="en-US" b="1" u="sng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1" y="0"/>
            <a:ext cx="70675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3335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KEY FINDINGS/SOLUTION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675" y="886005"/>
            <a:ext cx="4286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INSIGHT</a:t>
            </a:r>
          </a:p>
          <a:p>
            <a:r>
              <a:rPr lang="en-US" sz="2000" b="1" dirty="0" smtClean="0"/>
              <a:t>Biro is the driver of performance followed by pencil and A4 paper.</a:t>
            </a:r>
          </a:p>
          <a:p>
            <a:r>
              <a:rPr lang="en-US" sz="2000" b="1" dirty="0" smtClean="0"/>
              <a:t>Notepad and stapler the product with least performance.  </a:t>
            </a:r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257550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RECOMMENDATION</a:t>
            </a:r>
          </a:p>
          <a:p>
            <a:r>
              <a:rPr lang="en-US" sz="2000" b="1" dirty="0" smtClean="0"/>
              <a:t>Investigation need to be carried out on the </a:t>
            </a:r>
            <a:r>
              <a:rPr lang="en-US" sz="2000" b="1" dirty="0" smtClean="0"/>
              <a:t>products (</a:t>
            </a:r>
            <a:r>
              <a:rPr lang="en-US" sz="2000" b="1" dirty="0" smtClean="0"/>
              <a:t>stapler and Notepad) to know why  they have the least amount of profit after tax.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85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0"/>
            <a:ext cx="756285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33350"/>
            <a:ext cx="462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KEY FINDINGS/SOLUTION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575" y="895350"/>
            <a:ext cx="31813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INSIGHTS</a:t>
            </a:r>
          </a:p>
          <a:p>
            <a:r>
              <a:rPr lang="en-US" b="1" dirty="0" smtClean="0"/>
              <a:t>Notepad and Stapler they both have a negative down turn due to profit generated but Stapler is the product with the lowest outcome.it has the highest negative outcome so it need to be discontinue.</a:t>
            </a:r>
            <a:endParaRPr lang="en-US" sz="24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3429000"/>
            <a:ext cx="39814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RECOMMENDATION</a:t>
            </a:r>
          </a:p>
          <a:p>
            <a:r>
              <a:rPr lang="en-US" sz="2000" b="1" dirty="0"/>
              <a:t>The marketing team should come up with new strategies with the goal of increasing the quantity </a:t>
            </a:r>
            <a:r>
              <a:rPr lang="en-US" sz="2000" b="1" dirty="0" smtClean="0"/>
              <a:t>of Notepad and Stapler that are sold in </a:t>
            </a:r>
            <a:r>
              <a:rPr lang="en-US" sz="2000" b="1" dirty="0"/>
              <a:t>other to increase </a:t>
            </a:r>
            <a:r>
              <a:rPr lang="en-US" sz="2000" b="1" dirty="0" smtClean="0"/>
              <a:t> </a:t>
            </a:r>
            <a:r>
              <a:rPr lang="en-US" sz="2000" b="1" dirty="0"/>
              <a:t>profit after tax </a:t>
            </a:r>
            <a:r>
              <a:rPr lang="en-US" sz="2000" b="1" dirty="0" smtClean="0"/>
              <a:t>that will be generated.</a:t>
            </a:r>
            <a:endParaRPr lang="en-US" sz="2000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6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53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KEY FINDINGS/SOLUTION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42950"/>
            <a:ext cx="4229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INSIGHTS</a:t>
            </a:r>
          </a:p>
          <a:p>
            <a:r>
              <a:rPr lang="en-US" sz="2000" b="1" dirty="0" smtClean="0"/>
              <a:t>Biro has the overall tax payment of (1.52M)</a:t>
            </a:r>
            <a:endParaRPr lang="en-US" sz="20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3390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RECOMMENDATION</a:t>
            </a:r>
            <a:endParaRPr lang="en-US" sz="2000" b="1" u="sng" dirty="0" smtClean="0"/>
          </a:p>
          <a:p>
            <a:r>
              <a:rPr lang="en-US" sz="2000" b="1" dirty="0" smtClean="0"/>
              <a:t>New steps and procedures need to be taken to reduce the amount of tax paid for biro.</a:t>
            </a:r>
            <a:endParaRPr lang="en-US" sz="2000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08" y="0"/>
            <a:ext cx="6964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1" y="0"/>
            <a:ext cx="73342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KEY FINDINGS/SOLUTION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76300"/>
            <a:ext cx="4267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INSIGHTS</a:t>
            </a:r>
          </a:p>
          <a:p>
            <a:r>
              <a:rPr lang="en-US" b="1" dirty="0" smtClean="0"/>
              <a:t>Government and small business pay the highest tax on biro. While midmarket and channel product pay the least tax on biro.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1450" y="3429000"/>
            <a:ext cx="37909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RECOMMENDATION</a:t>
            </a:r>
          </a:p>
          <a:p>
            <a:r>
              <a:rPr lang="en-US" sz="2000" b="1" dirty="0" smtClean="0"/>
              <a:t>Base on the insight government and small business need to come up with strategies to reduce the tax paid on biro.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0"/>
            <a:ext cx="70104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518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KEY FINDINGS/SOLUTION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48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In all </a:t>
            </a:r>
            <a:r>
              <a:rPr lang="en-US" sz="2000" b="1" dirty="0" smtClean="0"/>
              <a:t>states Biro is the product with the highest tax.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In </a:t>
            </a:r>
            <a:r>
              <a:rPr lang="en-US" sz="2000" b="1" dirty="0"/>
              <a:t>O</a:t>
            </a:r>
            <a:r>
              <a:rPr lang="en-US" sz="2000" b="1" dirty="0" smtClean="0"/>
              <a:t>yo state Stapler is the product with the lowest tax </a:t>
            </a:r>
            <a:r>
              <a:rPr lang="en-US" sz="2000" b="1" dirty="0" smtClean="0"/>
              <a:t>payment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44005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RECOMMENDATION</a:t>
            </a:r>
          </a:p>
          <a:p>
            <a:r>
              <a:rPr lang="en-US" sz="2000" b="1" dirty="0" smtClean="0"/>
              <a:t>All states needs to come up with new strategies to reduce the tax paid on </a:t>
            </a:r>
            <a:r>
              <a:rPr lang="en-US" sz="2000" b="1" dirty="0" smtClean="0"/>
              <a:t>biro.</a:t>
            </a:r>
            <a:endParaRPr lang="en-US" sz="2000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1114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CONCLUSION</a:t>
            </a:r>
            <a:endParaRPr lang="en-US" sz="7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7585" y="1242204"/>
            <a:ext cx="10855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diagnostic analytical </a:t>
            </a:r>
            <a:r>
              <a:rPr lang="en-US" dirty="0" smtClean="0"/>
              <a:t>approach </a:t>
            </a:r>
            <a:r>
              <a:rPr lang="en-US" dirty="0" smtClean="0"/>
              <a:t> </a:t>
            </a:r>
            <a:r>
              <a:rPr lang="en-US" dirty="0" smtClean="0"/>
              <a:t>need to be taken to get the </a:t>
            </a:r>
            <a:r>
              <a:rPr lang="en-US" dirty="0" smtClean="0"/>
              <a:t>causes resulting to  decline in revenue </a:t>
            </a:r>
            <a:r>
              <a:rPr lang="en-US" dirty="0" smtClean="0"/>
              <a:t>and profit after tax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457450"/>
            <a:ext cx="8058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</a:rPr>
              <a:t>THANK YOU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420" y="315712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SALES REPORT CONTENT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64701" y="1496241"/>
            <a:ext cx="6005508" cy="6678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EXECUTIVE SUMMARY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026915" y="4590768"/>
            <a:ext cx="8315325" cy="7341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CONCLUSION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329996" y="3566563"/>
            <a:ext cx="7490219" cy="78581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RECOMMENDATION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867017" y="2484608"/>
            <a:ext cx="6834185" cy="70371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KEY FINDINGS/SOLUTIONS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60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3220"/>
            <a:ext cx="12192000" cy="6334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" y="0"/>
            <a:ext cx="845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EXECUTIVE SUMMARY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4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2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350" y="0"/>
            <a:ext cx="1184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KEY FINDINGS 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" y="475710"/>
            <a:ext cx="3141604" cy="1204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" y="1679811"/>
            <a:ext cx="3141604" cy="1084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74" y="475710"/>
            <a:ext cx="3284852" cy="1156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28" y="1697670"/>
            <a:ext cx="2781074" cy="1061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74" y="1698235"/>
            <a:ext cx="3284852" cy="1084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28" y="475711"/>
            <a:ext cx="2665922" cy="11565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06751"/>
            <a:ext cx="114822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From </a:t>
            </a:r>
            <a:r>
              <a:rPr lang="en-US" sz="2000" b="1" dirty="0"/>
              <a:t>J</a:t>
            </a:r>
            <a:r>
              <a:rPr lang="en-US" sz="2000" b="1" dirty="0" smtClean="0"/>
              <a:t>an – 2011 to Dec –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Total revenue of 121 Million was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Total Profit of 14 Million was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The Profit margin realized was 11.41% at the end of Dec-2014.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The Total Gross Sales realized was 128 Million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Total profit before tax of 15 Million was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1 million units of goods was sold from Jan-2013 to Dec-2014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50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0"/>
            <a:ext cx="69723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KEY FINDINGS/SOLUTION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45306"/>
            <a:ext cx="47815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Government the most revenue while channel partners made the least revenue.</a:t>
            </a:r>
          </a:p>
          <a:p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Government made the most gross sales while channel partners made the least gross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Small business have the highest based on profit after tax while channel partners  made the least profit after tax (Loss).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u="sng" dirty="0"/>
          </a:p>
          <a:p>
            <a:endParaRPr lang="en-US" sz="1600" u="sng" dirty="0" smtClean="0"/>
          </a:p>
          <a:p>
            <a:endParaRPr lang="en-US" sz="1600" u="sng" dirty="0"/>
          </a:p>
          <a:p>
            <a:endParaRPr lang="en-US" sz="1600" u="sng" dirty="0" smtClean="0"/>
          </a:p>
          <a:p>
            <a:endParaRPr lang="en-US" sz="16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66700" y="4545862"/>
            <a:ext cx="46672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RECOMMENDATION</a:t>
            </a:r>
          </a:p>
          <a:p>
            <a:r>
              <a:rPr lang="en-US" sz="2000" b="1" dirty="0" smtClean="0"/>
              <a:t>The marketing team should come up with new strategies with the goal of increasing the quantity sold in channel partners in other to increase the revenue , gross sales and profit after tax </a:t>
            </a:r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86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0"/>
            <a:ext cx="7562851" cy="6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KEY FINDINGS/SOLUTION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350" y="723900"/>
            <a:ext cx="4152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INSIGHTS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Oyo state generated the highest revenue and gross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Ondo state generated the least amount of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Osun state generated the highest profit after 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Ogun state made the least profit after tax.</a:t>
            </a:r>
            <a:endParaRPr lang="en-US" b="1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33350" y="4140219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RECOMMENDATION</a:t>
            </a:r>
            <a:endParaRPr lang="en-US" sz="24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Investigation should be carried out to know why Ondo state made the least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Investigation should be carried out to know why Ogun state made the least profit after tax.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22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0"/>
            <a:ext cx="76962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32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KEY FINDINGS/SOLUTION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23220"/>
            <a:ext cx="405765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INSIGHTS</a:t>
            </a:r>
            <a:endParaRPr lang="en-US" sz="24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largest revenue was generated from the sales of biro product while A4 paper made the least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Biro also generate the highest profit after tax while stapler generated the least profit  after 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525" y="3181350"/>
            <a:ext cx="3390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RECOMMENDATION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Investigation should be carried out to know why A4 paper generated the least revenue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Investigation should be carried out to know why stapler generate the least profit after tax.</a:t>
            </a:r>
            <a:endParaRPr lang="en-US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34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0"/>
            <a:ext cx="767715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451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KEY FINDINGS/SOLUTION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25" y="800144"/>
            <a:ext cx="4210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INSIGHTS</a:t>
            </a:r>
          </a:p>
          <a:p>
            <a:r>
              <a:rPr lang="en-US" b="1" dirty="0" smtClean="0"/>
              <a:t>The company generated the highest revenue growth in the month of October in 2014 while November had the greatest decline in 2014.</a:t>
            </a:r>
          </a:p>
          <a:p>
            <a:endParaRPr lang="en-US" b="1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10719"/>
            <a:ext cx="39243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RECOMMENDATION</a:t>
            </a:r>
          </a:p>
          <a:p>
            <a:r>
              <a:rPr lang="en-US" b="1" dirty="0"/>
              <a:t>Investigation should be carried out to know why </a:t>
            </a:r>
            <a:r>
              <a:rPr lang="en-US" b="1" dirty="0" smtClean="0"/>
              <a:t>November had  </a:t>
            </a:r>
            <a:r>
              <a:rPr lang="en-US" b="1" dirty="0"/>
              <a:t>the least </a:t>
            </a:r>
            <a:r>
              <a:rPr lang="en-US" b="1" dirty="0" smtClean="0"/>
              <a:t>revenue generation.</a:t>
            </a:r>
            <a:endParaRPr lang="en-US" b="1" dirty="0"/>
          </a:p>
          <a:p>
            <a:endParaRPr lang="en-US" sz="2800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12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801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</dc:creator>
  <cp:lastModifiedBy>IKE</cp:lastModifiedBy>
  <cp:revision>53</cp:revision>
  <dcterms:created xsi:type="dcterms:W3CDTF">2022-11-16T19:08:36Z</dcterms:created>
  <dcterms:modified xsi:type="dcterms:W3CDTF">2022-11-17T22:55:25Z</dcterms:modified>
</cp:coreProperties>
</file>