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5" r:id="rId6"/>
  </p:sldMasterIdLst>
  <p:notesMasterIdLst>
    <p:notesMasterId r:id="rId9"/>
  </p:notesMasterIdLst>
  <p:handoutMasterIdLst>
    <p:handoutMasterId r:id="rId10"/>
  </p:handoutMasterIdLst>
  <p:sldIdLst>
    <p:sldId id="2146847863" r:id="rId7"/>
    <p:sldId id="2342" r:id="rId8"/>
  </p:sldIdLst>
  <p:sldSz cx="12192000" cy="6858000"/>
  <p:notesSz cx="6794500" cy="9918700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044" userDrawn="1">
          <p15:clr>
            <a:srgbClr val="A4A3A4"/>
          </p15:clr>
        </p15:guide>
        <p15:guide id="7" orient="horz" pos="3612" userDrawn="1">
          <p15:clr>
            <a:srgbClr val="A4A3A4"/>
          </p15:clr>
        </p15:guide>
        <p15:guide id="10" pos="4946" userDrawn="1">
          <p15:clr>
            <a:srgbClr val="A4A3A4"/>
          </p15:clr>
        </p15:guide>
        <p15:guide id="11" pos="5173" userDrawn="1">
          <p15:clr>
            <a:srgbClr val="A4A3A4"/>
          </p15:clr>
        </p15:guide>
        <p15:guide id="12" pos="2734" userDrawn="1">
          <p15:clr>
            <a:srgbClr val="A4A3A4"/>
          </p15:clr>
        </p15:guide>
        <p15:guide id="13" pos="2505" userDrawn="1">
          <p15:clr>
            <a:srgbClr val="A4A3A4"/>
          </p15:clr>
        </p15:guide>
        <p15:guide id="15" orient="horz" pos="300" userDrawn="1">
          <p15:clr>
            <a:srgbClr val="A4A3A4"/>
          </p15:clr>
        </p15:guide>
        <p15:guide id="16" pos="7378" userDrawn="1">
          <p15:clr>
            <a:srgbClr val="A4A3A4"/>
          </p15:clr>
        </p15:guide>
        <p15:guide id="17" pos="302" userDrawn="1">
          <p15:clr>
            <a:srgbClr val="A4A3A4"/>
          </p15:clr>
        </p15:guide>
        <p15:guide id="18" pos="625" userDrawn="1">
          <p15:clr>
            <a:srgbClr val="A4A3A4"/>
          </p15:clr>
        </p15:guide>
        <p15:guide id="19" orient="horz" pos="2212" userDrawn="1">
          <p15:clr>
            <a:srgbClr val="A4A3A4"/>
          </p15:clr>
        </p15:guide>
        <p15:guide id="20" orient="horz" pos="2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3EC"/>
    <a:srgbClr val="66AABF"/>
    <a:srgbClr val="4DAD86"/>
    <a:srgbClr val="FFC000"/>
    <a:srgbClr val="780F2D"/>
    <a:srgbClr val="99C6D4"/>
    <a:srgbClr val="F2F3F3"/>
    <a:srgbClr val="007194"/>
    <a:srgbClr val="BEC5C9"/>
    <a:srgbClr val="338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4" autoAdjust="0"/>
    <p:restoredTop sz="99761" autoAdjust="0"/>
  </p:normalViewPr>
  <p:slideViewPr>
    <p:cSldViewPr snapToGrid="0" showGuides="1">
      <p:cViewPr varScale="1">
        <p:scale>
          <a:sx n="78" d="100"/>
          <a:sy n="78" d="100"/>
        </p:scale>
        <p:origin x="304" y="48"/>
      </p:cViewPr>
      <p:guideLst>
        <p:guide orient="horz" pos="1044"/>
        <p:guide orient="horz" pos="3612"/>
        <p:guide pos="4946"/>
        <p:guide pos="5173"/>
        <p:guide pos="2734"/>
        <p:guide pos="2505"/>
        <p:guide orient="horz" pos="300"/>
        <p:guide pos="7378"/>
        <p:guide pos="302"/>
        <p:guide pos="625"/>
        <p:guide orient="horz" pos="2212"/>
        <p:guide orient="horz" pos="243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-5970" y="-96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7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816A3-EA43-46F3-B18B-8BEC3EF6B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034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7" y="2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10A6-5B08-4F74-A784-03824C7D23AA}" type="datetimeFigureOut">
              <a:rPr lang="de-DE" smtClean="0"/>
              <a:pPr/>
              <a:t>06.06.2023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0350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1385"/>
            <a:ext cx="5435600" cy="4463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7" y="9421046"/>
            <a:ext cx="2944283" cy="4959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0615-691A-48DE-BF84-00B713FCA67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95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GB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51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198000" y="194399"/>
            <a:ext cx="11803200" cy="280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" y="194400"/>
            <a:ext cx="2349517" cy="1320810"/>
          </a:xfrm>
          <a:prstGeom prst="rect">
            <a:avLst/>
          </a:prstGeom>
          <a:ln>
            <a:noFill/>
          </a:ln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2424580"/>
            <a:ext cx="10717200" cy="307777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Der zentrale Dienstleister des Bundes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90000" y="1609525"/>
            <a:ext cx="10717200" cy="460800"/>
          </a:xfrm>
        </p:spPr>
        <p:txBody>
          <a:bodyPr/>
          <a:lstStyle>
            <a:lvl1pPr>
              <a:lnSpc>
                <a:spcPts val="3600"/>
              </a:lnSpc>
              <a:defRPr sz="33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Herzlich willkommen im Bundesverwaltungsamt (BVA)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07" y="420222"/>
            <a:ext cx="929164" cy="745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folie mit Aufzählung_20%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2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40852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>
                <a:solidFill>
                  <a:schemeClr val="tx2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4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03597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folie mit Aufzählung_hell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bg2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7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31457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922545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ap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5" name="Rechteck 54"/>
          <p:cNvSpPr/>
          <p:nvPr userDrawn="1"/>
        </p:nvSpPr>
        <p:spPr>
          <a:xfrm>
            <a:off x="-15107" y="2286000"/>
            <a:ext cx="12224359" cy="3468776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 userDrawn="1"/>
        </p:nvSpPr>
        <p:spPr>
          <a:xfrm>
            <a:off x="-15107" y="0"/>
            <a:ext cx="12224359" cy="22860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57" name="Titel 1"/>
          <p:cNvSpPr>
            <a:spLocks noGrp="1"/>
          </p:cNvSpPr>
          <p:nvPr>
            <p:ph type="title" hasCustomPrompt="1"/>
          </p:nvPr>
        </p:nvSpPr>
        <p:spPr>
          <a:xfrm>
            <a:off x="990000" y="1535502"/>
            <a:ext cx="7138866" cy="563297"/>
          </a:xfrm>
        </p:spPr>
        <p:txBody>
          <a:bodyPr wrap="square" anchor="ctr" anchorCtr="0"/>
          <a:lstStyle>
            <a:lvl1pPr marL="0" indent="9525">
              <a:defRPr sz="3300" baseline="0"/>
            </a:lvl1pPr>
          </a:lstStyle>
          <a:p>
            <a:pPr marL="450850" indent="-441325"/>
            <a:r>
              <a:rPr lang="de-DE" dirty="0"/>
              <a:t>Titel hinzufügen</a:t>
            </a:r>
          </a:p>
        </p:txBody>
      </p:sp>
      <p:sp>
        <p:nvSpPr>
          <p:cNvPr id="63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984010" y="2458167"/>
            <a:ext cx="7142073" cy="29419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 hinzufügen</a:t>
            </a:r>
          </a:p>
        </p:txBody>
      </p:sp>
      <p:sp>
        <p:nvSpPr>
          <p:cNvPr id="64" name="Bildplatzhalter 18"/>
          <p:cNvSpPr>
            <a:spLocks noGrp="1"/>
          </p:cNvSpPr>
          <p:nvPr>
            <p:ph type="pic" sz="quarter" idx="13" hasCustomPrompt="1"/>
          </p:nvPr>
        </p:nvSpPr>
        <p:spPr>
          <a:xfrm>
            <a:off x="8135339" y="1535502"/>
            <a:ext cx="2613174" cy="2889549"/>
          </a:xfrm>
        </p:spPr>
        <p:txBody>
          <a:bodyPr/>
          <a:lstStyle/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8499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extfolie mit Aufzähl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8121826" y="827177"/>
            <a:ext cx="4078800" cy="4927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502060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>
                <a:solidFill>
                  <a:schemeClr val="tx2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0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854639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233029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extfolie mit Aufzählung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 userDrawn="1"/>
        </p:nvSpPr>
        <p:spPr>
          <a:xfrm>
            <a:off x="-23733" y="827177"/>
            <a:ext cx="4078800" cy="4927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37493" y="986382"/>
            <a:ext cx="7158425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>
                <a:solidFill>
                  <a:schemeClr val="tx2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0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709080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56276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Highlight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>
          <a:xfrm>
            <a:off x="-8627" y="-1"/>
            <a:ext cx="12209253" cy="5895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76" y="6086498"/>
            <a:ext cx="589662" cy="473186"/>
          </a:xfrm>
          <a:prstGeom prst="rect">
            <a:avLst/>
          </a:prstGeom>
        </p:spPr>
      </p:pic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31457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110000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1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14081" y="709642"/>
            <a:ext cx="1177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03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Highlight_dunkel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76" y="6086498"/>
            <a:ext cx="589662" cy="473186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-8627" y="-1"/>
            <a:ext cx="12209253" cy="58959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780F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9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31457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110000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2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214081" y="709642"/>
            <a:ext cx="11772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44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Rechteck 5"/>
          <p:cNvSpPr/>
          <p:nvPr userDrawn="1"/>
        </p:nvSpPr>
        <p:spPr>
          <a:xfrm>
            <a:off x="-8627" y="-1"/>
            <a:ext cx="12209253" cy="5895975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2" hasCustomPrompt="1"/>
          </p:nvPr>
        </p:nvSpPr>
        <p:spPr>
          <a:xfrm>
            <a:off x="982338" y="2743200"/>
            <a:ext cx="9772650" cy="26955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Kontakt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994963" y="1358836"/>
            <a:ext cx="9796686" cy="866779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Vielen Dank für </a:t>
            </a:r>
            <a:br>
              <a:rPr lang="de-DE" dirty="0"/>
            </a:br>
            <a:r>
              <a:rPr lang="de-DE" dirty="0"/>
              <a:t>die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796018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442913" y="432000"/>
            <a:ext cx="11306175" cy="138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ldNum" idx="12"/>
          </p:nvPr>
        </p:nvSpPr>
        <p:spPr>
          <a:xfrm>
            <a:off x="8218489" y="6492240"/>
            <a:ext cx="353060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7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0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198000" y="194399"/>
            <a:ext cx="11803200" cy="2803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" y="194400"/>
            <a:ext cx="2349517" cy="132081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2405253"/>
            <a:ext cx="10717200" cy="307777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hinzufügen / evtl. Name der vortragenden Person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90000" y="1590198"/>
            <a:ext cx="10717200" cy="460800"/>
          </a:xfrm>
        </p:spPr>
        <p:txBody>
          <a:bodyPr/>
          <a:lstStyle>
            <a:lvl1pPr>
              <a:lnSpc>
                <a:spcPts val="3600"/>
              </a:lnSpc>
              <a:defRPr sz="33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einzeilig hinzufügen 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07" y="420222"/>
            <a:ext cx="929164" cy="7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9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198000" y="194400"/>
            <a:ext cx="11803200" cy="32399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" y="194400"/>
            <a:ext cx="2349517" cy="132081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2866919"/>
            <a:ext cx="10717200" cy="307777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hinzufügen / evtl. Name der vortragenden Person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90000" y="1590198"/>
            <a:ext cx="10717200" cy="921600"/>
          </a:xfrm>
        </p:spPr>
        <p:txBody>
          <a:bodyPr/>
          <a:lstStyle>
            <a:lvl1pPr>
              <a:lnSpc>
                <a:spcPts val="3600"/>
              </a:lnSpc>
              <a:defRPr sz="33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zweizeilig</a:t>
            </a:r>
            <a:br>
              <a:rPr lang="de-DE" dirty="0"/>
            </a:br>
            <a:r>
              <a:rPr lang="de-DE" dirty="0"/>
              <a:t>hinzufügen 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07" y="420222"/>
            <a:ext cx="929164" cy="745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9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 userDrawn="1"/>
        </p:nvSpPr>
        <p:spPr bwMode="gray">
          <a:xfrm>
            <a:off x="198000" y="194399"/>
            <a:ext cx="11803200" cy="370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3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" y="194400"/>
            <a:ext cx="2349517" cy="1320810"/>
          </a:xfrm>
          <a:prstGeom prst="rect">
            <a:avLst/>
          </a:prstGeom>
        </p:spPr>
      </p:pic>
      <p:sp>
        <p:nvSpPr>
          <p:cNvPr id="1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90000" y="3329038"/>
            <a:ext cx="10717200" cy="307777"/>
          </a:xfrm>
        </p:spPr>
        <p:txBody>
          <a:bodyPr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Untertitel hinzufügen / evtl. Name der vortragenden Person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990000" y="1590198"/>
            <a:ext cx="10717200" cy="1386000"/>
          </a:xfrm>
        </p:spPr>
        <p:txBody>
          <a:bodyPr/>
          <a:lstStyle>
            <a:lvl1pPr>
              <a:lnSpc>
                <a:spcPts val="3600"/>
              </a:lnSpc>
              <a:defRPr sz="33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Vortragstitel </a:t>
            </a:r>
            <a:br>
              <a:rPr lang="de-DE" dirty="0"/>
            </a:br>
            <a:r>
              <a:rPr lang="de-DE" dirty="0"/>
              <a:t>dreizeilig</a:t>
            </a:r>
            <a:br>
              <a:rPr lang="de-DE" dirty="0"/>
            </a:br>
            <a:r>
              <a:rPr lang="de-DE" dirty="0"/>
              <a:t>hinzufügen 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07" y="420222"/>
            <a:ext cx="929164" cy="74562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folie mit Aufzählung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512C7B8-5F29-4AF8-BE6D-1AA84D7179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31457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lvl="0"/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9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folie mit Aufzählung_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rgbClr val="007194"/>
          </a:solidFill>
          <a:ln w="9525">
            <a:solidFill>
              <a:srgbClr val="007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31457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110000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0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93193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folie mit Aufzählung_80%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40852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110000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0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25764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xtfolie mit Aufzählung_60%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8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40852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>
                <a:solidFill>
                  <a:schemeClr val="bg1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0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95724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folie mit Aufzählung_40% Pe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-23733" y="827177"/>
            <a:ext cx="12224359" cy="492760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 err="1">
              <a:solidFill>
                <a:schemeClr val="tx1"/>
              </a:solidFill>
            </a:endParaRPr>
          </a:p>
        </p:txBody>
      </p:sp>
      <p:sp>
        <p:nvSpPr>
          <p:cNvPr id="12" name="Titel 5"/>
          <p:cNvSpPr>
            <a:spLocks noGrp="1"/>
          </p:cNvSpPr>
          <p:nvPr>
            <p:ph type="title" hasCustomPrompt="1"/>
          </p:nvPr>
        </p:nvSpPr>
        <p:spPr>
          <a:xfrm>
            <a:off x="486000" y="116632"/>
            <a:ext cx="11221200" cy="576064"/>
          </a:xfrm>
          <a:prstGeom prst="rect">
            <a:avLst/>
          </a:prstGeom>
        </p:spPr>
        <p:txBody>
          <a:bodyPr/>
          <a:lstStyle>
            <a:lvl1pPr>
              <a:lnSpc>
                <a:spcPts val="3500"/>
              </a:lnSpc>
              <a:defRPr sz="3000" baseline="0"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13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86000" y="980728"/>
            <a:ext cx="7640852" cy="460918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>
                <a:solidFill>
                  <a:schemeClr val="tx2"/>
                </a:solidFill>
              </a:defRPr>
            </a:lvl1pPr>
            <a:lvl2pPr>
              <a:buClr>
                <a:srgbClr val="770F2C"/>
              </a:buClr>
              <a:buSzPct val="110000"/>
              <a:defRPr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 marL="450000" indent="-180000">
              <a:buClr>
                <a:srgbClr val="770F2C"/>
              </a:buClr>
              <a:buFont typeface="BundesSans Office" panose="020B0002030500000203" pitchFamily="34" charset="0"/>
              <a:buChar char="›"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de-DE" dirty="0"/>
              <a:t>Text hinzufügen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</p:txBody>
      </p:sp>
      <p:sp>
        <p:nvSpPr>
          <p:cNvPr id="14" name="Bildplatzhalter 18"/>
          <p:cNvSpPr>
            <a:spLocks noGrp="1"/>
          </p:cNvSpPr>
          <p:nvPr>
            <p:ph type="pic" sz="quarter" idx="12" hasCustomPrompt="1"/>
          </p:nvPr>
        </p:nvSpPr>
        <p:spPr>
          <a:xfrm>
            <a:off x="8506414" y="1846202"/>
            <a:ext cx="2613174" cy="28895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371856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8967CF-4EAA-C26C-8DD1-6572E9A2701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941591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04" imgH="405" progId="TCLayout.ActiveDocument.1">
                  <p:embed/>
                </p:oleObj>
              </mc:Choice>
              <mc:Fallback>
                <p:oleObj name="think-cell Slide" r:id="rId21" imgW="404" imgH="405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8967CF-4EAA-C26C-8DD1-6572E9A27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2"/>
          <p:cNvSpPr>
            <a:spLocks noGrp="1"/>
          </p:cNvSpPr>
          <p:nvPr>
            <p:ph type="body" idx="1"/>
          </p:nvPr>
        </p:nvSpPr>
        <p:spPr>
          <a:xfrm>
            <a:off x="486000" y="980728"/>
            <a:ext cx="11221200" cy="47396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Erste Ebene</a:t>
            </a:r>
          </a:p>
          <a:p>
            <a:pPr lvl="2"/>
            <a:r>
              <a:rPr lang="de-DE" dirty="0"/>
              <a:t>Zweite Ebene</a:t>
            </a:r>
          </a:p>
          <a:p>
            <a:pPr lvl="3"/>
            <a:r>
              <a:rPr lang="de-DE" dirty="0"/>
              <a:t>Dritte Ebene</a:t>
            </a:r>
          </a:p>
          <a:p>
            <a:pPr lvl="4"/>
            <a:r>
              <a:rPr lang="de-DE" dirty="0"/>
              <a:t> Vierte Ebene</a:t>
            </a:r>
          </a:p>
          <a:p>
            <a:pPr lvl="5"/>
            <a:r>
              <a:rPr lang="de-DE" dirty="0"/>
              <a:t>Fünfte Ebene</a:t>
            </a:r>
          </a:p>
          <a:p>
            <a:pPr lvl="6"/>
            <a:r>
              <a:rPr lang="de-DE" dirty="0"/>
              <a:t>Sechste Ebene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5994400" y="6502400"/>
            <a:ext cx="5580856" cy="949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700" baseline="0">
                <a:solidFill>
                  <a:schemeClr val="tx1"/>
                </a:solidFill>
                <a:latin typeface="BundesSans Office Regular" charset="0"/>
              </a:defRPr>
            </a:lvl1pPr>
          </a:lstStyle>
          <a:p>
            <a:r>
              <a:rPr lang="de-DE"/>
              <a:t>Beratungszentrum des Bundes |  04.05.2023  |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9B30AEA-E013-43E2-B928-F08F0AE7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8613" y="6505201"/>
            <a:ext cx="207478" cy="107722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l">
              <a:defRPr lang="de-DE" sz="700" baseline="0" smtClean="0">
                <a:latin typeface="BundesSans Office Regular" charset="0"/>
              </a:defRPr>
            </a:lvl1pPr>
          </a:lstStyle>
          <a:p>
            <a:fld id="{3FA84AA8-8623-417D-8E8E-D9F85DBD0D97}" type="slidenum">
              <a:rPr lang="de-DE" smtClean="0"/>
              <a:pPr/>
              <a:t>‹#›</a:t>
            </a:fld>
            <a:endParaRPr lang="de-DE" dirty="0"/>
          </a:p>
        </p:txBody>
      </p:sp>
      <p:cxnSp>
        <p:nvCxnSpPr>
          <p:cNvPr id="10" name="Gerade Verbindung 9"/>
          <p:cNvCxnSpPr/>
          <p:nvPr/>
        </p:nvCxnSpPr>
        <p:spPr>
          <a:xfrm>
            <a:off x="0" y="705678"/>
            <a:ext cx="12190413" cy="0"/>
          </a:xfrm>
          <a:prstGeom prst="line">
            <a:avLst/>
          </a:prstGeom>
          <a:ln w="12700">
            <a:solidFill>
              <a:srgbClr val="0071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1587" y="5877272"/>
            <a:ext cx="12190413" cy="0"/>
          </a:xfrm>
          <a:prstGeom prst="line">
            <a:avLst/>
          </a:prstGeom>
          <a:ln w="12700">
            <a:solidFill>
              <a:srgbClr val="780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platzhalter 1"/>
          <p:cNvSpPr>
            <a:spLocks noGrp="1"/>
          </p:cNvSpPr>
          <p:nvPr>
            <p:ph type="title"/>
          </p:nvPr>
        </p:nvSpPr>
        <p:spPr>
          <a:xfrm>
            <a:off x="486000" y="206944"/>
            <a:ext cx="11221200" cy="504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87854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26" r:id="rId2"/>
    <p:sldLayoutId id="2147483710" r:id="rId3"/>
    <p:sldLayoutId id="2147483709" r:id="rId4"/>
    <p:sldLayoutId id="2147483716" r:id="rId5"/>
    <p:sldLayoutId id="2147483764" r:id="rId6"/>
    <p:sldLayoutId id="2147483771" r:id="rId7"/>
    <p:sldLayoutId id="2147483777" r:id="rId8"/>
    <p:sldLayoutId id="2147483775" r:id="rId9"/>
    <p:sldLayoutId id="2147483780" r:id="rId10"/>
    <p:sldLayoutId id="2147483785" r:id="rId11"/>
    <p:sldLayoutId id="2147483728" r:id="rId12"/>
    <p:sldLayoutId id="2147483778" r:id="rId13"/>
    <p:sldLayoutId id="2147483779" r:id="rId14"/>
    <p:sldLayoutId id="2147483757" r:id="rId15"/>
    <p:sldLayoutId id="2147483773" r:id="rId16"/>
    <p:sldLayoutId id="2147483784" r:id="rId17"/>
    <p:sldLayoutId id="2147483787" r:id="rId18"/>
  </p:sldLayoutIdLst>
  <p:hf hd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spcAft>
          <a:spcPts val="600"/>
        </a:spcAft>
        <a:buFont typeface="+mj-lt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355600" algn="l" defTabSz="914400" rtl="0" eaLnBrk="1" latinLnBrk="0" hangingPunct="1">
        <a:lnSpc>
          <a:spcPts val="2400"/>
        </a:lnSpc>
        <a:spcBef>
          <a:spcPts val="0"/>
        </a:spcBef>
        <a:buClr>
          <a:srgbClr val="780F2D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712788" indent="-357188" algn="l" defTabSz="914400" rtl="0" eaLnBrk="1" latinLnBrk="0" hangingPunct="1">
        <a:lnSpc>
          <a:spcPts val="2400"/>
        </a:lnSpc>
        <a:spcBef>
          <a:spcPts val="0"/>
        </a:spcBef>
        <a:buClr>
          <a:srgbClr val="780F2D"/>
        </a:buClr>
        <a:buFont typeface="BundesSans Office" panose="020B0002030500000203" pitchFamily="34" charset="0"/>
        <a:buChar char="›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081088" indent="-368300" algn="l" defTabSz="914400" rtl="0" eaLnBrk="1" latinLnBrk="0" hangingPunct="1">
        <a:lnSpc>
          <a:spcPts val="2400"/>
        </a:lnSpc>
        <a:spcBef>
          <a:spcPts val="0"/>
        </a:spcBef>
        <a:buClr>
          <a:srgbClr val="780F2D"/>
        </a:buClr>
        <a:buSzPct val="100000"/>
        <a:buFont typeface="Wingdings" panose="05000000000000000000" pitchFamily="2" charset="2"/>
        <a:buChar char="§"/>
        <a:tabLst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436688" indent="-355600" algn="l" defTabSz="914400" rtl="0" eaLnBrk="1" latinLnBrk="0" hangingPunct="1">
        <a:lnSpc>
          <a:spcPts val="2400"/>
        </a:lnSpc>
        <a:spcBef>
          <a:spcPts val="0"/>
        </a:spcBef>
        <a:buClr>
          <a:srgbClr val="780F2D"/>
        </a:buClr>
        <a:buFont typeface="Courier New" panose="02070309020205020404" pitchFamily="49" charset="0"/>
        <a:buChar char="o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7538" indent="-3667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230437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://www.bva.bund.de/grosspm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A42B89B-5590-AFC3-E11E-4A09510F11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680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A42B89B-5590-AFC3-E11E-4A09510F1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15F9AF-8A19-CF3D-D26C-204670A31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952978"/>
              </p:ext>
            </p:extLst>
          </p:nvPr>
        </p:nvGraphicFramePr>
        <p:xfrm>
          <a:off x="990000" y="3906325"/>
          <a:ext cx="5260535" cy="743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0535">
                  <a:extLst>
                    <a:ext uri="{9D8B030D-6E8A-4147-A177-3AD203B41FA5}">
                      <a16:colId xmlns:a16="http://schemas.microsoft.com/office/drawing/2014/main" val="3315215692"/>
                    </a:ext>
                  </a:extLst>
                </a:gridCol>
              </a:tblGrid>
              <a:tr h="743313">
                <a:tc>
                  <a:txBody>
                    <a:bodyPr/>
                    <a:lstStyle/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05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Hinweis zur Vorlage:</a:t>
                      </a:r>
                    </a:p>
                    <a:p>
                      <a:pPr algn="just">
                        <a:lnSpc>
                          <a:spcPts val="15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05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Texte in </a:t>
                      </a:r>
                      <a:r>
                        <a:rPr lang="de-DE" sz="1050" b="0" dirty="0">
                          <a:solidFill>
                            <a:schemeClr val="accent3"/>
                          </a:solidFill>
                          <a:effectLst/>
                          <a:latin typeface="+mj-lt"/>
                        </a:rPr>
                        <a:t>hellblau</a:t>
                      </a:r>
                      <a:r>
                        <a:rPr lang="de-DE" sz="105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dienen als Ausfüllhilfe zur Verwendung der Vorlage. In der finalen Version sollten diese gelöscht und neue Inhalte in schwarz eingefärbt werden.</a:t>
                      </a:r>
                      <a:endParaRPr lang="de-DE" sz="105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BundesSerif Office" panose="02050002050300000203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8734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3E9EC0-E5B5-6361-AAAF-C275FD5E4562}"/>
              </a:ext>
            </a:extLst>
          </p:cNvPr>
          <p:cNvSpPr txBox="1"/>
          <p:nvPr/>
        </p:nvSpPr>
        <p:spPr>
          <a:xfrm>
            <a:off x="920870" y="5682294"/>
            <a:ext cx="10715013" cy="80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i="1" dirty="0">
                <a:solidFill>
                  <a:schemeClr val="bg2"/>
                </a:solidFill>
                <a:latin typeface="+mj-lt"/>
              </a:rPr>
              <a:t>Diese Vorlage ist Teil des PMflex-Projektmanagementstandards des Kompetenzzentrum (Groß-) Projektmanagement im Beratungszentrum des Bundes des Bundesverwaltungsamtes und basiert auf Vorlagen der PM² Project Management </a:t>
            </a:r>
            <a:r>
              <a:rPr lang="de-DE" sz="1000" i="1" dirty="0" err="1">
                <a:solidFill>
                  <a:schemeClr val="bg2"/>
                </a:solidFill>
                <a:latin typeface="+mj-lt"/>
              </a:rPr>
              <a:t>Methodology</a:t>
            </a:r>
            <a:r>
              <a:rPr lang="de-DE" sz="1000" i="1" dirty="0">
                <a:solidFill>
                  <a:schemeClr val="bg2"/>
                </a:solidFill>
                <a:latin typeface="+mj-lt"/>
              </a:rPr>
              <a:t>, lizensiert unter CC BY 4.0. </a:t>
            </a:r>
            <a:r>
              <a:rPr lang="de-DE" sz="1000" i="1" dirty="0">
                <a:solidFill>
                  <a:schemeClr val="bg2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https://creativecommons.org/licenses/by/4.0/</a:t>
            </a:r>
            <a:r>
              <a:rPr lang="de-DE" sz="1000" i="1" dirty="0">
                <a:solidFill>
                  <a:schemeClr val="bg2"/>
                </a:solidFill>
                <a:latin typeface="+mj-lt"/>
              </a:rPr>
              <a:t> </a:t>
            </a:r>
          </a:p>
          <a:p>
            <a:pPr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1000" i="1" dirty="0">
                <a:solidFill>
                  <a:schemeClr val="bg2"/>
                </a:solidFill>
                <a:latin typeface="+mj-lt"/>
              </a:rPr>
              <a:t>Weitere Vorlagen und Beratungsangebote sind unter </a:t>
            </a:r>
            <a:r>
              <a:rPr lang="de-DE" sz="1000" i="1" dirty="0">
                <a:solidFill>
                  <a:schemeClr val="bg2"/>
                </a:solidFill>
                <a:latin typeface="+mj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www.bva.bund.de/grosspm</a:t>
            </a:r>
            <a:r>
              <a:rPr lang="de-DE" sz="1000" i="1" dirty="0">
                <a:solidFill>
                  <a:schemeClr val="bg2"/>
                </a:solidFill>
                <a:latin typeface="+mj-lt"/>
              </a:rPr>
              <a:t> verfügbar.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606302-77DB-5099-787B-1452E98C02C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560" y="4821318"/>
            <a:ext cx="2353816" cy="1039267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53BAAD43-31EB-D309-7114-C62B79909ED9}"/>
              </a:ext>
            </a:extLst>
          </p:cNvPr>
          <p:cNvSpPr txBox="1">
            <a:spLocks/>
          </p:cNvSpPr>
          <p:nvPr/>
        </p:nvSpPr>
        <p:spPr>
          <a:xfrm>
            <a:off x="990000" y="3244293"/>
            <a:ext cx="10717200" cy="287836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780F2D"/>
              </a:buClr>
              <a:buSzPct val="100000"/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2788" indent="-357188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780F2D"/>
              </a:buClr>
              <a:buFont typeface="BundesSans Office" panose="020B0002030500000203" pitchFamily="34" charset="0"/>
              <a:buChar char="›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36830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780F2D"/>
              </a:buClr>
              <a:buSzPct val="100000"/>
              <a:buFont typeface="Wingdings" panose="05000000000000000000" pitchFamily="2" charset="2"/>
              <a:buChar char="§"/>
              <a:tabLst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6688" indent="-35560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780F2D"/>
              </a:buClr>
              <a:buFont typeface="Courier New" panose="02070309020205020404" pitchFamily="49" charset="0"/>
              <a:buChar char="o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7538" indent="-3667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3043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dirty="0">
                <a:solidFill>
                  <a:schemeClr val="bg1"/>
                </a:solidFill>
              </a:rPr>
              <a:t>&lt;Name Ansprechpartner/-in&gt; | Letzte Aktualisierung: </a:t>
            </a:r>
            <a:r>
              <a:rPr lang="de-DE" sz="1800" dirty="0" err="1">
                <a:solidFill>
                  <a:schemeClr val="bg1"/>
                </a:solidFill>
              </a:rPr>
              <a:t>tt.mm.jjjj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C3DFFD9-CB80-1858-9702-374E19978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0000" y="1589406"/>
            <a:ext cx="10717200" cy="307777"/>
          </a:xfrm>
        </p:spPr>
        <p:txBody>
          <a:bodyPr/>
          <a:lstStyle/>
          <a:p>
            <a:r>
              <a:rPr lang="de-DE" dirty="0"/>
              <a:t>&lt;Projekttitel&gt;</a:t>
            </a: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87B6CB10-BC95-F3C4-FC17-333649D9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257939"/>
            <a:ext cx="10717200" cy="460800"/>
          </a:xfrm>
        </p:spPr>
        <p:txBody>
          <a:bodyPr vert="horz"/>
          <a:lstStyle/>
          <a:p>
            <a:r>
              <a:rPr lang="de-DE" dirty="0"/>
              <a:t>Projektstatusbericht</a:t>
            </a:r>
          </a:p>
        </p:txBody>
      </p:sp>
    </p:spTree>
    <p:extLst>
      <p:ext uri="{BB962C8B-B14F-4D97-AF65-F5344CB8AC3E}">
        <p14:creationId xmlns:p14="http://schemas.microsoft.com/office/powerpoint/2010/main" val="169290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6B154B-6DCC-48A6-ADAB-A8D6E75773D4}"/>
              </a:ext>
            </a:extLst>
          </p:cNvPr>
          <p:cNvSpPr/>
          <p:nvPr/>
        </p:nvSpPr>
        <p:spPr>
          <a:xfrm>
            <a:off x="397066" y="2427761"/>
            <a:ext cx="11376023" cy="175275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buClr>
                <a:srgbClr val="000000"/>
              </a:buClr>
              <a:defRPr/>
            </a:pPr>
            <a:endParaRPr lang="en-US" sz="1400" kern="0">
              <a:solidFill>
                <a:srgbClr val="FFFFFF"/>
              </a:solidFill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12" name="Google Shape;434;p11">
            <a:extLst>
              <a:ext uri="{FF2B5EF4-FFF2-40B4-BE49-F238E27FC236}">
                <a16:creationId xmlns:a16="http://schemas.microsoft.com/office/drawing/2014/main" id="{1B85A75A-B513-4C8F-8A28-D471AE171A3C}"/>
              </a:ext>
            </a:extLst>
          </p:cNvPr>
          <p:cNvSpPr txBox="1"/>
          <p:nvPr/>
        </p:nvSpPr>
        <p:spPr>
          <a:xfrm>
            <a:off x="1371299" y="2439856"/>
            <a:ext cx="3148480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51" tIns="0" rIns="0" bIns="0" anchor="ctr" anchorCtr="0">
            <a:noAutofit/>
          </a:bodyPr>
          <a:lstStyle/>
          <a:p>
            <a:pPr defTabSz="914377">
              <a:buClr>
                <a:srgbClr val="000000"/>
              </a:buClr>
              <a:buSzPts val="587"/>
              <a:defRPr/>
            </a:pPr>
            <a:r>
              <a:rPr lang="en-US" sz="933" kern="0" dirty="0" err="1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Teilweise</a:t>
            </a:r>
            <a:r>
              <a:rPr lang="en-US" sz="933" kern="0" dirty="0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kritisch</a:t>
            </a:r>
            <a:r>
              <a:rPr lang="en-US" sz="933" kern="0" dirty="0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 (Zeit/Scope)</a:t>
            </a:r>
            <a:endParaRPr sz="933" kern="0" dirty="0">
              <a:solidFill>
                <a:srgbClr val="000000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graphicFrame>
        <p:nvGraphicFramePr>
          <p:cNvPr id="22" name="Object 21" hidden="1">
            <a:extLst>
              <a:ext uri="{FF2B5EF4-FFF2-40B4-BE49-F238E27FC236}">
                <a16:creationId xmlns:a16="http://schemas.microsoft.com/office/drawing/2014/main" id="{0E37D6BF-93C1-4C8A-A791-A2DCB3301BC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64552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22" name="Object 21" hidden="1">
                        <a:extLst>
                          <a:ext uri="{FF2B5EF4-FFF2-40B4-BE49-F238E27FC236}">
                            <a16:creationId xmlns:a16="http://schemas.microsoft.com/office/drawing/2014/main" id="{0E37D6BF-93C1-4C8A-A791-A2DCB3301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34">
            <a:extLst>
              <a:ext uri="{FF2B5EF4-FFF2-40B4-BE49-F238E27FC236}">
                <a16:creationId xmlns:a16="http://schemas.microsoft.com/office/drawing/2014/main" id="{E26CF37E-CB8E-B4F9-1B4C-E99ED852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sz="3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Statusübersicht | Berichtsperiode </a:t>
            </a:r>
            <a:r>
              <a:rPr lang="de-DE" sz="3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tt.mm.jjjj</a:t>
            </a:r>
            <a:r>
              <a:rPr lang="de-DE" sz="3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de-DE" sz="3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tt.mm.jjjj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8D05D-CDA9-4F70-B929-0D5FDEE57E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  <p:sp>
        <p:nvSpPr>
          <p:cNvPr id="5" name="Google Shape;444;p11">
            <a:extLst>
              <a:ext uri="{FF2B5EF4-FFF2-40B4-BE49-F238E27FC236}">
                <a16:creationId xmlns:a16="http://schemas.microsoft.com/office/drawing/2014/main" id="{EC667982-4E7D-4703-9E8B-BA1813A374D0}"/>
              </a:ext>
            </a:extLst>
          </p:cNvPr>
          <p:cNvSpPr/>
          <p:nvPr/>
        </p:nvSpPr>
        <p:spPr>
          <a:xfrm>
            <a:off x="475063" y="892800"/>
            <a:ext cx="194192" cy="194192"/>
          </a:xfrm>
          <a:custGeom>
            <a:avLst/>
            <a:gdLst/>
            <a:ahLst/>
            <a:cxnLst/>
            <a:rect l="l" t="t" r="r" b="b"/>
            <a:pathLst>
              <a:path w="200" h="195" extrusionOk="0">
                <a:moveTo>
                  <a:pt x="6" y="124"/>
                </a:moveTo>
                <a:cubicBezTo>
                  <a:pt x="14" y="126"/>
                  <a:pt x="14" y="126"/>
                  <a:pt x="14" y="126"/>
                </a:cubicBezTo>
                <a:cubicBezTo>
                  <a:pt x="20" y="128"/>
                  <a:pt x="26" y="132"/>
                  <a:pt x="29" y="138"/>
                </a:cubicBezTo>
                <a:cubicBezTo>
                  <a:pt x="29" y="138"/>
                  <a:pt x="29" y="138"/>
                  <a:pt x="29" y="139"/>
                </a:cubicBezTo>
                <a:cubicBezTo>
                  <a:pt x="33" y="144"/>
                  <a:pt x="34" y="151"/>
                  <a:pt x="32" y="158"/>
                </a:cubicBezTo>
                <a:cubicBezTo>
                  <a:pt x="30" y="165"/>
                  <a:pt x="30" y="165"/>
                  <a:pt x="30" y="165"/>
                </a:cubicBezTo>
                <a:cubicBezTo>
                  <a:pt x="29" y="169"/>
                  <a:pt x="30" y="173"/>
                  <a:pt x="34" y="175"/>
                </a:cubicBezTo>
                <a:cubicBezTo>
                  <a:pt x="66" y="193"/>
                  <a:pt x="66" y="193"/>
                  <a:pt x="66" y="193"/>
                </a:cubicBezTo>
                <a:cubicBezTo>
                  <a:pt x="69" y="195"/>
                  <a:pt x="73" y="195"/>
                  <a:pt x="76" y="192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6" y="181"/>
                  <a:pt x="93" y="178"/>
                  <a:pt x="99" y="178"/>
                </a:cubicBezTo>
                <a:cubicBezTo>
                  <a:pt x="100" y="178"/>
                  <a:pt x="100" y="178"/>
                  <a:pt x="100" y="178"/>
                </a:cubicBezTo>
                <a:cubicBezTo>
                  <a:pt x="106" y="178"/>
                  <a:pt x="113" y="181"/>
                  <a:pt x="117" y="186"/>
                </a:cubicBezTo>
                <a:cubicBezTo>
                  <a:pt x="123" y="192"/>
                  <a:pt x="123" y="192"/>
                  <a:pt x="123" y="192"/>
                </a:cubicBezTo>
                <a:cubicBezTo>
                  <a:pt x="126" y="195"/>
                  <a:pt x="130" y="195"/>
                  <a:pt x="134" y="193"/>
                </a:cubicBezTo>
                <a:cubicBezTo>
                  <a:pt x="166" y="175"/>
                  <a:pt x="166" y="175"/>
                  <a:pt x="166" y="175"/>
                </a:cubicBezTo>
                <a:cubicBezTo>
                  <a:pt x="169" y="173"/>
                  <a:pt x="170" y="169"/>
                  <a:pt x="169" y="165"/>
                </a:cubicBezTo>
                <a:cubicBezTo>
                  <a:pt x="167" y="158"/>
                  <a:pt x="167" y="158"/>
                  <a:pt x="167" y="158"/>
                </a:cubicBezTo>
                <a:cubicBezTo>
                  <a:pt x="165" y="151"/>
                  <a:pt x="166" y="144"/>
                  <a:pt x="170" y="139"/>
                </a:cubicBezTo>
                <a:cubicBezTo>
                  <a:pt x="170" y="138"/>
                  <a:pt x="170" y="138"/>
                  <a:pt x="170" y="138"/>
                </a:cubicBezTo>
                <a:cubicBezTo>
                  <a:pt x="173" y="132"/>
                  <a:pt x="179" y="128"/>
                  <a:pt x="185" y="126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7" y="123"/>
                  <a:pt x="200" y="120"/>
                  <a:pt x="200" y="116"/>
                </a:cubicBezTo>
                <a:cubicBezTo>
                  <a:pt x="200" y="79"/>
                  <a:pt x="200" y="79"/>
                  <a:pt x="200" y="79"/>
                </a:cubicBezTo>
                <a:cubicBezTo>
                  <a:pt x="200" y="75"/>
                  <a:pt x="197" y="72"/>
                  <a:pt x="193" y="71"/>
                </a:cubicBezTo>
                <a:cubicBezTo>
                  <a:pt x="185" y="69"/>
                  <a:pt x="185" y="69"/>
                  <a:pt x="185" y="69"/>
                </a:cubicBezTo>
                <a:cubicBezTo>
                  <a:pt x="179" y="67"/>
                  <a:pt x="173" y="63"/>
                  <a:pt x="170" y="58"/>
                </a:cubicBezTo>
                <a:cubicBezTo>
                  <a:pt x="170" y="57"/>
                  <a:pt x="170" y="57"/>
                  <a:pt x="170" y="57"/>
                </a:cubicBezTo>
                <a:cubicBezTo>
                  <a:pt x="166" y="51"/>
                  <a:pt x="165" y="44"/>
                  <a:pt x="167" y="38"/>
                </a:cubicBezTo>
                <a:cubicBezTo>
                  <a:pt x="169" y="30"/>
                  <a:pt x="169" y="30"/>
                  <a:pt x="169" y="30"/>
                </a:cubicBezTo>
                <a:cubicBezTo>
                  <a:pt x="170" y="26"/>
                  <a:pt x="169" y="22"/>
                  <a:pt x="166" y="20"/>
                </a:cubicBezTo>
                <a:cubicBezTo>
                  <a:pt x="134" y="2"/>
                  <a:pt x="134" y="2"/>
                  <a:pt x="134" y="2"/>
                </a:cubicBezTo>
                <a:cubicBezTo>
                  <a:pt x="130" y="0"/>
                  <a:pt x="126" y="0"/>
                  <a:pt x="123" y="3"/>
                </a:cubicBezTo>
                <a:cubicBezTo>
                  <a:pt x="117" y="9"/>
                  <a:pt x="117" y="9"/>
                  <a:pt x="117" y="9"/>
                </a:cubicBezTo>
                <a:cubicBezTo>
                  <a:pt x="113" y="14"/>
                  <a:pt x="106" y="17"/>
                  <a:pt x="100" y="17"/>
                </a:cubicBezTo>
                <a:cubicBezTo>
                  <a:pt x="99" y="17"/>
                  <a:pt x="99" y="17"/>
                  <a:pt x="99" y="17"/>
                </a:cubicBezTo>
                <a:cubicBezTo>
                  <a:pt x="93" y="17"/>
                  <a:pt x="86" y="14"/>
                  <a:pt x="82" y="9"/>
                </a:cubicBezTo>
                <a:cubicBezTo>
                  <a:pt x="76" y="3"/>
                  <a:pt x="76" y="3"/>
                  <a:pt x="76" y="3"/>
                </a:cubicBezTo>
                <a:cubicBezTo>
                  <a:pt x="73" y="0"/>
                  <a:pt x="69" y="0"/>
                  <a:pt x="66" y="2"/>
                </a:cubicBezTo>
                <a:cubicBezTo>
                  <a:pt x="34" y="20"/>
                  <a:pt x="34" y="20"/>
                  <a:pt x="34" y="20"/>
                </a:cubicBezTo>
                <a:cubicBezTo>
                  <a:pt x="30" y="22"/>
                  <a:pt x="29" y="26"/>
                  <a:pt x="30" y="30"/>
                </a:cubicBezTo>
                <a:cubicBezTo>
                  <a:pt x="32" y="38"/>
                  <a:pt x="32" y="38"/>
                  <a:pt x="32" y="38"/>
                </a:cubicBezTo>
                <a:cubicBezTo>
                  <a:pt x="34" y="44"/>
                  <a:pt x="33" y="51"/>
                  <a:pt x="29" y="57"/>
                </a:cubicBezTo>
                <a:cubicBezTo>
                  <a:pt x="29" y="57"/>
                  <a:pt x="29" y="57"/>
                  <a:pt x="29" y="58"/>
                </a:cubicBezTo>
                <a:cubicBezTo>
                  <a:pt x="26" y="63"/>
                  <a:pt x="20" y="67"/>
                  <a:pt x="14" y="69"/>
                </a:cubicBezTo>
                <a:cubicBezTo>
                  <a:pt x="6" y="71"/>
                  <a:pt x="6" y="71"/>
                  <a:pt x="6" y="71"/>
                </a:cubicBezTo>
                <a:cubicBezTo>
                  <a:pt x="2" y="72"/>
                  <a:pt x="0" y="75"/>
                  <a:pt x="0" y="79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120"/>
                  <a:pt x="2" y="123"/>
                  <a:pt x="6" y="124"/>
                </a:cubicBezTo>
                <a:close/>
                <a:moveTo>
                  <a:pt x="100" y="73"/>
                </a:moveTo>
                <a:cubicBezTo>
                  <a:pt x="113" y="73"/>
                  <a:pt x="125" y="84"/>
                  <a:pt x="125" y="98"/>
                </a:cubicBezTo>
                <a:cubicBezTo>
                  <a:pt x="125" y="111"/>
                  <a:pt x="113" y="123"/>
                  <a:pt x="100" y="123"/>
                </a:cubicBezTo>
                <a:cubicBezTo>
                  <a:pt x="86" y="123"/>
                  <a:pt x="75" y="111"/>
                  <a:pt x="75" y="98"/>
                </a:cubicBezTo>
                <a:cubicBezTo>
                  <a:pt x="75" y="84"/>
                  <a:pt x="86" y="73"/>
                  <a:pt x="100" y="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 defTabSz="914377">
              <a:buClr>
                <a:srgbClr val="000000"/>
              </a:buClr>
              <a:buSzPts val="1600"/>
              <a:defRPr/>
            </a:pPr>
            <a:endParaRPr sz="1600" kern="0">
              <a:solidFill>
                <a:srgbClr val="3B3B3B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8" name="Google Shape;436;p11">
            <a:extLst>
              <a:ext uri="{FF2B5EF4-FFF2-40B4-BE49-F238E27FC236}">
                <a16:creationId xmlns:a16="http://schemas.microsoft.com/office/drawing/2014/main" id="{2ABE5A3A-1187-4FC1-AE48-A6ECBFC23FC7}"/>
              </a:ext>
            </a:extLst>
          </p:cNvPr>
          <p:cNvSpPr txBox="1"/>
          <p:nvPr/>
        </p:nvSpPr>
        <p:spPr>
          <a:xfrm>
            <a:off x="3488275" y="2439856"/>
            <a:ext cx="3525245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51" tIns="0" rIns="0" bIns="0" anchor="ctr" anchorCtr="0">
            <a:noAutofit/>
          </a:bodyPr>
          <a:lstStyle/>
          <a:p>
            <a:pPr defTabSz="914377">
              <a:buClr>
                <a:srgbClr val="000000"/>
              </a:buClr>
              <a:buSzPts val="587"/>
              <a:defRPr/>
            </a:pPr>
            <a:r>
              <a:rPr lang="en-US" sz="933" kern="0" dirty="0" err="1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Kritisch</a:t>
            </a:r>
            <a:r>
              <a:rPr lang="en-US" sz="933" kern="0" dirty="0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 (Zeit/Scope). </a:t>
            </a:r>
            <a:r>
              <a:rPr lang="en-US" sz="933" kern="0" dirty="0" err="1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Dringender</a:t>
            </a:r>
            <a:r>
              <a:rPr lang="en-US" sz="933" kern="0" dirty="0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 </a:t>
            </a:r>
            <a:r>
              <a:rPr lang="en-US" sz="933" kern="0" dirty="0" err="1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Handlungsbedarf</a:t>
            </a:r>
            <a:endParaRPr sz="933" kern="0" dirty="0">
              <a:solidFill>
                <a:srgbClr val="000000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9" name="Google Shape;437;p11">
            <a:extLst>
              <a:ext uri="{FF2B5EF4-FFF2-40B4-BE49-F238E27FC236}">
                <a16:creationId xmlns:a16="http://schemas.microsoft.com/office/drawing/2014/main" id="{4039C1BB-E849-4F37-B0EB-02D4B1B0E412}"/>
              </a:ext>
            </a:extLst>
          </p:cNvPr>
          <p:cNvSpPr/>
          <p:nvPr/>
        </p:nvSpPr>
        <p:spPr>
          <a:xfrm>
            <a:off x="3363759" y="2455377"/>
            <a:ext cx="112957" cy="112958"/>
          </a:xfrm>
          <a:prstGeom prst="ellipse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Clr>
                <a:srgbClr val="000000"/>
              </a:buClr>
              <a:buSzPts val="1600"/>
              <a:defRPr/>
            </a:pPr>
            <a:endParaRPr sz="933" kern="0">
              <a:solidFill>
                <a:srgbClr val="FFFFFF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10" name="Google Shape;432;p11">
            <a:extLst>
              <a:ext uri="{FF2B5EF4-FFF2-40B4-BE49-F238E27FC236}">
                <a16:creationId xmlns:a16="http://schemas.microsoft.com/office/drawing/2014/main" id="{C72E689C-29A9-44FB-8508-88839A9E7217}"/>
              </a:ext>
            </a:extLst>
          </p:cNvPr>
          <p:cNvSpPr txBox="1"/>
          <p:nvPr/>
        </p:nvSpPr>
        <p:spPr>
          <a:xfrm>
            <a:off x="603059" y="2439856"/>
            <a:ext cx="616141" cy="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151" tIns="0" rIns="0" bIns="0" anchor="ctr" anchorCtr="0">
            <a:noAutofit/>
          </a:bodyPr>
          <a:lstStyle/>
          <a:p>
            <a:pPr defTabSz="914377">
              <a:buClr>
                <a:srgbClr val="000000"/>
              </a:buClr>
              <a:buSzPts val="587"/>
              <a:defRPr/>
            </a:pPr>
            <a:r>
              <a:rPr lang="en-US" sz="933" kern="0" dirty="0" err="1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Im</a:t>
            </a:r>
            <a:r>
              <a:rPr lang="en-US" sz="933" kern="0" dirty="0">
                <a:solidFill>
                  <a:srgbClr val="000000"/>
                </a:solidFill>
                <a:latin typeface="+mn-lt"/>
                <a:cs typeface="EnBW DIN Pro" panose="020B0504020101020102" pitchFamily="34" charset="0"/>
                <a:sym typeface="Arial"/>
              </a:rPr>
              <a:t> Plan</a:t>
            </a:r>
            <a:endParaRPr sz="933" kern="0" dirty="0">
              <a:solidFill>
                <a:srgbClr val="000000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11" name="Google Shape;433;p11">
            <a:extLst>
              <a:ext uri="{FF2B5EF4-FFF2-40B4-BE49-F238E27FC236}">
                <a16:creationId xmlns:a16="http://schemas.microsoft.com/office/drawing/2014/main" id="{0C3EAA5F-897A-468A-8BF6-5C47D460BA97}"/>
              </a:ext>
            </a:extLst>
          </p:cNvPr>
          <p:cNvSpPr/>
          <p:nvPr/>
        </p:nvSpPr>
        <p:spPr>
          <a:xfrm>
            <a:off x="478545" y="2455377"/>
            <a:ext cx="112959" cy="112958"/>
          </a:xfrm>
          <a:prstGeom prst="ellipse">
            <a:avLst/>
          </a:prstGeom>
          <a:solidFill>
            <a:srgbClr val="4DAD8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Clr>
                <a:srgbClr val="000000"/>
              </a:buClr>
              <a:buSzPts val="1600"/>
              <a:defRPr/>
            </a:pPr>
            <a:endParaRPr sz="933" kern="0" dirty="0">
              <a:solidFill>
                <a:srgbClr val="FFFFFF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13" name="Google Shape;435;p11">
            <a:extLst>
              <a:ext uri="{FF2B5EF4-FFF2-40B4-BE49-F238E27FC236}">
                <a16:creationId xmlns:a16="http://schemas.microsoft.com/office/drawing/2014/main" id="{F857F73E-9DBF-4675-87E5-661D17CDB19D}"/>
              </a:ext>
            </a:extLst>
          </p:cNvPr>
          <p:cNvSpPr/>
          <p:nvPr/>
        </p:nvSpPr>
        <p:spPr>
          <a:xfrm>
            <a:off x="1246783" y="2455377"/>
            <a:ext cx="112959" cy="112958"/>
          </a:xfrm>
          <a:prstGeom prst="ellipse">
            <a:avLst/>
          </a:pr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Clr>
                <a:srgbClr val="000000"/>
              </a:buClr>
              <a:buSzPts val="1600"/>
              <a:defRPr/>
            </a:pPr>
            <a:endParaRPr sz="933" kern="0">
              <a:solidFill>
                <a:srgbClr val="FFFFFF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36BE7A-0330-47C8-B5BC-A2A33283FB33}"/>
              </a:ext>
            </a:extLst>
          </p:cNvPr>
          <p:cNvCxnSpPr>
            <a:cxnSpLocks/>
          </p:cNvCxnSpPr>
          <p:nvPr/>
        </p:nvCxnSpPr>
        <p:spPr>
          <a:xfrm>
            <a:off x="397066" y="2427761"/>
            <a:ext cx="11376023" cy="0"/>
          </a:xfrm>
          <a:prstGeom prst="line">
            <a:avLst/>
          </a:prstGeom>
          <a:ln w="31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917F7EA-7CD4-4ED9-A91C-8843EDEF2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5254"/>
              </p:ext>
            </p:extLst>
          </p:nvPr>
        </p:nvGraphicFramePr>
        <p:xfrm>
          <a:off x="401112" y="1160723"/>
          <a:ext cx="11371979" cy="120609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14222">
                  <a:extLst>
                    <a:ext uri="{9D8B030D-6E8A-4147-A177-3AD203B41FA5}">
                      <a16:colId xmlns:a16="http://schemas.microsoft.com/office/drawing/2014/main" val="631821715"/>
                    </a:ext>
                  </a:extLst>
                </a:gridCol>
                <a:gridCol w="1614222">
                  <a:extLst>
                    <a:ext uri="{9D8B030D-6E8A-4147-A177-3AD203B41FA5}">
                      <a16:colId xmlns:a16="http://schemas.microsoft.com/office/drawing/2014/main" val="2116062816"/>
                    </a:ext>
                  </a:extLst>
                </a:gridCol>
                <a:gridCol w="1614222">
                  <a:extLst>
                    <a:ext uri="{9D8B030D-6E8A-4147-A177-3AD203B41FA5}">
                      <a16:colId xmlns:a16="http://schemas.microsoft.com/office/drawing/2014/main" val="2365715240"/>
                    </a:ext>
                  </a:extLst>
                </a:gridCol>
                <a:gridCol w="1614222">
                  <a:extLst>
                    <a:ext uri="{9D8B030D-6E8A-4147-A177-3AD203B41FA5}">
                      <a16:colId xmlns:a16="http://schemas.microsoft.com/office/drawing/2014/main" val="1511012064"/>
                    </a:ext>
                  </a:extLst>
                </a:gridCol>
                <a:gridCol w="4915091">
                  <a:extLst>
                    <a:ext uri="{9D8B030D-6E8A-4147-A177-3AD203B41FA5}">
                      <a16:colId xmlns:a16="http://schemas.microsoft.com/office/drawing/2014/main" val="351133758"/>
                    </a:ext>
                  </a:extLst>
                </a:gridCol>
              </a:tblGrid>
              <a:tr h="40077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+mn-lt"/>
                          <a:cs typeface="EnBW DIN Pro" panose="020B0504020101020102" pitchFamily="34" charset="0"/>
                        </a:rPr>
                        <a:t>Gesamtstatus</a:t>
                      </a:r>
                      <a:endParaRPr lang="en-US" sz="1300" dirty="0"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+mn-lt"/>
                          <a:cs typeface="EnBW DIN Pro" panose="020B0504020101020102" pitchFamily="34" charset="0"/>
                        </a:rPr>
                        <a:t>Zeit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+mn-lt"/>
                          <a:cs typeface="EnBW DIN Pro" panose="020B0504020101020102" pitchFamily="34" charset="0"/>
                        </a:rPr>
                        <a:t>Kosten</a:t>
                      </a:r>
                      <a:r>
                        <a:rPr lang="en-US" sz="1300" dirty="0">
                          <a:latin typeface="+mn-lt"/>
                          <a:cs typeface="EnBW DIN Pro" panose="020B0504020101020102" pitchFamily="34" charset="0"/>
                        </a:rPr>
                        <a:t>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+mn-lt"/>
                          <a:cs typeface="EnBW DIN Pro" panose="020B0504020101020102" pitchFamily="34" charset="0"/>
                        </a:rPr>
                        <a:t>Risiko</a:t>
                      </a:r>
                      <a:endParaRPr lang="en-US" sz="1300" dirty="0"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+mn-lt"/>
                          <a:cs typeface="EnBW DIN Pro" panose="020B0504020101020102" pitchFamily="34" charset="0"/>
                        </a:rPr>
                        <a:t>Zusammenfassung</a:t>
                      </a:r>
                      <a:endParaRPr lang="en-US" sz="1300" dirty="0"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54447"/>
                  </a:ext>
                </a:extLst>
              </a:tr>
              <a:tr h="8053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  <a:cs typeface="EnBW DIN Pro" panose="020B0504020101020102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Kurze</a:t>
                      </a: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 </a:t>
                      </a:r>
                      <a:r>
                        <a:rPr kumimoji="0" lang="en-US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Beschreibung</a:t>
                      </a: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 des </a:t>
                      </a:r>
                      <a:r>
                        <a:rPr kumimoji="0" lang="en-US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aktuellen</a:t>
                      </a: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 Status des </a:t>
                      </a:r>
                      <a:r>
                        <a:rPr kumimoji="0" lang="en-US" sz="11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Projekts</a:t>
                      </a:r>
                      <a:r>
                        <a:rPr kumimoji="0" lang="en-US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80CDEB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703509"/>
                  </a:ext>
                </a:extLst>
              </a:tr>
            </a:tbl>
          </a:graphicData>
        </a:graphic>
      </p:graphicFrame>
      <p:sp>
        <p:nvSpPr>
          <p:cNvPr id="16" name="Google Shape;433;p11">
            <a:extLst>
              <a:ext uri="{FF2B5EF4-FFF2-40B4-BE49-F238E27FC236}">
                <a16:creationId xmlns:a16="http://schemas.microsoft.com/office/drawing/2014/main" id="{0E602ABC-4862-4EB6-85C0-4E38D8D46F14}"/>
              </a:ext>
            </a:extLst>
          </p:cNvPr>
          <p:cNvSpPr/>
          <p:nvPr/>
        </p:nvSpPr>
        <p:spPr>
          <a:xfrm>
            <a:off x="2642558" y="1766860"/>
            <a:ext cx="360000" cy="360000"/>
          </a:xfrm>
          <a:prstGeom prst="ellipse">
            <a:avLst/>
          </a:prstGeom>
          <a:solidFill>
            <a:srgbClr val="4DAD8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SzPts val="1600"/>
            </a:pPr>
            <a:endParaRPr sz="1600">
              <a:solidFill>
                <a:srgbClr val="FFFFFF"/>
              </a:solidFill>
              <a:latin typeface="+mn-lt"/>
              <a:cs typeface="EnBW DIN Pro" panose="020B0504020101020102" pitchFamily="34" charset="0"/>
            </a:endParaRPr>
          </a:p>
        </p:txBody>
      </p:sp>
      <p:sp>
        <p:nvSpPr>
          <p:cNvPr id="17" name="Google Shape;433;p11">
            <a:extLst>
              <a:ext uri="{FF2B5EF4-FFF2-40B4-BE49-F238E27FC236}">
                <a16:creationId xmlns:a16="http://schemas.microsoft.com/office/drawing/2014/main" id="{ACE9B42A-9759-4FF1-8761-066FEFEB3155}"/>
              </a:ext>
            </a:extLst>
          </p:cNvPr>
          <p:cNvSpPr/>
          <p:nvPr/>
        </p:nvSpPr>
        <p:spPr>
          <a:xfrm>
            <a:off x="4273817" y="1766860"/>
            <a:ext cx="360000" cy="360000"/>
          </a:xfrm>
          <a:prstGeom prst="ellipse">
            <a:avLst/>
          </a:prstGeom>
          <a:solidFill>
            <a:schemeClr val="accent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SzPts val="1600"/>
              <a:defRPr/>
            </a:pPr>
            <a:endParaRPr sz="1600">
              <a:solidFill>
                <a:srgbClr val="FFFFFF"/>
              </a:solidFill>
              <a:latin typeface="+mn-lt"/>
              <a:cs typeface="EnBW DIN Pro" panose="020B0504020101020102" pitchFamily="34" charset="0"/>
              <a:sym typeface="Arial"/>
            </a:endParaRPr>
          </a:p>
        </p:txBody>
      </p:sp>
      <p:sp>
        <p:nvSpPr>
          <p:cNvPr id="18" name="Google Shape;433;p11">
            <a:extLst>
              <a:ext uri="{FF2B5EF4-FFF2-40B4-BE49-F238E27FC236}">
                <a16:creationId xmlns:a16="http://schemas.microsoft.com/office/drawing/2014/main" id="{AC111CF5-8FF1-47AC-A00C-65573A84449D}"/>
              </a:ext>
            </a:extLst>
          </p:cNvPr>
          <p:cNvSpPr/>
          <p:nvPr/>
        </p:nvSpPr>
        <p:spPr>
          <a:xfrm>
            <a:off x="1011299" y="1766860"/>
            <a:ext cx="360000" cy="360000"/>
          </a:xfrm>
          <a:prstGeom prst="ellipse">
            <a:avLst/>
          </a:prstGeom>
          <a:solidFill>
            <a:srgbClr val="4DAD86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SzPts val="1600"/>
            </a:pPr>
            <a:endParaRPr sz="1600">
              <a:solidFill>
                <a:srgbClr val="FFFFFF"/>
              </a:solidFill>
              <a:latin typeface="+mn-lt"/>
              <a:cs typeface="EnBW DIN Pro" panose="020B0504020101020102" pitchFamily="34" charset="0"/>
            </a:endParaRPr>
          </a:p>
        </p:txBody>
      </p:sp>
      <p:sp>
        <p:nvSpPr>
          <p:cNvPr id="19" name="Google Shape;433;p11">
            <a:extLst>
              <a:ext uri="{FF2B5EF4-FFF2-40B4-BE49-F238E27FC236}">
                <a16:creationId xmlns:a16="http://schemas.microsoft.com/office/drawing/2014/main" id="{A6ECC70F-6A1C-455F-A9C6-25375E4E775C}"/>
              </a:ext>
            </a:extLst>
          </p:cNvPr>
          <p:cNvSpPr/>
          <p:nvPr/>
        </p:nvSpPr>
        <p:spPr>
          <a:xfrm>
            <a:off x="5905076" y="1766860"/>
            <a:ext cx="360000" cy="360000"/>
          </a:xfrm>
          <a:prstGeom prst="ellipse">
            <a:avLst/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defTabSz="914377">
              <a:buSzPts val="1600"/>
            </a:pPr>
            <a:endParaRPr sz="1600">
              <a:solidFill>
                <a:srgbClr val="FFFFFF"/>
              </a:solidFill>
              <a:latin typeface="+mn-lt"/>
              <a:cs typeface="EnBW DIN Pro" panose="020B0504020101020102" pitchFamily="34" charset="0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CD9C370-AEF7-40B2-8E0D-CE22FF522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88840"/>
              </p:ext>
            </p:extLst>
          </p:nvPr>
        </p:nvGraphicFramePr>
        <p:xfrm>
          <a:off x="397064" y="2848671"/>
          <a:ext cx="11376024" cy="271143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92008">
                  <a:extLst>
                    <a:ext uri="{9D8B030D-6E8A-4147-A177-3AD203B41FA5}">
                      <a16:colId xmlns:a16="http://schemas.microsoft.com/office/drawing/2014/main" val="865937422"/>
                    </a:ext>
                  </a:extLst>
                </a:gridCol>
                <a:gridCol w="3792008">
                  <a:extLst>
                    <a:ext uri="{9D8B030D-6E8A-4147-A177-3AD203B41FA5}">
                      <a16:colId xmlns:a16="http://schemas.microsoft.com/office/drawing/2014/main" val="1700009001"/>
                    </a:ext>
                  </a:extLst>
                </a:gridCol>
                <a:gridCol w="3792008">
                  <a:extLst>
                    <a:ext uri="{9D8B030D-6E8A-4147-A177-3AD203B41FA5}">
                      <a16:colId xmlns:a16="http://schemas.microsoft.com/office/drawing/2014/main" val="184148915"/>
                    </a:ext>
                  </a:extLst>
                </a:gridCol>
              </a:tblGrid>
              <a:tr h="417177">
                <a:tc>
                  <a:txBody>
                    <a:bodyPr/>
                    <a:lstStyle/>
                    <a:p>
                      <a:pPr algn="ctr" rtl="0"/>
                      <a:r>
                        <a:rPr lang="de-DE" sz="1300" dirty="0">
                          <a:solidFill>
                            <a:schemeClr val="bg1"/>
                          </a:solidFill>
                          <a:latin typeface="+mn-lt"/>
                          <a:cs typeface="EnBW DIN Pro" panose="020B0504020101020102" pitchFamily="34" charset="0"/>
                        </a:rPr>
                        <a:t>Abgeschlossene Aktivitäten und Meilensteine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300" dirty="0">
                          <a:solidFill>
                            <a:schemeClr val="bg1"/>
                          </a:solidFill>
                          <a:latin typeface="+mn-lt"/>
                          <a:cs typeface="EnBW DIN Pro" panose="020B0504020101020102" pitchFamily="34" charset="0"/>
                        </a:rPr>
                        <a:t>Nächste Aktivitäten und Meilensteine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de-DE" sz="1300" dirty="0">
                          <a:solidFill>
                            <a:schemeClr val="bg1"/>
                          </a:solidFill>
                          <a:latin typeface="+mn-lt"/>
                          <a:cs typeface="EnBW DIN Pro" panose="020B0504020101020102" pitchFamily="34" charset="0"/>
                        </a:rPr>
                        <a:t>Entscheidungsbedarf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65163"/>
                  </a:ext>
                </a:extLst>
              </a:tr>
              <a:tr h="2294260">
                <a:tc>
                  <a:txBody>
                    <a:bodyPr/>
                    <a:lstStyle/>
                    <a:p>
                      <a:pPr marL="2667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[Text]</a:t>
                      </a:r>
                    </a:p>
                  </a:txBody>
                  <a:tcPr marL="54000" marR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[Text]</a:t>
                      </a:r>
                    </a:p>
                    <a:p>
                      <a:pPr marL="2667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EnBW DIN Pro" panose="020B0504020101020102" pitchFamily="34" charset="0"/>
                        <a:sym typeface="Arial"/>
                      </a:endParaRPr>
                    </a:p>
                  </a:txBody>
                  <a:tcPr marL="54000" marR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66700" marR="0" lvl="0" indent="-1778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de-DE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EnBW DIN Pro" panose="020B0504020101020102" pitchFamily="34" charset="0"/>
                          <a:sym typeface="Arial"/>
                        </a:rPr>
                        <a:t>[Text]</a:t>
                      </a:r>
                    </a:p>
                  </a:txBody>
                  <a:tcPr marL="54000" marR="7200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046931"/>
                  </a:ext>
                </a:extLst>
              </a:tr>
            </a:tbl>
          </a:graphicData>
        </a:graphic>
      </p:graphicFrame>
      <p:pic>
        <p:nvPicPr>
          <p:cNvPr id="27" name="Grafik 161" descr="Recherche mit einfarbiger Füllung">
            <a:extLst>
              <a:ext uri="{FF2B5EF4-FFF2-40B4-BE49-F238E27FC236}">
                <a16:creationId xmlns:a16="http://schemas.microsoft.com/office/drawing/2014/main" id="{8D41F97A-B3A8-B349-B275-30402B27C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8060" y="227074"/>
            <a:ext cx="903178" cy="9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00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LASTSLIDEVIEWED" val="2146847863,1,Projektstatusberic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1_Vorlage_fuer_PowerPoint_Praesentationen_BeratungBund (4)">
  <a:themeElements>
    <a:clrScheme name="2021_BZB">
      <a:dk1>
        <a:sysClr val="windowText" lastClr="000000"/>
      </a:dk1>
      <a:lt1>
        <a:sysClr val="window" lastClr="FFFFFF"/>
      </a:lt1>
      <a:dk2>
        <a:srgbClr val="007194"/>
      </a:dk2>
      <a:lt2>
        <a:srgbClr val="F2F3F4"/>
      </a:lt2>
      <a:accent1>
        <a:srgbClr val="780F2D"/>
      </a:accent1>
      <a:accent2>
        <a:srgbClr val="338DA9"/>
      </a:accent2>
      <a:accent3>
        <a:srgbClr val="66AABF"/>
      </a:accent3>
      <a:accent4>
        <a:srgbClr val="99C6D4"/>
      </a:accent4>
      <a:accent5>
        <a:srgbClr val="CCE3EC"/>
      </a:accent5>
      <a:accent6>
        <a:srgbClr val="FFC000"/>
      </a:accent6>
      <a:hlink>
        <a:srgbClr val="780F2D"/>
      </a:hlink>
      <a:folHlink>
        <a:srgbClr val="A0143C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0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1">
      <a:srgbClr val="5F306E"/>
    </a:custClr>
    <a:custClr name="2">
      <a:srgbClr val="770F2C"/>
    </a:custClr>
    <a:custClr name="3">
      <a:srgbClr val="C0003B"/>
    </a:custClr>
    <a:custClr name="4">
      <a:srgbClr val="CD5037"/>
    </a:custClr>
    <a:custClr name="5">
      <a:srgbClr val="F7BB3C"/>
    </a:custClr>
    <a:custClr name="6">
      <a:srgbClr val="F8DF39"/>
    </a:custClr>
    <a:custClr name="7">
      <a:srgbClr val="C1CA30"/>
    </a:custClr>
    <a:custClr name="8">
      <a:srgbClr val="597C39"/>
    </a:custClr>
    <a:custClr name="9">
      <a:srgbClr val="005C45"/>
    </a:custClr>
    <a:custClr name="10">
      <a:srgbClr val="008549"/>
    </a:custClr>
    <a:custClr name="11">
      <a:srgbClr val="00818B"/>
    </a:custClr>
    <a:custClr name="12">
      <a:srgbClr val="80CDEB"/>
    </a:custClr>
    <a:custClr name="13">
      <a:srgbClr val="0077B6"/>
    </a:custClr>
    <a:custClr name="14">
      <a:srgbClr val="007093"/>
    </a:custClr>
    <a:custClr name="15">
      <a:srgbClr val="004A75"/>
    </a:custClr>
    <a:custClr name="16">
      <a:srgbClr val="566063"/>
    </a:custClr>
    <a:custClr name="17">
      <a:srgbClr val="BDC5C8"/>
    </a:custClr>
  </a:custClrLst>
  <a:extLst>
    <a:ext uri="{05A4C25C-085E-4340-85A3-A5531E510DB2}">
      <thm15:themeFamily xmlns:thm15="http://schemas.microsoft.com/office/thememl/2012/main" name="Präsentation5" id="{20F7CF2E-36EB-2041-A7B1-D0FC6652DD5B}" vid="{B19B5D28-A8FC-794B-8ED0-27E349381DF7}"/>
    </a:ext>
  </a:extLst>
</a:theme>
</file>

<file path=ppt/theme/theme2.xml><?xml version="1.0" encoding="utf-8"?>
<a:theme xmlns:a="http://schemas.openxmlformats.org/drawingml/2006/main" name="Larissa-Desig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Benutzerdefiniert 112">
      <a:dk1>
        <a:sysClr val="windowText" lastClr="000000"/>
      </a:dk1>
      <a:lt1>
        <a:sysClr val="window" lastClr="FFFFFF"/>
      </a:lt1>
      <a:dk2>
        <a:srgbClr val="5F316E"/>
      </a:dk2>
      <a:lt2>
        <a:srgbClr val="C0003C"/>
      </a:lt2>
      <a:accent1>
        <a:srgbClr val="F9E03A"/>
      </a:accent1>
      <a:accent2>
        <a:srgbClr val="C1CA31"/>
      </a:accent2>
      <a:accent3>
        <a:srgbClr val="005C45"/>
      </a:accent3>
      <a:accent4>
        <a:srgbClr val="004B76"/>
      </a:accent4>
      <a:accent5>
        <a:srgbClr val="0077B6"/>
      </a:accent5>
      <a:accent6>
        <a:srgbClr val="80CDEC"/>
      </a:accent6>
      <a:hlink>
        <a:srgbClr val="000000"/>
      </a:hlink>
      <a:folHlink>
        <a:srgbClr val="000000"/>
      </a:folHlink>
    </a:clrScheme>
    <a:fontScheme name="_BReg PPT">
      <a:majorFont>
        <a:latin typeface="BundesSerif Office"/>
        <a:ea typeface=""/>
        <a:cs typeface=""/>
      </a:majorFont>
      <a:minorFont>
        <a:latin typeface="BundesSans Offic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f:fields xmlns:f="http://schemas.fabasoft.com/folio/2007/fields">
  <f:record>
    <f:field ref="objname" par="" text="2021_BZB_Folienschatz" edit="true"/>
    <f:field ref="objsubject" par="" text="" edit="true"/>
  </f:record>
  <f:display par="" text="Allgemein">
    <f:field ref="objname" text="Name"/>
    <f:field ref="objsubject" text="Betreff (einzeilig)"/>
  </f:display>
</f:field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8f88043-64cb-4cbb-9276-11ee1ed549ac">V2YUM4EAM5UC-1848683389-863</_dlc_DocId>
    <TaxMetadataLookup xmlns="38f88043-64cb-4cbb-9276-11ee1ed549ac">1</TaxMetadataLookup>
    <_dlc_DocIdUrl xmlns="38f88043-64cb-4cbb-9276-11ee1ed549ac">
      <Url>https://workspaces.eurad.ad.pwcinternal.com/ws/WS08297738/_layouts/15/DocIdRedir.aspx?ID=V2YUM4EAM5UC-1848683389-863</Url>
      <Description>V2YUM4EAM5UC-1848683389-863</Description>
    </_dlc_DocIdUrl>
    <PwCDMSOriginalFileName xmlns="186c6453-b008-4762-8cff-f274866b3708" xsi:nil="true"/>
    <PwCDMSProcessInstance xmlns="186c6453-b008-4762-8cff-f274866b3708" xsi:nil="true"/>
    <ke5232a5fb934da8b61e866adfed84b6 xmlns="38f88043-64cb-4cbb-9276-11ee1ed549ac">
      <Terms xmlns="http://schemas.microsoft.com/office/infopath/2007/PartnerControls"/>
    </ke5232a5fb934da8b61e866adfed84b6>
    <PwCDMSFileLeafRefForLookup xmlns="186C6453-B008-4762-8CFF-F274866B3708" xsi:nil="true"/>
    <PwCDMSDocumentStatus xmlns="186c6453-b008-4762-8cff-f274866b3708" xsi:nil="true"/>
    <PwCDMSProcessStep xmlns="186c6453-b008-4762-8cff-f274866b3708" xsi:nil="true"/>
    <PwCDMSTaxMailReferenceId xmlns="186c6453-b008-4762-8cff-f274866b3708" xsi:nil="true"/>
    <PwCDMSKeywords xmlns="186c6453-b008-4762-8cff-f274866b3708" xsi:nil="true"/>
    <PwCDMSDocumentumEditor xmlns="186c6453-b008-4762-8cff-f274866b3708" xsi:nil="true"/>
    <PwCDMSOriginalPath xmlns="186c6453-b008-4762-8cff-f274866b3708" xsi:nil="true"/>
    <TaxCatchAll xmlns="38f88043-64cb-4cbb-9276-11ee1ed549ac"/>
    <PwCDMSPSPStatus xmlns="186c6453-b008-4762-8cff-f274866b3708" xsi:nil="true"/>
    <PwCDMSDocumentumAuthor xmlns="186c6453-b008-4762-8cff-f274866b3708" xsi:nil="true"/>
    <PwCDMSVirtualPath xmlns="186c6453-b008-4762-8cff-f274866b3708" xsi:nil="true"/>
    <PwCDMSReferenceTag xmlns="186c6453-b008-4762-8cff-f274866b3708" xsi:nil="true"/>
    <PwCDMSProcessName xmlns="186c6453-b008-4762-8cff-f274866b3708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/>
    <Synchronization>Synchronous</Synchronization>
    <Type>1</Type>
    <SequenceNumber>10000</SequenceNumber>
    <Url/>
    <Assembly>PwC.SP.DMS.ASE.WebTemplate, Version=1.0.0.0, Culture=neutral, PublicKeyToken=222624dbfcadd2e9</Assembly>
    <Class>PwC.SP.DMS.ASE.WebTemplate.EventReceivers.DocumentsValidation.TaxDocumentEventReceivers</Class>
    <Data/>
    <Filter/>
  </Receiver>
  <Receiver>
    <Name/>
    <Synchronization>Synchronous</Synchronization>
    <Type>2</Type>
    <SequenceNumber>10000</SequenceNumber>
    <Url/>
    <Assembly>PwC.SP.DMS.ASE.WebTemplate, Version=1.0.0.0, Culture=neutral, PublicKeyToken=222624dbfcadd2e9</Assembly>
    <Class>PwC.SP.DMS.ASE.WebTemplate.EventReceivers.DocumentsValidation.TaxDocumentEventReceivers</Class>
    <Data/>
    <Filter/>
  </Receiver>
  <Receiver>
    <Name/>
    <Synchronization>Synchronous</Synchronization>
    <Type>3</Type>
    <SequenceNumber>10000</SequenceNumber>
    <Url/>
    <Assembly>PwC.SP.DMS.ASE.WebTemplate, Version=1.0.0.0, Culture=neutral, PublicKeyToken=222624dbfcadd2e9</Assembly>
    <Class>PwC.SP.DMS.ASE.WebTemplate.EventReceivers.DocumentsValidation.TaxDocumentEventReceivers</Class>
    <Data/>
    <Filter/>
  </Receiver>
  <Receiver>
    <Name/>
    <Synchronization>Synchronous</Synchronization>
    <Type>9</Type>
    <SequenceNumber>10000</SequenceNumber>
    <Url/>
    <Assembly>PwC.SP.DMS.ASE.WebTemplate, Version=1.0.0.0, Culture=neutral, PublicKeyToken=222624dbfcadd2e9</Assembly>
    <Class>PwC.SP.DMS.ASE.WebTemplate.EventReceivers.DocumentsValidation.TaxDocumentEventReceivers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MSDocument" ma:contentTypeID="0x0101005FF0B98AD78640A8A6ADA1A2DCD2AC720090FBC2F67FDB15438BB3752682BE51F0" ma:contentTypeVersion="18" ma:contentTypeDescription="" ma:contentTypeScope="" ma:versionID="a920cfe89bb3f125b621c407959be017">
  <xsd:schema xmlns:xsd="http://www.w3.org/2001/XMLSchema" xmlns:xs="http://www.w3.org/2001/XMLSchema" xmlns:p="http://schemas.microsoft.com/office/2006/metadata/properties" xmlns:ns2="38f88043-64cb-4cbb-9276-11ee1ed549ac" xmlns:ns3="186c6453-b008-4762-8cff-f274866b3708" xmlns:ns4="186C6453-B008-4762-8CFF-F274866B3708" targetNamespace="http://schemas.microsoft.com/office/2006/metadata/properties" ma:root="true" ma:fieldsID="2678e0fa738c3b98807dec354c252e45" ns2:_="" ns3:_="" ns4:_="">
    <xsd:import namespace="38f88043-64cb-4cbb-9276-11ee1ed549ac"/>
    <xsd:import namespace="186c6453-b008-4762-8cff-f274866b3708"/>
    <xsd:import namespace="186C6453-B008-4762-8CFF-F274866B370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PwCDMSDocumentStatus" minOccurs="0"/>
                <xsd:element ref="ns3:PwCDMSKeywords" minOccurs="0"/>
                <xsd:element ref="ns3:PwCDMSPSPStatus" minOccurs="0"/>
                <xsd:element ref="ns3:PwCDMSOriginalFileName" minOccurs="0"/>
                <xsd:element ref="ns3:PwCDMSOriginalPath" minOccurs="0"/>
                <xsd:element ref="ns3:PwCDMSVirtualPath" minOccurs="0"/>
                <xsd:element ref="ns3:PwCDMSDocumentumAuthor" minOccurs="0"/>
                <xsd:element ref="ns3:PwCDMSDocumentumEditor" minOccurs="0"/>
                <xsd:element ref="ns2:TaxMetadataLookup" minOccurs="0"/>
                <xsd:element ref="ns2:PwCDMSPSPNameLookup" minOccurs="0"/>
                <xsd:element ref="ns2:PwCDMSPSPNumberLookup" minOccurs="0"/>
                <xsd:element ref="ns2:PwCDMSClientNameLookup" minOccurs="0"/>
                <xsd:element ref="ns2:PwCDMSClientNumberLookup" minOccurs="0"/>
                <xsd:element ref="ns2:PwCDMSPartnerNameLookup" minOccurs="0"/>
                <xsd:element ref="ns2:PwCDMSPartnerNumberLookup" minOccurs="0"/>
                <xsd:element ref="ns2:PwCDMSOldMetaLookup" minOccurs="0"/>
                <xsd:element ref="ns2:PwCDMSMetadata01Lookup" minOccurs="0"/>
                <xsd:element ref="ns2:PwCDMSMetadata02Lookup" minOccurs="0"/>
                <xsd:element ref="ns2:PwCDMSMetadata03Lookup" minOccurs="0"/>
                <xsd:element ref="ns2:PwCDMSMetadata04Lookup" minOccurs="0"/>
                <xsd:element ref="ns3:PwCDMSTaxMailReferenceId" minOccurs="0"/>
                <xsd:element ref="ns4:PwCDMSFileLeafRefForLookup" minOccurs="0"/>
                <xsd:element ref="ns3:PwCDMSReferenceTag" minOccurs="0"/>
                <xsd:element ref="ns3:PwCDMSProcessName" minOccurs="0"/>
                <xsd:element ref="ns3:PwCDMSProcessInstance" minOccurs="0"/>
                <xsd:element ref="ns3:PwCDMSProcessStep" minOccurs="0"/>
                <xsd:element ref="ns2:ke5232a5fb934da8b61e866adfed84b6" minOccurs="0"/>
                <xsd:element ref="ns2:TaxCatchAll" minOccurs="0"/>
                <xsd:element ref="ns2:TaxCatchAllLabel" minOccurs="0"/>
                <xsd:element ref="ns3:PwCTSSpaceOwnerLookup" minOccurs="0"/>
                <xsd:element ref="ns3:PwCTSTeamSpaceNameLookup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88043-64cb-4cbb-9276-11ee1ed549a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MetadataLookup" ma:index="19" nillable="true" ma:displayName="TaxMetadata ID" ma:list="49527e61-0d99-4396-9249-101a38abd972" ma:internalName="TaxMetadataLookup" ma:showField="ID" ma:web="{38f88043-64cb-4cbb-9276-11ee1ed549ac}">
      <xsd:simpleType>
        <xsd:restriction base="dms:Lookup"/>
      </xsd:simpleType>
    </xsd:element>
    <xsd:element name="PwCDMSPSPNameLookup" ma:index="20" nillable="true" ma:displayName="Engagement Name" ma:list="49527e61-0d99-4396-9249-101a38abd972" ma:internalName="PwCDMSPSPNameLookup" ma:readOnly="true" ma:showField="PwCDMSPSPName" ma:web="{38f88043-64cb-4cbb-9276-11ee1ed549ac}">
      <xsd:simpleType>
        <xsd:restriction base="dms:Lookup"/>
      </xsd:simpleType>
    </xsd:element>
    <xsd:element name="PwCDMSPSPNumberLookup" ma:index="21" nillable="true" ma:displayName="Engagement Number" ma:list="49527e61-0d99-4396-9249-101a38abd972" ma:internalName="PwCDMSPSPNumberLookup" ma:readOnly="true" ma:showField="PwCDMSPSPNumber" ma:web="{38f88043-64cb-4cbb-9276-11ee1ed549ac}">
      <xsd:simpleType>
        <xsd:restriction base="dms:Lookup"/>
      </xsd:simpleType>
    </xsd:element>
    <xsd:element name="PwCDMSClientNameLookup" ma:index="22" nillable="true" ma:displayName="Client Name" ma:list="49527e61-0d99-4396-9249-101a38abd972" ma:internalName="PwCDMSClientNameLookup" ma:readOnly="true" ma:showField="PwCDMSClientName" ma:web="{38f88043-64cb-4cbb-9276-11ee1ed549ac}">
      <xsd:simpleType>
        <xsd:restriction base="dms:Lookup"/>
      </xsd:simpleType>
    </xsd:element>
    <xsd:element name="PwCDMSClientNumberLookup" ma:index="23" nillable="true" ma:displayName="Client Number" ma:list="49527e61-0d99-4396-9249-101a38abd972" ma:internalName="PwCDMSClientNumberLookup" ma:readOnly="true" ma:showField="PwCDMSClientNumber" ma:web="{38f88043-64cb-4cbb-9276-11ee1ed549ac}">
      <xsd:simpleType>
        <xsd:restriction base="dms:Lookup"/>
      </xsd:simpleType>
    </xsd:element>
    <xsd:element name="PwCDMSPartnerNameLookup" ma:index="24" nillable="true" ma:displayName="Partner Name" ma:list="49527e61-0d99-4396-9249-101a38abd972" ma:internalName="PwCDMSPartnerNameLookup" ma:readOnly="true" ma:showField="PwCDMSPartnerName" ma:web="{38f88043-64cb-4cbb-9276-11ee1ed549ac}">
      <xsd:simpleType>
        <xsd:restriction base="dms:Lookup"/>
      </xsd:simpleType>
    </xsd:element>
    <xsd:element name="PwCDMSPartnerNumberLookup" ma:index="25" nillable="true" ma:displayName="Partner Number" ma:list="49527e61-0d99-4396-9249-101a38abd972" ma:internalName="PwCDMSPartnerNumberLookup" ma:readOnly="true" ma:showField="PwCDMSPartnerNumber" ma:web="{38f88043-64cb-4cbb-9276-11ee1ed549ac}">
      <xsd:simpleType>
        <xsd:restriction base="dms:Lookup"/>
      </xsd:simpleType>
    </xsd:element>
    <xsd:element name="PwCDMSOldMetaLookup" ma:index="26" nillable="true" ma:displayName="Former Client Names" ma:list="{49527E61-0D99-4396-9249-101A38ABD972}" ma:internalName="PwCDMSOldMetaLookup" ma:readOnly="true" ma:showField="PwCDMSOldMeta" ma:web="{38f88043-64cb-4cbb-9276-11ee1ed549ac}">
      <xsd:simpleType>
        <xsd:restriction base="dms:Lookup"/>
      </xsd:simpleType>
    </xsd:element>
    <xsd:element name="PwCDMSMetadata01Lookup" ma:index="27" nillable="true" ma:displayName="Metadata_01" ma:list="{49527E61-0D99-4396-9249-101A38ABD972}" ma:internalName="PwCDMSMetadata01Lookup" ma:readOnly="true" ma:showField="PwCDMSMetadata01" ma:web="{38f88043-64cb-4cbb-9276-11ee1ed549ac}">
      <xsd:simpleType>
        <xsd:restriction base="dms:Lookup"/>
      </xsd:simpleType>
    </xsd:element>
    <xsd:element name="PwCDMSMetadata02Lookup" ma:index="28" nillable="true" ma:displayName="Metadata_02" ma:list="{49527E61-0D99-4396-9249-101A38ABD972}" ma:internalName="PwCDMSMetadata02Lookup" ma:readOnly="true" ma:showField="PwCDMSMetadata02" ma:web="{38f88043-64cb-4cbb-9276-11ee1ed549ac}">
      <xsd:simpleType>
        <xsd:restriction base="dms:Lookup"/>
      </xsd:simpleType>
    </xsd:element>
    <xsd:element name="PwCDMSMetadata03Lookup" ma:index="29" nillable="true" ma:displayName="Metadata_03" ma:list="{49527E61-0D99-4396-9249-101A38ABD972}" ma:internalName="PwCDMSMetadata03Lookup" ma:readOnly="true" ma:showField="PwCDMSMetadata03" ma:web="{38f88043-64cb-4cbb-9276-11ee1ed549ac}">
      <xsd:simpleType>
        <xsd:restriction base="dms:Lookup"/>
      </xsd:simpleType>
    </xsd:element>
    <xsd:element name="PwCDMSMetadata04Lookup" ma:index="30" nillable="true" ma:displayName="Metadata_04" ma:list="{49527E61-0D99-4396-9249-101A38ABD972}" ma:internalName="PwCDMSMetadata04Lookup" ma:readOnly="true" ma:showField="PwCDMSMetadata04" ma:web="{38f88043-64cb-4cbb-9276-11ee1ed549ac}">
      <xsd:simpleType>
        <xsd:restriction base="dms:Lookup"/>
      </xsd:simpleType>
    </xsd:element>
    <xsd:element name="ke5232a5fb934da8b61e866adfed84b6" ma:index="37" nillable="true" ma:taxonomy="true" ma:internalName="ke5232a5fb934da8b61e866adfed84b6" ma:taxonomyFieldName="PwCDMSBusStatus" ma:displayName="Business Status" ma:fieldId="{4e5232a5-fb93-4da8-b61e-866adfed84b6}" ma:taxonomyMulti="true" ma:sspId="ab9834dd-ff68-45f4-a6a1-91950eae21ac" ma:termSetId="68f98dad-d019-4f20-be58-f6e73e457ba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38" nillable="true" ma:displayName="Taxonomy Catch All Column" ma:description="" ma:hidden="true" ma:list="{33fb385c-0907-46e0-8aa7-7ad02f4081e9}" ma:internalName="TaxCatchAll" ma:showField="CatchAllData" ma:web="38f88043-64cb-4cbb-9276-11ee1ed54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9" nillable="true" ma:displayName="Taxonomy Catch All Column1" ma:description="" ma:hidden="true" ma:list="{33fb385c-0907-46e0-8aa7-7ad02f4081e9}" ma:internalName="TaxCatchAllLabel" ma:readOnly="true" ma:showField="CatchAllDataLabel" ma:web="38f88043-64cb-4cbb-9276-11ee1ed549a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4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6453-b008-4762-8cff-f274866b3708" elementFormDefault="qualified">
    <xsd:import namespace="http://schemas.microsoft.com/office/2006/documentManagement/types"/>
    <xsd:import namespace="http://schemas.microsoft.com/office/infopath/2007/PartnerControls"/>
    <xsd:element name="PwCDMSDocumentStatus" ma:index="11" nillable="true" ma:displayName="Document Status" ma:internalName="PwCDMSDocumentStatus">
      <xsd:simpleType>
        <xsd:restriction base="dms:Text"/>
      </xsd:simpleType>
    </xsd:element>
    <xsd:element name="PwCDMSKeywords" ma:index="12" nillable="true" ma:displayName="Keywords" ma:internalName="PwCDMSKeywords">
      <xsd:simpleType>
        <xsd:restriction base="dms:Text"/>
      </xsd:simpleType>
    </xsd:element>
    <xsd:element name="PwCDMSPSPStatus" ma:index="13" nillable="true" ma:displayName="Engagement Status" ma:internalName="PwCDMSPSPStatus">
      <xsd:simpleType>
        <xsd:restriction base="dms:Text"/>
      </xsd:simpleType>
    </xsd:element>
    <xsd:element name="PwCDMSOriginalFileName" ma:index="14" nillable="true" ma:displayName="Original File Name" ma:internalName="PwCDMSOriginalFileName">
      <xsd:simpleType>
        <xsd:restriction base="dms:Note"/>
      </xsd:simpleType>
    </xsd:element>
    <xsd:element name="PwCDMSOriginalPath" ma:index="15" nillable="true" ma:displayName="Original Path" ma:internalName="PwCDMSOriginalPath">
      <xsd:simpleType>
        <xsd:restriction base="dms:Note"/>
      </xsd:simpleType>
    </xsd:element>
    <xsd:element name="PwCDMSVirtualPath" ma:index="16" nillable="true" ma:displayName="Virtual Path" ma:internalName="PwCDMSVirtualPath">
      <xsd:simpleType>
        <xsd:restriction base="dms:Note"/>
      </xsd:simpleType>
    </xsd:element>
    <xsd:element name="PwCDMSDocumentumAuthor" ma:index="17" nillable="true" ma:displayName="Documentum Author" ma:internalName="PwCDMSDocumentumAuthor">
      <xsd:simpleType>
        <xsd:restriction base="dms:Text"/>
      </xsd:simpleType>
    </xsd:element>
    <xsd:element name="PwCDMSDocumentumEditor" ma:index="18" nillable="true" ma:displayName="Documentum Editor" ma:internalName="PwCDMSDocumentumEditor">
      <xsd:simpleType>
        <xsd:restriction base="dms:Text"/>
      </xsd:simpleType>
    </xsd:element>
    <xsd:element name="PwCDMSTaxMailReferenceId" ma:index="31" nillable="true" ma:displayName="TaxMailReferenceId" ma:indexed="true" ma:internalName="PwCDMSTaxMailReferenceId">
      <xsd:simpleType>
        <xsd:restriction base="dms:Text"/>
      </xsd:simpleType>
    </xsd:element>
    <xsd:element name="PwCDMSReferenceTag" ma:index="33" nillable="true" ma:displayName="Reference Tag" ma:internalName="PwCDMSReferenceTag">
      <xsd:simpleType>
        <xsd:restriction base="dms:Text"/>
      </xsd:simpleType>
    </xsd:element>
    <xsd:element name="PwCDMSProcessName" ma:index="34" nillable="true" ma:displayName="Process" ma:internalName="PwCDMSProcessName">
      <xsd:simpleType>
        <xsd:restriction base="dms:Text"/>
      </xsd:simpleType>
    </xsd:element>
    <xsd:element name="PwCDMSProcessInstance" ma:index="35" nillable="true" ma:displayName="Process ID" ma:indexed="true" ma:internalName="PwCDMSProcessInstance">
      <xsd:simpleType>
        <xsd:restriction base="dms:Unknown"/>
      </xsd:simpleType>
    </xsd:element>
    <xsd:element name="PwCDMSProcessStep" ma:index="36" nillable="true" ma:displayName="Process Step" ma:internalName="PwCDMSProcessStep">
      <xsd:simpleType>
        <xsd:restriction base="dms:Text"/>
      </xsd:simpleType>
    </xsd:element>
    <xsd:element name="PwCTSSpaceOwnerLookup" ma:index="41" nillable="true" ma:displayName="PwCTSSpaceOwnerLookup" ma:list="49527e61-0d99-4396-9249-101a38abd972" ma:internalName="PwCTSSpaceOwnerLookup" ma:readOnly="true" ma:showField="PwCTSSpaceOwner" ma:web="38f88043-64cb-4cbb-9276-11ee1ed549ac">
      <xsd:simpleType>
        <xsd:restriction base="dms:Lookup"/>
      </xsd:simpleType>
    </xsd:element>
    <xsd:element name="PwCTSTeamSpaceNameLookup" ma:index="42" nillable="true" ma:displayName="PwCTSTeamSpaceNameLookup" ma:list="49527e61-0d99-4396-9249-101a38abd972" ma:internalName="PwCTSTeamSpaceNameLookup" ma:readOnly="true" ma:showField="PwCTSTeamSpaceName" ma:web="38f88043-64cb-4cbb-9276-11ee1ed549ac">
      <xsd:simpleType>
        <xsd:restriction base="dms:Lookup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C6453-B008-4762-8CFF-F274866B3708" elementFormDefault="qualified">
    <xsd:import namespace="http://schemas.microsoft.com/office/2006/documentManagement/types"/>
    <xsd:import namespace="http://schemas.microsoft.com/office/infopath/2007/PartnerControls"/>
    <xsd:element name="PwCDMSFileLeafRefForLookup" ma:index="32" nillable="true" ma:displayName="File Name Lookup" ma:internalName="PwCDMSFileLeafRefForLookup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A9591-F074-446B-902F-511FF79C122F}">
  <ds:schemaRefs>
    <ds:schemaRef ds:uri="http://schemas.fabasoft.com/folio/2007/fields"/>
  </ds:schemaRefs>
</ds:datastoreItem>
</file>

<file path=customXml/itemProps2.xml><?xml version="1.0" encoding="utf-8"?>
<ds:datastoreItem xmlns:ds="http://schemas.openxmlformats.org/officeDocument/2006/customXml" ds:itemID="{0E7A3418-0D2B-48D8-8991-A57E053EC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460F3F-87A3-4F50-8CDA-71D4DB91411D}">
  <ds:schemaRefs>
    <ds:schemaRef ds:uri="186C6453-B008-4762-8CFF-F274866B3708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86c6453-b008-4762-8cff-f274866b3708"/>
    <ds:schemaRef ds:uri="http://purl.org/dc/terms/"/>
    <ds:schemaRef ds:uri="http://purl.org/dc/elements/1.1/"/>
    <ds:schemaRef ds:uri="http://www.w3.org/XML/1998/namespace"/>
    <ds:schemaRef ds:uri="38f88043-64cb-4cbb-9276-11ee1ed549ac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A119F199-B1DF-4B04-9E18-0903DCB1CC44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71EE86CF-AF30-4DA7-93AA-50A88410D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f88043-64cb-4cbb-9276-11ee1ed549ac"/>
    <ds:schemaRef ds:uri="186c6453-b008-4762-8cff-f274866b3708"/>
    <ds:schemaRef ds:uri="186C6453-B008-4762-8CFF-F274866B3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2021_Vorlage_fuer_PowerPoint_Praesentationen_BeratungBund (4)</Template>
  <TotalTime>0</TotalTime>
  <Words>176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BundesSans Office</vt:lpstr>
      <vt:lpstr>BundesSans Office Regular</vt:lpstr>
      <vt:lpstr>BundesSerif Office</vt:lpstr>
      <vt:lpstr>Courier New</vt:lpstr>
      <vt:lpstr>Georgia</vt:lpstr>
      <vt:lpstr>Wingdings</vt:lpstr>
      <vt:lpstr>2021_Vorlage_fuer_PowerPoint_Praesentationen_BeratungBund (4)</vt:lpstr>
      <vt:lpstr>think-cell Slide</vt:lpstr>
      <vt:lpstr>Projektstatusbericht</vt:lpstr>
      <vt:lpstr>Statusübersicht | Berichtsperiode tt.mm.jjjj - tt.mm.jjjj</vt:lpstr>
    </vt:vector>
  </TitlesOfParts>
  <Company>Bundesverwaltungsamt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Kompetenzzentrum (Groß-)Projektmanagement</dc:creator>
  <cp:lastModifiedBy/>
  <cp:lastPrinted>2018-04-18T09:08:37Z</cp:lastPrinted>
  <dcterms:created xsi:type="dcterms:W3CDTF">2021-05-07T07:48:32Z</dcterms:created>
  <dcterms:modified xsi:type="dcterms:W3CDTF">2023-06-06T13:51:19Z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SC#BDBCFG@15.1700:Signatures">
    <vt:lpwstr/>
  </property>
  <property fmtid="{D5CDD505-2E9C-101B-9397-08002B2CF9AE}" pid="3" name="FSC#BDBCFG@15.1700:WFAcceptDraft1">
    <vt:lpwstr/>
  </property>
  <property fmtid="{D5CDD505-2E9C-101B-9397-08002B2CF9AE}" pid="4" name="FSC#BDBCFG@15.1700:WFAcceptDraft2">
    <vt:lpwstr/>
  </property>
  <property fmtid="{D5CDD505-2E9C-101B-9397-08002B2CF9AE}" pid="5" name="FSC#BDBCFG@15.1700:WFAcceptDraft3">
    <vt:lpwstr/>
  </property>
  <property fmtid="{D5CDD505-2E9C-101B-9397-08002B2CF9AE}" pid="6" name="FSC#BDBCFG@15.1700:WFAcceptDraft4">
    <vt:lpwstr/>
  </property>
  <property fmtid="{D5CDD505-2E9C-101B-9397-08002B2CF9AE}" pid="7" name="FSC#BDBCFG@15.1700:WFAcceptDraft5">
    <vt:lpwstr/>
  </property>
  <property fmtid="{D5CDD505-2E9C-101B-9397-08002B2CF9AE}" pid="8" name="FSC#BDBCFG@15.1700:WFAcceptDraft6">
    <vt:lpwstr/>
  </property>
  <property fmtid="{D5CDD505-2E9C-101B-9397-08002B2CF9AE}" pid="9" name="FSC#BDBCFG@15.1700:WFAcceptDraft7">
    <vt:lpwstr/>
  </property>
  <property fmtid="{D5CDD505-2E9C-101B-9397-08002B2CF9AE}" pid="10" name="FSC#BDBCFG@15.1700:WFAcceptDraft8">
    <vt:lpwstr/>
  </property>
  <property fmtid="{D5CDD505-2E9C-101B-9397-08002B2CF9AE}" pid="11" name="FSC#BDBCFG@15.1700:WFAcceptDraft9">
    <vt:lpwstr/>
  </property>
  <property fmtid="{D5CDD505-2E9C-101B-9397-08002B2CF9AE}" pid="12" name="FSC#BDBCFG@15.1700:WFAcceptDraft10">
    <vt:lpwstr/>
  </property>
  <property fmtid="{D5CDD505-2E9C-101B-9397-08002B2CF9AE}" pid="13" name="FSC#BDBCFG@15.1700:WFLastFinalVersion">
    <vt:lpwstr/>
  </property>
  <property fmtid="{D5CDD505-2E9C-101B-9397-08002B2CF9AE}" pid="14" name="FSC#BDBCFG@15.1700:InchargeUser">
    <vt:lpwstr/>
  </property>
  <property fmtid="{D5CDD505-2E9C-101B-9397-08002B2CF9AE}" pid="15" name="FSC#BDBCFG@15.1700:InchargeOrganisation">
    <vt:lpwstr/>
  </property>
  <property fmtid="{D5CDD505-2E9C-101B-9397-08002B2CF9AE}" pid="16" name="FSC#BDBCFG@15.1700:InchargePosition">
    <vt:lpwstr/>
  </property>
  <property fmtid="{D5CDD505-2E9C-101B-9397-08002B2CF9AE}" pid="17" name="FSC#BDBCFG@15.1700:VS-NfD">
    <vt:lpwstr/>
  </property>
  <property fmtid="{D5CDD505-2E9C-101B-9397-08002B2CF9AE}" pid="18" name="FSC#BDBCFG@15.1700:dpaddrdate">
    <vt:lpwstr/>
  </property>
  <property fmtid="{D5CDD505-2E9C-101B-9397-08002B2CF9AE}" pid="19" name="FSC#COOELAK@1.1001:Subject">
    <vt:lpwstr/>
  </property>
  <property fmtid="{D5CDD505-2E9C-101B-9397-08002B2CF9AE}" pid="20" name="FSC#COOELAK@1.1001:FileReference">
    <vt:lpwstr/>
  </property>
  <property fmtid="{D5CDD505-2E9C-101B-9397-08002B2CF9AE}" pid="21" name="FSC#COOELAK@1.1001:FileRefOU">
    <vt:lpwstr/>
  </property>
  <property fmtid="{D5CDD505-2E9C-101B-9397-08002B2CF9AE}" pid="22" name="FSC#COOELAK@1.1001:Owner">
    <vt:lpwstr>Orth, Felix Sebastian</vt:lpwstr>
  </property>
  <property fmtid="{D5CDD505-2E9C-101B-9397-08002B2CF9AE}" pid="23" name="FSC#COOELAK@1.1001:OwnerExtension">
    <vt:lpwstr/>
  </property>
  <property fmtid="{D5CDD505-2E9C-101B-9397-08002B2CF9AE}" pid="24" name="FSC#COOELAK@1.1001:OwnerFaxExtension">
    <vt:lpwstr/>
  </property>
  <property fmtid="{D5CDD505-2E9C-101B-9397-08002B2CF9AE}" pid="25" name="FSC#COOELAK@1.1001:DispatchedBy">
    <vt:lpwstr/>
  </property>
  <property fmtid="{D5CDD505-2E9C-101B-9397-08002B2CF9AE}" pid="26" name="FSC#COOELAK@1.1001:DispatchedAt">
    <vt:lpwstr/>
  </property>
  <property fmtid="{D5CDD505-2E9C-101B-9397-08002B2CF9AE}" pid="27" name="FSC#COOELAK@1.1001:CreatedAt">
    <vt:lpwstr>15.06.2021</vt:lpwstr>
  </property>
  <property fmtid="{D5CDD505-2E9C-101B-9397-08002B2CF9AE}" pid="28" name="FSC#COOELAK@1.1001:OU">
    <vt:lpwstr>VM_I_5 (Referat VM I 5)</vt:lpwstr>
  </property>
  <property fmtid="{D5CDD505-2E9C-101B-9397-08002B2CF9AE}" pid="29" name="FSC#COOELAK@1.1001:ObjBarCode">
    <vt:lpwstr>*COO.7002.100.2.273121*</vt:lpwstr>
  </property>
  <property fmtid="{D5CDD505-2E9C-101B-9397-08002B2CF9AE}" pid="30" name="FSC#COOELAK@1.1001:RefBarCode">
    <vt:lpwstr/>
  </property>
  <property fmtid="{D5CDD505-2E9C-101B-9397-08002B2CF9AE}" pid="31" name="FSC#COOELAK@1.1001:FileRefBarCode">
    <vt:lpwstr>**</vt:lpwstr>
  </property>
  <property fmtid="{D5CDD505-2E9C-101B-9397-08002B2CF9AE}" pid="32" name="FSC#COOELAK@1.1001:ExternalRef">
    <vt:lpwstr/>
  </property>
  <property fmtid="{D5CDD505-2E9C-101B-9397-08002B2CF9AE}" pid="33" name="FSC#COOELAK@1.1001:CurrentUserRolePos">
    <vt:lpwstr>Mitarbeiter/in</vt:lpwstr>
  </property>
  <property fmtid="{D5CDD505-2E9C-101B-9397-08002B2CF9AE}" pid="34" name="FSC#COOELAK@1.1001:CurrentUserEmail">
    <vt:lpwstr>HaiAnh.Le@bva.bund.de</vt:lpwstr>
  </property>
  <property fmtid="{D5CDD505-2E9C-101B-9397-08002B2CF9AE}" pid="35" name="FSC#ATSTATECFG@1.1001:Office">
    <vt:lpwstr/>
  </property>
  <property fmtid="{D5CDD505-2E9C-101B-9397-08002B2CF9AE}" pid="36" name="FSC#ATSTATECFG@1.1001:SubfileDate">
    <vt:lpwstr/>
  </property>
  <property fmtid="{D5CDD505-2E9C-101B-9397-08002B2CF9AE}" pid="37" name="FSC#ATSTATECFG@1.1001:SubfileSubject">
    <vt:lpwstr/>
  </property>
  <property fmtid="{D5CDD505-2E9C-101B-9397-08002B2CF9AE}" pid="38" name="FSC#ATSTATECFG@1.1001:SubfileReference">
    <vt:lpwstr/>
  </property>
  <property fmtid="{D5CDD505-2E9C-101B-9397-08002B2CF9AE}" pid="39" name="FSC#COOELAK@1.1001:replyreference">
    <vt:lpwstr/>
  </property>
  <property fmtid="{D5CDD505-2E9C-101B-9397-08002B2CF9AE}" pid="40" name="FSC#FSCGOVDE@1.1001:ProcedureReference">
    <vt:lpwstr/>
  </property>
  <property fmtid="{D5CDD505-2E9C-101B-9397-08002B2CF9AE}" pid="41" name="FSC#FSCGOVDE@1.1001:FileSubject">
    <vt:lpwstr/>
  </property>
  <property fmtid="{D5CDD505-2E9C-101B-9397-08002B2CF9AE}" pid="42" name="FSC#FSCGOVDE@1.1001:ProcedureSubject">
    <vt:lpwstr/>
  </property>
  <property fmtid="{D5CDD505-2E9C-101B-9397-08002B2CF9AE}" pid="43" name="FSC#FSCGOVDE@1.1001:SignFinalVersionBy">
    <vt:lpwstr/>
  </property>
  <property fmtid="{D5CDD505-2E9C-101B-9397-08002B2CF9AE}" pid="44" name="FSC#FSCGOVDE@1.1001:SignFinalVersionAt">
    <vt:lpwstr/>
  </property>
  <property fmtid="{D5CDD505-2E9C-101B-9397-08002B2CF9AE}" pid="45" name="FSC#FSCGOVDE@1.1001:ProcedureRefBarCode">
    <vt:lpwstr/>
  </property>
  <property fmtid="{D5CDD505-2E9C-101B-9397-08002B2CF9AE}" pid="46" name="FSC#FSCGOVDE@1.1001:DocumentSubj">
    <vt:lpwstr/>
  </property>
  <property fmtid="{D5CDD505-2E9C-101B-9397-08002B2CF9AE}" pid="47" name="FSC#DEPRECONFIG@15.1001:DocumentTitle">
    <vt:lpwstr/>
  </property>
  <property fmtid="{D5CDD505-2E9C-101B-9397-08002B2CF9AE}" pid="48" name="FSC#DEPRECONFIG@15.1001:ProcedureTitle">
    <vt:lpwstr/>
  </property>
  <property fmtid="{D5CDD505-2E9C-101B-9397-08002B2CF9AE}" pid="49" name="FSC#DEPRECONFIG@15.1001:AuthorTitle">
    <vt:lpwstr/>
  </property>
  <property fmtid="{D5CDD505-2E9C-101B-9397-08002B2CF9AE}" pid="50" name="FSC#DEPRECONFIG@15.1001:AuthorSalution">
    <vt:lpwstr/>
  </property>
  <property fmtid="{D5CDD505-2E9C-101B-9397-08002B2CF9AE}" pid="51" name="FSC#DEPRECONFIG@15.1001:AuthorName">
    <vt:lpwstr>Hai Anh Le</vt:lpwstr>
  </property>
  <property fmtid="{D5CDD505-2E9C-101B-9397-08002B2CF9AE}" pid="52" name="FSC#DEPRECONFIG@15.1001:AuthorMail">
    <vt:lpwstr>HaiAnh.Le@bva.bund.de</vt:lpwstr>
  </property>
  <property fmtid="{D5CDD505-2E9C-101B-9397-08002B2CF9AE}" pid="53" name="FSC#DEPRECONFIG@15.1001:AuthorTelephone">
    <vt:lpwstr/>
  </property>
  <property fmtid="{D5CDD505-2E9C-101B-9397-08002B2CF9AE}" pid="54" name="FSC#DEPRECONFIG@15.1001:AuthorFax">
    <vt:lpwstr/>
  </property>
  <property fmtid="{D5CDD505-2E9C-101B-9397-08002B2CF9AE}" pid="55" name="FSC#DEPRECONFIG@15.1001:AuthorOE">
    <vt:lpwstr>VM_I_5 (Referat VM I 5)</vt:lpwstr>
  </property>
  <property fmtid="{D5CDD505-2E9C-101B-9397-08002B2CF9AE}" pid="56" name="ContentTypeId">
    <vt:lpwstr>0x0101005FF0B98AD78640A8A6ADA1A2DCD2AC720090FBC2F67FDB15438BB3752682BE51F0</vt:lpwstr>
  </property>
  <property fmtid="{D5CDD505-2E9C-101B-9397-08002B2CF9AE}" pid="57" name="_dlc_DocIdItemGuid">
    <vt:lpwstr>fe5b3fb0-bffe-4fe9-9b53-e8a8bd90be49</vt:lpwstr>
  </property>
  <property fmtid="{D5CDD505-2E9C-101B-9397-08002B2CF9AE}" pid="58" name="PwCDMSBusStatus">
    <vt:lpwstr/>
  </property>
</Properties>
</file>