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9" r:id="rId2"/>
    <p:sldId id="263" r:id="rId3"/>
    <p:sldId id="266" r:id="rId4"/>
    <p:sldId id="262" r:id="rId5"/>
    <p:sldId id="264" r:id="rId6"/>
    <p:sldId id="278" r:id="rId7"/>
    <p:sldId id="279" r:id="rId8"/>
    <p:sldId id="280" r:id="rId9"/>
    <p:sldId id="271" r:id="rId10"/>
    <p:sldId id="272" r:id="rId11"/>
    <p:sldId id="259" r:id="rId12"/>
    <p:sldId id="260" r:id="rId13"/>
    <p:sldId id="275" r:id="rId14"/>
    <p:sldId id="274" r:id="rId15"/>
    <p:sldId id="277" r:id="rId1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Jeff Goldberg (Volt)" initials="JG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65680" autoAdjust="0"/>
  </p:normalViewPr>
  <p:slideViewPr>
    <p:cSldViewPr>
      <p:cViewPr>
        <p:scale>
          <a:sx n="76" d="100"/>
          <a:sy n="76" d="100"/>
        </p:scale>
        <p:origin x="-1134" y="-72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76" d="100"/>
          <a:sy n="76" d="100"/>
        </p:scale>
        <p:origin x="-2544" y="-9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modules use the same virtual machine for the labs. The demonstration</a:t>
            </a:r>
            <a:r>
              <a:rPr lang="en-US" baseline="0" dirty="0" smtClean="0"/>
              <a:t> and lab files are located on the E:\Drive, in folders named Mod01, Mod02, and so on up to Mod14.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addition, each lab requires that the student run the MSL-TMG1 virtual machine. This virtual machine acts as a gateway, providing filtered access to the Internet. Students can start this virtual machine at the beginning of the first lab and leave it running until the end of the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</a:t>
            </a:r>
            <a:r>
              <a:rPr lang="en-US" dirty="0"/>
              <a:t> </a:t>
            </a:r>
            <a:r>
              <a:rPr lang="en-US" dirty="0" smtClean="0"/>
              <a:t>in  the information on this slide and provide your own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developers targeted by this training are professional developers who have 6-12 months of programming experience and who are interested in developing applications by using HTML5 with JavaScript and CSS3 (either Windows Store apps for Windows 8 or web applications). 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course is intended for students who have the following experience:</a:t>
            </a:r>
          </a:p>
          <a:p>
            <a:endParaRPr lang="en-GB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– 3 months of experience creating web applications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month experience creating Windows client applications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month of experience using Visual Studio 2010 or 2012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course is not intended for developers with three or more months of HTML5 coding experience.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262063"/>
            <a:ext cx="5618480" cy="8348856"/>
          </a:xfrm>
        </p:spPr>
        <p:txBody>
          <a:bodyPr/>
          <a:lstStyle/>
          <a:p>
            <a:r>
              <a:rPr lang="en-GB" sz="1400" b="1" dirty="0"/>
              <a:t>Course Prerequisites</a:t>
            </a:r>
          </a:p>
          <a:p>
            <a:r>
              <a:rPr lang="en-GB" dirty="0"/>
              <a:t>Before attending this course, students must have at least three months professional development experience.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addition to their professional experience, students who attend this training should have a combination of practical and conceptual knowledge related to HTML5 programming. This includes the following prerequisites</a:t>
            </a:r>
            <a:r>
              <a:rPr lang="en-GB" dirty="0" smtClean="0"/>
              <a:t>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Understand the basic HTML document structure: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use HTML tags to display text content. 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use HTML tags to display graphics. 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use HTML APIs.</a:t>
            </a:r>
            <a:endParaRPr lang="en-GB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Understand how to style common HTML elements using CSS, including: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separate presentation from content.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manage content flow.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control the position of individual elements. 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implement basic CSS styling.</a:t>
            </a:r>
            <a:endParaRPr lang="en-GB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Understand how to write JavaScript code to add functionality to a web page: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create and use variables.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use: </a:t>
            </a:r>
            <a:endParaRPr lang="en-GB" dirty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/>
              <a:t>arithmetic operators to perform arithmetic calculations involving one or more variables; </a:t>
            </a:r>
            <a:endParaRPr lang="en-GB" dirty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/>
              <a:t>relational operators to test the relationship between two variables or expressions; </a:t>
            </a:r>
            <a:endParaRPr lang="en-GB" dirty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/>
              <a:t>logical operators to combine expressions that contain relational operators.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control the program flow by using if … else statements.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implement iterations by using loops.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How to write simple functions</a:t>
            </a:r>
            <a:r>
              <a:rPr lang="en-US" dirty="0" smtClean="0"/>
              <a:t>.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262063"/>
            <a:ext cx="5618480" cy="8348856"/>
          </a:xfrm>
        </p:spPr>
        <p:txBody>
          <a:bodyPr/>
          <a:lstStyle/>
          <a:p>
            <a:pPr marL="0" lvl="1"/>
            <a:r>
              <a:rPr lang="en-GB" sz="1400" b="1" dirty="0" smtClean="0"/>
              <a:t>Course </a:t>
            </a:r>
            <a:r>
              <a:rPr lang="en-GB" sz="1400" b="1" dirty="0" smtClean="0"/>
              <a:t>Objectives</a:t>
            </a:r>
            <a:endParaRPr lang="en-GB" dirty="0"/>
          </a:p>
          <a:p>
            <a:r>
              <a:rPr lang="en-GB" dirty="0"/>
              <a:t>After completing this course, students will be able to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Explain how to use Visual Studio 2012 to create and run a </a:t>
            </a:r>
            <a:r>
              <a:rPr lang="en-GB" dirty="0" smtClean="0"/>
              <a:t>web </a:t>
            </a:r>
            <a:r>
              <a:rPr lang="en-GB" dirty="0"/>
              <a:t>application.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Describe the new features of HTML5, and create and style HTML5 pages.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Add interactivity to an HTML5 page by using JavaScript.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HTML5 forms by using different input types, and validate user input by using HTML5 attributes and JavaScript code.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Send and receive data to and from a remote data source by using </a:t>
            </a:r>
            <a:r>
              <a:rPr lang="en-GB" dirty="0" err="1"/>
              <a:t>XMLHTTPRequest</a:t>
            </a:r>
            <a:r>
              <a:rPr lang="en-GB" dirty="0"/>
              <a:t> objects and </a:t>
            </a:r>
            <a:r>
              <a:rPr lang="en-GB" dirty="0" err="1"/>
              <a:t>jQuery</a:t>
            </a:r>
            <a:r>
              <a:rPr lang="en-GB" dirty="0"/>
              <a:t> AJAX operations.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Style HTML5 pages by using CSS3.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well-structured and easily-maintainable JavaScript code</a:t>
            </a:r>
            <a:r>
              <a:rPr lang="en-GB" dirty="0" smtClean="0"/>
              <a:t>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Use common HTML5 APIs in interactive </a:t>
            </a:r>
            <a:r>
              <a:rPr lang="en-GB" dirty="0" smtClean="0"/>
              <a:t>web </a:t>
            </a:r>
            <a:r>
              <a:rPr lang="en-GB" dirty="0"/>
              <a:t>applications.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</a:t>
            </a:r>
            <a:r>
              <a:rPr lang="en-GB" dirty="0" smtClean="0"/>
              <a:t>web </a:t>
            </a:r>
            <a:r>
              <a:rPr lang="en-GB" dirty="0"/>
              <a:t>applications that support offline operations.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HTML5 </a:t>
            </a:r>
            <a:r>
              <a:rPr lang="en-GB" dirty="0" smtClean="0"/>
              <a:t>web </a:t>
            </a:r>
            <a:r>
              <a:rPr lang="en-GB" dirty="0"/>
              <a:t>pages that can adapt to different devices and form factors.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Add advanced graphics to an HTML5 page by using Canvas </a:t>
            </a:r>
            <a:r>
              <a:rPr lang="en-GB" dirty="0" smtClean="0"/>
              <a:t>elements and Scalable </a:t>
            </a:r>
            <a:r>
              <a:rPr lang="en-GB" dirty="0"/>
              <a:t>Vector Graphics.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Enhance the user experience by adding animations to an HTML5 page.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Use Web Sockets to send and receive data between a </a:t>
            </a:r>
            <a:r>
              <a:rPr lang="en-GB" dirty="0" smtClean="0"/>
              <a:t>web </a:t>
            </a:r>
            <a:r>
              <a:rPr lang="en-GB" dirty="0"/>
              <a:t>application and a server.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Improve the responsiveness of a </a:t>
            </a:r>
            <a:r>
              <a:rPr lang="en-GB" dirty="0" smtClean="0"/>
              <a:t>web</a:t>
            </a:r>
            <a:r>
              <a:rPr lang="en-GB" dirty="0"/>
              <a:t> application that performs long-running operations by using Web Worker processes</a:t>
            </a:r>
            <a:r>
              <a:rPr lang="en-GB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dirty="0"/>
          </a:p>
          <a:p>
            <a:r>
              <a:rPr lang="en-GB" sz="1400" b="1" dirty="0" smtClean="0"/>
              <a:t>What You Can Expect</a:t>
            </a:r>
            <a:endParaRPr lang="en-GB" sz="1400" b="1" dirty="0"/>
          </a:p>
          <a:p>
            <a:r>
              <a:rPr lang="en-GB" dirty="0"/>
              <a:t>This course provides an introduction to HTML5, CSS3, and JavaScript. This course helps students gain basic HTML5/CSS3/JavaScript programming skills. </a:t>
            </a:r>
            <a:r>
              <a:rPr lang="en-GB" dirty="0" smtClean="0"/>
              <a:t>Students will </a:t>
            </a:r>
            <a:r>
              <a:rPr lang="en-GB" dirty="0"/>
              <a:t>learn how to use HTML5, CSS3, and JavaScript to build responsive and scalable </a:t>
            </a:r>
            <a:r>
              <a:rPr lang="en-GB" dirty="0" smtClean="0"/>
              <a:t>web </a:t>
            </a:r>
            <a:r>
              <a:rPr lang="en-GB" dirty="0"/>
              <a:t>applications that can dynamically detect and adapt to different form factors and device capabilities. </a:t>
            </a:r>
          </a:p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course uses Visual Studio </a:t>
            </a:r>
            <a:r>
              <a:rPr lang="en-GB" dirty="0" smtClean="0"/>
              <a:t>2012 and Windows </a:t>
            </a:r>
            <a:r>
              <a:rPr lang="en-GB" dirty="0"/>
              <a:t>8.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72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ompanionmo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20480B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Programming in HTML5 with JavaScript and CSS3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9: Adding Offline Support to Web Applications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10: Implementing an Adaptive User Interface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Creating Advanced Graphics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Animating the User Interface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13: Implementing Real-time Communication by Using Web Sockets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14: Performing Background Processing by Using Web Workers</a:t>
            </a: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20481A: Essentials of Developing Windows Store Apps Using HTML5 and JavaScript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20482A: Advanced Windows Store App Development Using HTML5 and JavaScript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 fictitious company called ContosoConf, the organizers of an annual conference for web developers and designers.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By working through the labs, you will learn how to create an interactive and scalable web application by using JavaScript together with the new features in HTML5 and CSS3.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complete the labs, you will work in a virtual machine (VM) environment.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383"/>
              </p:ext>
            </p:extLst>
          </p:nvPr>
        </p:nvGraphicFramePr>
        <p:xfrm>
          <a:off x="457200" y="1219200"/>
          <a:ext cx="8153400" cy="165129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0400"/>
                <a:gridCol w="4953000"/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20480B-SEA-DEV11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Windows 8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development computer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57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MSL-TMG1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Gateway computer for accessing the Internet</a:t>
                      </a:r>
                    </a:p>
                  </a:txBody>
                  <a:tcPr marT="91421" marB="91421" anchor="ctr" horzOverflow="overflow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14800"/>
            <a:ext cx="1164240" cy="20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 (VMs),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Instructor: </a:t>
            </a:r>
            <a:r>
              <a:rPr lang="en-US" dirty="0" smtClean="0"/>
              <a:t>&lt;Instructor Name&gt;</a:t>
            </a:r>
          </a:p>
          <a:p>
            <a:r>
              <a:rPr lang="en-US" dirty="0" smtClean="0"/>
              <a:t>&lt;Title or other credentials, e.g. Microsoft Certified Trainer&gt;</a:t>
            </a:r>
          </a:p>
          <a:p>
            <a:r>
              <a:rPr lang="en-US" dirty="0" smtClean="0"/>
              <a:t>&lt;Affiliation/Company&gt;</a:t>
            </a:r>
          </a:p>
          <a:p>
            <a:r>
              <a:rPr lang="en-US" dirty="0" smtClean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What You Can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Hidden Slide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Do not delete this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2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Hidden Slide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Do not delete this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33600" y="2057400"/>
            <a:ext cx="60198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1800" dirty="0" smtClean="0"/>
              <a:t>Organized by Modules</a:t>
            </a:r>
          </a:p>
          <a:p>
            <a:pPr marL="560070" indent="-285750"/>
            <a:r>
              <a:rPr lang="en-US" sz="1800" dirty="0" smtClean="0"/>
              <a:t>Includes Labs + Lab </a:t>
            </a:r>
            <a:r>
              <a:rPr lang="en-US" sz="1800" dirty="0"/>
              <a:t>Answer </a:t>
            </a:r>
            <a:r>
              <a:rPr lang="en-US" sz="1800" dirty="0" smtClean="0"/>
              <a:t>Keys</a:t>
            </a:r>
          </a:p>
          <a:p>
            <a:pPr marL="560070" indent="-285750">
              <a:spcBef>
                <a:spcPts val="432"/>
              </a:spcBef>
            </a:pPr>
            <a:r>
              <a:rPr lang="en-US" sz="1800" dirty="0" smtClean="0"/>
              <a:t>Module Reviews + Takeaways—great for              on-the-job reference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Digital Companion Content</a:t>
            </a:r>
          </a:p>
          <a:p>
            <a:pPr marL="560070" indent="-285750"/>
            <a:r>
              <a:rPr lang="en-US" sz="1800" dirty="0" smtClean="0"/>
              <a:t>Supplemental content + helpful links</a:t>
            </a:r>
          </a:p>
          <a:p>
            <a:pPr marL="560070" indent="-285750"/>
            <a:r>
              <a:rPr lang="en-US" sz="1800" dirty="0" smtClean="0"/>
              <a:t>Download at: </a:t>
            </a:r>
            <a:r>
              <a:rPr lang="en-US" sz="1800" dirty="0" smtClean="0">
                <a:solidFill>
                  <a:srgbClr val="0070C0"/>
                </a:solidFill>
                <a:hlinkClick r:id="rId3"/>
              </a:rPr>
              <a:t>http://www.microsoft.com/learning/companionmoc</a:t>
            </a:r>
            <a:endParaRPr lang="en-US" sz="1800" dirty="0" smtClean="0">
              <a:solidFill>
                <a:srgbClr val="0070C0"/>
              </a:solidFill>
            </a:endParaRPr>
          </a:p>
          <a:p>
            <a:pPr indent="-182880"/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</a:t>
            </a:r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24" y="4122727"/>
            <a:ext cx="978803" cy="874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to optimize your classroom learning experience. </a:t>
            </a:r>
          </a:p>
          <a:p>
            <a:r>
              <a:rPr lang="en-US" dirty="0" smtClean="0"/>
              <a:t>And support you back on the job.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5" y="2133600"/>
            <a:ext cx="1322869" cy="16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Overview of HTML and CSS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Creating and Styling HTML Pages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Introduction to JavaScript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Creating Forms to Collect and Validate User Input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Communicating with a Remote Server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Styling HTML5 by Using CSS3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Creating Objects and Methods by Using JavaScript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8: Creating Interactive Pages by Using HTML5 APIs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700</TotalTime>
  <Words>1141</Words>
  <Application>Microsoft Office PowerPoint</Application>
  <PresentationFormat>On-screen Show (4:3)</PresentationFormat>
  <Paragraphs>194</Paragraphs>
  <Slides>15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 0 Template</vt:lpstr>
      <vt:lpstr>PowerPoint Presentation</vt:lpstr>
      <vt:lpstr>Welcome!</vt:lpstr>
      <vt:lpstr>Hello</vt:lpstr>
      <vt:lpstr>Facilities</vt:lpstr>
      <vt:lpstr>About This Course</vt:lpstr>
      <vt:lpstr>Hidden Slide</vt:lpstr>
      <vt:lpstr>Hidden Slide</vt:lpstr>
      <vt:lpstr>Your Course Materials</vt:lpstr>
      <vt:lpstr>Course Outline</vt:lpstr>
      <vt:lpstr>Course Outline (continued)</vt:lpstr>
      <vt:lpstr>Related Courses</vt:lpstr>
      <vt:lpstr>Microsoft Certification Program</vt:lpstr>
      <vt:lpstr>Preparing for the Labs</vt:lpstr>
      <vt:lpstr>Virtual Machine Environment</vt:lpstr>
      <vt:lpstr>Demonstration: Using Hyper-V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 Sharp</cp:lastModifiedBy>
  <cp:revision>25</cp:revision>
  <cp:lastPrinted>2012-08-28T00:39:50Z</cp:lastPrinted>
  <dcterms:created xsi:type="dcterms:W3CDTF">2012-09-10T15:00:36Z</dcterms:created>
  <dcterms:modified xsi:type="dcterms:W3CDTF">2012-11-13T10:28:15Z</dcterms:modified>
</cp:coreProperties>
</file>