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79" r:id="rId11"/>
    <p:sldId id="280" r:id="rId12"/>
    <p:sldId id="281" r:id="rId13"/>
    <p:sldId id="265" r:id="rId14"/>
    <p:sldId id="266" r:id="rId15"/>
    <p:sldId id="267" r:id="rId16"/>
    <p:sldId id="268" r:id="rId17"/>
    <p:sldId id="269" r:id="rId18"/>
    <p:sldId id="270" r:id="rId19"/>
    <p:sldId id="271" r:id="rId20"/>
    <p:sldId id="272" r:id="rId21"/>
    <p:sldId id="273" r:id="rId22"/>
    <p:sldId id="282" r:id="rId23"/>
    <p:sldId id="283" r:id="rId24"/>
    <p:sldId id="284" r:id="rId25"/>
    <p:sldId id="274" r:id="rId26"/>
    <p:sldId id="275" r:id="rId27"/>
    <p:sldId id="285" r:id="rId28"/>
    <p:sldId id="276" r:id="rId29"/>
    <p:sldId id="286" r:id="rId30"/>
    <p:sldId id="277" r:id="rId31"/>
    <p:sldId id="278" r:id="rId32"/>
  </p:sldIdLst>
  <p:sldSz cx="9144000" cy="6858000" type="screen4x3"/>
  <p:notesSz cx="6858000" cy="9144000"/>
  <p:embeddedFontLst>
    <p:embeddedFont>
      <p:font typeface="Lucida Sans Unicode" pitchFamily="34" charset="0"/>
      <p:regular r:id="rId34"/>
    </p:embeddedFont>
    <p:embeddedFont>
      <p:font typeface="Calibri" pitchFamily="34" charset="0"/>
      <p:regular r:id="rId35"/>
      <p:bold r:id="rId36"/>
      <p:italic r:id="rId37"/>
      <p:boldItalic r:id="rId38"/>
    </p:embeddedFont>
    <p:embeddedFont>
      <p:font typeface="Verdana" pitchFamily="34" charset="0"/>
      <p:regular r:id="rId39"/>
      <p:bold r:id="rId40"/>
      <p:italic r:id="rId41"/>
      <p:boldItalic r:id="rId42"/>
    </p:embeddedFont>
    <p:embeddedFont>
      <p:font typeface="Segoe UI" pitchFamily="34" charset="0"/>
      <p:regular r:id="rId43"/>
      <p:bold r:id="rId44"/>
      <p:italic r:id="rId45"/>
      <p:boldItalic r:id="rId46"/>
    </p:embeddedFont>
    <p:embeddedFont>
      <p:font typeface="Segoe UI Light" pitchFamily="34" charset="0"/>
      <p:regular r:id="rId4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78" y="-72"/>
      </p:cViewPr>
      <p:guideLst>
        <p:guide orient="horz" pos="2160"/>
        <p:guide pos="2880"/>
      </p:guideLst>
    </p:cSldViewPr>
  </p:slideViewPr>
  <p:notesTextViewPr>
    <p:cViewPr>
      <p:scale>
        <a:sx n="1" d="1"/>
        <a:sy n="1" d="1"/>
      </p:scale>
      <p:origin x="0" y="0"/>
    </p:cViewPr>
  </p:notesTextViewPr>
  <p:notesViewPr>
    <p:cSldViewPr>
      <p:cViewPr varScale="1">
        <p:scale>
          <a:sx n="101" d="100"/>
          <a:sy n="101" d="100"/>
        </p:scale>
        <p:origin x="-352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font" Target="fonts/font14.fntdata"/><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EFFA116-A89A-4BD9-BF58-2DD31FA86AA0}" type="datetimeFigureOut">
              <a:rPr lang="en-US" smtClean="0"/>
              <a:t>11/29/2012</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F8BFA-9746-4BA5-A005-789A6ADF45AE}" type="slidenum">
              <a:rPr lang="en-US" smtClean="0"/>
              <a:t>‹#›</a:t>
            </a:fld>
            <a:endParaRPr lang="en-US" dirty="0"/>
          </a:p>
        </p:txBody>
      </p:sp>
    </p:spTree>
    <p:extLst>
      <p:ext uri="{BB962C8B-B14F-4D97-AF65-F5344CB8AC3E}">
        <p14:creationId xmlns:p14="http://schemas.microsoft.com/office/powerpoint/2010/main" val="29676796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F93F8BFA-9746-4BA5-A005-789A6ADF45AE}" type="slidenum">
              <a:rPr lang="en-US" smtClean="0"/>
              <a:t>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2725106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995"/>
              </a:spcAft>
            </a:pPr>
            <a:r>
              <a:rPr lang="en-US" sz="1000" dirty="0" smtClean="0">
                <a:solidFill>
                  <a:srgbClr val="000000"/>
                </a:solidFill>
                <a:latin typeface="Arial"/>
                <a:ea typeface="Times New Roman"/>
                <a:cs typeface="Segoe UI"/>
              </a:rPr>
              <a:t>5.      Add </a:t>
            </a:r>
            <a:r>
              <a:rPr lang="en-US" sz="1000" dirty="0">
                <a:solidFill>
                  <a:srgbClr val="000000"/>
                </a:solidFill>
                <a:latin typeface="Arial"/>
                <a:ea typeface="Times New Roman"/>
                <a:cs typeface="Segoe UI"/>
              </a:rPr>
              <a:t>the following </a:t>
            </a:r>
            <a:r>
              <a:rPr lang="en-US" sz="1000" b="1" dirty="0">
                <a:solidFill>
                  <a:prstClr val="black"/>
                </a:solidFill>
                <a:latin typeface="Arial"/>
                <a:ea typeface="Times New Roman"/>
                <a:cs typeface="Times New Roman"/>
              </a:rPr>
              <a:t>&lt;form&gt;</a:t>
            </a:r>
            <a:r>
              <a:rPr lang="en-US" sz="1000" dirty="0">
                <a:solidFill>
                  <a:srgbClr val="000000"/>
                </a:solidFill>
                <a:latin typeface="Arial"/>
                <a:ea typeface="Times New Roman"/>
                <a:cs typeface="Segoe UI"/>
              </a:rPr>
              <a:t> element to the page beneath the text created previously.</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&lt;form method="Post" action="support.aspx"&gt;</a:t>
            </a:r>
          </a:p>
          <a:p>
            <a:pPr marL="100330" marR="100330" lvl="0">
              <a:lnSpc>
                <a:spcPct val="115000"/>
              </a:lnSpc>
              <a:spcAft>
                <a:spcPts val="995"/>
              </a:spcAft>
            </a:pPr>
            <a:r>
              <a:rPr lang="en-US" sz="1000" dirty="0">
                <a:solidFill>
                  <a:prstClr val="black"/>
                </a:solidFill>
                <a:latin typeface="Arial"/>
                <a:ea typeface="Times New Roman"/>
                <a:cs typeface="Times New Roman"/>
              </a:rPr>
              <a:t>&lt;/</a:t>
            </a:r>
            <a:r>
              <a:rPr lang="en-US" sz="1000" dirty="0" smtClean="0">
                <a:solidFill>
                  <a:prstClr val="black"/>
                </a:solidFill>
                <a:latin typeface="Arial"/>
                <a:ea typeface="Times New Roman"/>
                <a:cs typeface="Times New Roman"/>
              </a:rPr>
              <a:t>form&gt;</a:t>
            </a:r>
          </a:p>
          <a:p>
            <a:pPr marL="228600" lvl="0" indent="-228600">
              <a:lnSpc>
                <a:spcPct val="115000"/>
              </a:lnSpc>
              <a:spcAft>
                <a:spcPts val="995"/>
              </a:spcAft>
              <a:buAutoNum type="arabicPeriod" startAt="6"/>
            </a:pPr>
            <a:r>
              <a:rPr lang="en-US" sz="1000" dirty="0" smtClean="0">
                <a:solidFill>
                  <a:srgbClr val="000000"/>
                </a:solidFill>
                <a:latin typeface="Arial"/>
                <a:ea typeface="Times New Roman"/>
                <a:cs typeface="Segoe UI"/>
              </a:rPr>
              <a:t>Add the following </a:t>
            </a:r>
            <a:r>
              <a:rPr lang="en-US" sz="1000" b="1" dirty="0" smtClean="0">
                <a:solidFill>
                  <a:prstClr val="black"/>
                </a:solidFill>
                <a:latin typeface="Arial"/>
                <a:ea typeface="Times New Roman"/>
                <a:cs typeface="Times New Roman"/>
              </a:rPr>
              <a:t>&lt;fieldset&gt;</a:t>
            </a:r>
            <a:r>
              <a:rPr lang="en-US" sz="1000" dirty="0" smtClean="0">
                <a:solidFill>
                  <a:srgbClr val="000000"/>
                </a:solidFill>
                <a:latin typeface="Arial"/>
                <a:ea typeface="Times New Roman"/>
                <a:cs typeface="Segoe UI"/>
              </a:rPr>
              <a:t> element and submit button to the form (between the </a:t>
            </a:r>
            <a:r>
              <a:rPr lang="en-US" sz="1000" b="1" dirty="0" smtClean="0">
                <a:solidFill>
                  <a:prstClr val="black"/>
                </a:solidFill>
                <a:latin typeface="Arial"/>
                <a:ea typeface="Times New Roman"/>
                <a:cs typeface="Times New Roman"/>
              </a:rPr>
              <a:t>&lt;form …&gt;</a:t>
            </a:r>
            <a:r>
              <a:rPr lang="en-US" sz="1000" dirty="0" smtClean="0">
                <a:solidFill>
                  <a:srgbClr val="000000"/>
                </a:solidFill>
                <a:latin typeface="Arial"/>
                <a:ea typeface="Times New Roman"/>
                <a:cs typeface="Segoe UI"/>
              </a:rPr>
              <a:t> and </a:t>
            </a:r>
          </a:p>
          <a:p>
            <a:pPr lvl="0">
              <a:lnSpc>
                <a:spcPct val="115000"/>
              </a:lnSpc>
              <a:spcAft>
                <a:spcPts val="995"/>
              </a:spcAft>
            </a:pPr>
            <a:r>
              <a:rPr lang="en-US" sz="1000" b="1" dirty="0">
                <a:solidFill>
                  <a:srgbClr val="000000"/>
                </a:solidFill>
                <a:latin typeface="Arial"/>
                <a:ea typeface="Times New Roman"/>
                <a:cs typeface="Segoe UI"/>
              </a:rPr>
              <a:t> </a:t>
            </a:r>
            <a:r>
              <a:rPr lang="en-US" sz="1000" b="1" dirty="0" smtClean="0">
                <a:solidFill>
                  <a:srgbClr val="000000"/>
                </a:solidFill>
                <a:latin typeface="Arial"/>
                <a:ea typeface="Times New Roman"/>
                <a:cs typeface="Segoe UI"/>
              </a:rPr>
              <a:t>     </a:t>
            </a:r>
            <a:r>
              <a:rPr lang="en-US" sz="1000" b="1" dirty="0" smtClean="0">
                <a:solidFill>
                  <a:prstClr val="black"/>
                </a:solidFill>
                <a:latin typeface="Arial"/>
                <a:ea typeface="Times New Roman"/>
                <a:cs typeface="Times New Roman"/>
              </a:rPr>
              <a:t>&lt;/form&gt;</a:t>
            </a:r>
            <a:r>
              <a:rPr lang="en-US" sz="1000" dirty="0" smtClean="0">
                <a:solidFill>
                  <a:srgbClr val="000000"/>
                </a:solidFill>
                <a:latin typeface="Arial"/>
                <a:ea typeface="Times New Roman"/>
                <a:cs typeface="Segoe UI"/>
              </a:rPr>
              <a:t> tags). </a:t>
            </a:r>
            <a:endParaRPr lang="en-US" sz="1000" dirty="0" smtClean="0">
              <a:solidFill>
                <a:prstClr val="black"/>
              </a:solidFill>
              <a:latin typeface="Arial"/>
              <a:ea typeface="Times New Roman"/>
              <a:cs typeface="Times New Roman"/>
            </a:endParaRPr>
          </a:p>
          <a:p>
            <a:pPr marL="100330" marR="100330" lvl="0">
              <a:lnSpc>
                <a:spcPct val="115000"/>
              </a:lnSpc>
              <a:spcAft>
                <a:spcPts val="995"/>
              </a:spcAft>
            </a:pPr>
            <a:r>
              <a:rPr lang="en-US" sz="1000" dirty="0" smtClean="0">
                <a:solidFill>
                  <a:prstClr val="black"/>
                </a:solidFill>
                <a:latin typeface="Arial"/>
                <a:ea typeface="Times New Roman"/>
                <a:cs typeface="Times New Roman"/>
              </a:rPr>
              <a:t>&lt;</a:t>
            </a:r>
            <a:r>
              <a:rPr lang="en-US" sz="1000" dirty="0">
                <a:solidFill>
                  <a:prstClr val="black"/>
                </a:solidFill>
                <a:latin typeface="Arial"/>
                <a:ea typeface="Times New Roman"/>
                <a:cs typeface="Times New Roman"/>
              </a:rPr>
              <a:t>fieldset&gt;</a:t>
            </a:r>
          </a:p>
          <a:p>
            <a:pPr marL="100330" marR="100330" lvl="0">
              <a:lnSpc>
                <a:spcPct val="115000"/>
              </a:lnSpc>
              <a:spcAft>
                <a:spcPts val="995"/>
              </a:spcAft>
            </a:pPr>
            <a:r>
              <a:rPr lang="en-US" sz="1000" dirty="0">
                <a:solidFill>
                  <a:prstClr val="black"/>
                </a:solidFill>
                <a:latin typeface="Arial"/>
                <a:ea typeface="Times New Roman"/>
                <a:cs typeface="Times New Roman"/>
              </a:rPr>
              <a:t>  &lt;legend&gt;</a:t>
            </a:r>
          </a:p>
          <a:p>
            <a:pPr marL="100330" marR="100330" lvl="0">
              <a:lnSpc>
                <a:spcPct val="115000"/>
              </a:lnSpc>
              <a:spcAft>
                <a:spcPts val="995"/>
              </a:spcAft>
            </a:pPr>
            <a:r>
              <a:rPr lang="en-US" sz="1000" dirty="0">
                <a:solidFill>
                  <a:prstClr val="black"/>
                </a:solidFill>
                <a:latin typeface="Arial"/>
                <a:ea typeface="Times New Roman"/>
                <a:cs typeface="Times New Roman"/>
              </a:rPr>
              <a:t>    Your Details and Enquiry</a:t>
            </a:r>
          </a:p>
          <a:p>
            <a:pPr marL="100330" marR="100330" lvl="0">
              <a:lnSpc>
                <a:spcPct val="115000"/>
              </a:lnSpc>
              <a:spcAft>
                <a:spcPts val="995"/>
              </a:spcAft>
            </a:pPr>
            <a:r>
              <a:rPr lang="en-US" sz="1000" dirty="0">
                <a:solidFill>
                  <a:prstClr val="black"/>
                </a:solidFill>
                <a:latin typeface="Arial"/>
                <a:ea typeface="Times New Roman"/>
                <a:cs typeface="Times New Roman"/>
              </a:rPr>
              <a:t>  &lt;/legend&gt;</a:t>
            </a:r>
          </a:p>
          <a:p>
            <a:pPr marL="100330" marR="100330" lvl="0">
              <a:lnSpc>
                <a:spcPct val="115000"/>
              </a:lnSpc>
              <a:spcAft>
                <a:spcPts val="995"/>
              </a:spcAft>
            </a:pPr>
            <a:r>
              <a:rPr lang="en-US" sz="1000" dirty="0">
                <a:solidFill>
                  <a:prstClr val="black"/>
                </a:solidFill>
                <a:latin typeface="Arial"/>
                <a:ea typeface="Times New Roman"/>
                <a:cs typeface="Times New Roman"/>
              </a:rPr>
              <a:t>&lt;/fieldset&gt;</a:t>
            </a:r>
          </a:p>
          <a:p>
            <a:pPr marL="100330" marR="100330" lvl="0">
              <a:lnSpc>
                <a:spcPct val="115000"/>
              </a:lnSpc>
              <a:spcAft>
                <a:spcPts val="995"/>
              </a:spcAft>
            </a:pPr>
            <a:r>
              <a:rPr lang="en-US" sz="1000" dirty="0">
                <a:solidFill>
                  <a:prstClr val="black"/>
                </a:solidFill>
                <a:latin typeface="Arial"/>
                <a:ea typeface="Times New Roman"/>
                <a:cs typeface="Times New Roman"/>
              </a:rPr>
              <a:t>&lt;input type="submit" value="Send" /&gt;</a:t>
            </a:r>
          </a:p>
          <a:p>
            <a:pPr marL="228600" lvl="0" indent="-228600">
              <a:lnSpc>
                <a:spcPct val="115000"/>
              </a:lnSpc>
              <a:spcAft>
                <a:spcPts val="995"/>
              </a:spcAft>
              <a:buAutoNum type="arabicPeriod" startAt="7"/>
            </a:pPr>
            <a:r>
              <a:rPr lang="en-US" sz="1000" dirty="0" smtClean="0">
                <a:solidFill>
                  <a:prstClr val="black"/>
                </a:solidFill>
                <a:latin typeface="Arial"/>
                <a:ea typeface="Times New Roman"/>
                <a:cs typeface="Segoe UI"/>
              </a:rPr>
              <a:t>Add </a:t>
            </a:r>
            <a:r>
              <a:rPr lang="en-US" sz="1000" dirty="0">
                <a:solidFill>
                  <a:prstClr val="black"/>
                </a:solidFill>
                <a:latin typeface="Arial"/>
                <a:ea typeface="Times New Roman"/>
                <a:cs typeface="Segoe UI"/>
              </a:rPr>
              <a:t>the unordered list shown in the following code sample to the </a:t>
            </a:r>
            <a:r>
              <a:rPr lang="en-US" sz="1000" b="1" dirty="0">
                <a:solidFill>
                  <a:prstClr val="black"/>
                </a:solidFill>
                <a:latin typeface="Arial"/>
                <a:ea typeface="Times New Roman"/>
                <a:cs typeface="Times New Roman"/>
              </a:rPr>
              <a:t>&lt;fieldset&gt;</a:t>
            </a:r>
            <a:r>
              <a:rPr lang="en-US" sz="1000" dirty="0">
                <a:solidFill>
                  <a:prstClr val="black"/>
                </a:solidFill>
                <a:latin typeface="Arial"/>
                <a:ea typeface="Times New Roman"/>
                <a:cs typeface="Segoe UI"/>
              </a:rPr>
              <a:t> element below the </a:t>
            </a:r>
            <a:endParaRPr lang="en-US" sz="1000" dirty="0" smtClean="0">
              <a:solidFill>
                <a:prstClr val="black"/>
              </a:solidFill>
              <a:latin typeface="Arial"/>
              <a:ea typeface="Times New Roman"/>
              <a:cs typeface="Segoe UI"/>
            </a:endParaRPr>
          </a:p>
          <a:p>
            <a:pPr lvl="0">
              <a:lnSpc>
                <a:spcPct val="115000"/>
              </a:lnSpc>
              <a:spcAft>
                <a:spcPts val="995"/>
              </a:spcAft>
            </a:pPr>
            <a:r>
              <a:rPr lang="en-US" sz="1000" b="1" dirty="0">
                <a:solidFill>
                  <a:prstClr val="black"/>
                </a:solidFill>
                <a:latin typeface="Arial"/>
                <a:ea typeface="Times New Roman"/>
                <a:cs typeface="Segoe UI"/>
              </a:rPr>
              <a:t> </a:t>
            </a:r>
            <a:r>
              <a:rPr lang="en-US" sz="1000" b="1" dirty="0" smtClean="0">
                <a:solidFill>
                  <a:prstClr val="black"/>
                </a:solidFill>
                <a:latin typeface="Arial"/>
                <a:ea typeface="Times New Roman"/>
                <a:cs typeface="Segoe UI"/>
              </a:rPr>
              <a:t>     </a:t>
            </a:r>
            <a:r>
              <a:rPr lang="en-US" sz="1000" b="1" dirty="0" smtClean="0">
                <a:solidFill>
                  <a:prstClr val="black"/>
                </a:solidFill>
                <a:latin typeface="Arial"/>
                <a:ea typeface="Times New Roman"/>
                <a:cs typeface="Times New Roman"/>
              </a:rPr>
              <a:t>&lt;/</a:t>
            </a:r>
            <a:r>
              <a:rPr lang="en-US" sz="1000" b="1" dirty="0">
                <a:solidFill>
                  <a:prstClr val="black"/>
                </a:solidFill>
                <a:latin typeface="Arial"/>
                <a:ea typeface="Times New Roman"/>
                <a:cs typeface="Times New Roman"/>
              </a:rPr>
              <a:t>legend&gt;</a:t>
            </a:r>
            <a:r>
              <a:rPr lang="en-US" sz="1000" dirty="0">
                <a:solidFill>
                  <a:prstClr val="black"/>
                </a:solidFill>
                <a:latin typeface="Arial"/>
                <a:ea typeface="Times New Roman"/>
                <a:cs typeface="Segoe UI"/>
              </a:rPr>
              <a:t> tag. This list contains input elements for the user's name, telephone number, email address,  </a:t>
            </a:r>
            <a:r>
              <a:rPr lang="en-US" sz="1000" dirty="0" smtClean="0">
                <a:solidFill>
                  <a:prstClr val="black"/>
                </a:solidFill>
                <a:latin typeface="Arial"/>
                <a:ea typeface="Times New Roman"/>
                <a:cs typeface="Segoe UI"/>
              </a:rPr>
              <a:t>        </a:t>
            </a:r>
          </a:p>
          <a:p>
            <a:pPr lvl="0">
              <a:lnSpc>
                <a:spcPct val="115000"/>
              </a:lnSpc>
              <a:spcAft>
                <a:spcPts val="995"/>
              </a:spcAft>
            </a:pPr>
            <a:r>
              <a:rPr lang="en-US" sz="1000" dirty="0">
                <a:solidFill>
                  <a:prstClr val="black"/>
                </a:solidFill>
                <a:latin typeface="Arial"/>
                <a:ea typeface="Times New Roman"/>
                <a:cs typeface="Segoe UI"/>
              </a:rPr>
              <a:t> </a:t>
            </a:r>
            <a:r>
              <a:rPr lang="en-US" sz="1000" dirty="0" smtClean="0">
                <a:solidFill>
                  <a:prstClr val="black"/>
                </a:solidFill>
                <a:latin typeface="Arial"/>
                <a:ea typeface="Times New Roman"/>
                <a:cs typeface="Segoe UI"/>
              </a:rPr>
              <a:t>     and </a:t>
            </a:r>
            <a:r>
              <a:rPr lang="en-US" sz="1000" dirty="0">
                <a:solidFill>
                  <a:prstClr val="black"/>
                </a:solidFill>
                <a:latin typeface="Arial"/>
                <a:ea typeface="Times New Roman"/>
                <a:cs typeface="Segoe UI"/>
              </a:rPr>
              <a:t>a message.</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&lt;ol&gt;</a:t>
            </a:r>
          </a:p>
          <a:p>
            <a:pPr marL="100330" marR="100330" lvl="0">
              <a:lnSpc>
                <a:spcPct val="115000"/>
              </a:lnSpc>
              <a:spcAft>
                <a:spcPts val="995"/>
              </a:spcAft>
            </a:pPr>
            <a:r>
              <a:rPr lang="en-US" sz="1000" dirty="0">
                <a:solidFill>
                  <a:prstClr val="black"/>
                </a:solidFill>
                <a:latin typeface="Arial"/>
                <a:ea typeface="Times New Roman"/>
                <a:cs typeface="Times New Roman"/>
              </a:rPr>
              <a:t>  &lt;li&gt;</a:t>
            </a:r>
          </a:p>
          <a:p>
            <a:pPr marL="100330" marR="100330" lvl="0">
              <a:lnSpc>
                <a:spcPct val="115000"/>
              </a:lnSpc>
              <a:spcAft>
                <a:spcPts val="995"/>
              </a:spcAft>
            </a:pPr>
            <a:r>
              <a:rPr lang="en-US" sz="1000" dirty="0">
                <a:solidFill>
                  <a:prstClr val="black"/>
                </a:solidFill>
                <a:latin typeface="Arial"/>
                <a:ea typeface="Times New Roman"/>
                <a:cs typeface="Times New Roman"/>
              </a:rPr>
              <a:t>    &lt;label&gt;</a:t>
            </a:r>
          </a:p>
          <a:p>
            <a:pPr marL="100330" marR="100330" lvl="0">
              <a:lnSpc>
                <a:spcPct val="115000"/>
              </a:lnSpc>
              <a:spcAft>
                <a:spcPts val="995"/>
              </a:spcAft>
            </a:pPr>
            <a:r>
              <a:rPr lang="en-US" sz="1000" dirty="0">
                <a:solidFill>
                  <a:prstClr val="black"/>
                </a:solidFill>
                <a:latin typeface="Arial"/>
                <a:ea typeface="Times New Roman"/>
                <a:cs typeface="Times New Roman"/>
              </a:rPr>
              <a:t>      &lt;strong&gt;Name&lt;/strong&gt;&lt;br /&gt;</a:t>
            </a:r>
          </a:p>
          <a:p>
            <a:pPr marL="100330" marR="100330" lvl="0">
              <a:lnSpc>
                <a:spcPct val="115000"/>
              </a:lnSpc>
              <a:spcAft>
                <a:spcPts val="995"/>
              </a:spcAft>
            </a:pPr>
            <a:r>
              <a:rPr lang="en-US" sz="1000" dirty="0">
                <a:solidFill>
                  <a:prstClr val="black"/>
                </a:solidFill>
                <a:latin typeface="Arial"/>
                <a:ea typeface="Times New Roman"/>
                <a:cs typeface="Times New Roman"/>
              </a:rPr>
              <a:t>      &lt;input type="text" </a:t>
            </a:r>
          </a:p>
          <a:p>
            <a:pPr marL="100330" marR="100330" lvl="0">
              <a:lnSpc>
                <a:spcPct val="115000"/>
              </a:lnSpc>
              <a:spcAft>
                <a:spcPts val="995"/>
              </a:spcAft>
            </a:pPr>
            <a:r>
              <a:rPr lang="en-US" sz="1000" dirty="0">
                <a:solidFill>
                  <a:prstClr val="black"/>
                </a:solidFill>
                <a:latin typeface="Arial"/>
                <a:ea typeface="Times New Roman"/>
                <a:cs typeface="Times New Roman"/>
              </a:rPr>
              <a:t>             name="UserName" /&gt;</a:t>
            </a:r>
          </a:p>
          <a:p>
            <a:pPr marL="100330" marR="100330" lvl="0">
              <a:lnSpc>
                <a:spcPct val="115000"/>
              </a:lnSpc>
              <a:spcAft>
                <a:spcPts val="995"/>
              </a:spcAft>
            </a:pPr>
            <a:r>
              <a:rPr lang="en-US" sz="1000" dirty="0">
                <a:solidFill>
                  <a:prstClr val="black"/>
                </a:solidFill>
                <a:latin typeface="Arial"/>
                <a:ea typeface="Times New Roman"/>
                <a:cs typeface="Times New Roman"/>
              </a:rPr>
              <a:t>    &lt;/label&gt;</a:t>
            </a:r>
          </a:p>
          <a:p>
            <a:pPr marL="100330" marR="100330" lvl="0">
              <a:lnSpc>
                <a:spcPct val="115000"/>
              </a:lnSpc>
              <a:spcAft>
                <a:spcPts val="995"/>
              </a:spcAft>
            </a:pPr>
            <a:r>
              <a:rPr lang="en-US" sz="1000" dirty="0">
                <a:solidFill>
                  <a:prstClr val="black"/>
                </a:solidFill>
                <a:latin typeface="Arial"/>
                <a:ea typeface="Times New Roman"/>
                <a:cs typeface="Times New Roman"/>
              </a:rPr>
              <a:t>  &lt;/li&gt;</a:t>
            </a:r>
          </a:p>
        </p:txBody>
      </p:sp>
      <p:sp>
        <p:nvSpPr>
          <p:cNvPr id="4" name="Slide Number Placeholder 3"/>
          <p:cNvSpPr>
            <a:spLocks noGrp="1"/>
          </p:cNvSpPr>
          <p:nvPr>
            <p:ph type="sldNum" sz="quarter" idx="10"/>
          </p:nvPr>
        </p:nvSpPr>
        <p:spPr/>
        <p:txBody>
          <a:bodyPr/>
          <a:lstStyle/>
          <a:p>
            <a:fld id="{F93F8BFA-9746-4BA5-A005-789A6ADF45AE}" type="slidenum">
              <a:rPr lang="en-US" smtClean="0"/>
              <a:t>10</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9817476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100330" marR="100330" lvl="0">
              <a:lnSpc>
                <a:spcPct val="115000"/>
              </a:lnSpc>
              <a:spcAft>
                <a:spcPts val="995"/>
              </a:spcAft>
            </a:pPr>
            <a:r>
              <a:rPr lang="en-US" sz="1000" dirty="0">
                <a:solidFill>
                  <a:prstClr val="black"/>
                </a:solidFill>
                <a:latin typeface="Arial"/>
                <a:ea typeface="Times New Roman"/>
                <a:cs typeface="Times New Roman"/>
              </a:rPr>
              <a:t> &lt;li&gt;</a:t>
            </a:r>
          </a:p>
          <a:p>
            <a:pPr marL="100330" marR="100330" lvl="0">
              <a:lnSpc>
                <a:spcPct val="115000"/>
              </a:lnSpc>
              <a:spcAft>
                <a:spcPts val="995"/>
              </a:spcAft>
            </a:pPr>
            <a:r>
              <a:rPr lang="en-US" sz="1000" dirty="0">
                <a:solidFill>
                  <a:prstClr val="black"/>
                </a:solidFill>
                <a:latin typeface="Arial"/>
                <a:ea typeface="Times New Roman"/>
                <a:cs typeface="Times New Roman"/>
              </a:rPr>
              <a:t>    &lt;label&gt;</a:t>
            </a:r>
          </a:p>
          <a:p>
            <a:pPr marL="100330" marR="100330" lvl="0">
              <a:lnSpc>
                <a:spcPct val="115000"/>
              </a:lnSpc>
              <a:spcAft>
                <a:spcPts val="995"/>
              </a:spcAft>
            </a:pPr>
            <a:r>
              <a:rPr lang="en-US" sz="1000" dirty="0">
                <a:solidFill>
                  <a:prstClr val="black"/>
                </a:solidFill>
                <a:latin typeface="Arial"/>
                <a:ea typeface="Times New Roman"/>
                <a:cs typeface="Times New Roman"/>
              </a:rPr>
              <a:t>      Telephone&lt;br /&gt;</a:t>
            </a:r>
          </a:p>
          <a:p>
            <a:pPr marL="100330" marR="100330" lvl="0">
              <a:lnSpc>
                <a:spcPct val="115000"/>
              </a:lnSpc>
              <a:spcAft>
                <a:spcPts val="995"/>
              </a:spcAft>
            </a:pPr>
            <a:r>
              <a:rPr lang="en-US" sz="1000" dirty="0">
                <a:solidFill>
                  <a:prstClr val="black"/>
                </a:solidFill>
                <a:latin typeface="Arial"/>
                <a:ea typeface="Times New Roman"/>
                <a:cs typeface="Times New Roman"/>
              </a:rPr>
              <a:t>      &lt;input type="text" </a:t>
            </a:r>
          </a:p>
          <a:p>
            <a:pPr marL="100330" marR="100330" lvl="0">
              <a:lnSpc>
                <a:spcPct val="115000"/>
              </a:lnSpc>
              <a:spcAft>
                <a:spcPts val="995"/>
              </a:spcAft>
            </a:pPr>
            <a:r>
              <a:rPr lang="en-US" sz="1000" dirty="0">
                <a:solidFill>
                  <a:prstClr val="black"/>
                </a:solidFill>
                <a:latin typeface="Arial"/>
                <a:ea typeface="Times New Roman"/>
                <a:cs typeface="Times New Roman"/>
              </a:rPr>
              <a:t>             name="Phone" /&gt;</a:t>
            </a:r>
          </a:p>
          <a:p>
            <a:pPr marL="100330" marR="100330" lvl="0">
              <a:lnSpc>
                <a:spcPct val="115000"/>
              </a:lnSpc>
              <a:spcAft>
                <a:spcPts val="995"/>
              </a:spcAft>
            </a:pPr>
            <a:r>
              <a:rPr lang="en-US" sz="1000" dirty="0">
                <a:solidFill>
                  <a:prstClr val="black"/>
                </a:solidFill>
                <a:latin typeface="Arial"/>
                <a:ea typeface="Times New Roman"/>
                <a:cs typeface="Times New Roman"/>
              </a:rPr>
              <a:t>    &lt;/label&gt;</a:t>
            </a:r>
          </a:p>
          <a:p>
            <a:pPr marL="100330" marR="100330" lvl="0">
              <a:lnSpc>
                <a:spcPct val="115000"/>
              </a:lnSpc>
              <a:spcAft>
                <a:spcPts val="995"/>
              </a:spcAft>
            </a:pPr>
            <a:r>
              <a:rPr lang="en-US" sz="1000" dirty="0">
                <a:solidFill>
                  <a:prstClr val="black"/>
                </a:solidFill>
                <a:latin typeface="Arial"/>
                <a:ea typeface="Times New Roman"/>
                <a:cs typeface="Times New Roman"/>
              </a:rPr>
              <a:t>  &lt;/li&gt;</a:t>
            </a:r>
          </a:p>
          <a:p>
            <a:pPr marL="100330" marR="100330" lvl="0">
              <a:lnSpc>
                <a:spcPct val="115000"/>
              </a:lnSpc>
              <a:spcAft>
                <a:spcPts val="995"/>
              </a:spcAft>
            </a:pPr>
            <a:r>
              <a:rPr lang="en-US" sz="1000" dirty="0">
                <a:solidFill>
                  <a:prstClr val="black"/>
                </a:solidFill>
                <a:latin typeface="Arial"/>
                <a:ea typeface="Times New Roman"/>
                <a:cs typeface="Times New Roman"/>
              </a:rPr>
              <a:t>  &lt;li&gt;</a:t>
            </a:r>
          </a:p>
          <a:p>
            <a:pPr marL="100330" marR="100330" lvl="0">
              <a:lnSpc>
                <a:spcPct val="115000"/>
              </a:lnSpc>
              <a:spcAft>
                <a:spcPts val="995"/>
              </a:spcAft>
            </a:pPr>
            <a:r>
              <a:rPr lang="en-US" sz="1000" dirty="0">
                <a:solidFill>
                  <a:prstClr val="black"/>
                </a:solidFill>
                <a:latin typeface="Arial"/>
                <a:ea typeface="Times New Roman"/>
                <a:cs typeface="Times New Roman"/>
              </a:rPr>
              <a:t>    &lt;label&gt;</a:t>
            </a:r>
          </a:p>
          <a:p>
            <a:pPr marL="100330" marR="100330" lvl="0">
              <a:lnSpc>
                <a:spcPct val="115000"/>
              </a:lnSpc>
              <a:spcAft>
                <a:spcPts val="995"/>
              </a:spcAft>
            </a:pPr>
            <a:r>
              <a:rPr lang="en-US" sz="1000" dirty="0">
                <a:solidFill>
                  <a:prstClr val="black"/>
                </a:solidFill>
                <a:latin typeface="Arial"/>
                <a:ea typeface="Times New Roman"/>
                <a:cs typeface="Times New Roman"/>
              </a:rPr>
              <a:t>      Email Address&lt;br /&gt;</a:t>
            </a:r>
          </a:p>
          <a:p>
            <a:pPr marL="100330" marR="100330" lvl="0">
              <a:lnSpc>
                <a:spcPct val="115000"/>
              </a:lnSpc>
              <a:spcAft>
                <a:spcPts val="995"/>
              </a:spcAft>
            </a:pPr>
            <a:r>
              <a:rPr lang="en-US" sz="1000" dirty="0">
                <a:solidFill>
                  <a:prstClr val="black"/>
                </a:solidFill>
                <a:latin typeface="Arial"/>
                <a:ea typeface="Times New Roman"/>
                <a:cs typeface="Times New Roman"/>
              </a:rPr>
              <a:t>      &lt;input type="text" </a:t>
            </a:r>
          </a:p>
          <a:p>
            <a:pPr marL="100330" marR="100330" lvl="0">
              <a:lnSpc>
                <a:spcPct val="115000"/>
              </a:lnSpc>
              <a:spcAft>
                <a:spcPts val="995"/>
              </a:spcAft>
            </a:pPr>
            <a:r>
              <a:rPr lang="en-US" sz="1000" dirty="0">
                <a:solidFill>
                  <a:prstClr val="black"/>
                </a:solidFill>
                <a:latin typeface="Arial"/>
                <a:ea typeface="Times New Roman"/>
                <a:cs typeface="Times New Roman"/>
              </a:rPr>
              <a:t>             name="Email" /&gt;</a:t>
            </a:r>
          </a:p>
          <a:p>
            <a:pPr marL="100330" marR="100330" lvl="0">
              <a:lnSpc>
                <a:spcPct val="115000"/>
              </a:lnSpc>
              <a:spcAft>
                <a:spcPts val="995"/>
              </a:spcAft>
            </a:pPr>
            <a:r>
              <a:rPr lang="en-US" sz="1000" dirty="0">
                <a:solidFill>
                  <a:prstClr val="black"/>
                </a:solidFill>
                <a:latin typeface="Arial"/>
                <a:ea typeface="Times New Roman"/>
                <a:cs typeface="Times New Roman"/>
              </a:rPr>
              <a:t>    &lt;/label&gt;</a:t>
            </a:r>
          </a:p>
          <a:p>
            <a:pPr marL="100330" marR="100330" lvl="0">
              <a:lnSpc>
                <a:spcPct val="115000"/>
              </a:lnSpc>
              <a:spcAft>
                <a:spcPts val="995"/>
              </a:spcAft>
            </a:pPr>
            <a:r>
              <a:rPr lang="en-US" sz="1000" dirty="0">
                <a:solidFill>
                  <a:prstClr val="black"/>
                </a:solidFill>
                <a:latin typeface="Arial"/>
                <a:ea typeface="Times New Roman"/>
                <a:cs typeface="Times New Roman"/>
              </a:rPr>
              <a:t>  &lt;/li&gt;</a:t>
            </a:r>
          </a:p>
          <a:p>
            <a:pPr marL="100330" marR="100330" lvl="0">
              <a:lnSpc>
                <a:spcPct val="115000"/>
              </a:lnSpc>
              <a:spcAft>
                <a:spcPts val="995"/>
              </a:spcAft>
            </a:pPr>
            <a:r>
              <a:rPr lang="en-US" sz="1000" dirty="0">
                <a:solidFill>
                  <a:prstClr val="black"/>
                </a:solidFill>
                <a:latin typeface="Arial"/>
                <a:ea typeface="Times New Roman"/>
                <a:cs typeface="Times New Roman"/>
              </a:rPr>
              <a:t>  &lt;li&gt;</a:t>
            </a:r>
          </a:p>
          <a:p>
            <a:pPr marL="100330" marR="100330" lvl="0">
              <a:lnSpc>
                <a:spcPct val="115000"/>
              </a:lnSpc>
              <a:spcAft>
                <a:spcPts val="995"/>
              </a:spcAft>
            </a:pPr>
            <a:r>
              <a:rPr lang="en-US" sz="1000" dirty="0">
                <a:solidFill>
                  <a:prstClr val="black"/>
                </a:solidFill>
                <a:latin typeface="Arial"/>
                <a:ea typeface="Times New Roman"/>
                <a:cs typeface="Times New Roman"/>
              </a:rPr>
              <a:t>    &lt;label&gt;</a:t>
            </a:r>
          </a:p>
          <a:p>
            <a:pPr marL="100330" marR="100330" lvl="0">
              <a:lnSpc>
                <a:spcPct val="115000"/>
              </a:lnSpc>
              <a:spcAft>
                <a:spcPts val="995"/>
              </a:spcAft>
            </a:pPr>
            <a:r>
              <a:rPr lang="en-US" sz="1000" dirty="0">
                <a:solidFill>
                  <a:prstClr val="black"/>
                </a:solidFill>
                <a:latin typeface="Arial"/>
                <a:ea typeface="Times New Roman"/>
                <a:cs typeface="Times New Roman"/>
              </a:rPr>
              <a:t>      &lt;strong&gt;Message&lt;/strong&gt;&lt;br /&gt;</a:t>
            </a:r>
          </a:p>
          <a:p>
            <a:pPr marL="100330" marR="100330" lvl="0">
              <a:lnSpc>
                <a:spcPct val="115000"/>
              </a:lnSpc>
              <a:spcAft>
                <a:spcPts val="995"/>
              </a:spcAft>
            </a:pPr>
            <a:r>
              <a:rPr lang="en-US" sz="1000" dirty="0">
                <a:solidFill>
                  <a:prstClr val="black"/>
                </a:solidFill>
                <a:latin typeface="Arial"/>
                <a:ea typeface="Times New Roman"/>
                <a:cs typeface="Times New Roman"/>
              </a:rPr>
              <a:t>      &lt;textarea name="Message" </a:t>
            </a:r>
          </a:p>
          <a:p>
            <a:pPr marL="100330" marR="100330" lvl="0">
              <a:lnSpc>
                <a:spcPct val="115000"/>
              </a:lnSpc>
              <a:spcAft>
                <a:spcPts val="995"/>
              </a:spcAft>
            </a:pPr>
            <a:r>
              <a:rPr lang="en-US" sz="1000" dirty="0">
                <a:solidFill>
                  <a:prstClr val="black"/>
                </a:solidFill>
                <a:latin typeface="Arial"/>
                <a:ea typeface="Times New Roman"/>
                <a:cs typeface="Times New Roman"/>
              </a:rPr>
              <a:t>        cols="30" rows="10"&gt;Add your message here</a:t>
            </a:r>
          </a:p>
          <a:p>
            <a:pPr marL="100330" marR="100330" lvl="0">
              <a:lnSpc>
                <a:spcPct val="115000"/>
              </a:lnSpc>
              <a:spcAft>
                <a:spcPts val="995"/>
              </a:spcAft>
            </a:pPr>
            <a:r>
              <a:rPr lang="en-US" sz="1000" dirty="0">
                <a:solidFill>
                  <a:prstClr val="black"/>
                </a:solidFill>
                <a:latin typeface="Arial"/>
                <a:ea typeface="Times New Roman"/>
                <a:cs typeface="Times New Roman"/>
              </a:rPr>
              <a:t>      &lt;/textarea&gt;</a:t>
            </a:r>
          </a:p>
          <a:p>
            <a:pPr marL="100330" marR="100330" lvl="0">
              <a:lnSpc>
                <a:spcPct val="115000"/>
              </a:lnSpc>
              <a:spcAft>
                <a:spcPts val="995"/>
              </a:spcAft>
            </a:pPr>
            <a:r>
              <a:rPr lang="en-US" sz="1000" dirty="0">
                <a:solidFill>
                  <a:prstClr val="black"/>
                </a:solidFill>
                <a:latin typeface="Arial"/>
                <a:ea typeface="Times New Roman"/>
                <a:cs typeface="Times New Roman"/>
              </a:rPr>
              <a:t>    &lt;/label&gt;</a:t>
            </a:r>
          </a:p>
          <a:p>
            <a:pPr marL="100330" marR="100330" lvl="0">
              <a:lnSpc>
                <a:spcPct val="115000"/>
              </a:lnSpc>
              <a:spcAft>
                <a:spcPts val="995"/>
              </a:spcAft>
            </a:pPr>
            <a:r>
              <a:rPr lang="en-US" sz="1000" dirty="0">
                <a:solidFill>
                  <a:prstClr val="black"/>
                </a:solidFill>
                <a:latin typeface="Arial"/>
                <a:ea typeface="Times New Roman"/>
                <a:cs typeface="Times New Roman"/>
              </a:rPr>
              <a:t>  &lt;/li&gt;</a:t>
            </a:r>
            <a:endParaRPr lang="en-US" dirty="0"/>
          </a:p>
        </p:txBody>
      </p:sp>
      <p:sp>
        <p:nvSpPr>
          <p:cNvPr id="4" name="Slide Number Placeholder 3"/>
          <p:cNvSpPr>
            <a:spLocks noGrp="1"/>
          </p:cNvSpPr>
          <p:nvPr>
            <p:ph type="sldNum" sz="quarter" idx="10"/>
          </p:nvPr>
        </p:nvSpPr>
        <p:spPr/>
        <p:txBody>
          <a:bodyPr/>
          <a:lstStyle/>
          <a:p>
            <a:fld id="{F93F8BFA-9746-4BA5-A005-789A6ADF45AE}" type="slidenum">
              <a:rPr lang="en-US" smtClean="0"/>
              <a:t>11</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15675423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100330" marR="100330" lvl="0">
              <a:lnSpc>
                <a:spcPct val="115000"/>
              </a:lnSpc>
              <a:spcAft>
                <a:spcPts val="995"/>
              </a:spcAft>
            </a:pPr>
            <a:r>
              <a:rPr lang="en-US" sz="1000" dirty="0">
                <a:solidFill>
                  <a:prstClr val="black"/>
                </a:solidFill>
                <a:latin typeface="Arial"/>
                <a:ea typeface="Times New Roman"/>
                <a:cs typeface="Times New Roman"/>
              </a:rPr>
              <a:t>&lt;/ol&gt;</a:t>
            </a:r>
          </a:p>
          <a:p>
            <a:pPr lvl="0">
              <a:lnSpc>
                <a:spcPct val="115000"/>
              </a:lnSpc>
              <a:spcAft>
                <a:spcPts val="995"/>
              </a:spcAft>
            </a:pPr>
            <a:r>
              <a:rPr lang="en-US" sz="1000" dirty="0" smtClean="0">
                <a:solidFill>
                  <a:prstClr val="black"/>
                </a:solidFill>
                <a:latin typeface="Arial"/>
                <a:ea typeface="Times New Roman"/>
                <a:cs typeface="Times New Roman"/>
              </a:rPr>
              <a:t>8.      Save </a:t>
            </a:r>
            <a:r>
              <a:rPr lang="en-US" sz="1000" dirty="0">
                <a:solidFill>
                  <a:prstClr val="black"/>
                </a:solidFill>
                <a:latin typeface="Arial"/>
                <a:ea typeface="Times New Roman"/>
                <a:cs typeface="Times New Roman"/>
              </a:rPr>
              <a:t>the file and close Notepad.</a:t>
            </a:r>
          </a:p>
          <a:p>
            <a:pPr lvl="0">
              <a:lnSpc>
                <a:spcPct val="115000"/>
              </a:lnSpc>
              <a:spcAft>
                <a:spcPts val="1000"/>
              </a:spcAft>
            </a:pPr>
            <a:r>
              <a:rPr lang="en-US" sz="1000" dirty="0">
                <a:solidFill>
                  <a:prstClr val="black"/>
                </a:solidFill>
                <a:latin typeface="Arial"/>
                <a:ea typeface="Calibri"/>
                <a:cs typeface="Segoe UI"/>
              </a:rPr>
              <a:t>View the Page</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Segoe UI"/>
              </a:rPr>
              <a:t>In the Windows taskbar, click the File Explorer icon.</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Segoe UI"/>
              </a:rPr>
              <a:t>Browse to the folder </a:t>
            </a:r>
            <a:r>
              <a:rPr lang="en-US" sz="1000" b="1" dirty="0">
                <a:solidFill>
                  <a:prstClr val="black"/>
                </a:solidFill>
                <a:latin typeface="Arial"/>
                <a:ea typeface="Times New Roman"/>
                <a:cs typeface="Times New Roman"/>
              </a:rPr>
              <a:t>E:\Mod01\Democode</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Segoe UI"/>
              </a:rPr>
              <a:t>Double-click </a:t>
            </a:r>
            <a:r>
              <a:rPr lang="en-US" sz="1000" b="1" dirty="0">
                <a:solidFill>
                  <a:prstClr val="black"/>
                </a:solidFill>
                <a:latin typeface="Arial"/>
                <a:ea typeface="Times New Roman"/>
                <a:cs typeface="Times New Roman"/>
              </a:rPr>
              <a:t>ContactUs.html</a:t>
            </a:r>
            <a:r>
              <a:rPr lang="en-US" sz="1000" dirty="0">
                <a:solidFill>
                  <a:srgbClr val="000000"/>
                </a:solidFill>
                <a:latin typeface="Arial"/>
                <a:ea typeface="Times New Roman"/>
                <a:cs typeface="Segoe UI"/>
              </a:rPr>
              <a:t> to display the page in Internet Explorer.</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Segoe UI"/>
              </a:rPr>
              <a:t>In the </a:t>
            </a:r>
            <a:r>
              <a:rPr lang="en-US" sz="1000" b="1" dirty="0">
                <a:solidFill>
                  <a:prstClr val="black"/>
                </a:solidFill>
                <a:latin typeface="Arial"/>
                <a:ea typeface="Times New Roman"/>
                <a:cs typeface="Times New Roman"/>
              </a:rPr>
              <a:t>How do you want to open this type of file (.html)?</a:t>
            </a:r>
            <a:r>
              <a:rPr lang="en-US" sz="1000" dirty="0">
                <a:solidFill>
                  <a:srgbClr val="000000"/>
                </a:solidFill>
                <a:latin typeface="Arial"/>
                <a:ea typeface="Times New Roman"/>
                <a:cs typeface="Segoe UI"/>
              </a:rPr>
              <a:t> dialog box, click </a:t>
            </a:r>
            <a:r>
              <a:rPr lang="en-US" sz="1000" b="1" dirty="0">
                <a:solidFill>
                  <a:prstClr val="black"/>
                </a:solidFill>
                <a:latin typeface="Arial"/>
                <a:ea typeface="Times New Roman"/>
                <a:cs typeface="Times New Roman"/>
              </a:rPr>
              <a:t>Internet Explorer</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Enter some sample data, but do not click </a:t>
            </a:r>
            <a:r>
              <a:rPr lang="en-US" sz="1000" b="1" dirty="0">
                <a:solidFill>
                  <a:prstClr val="black"/>
                </a:solidFill>
                <a:latin typeface="Arial"/>
                <a:ea typeface="Times New Roman"/>
                <a:cs typeface="Times New Roman"/>
              </a:rPr>
              <a:t>Send</a:t>
            </a:r>
            <a:r>
              <a:rPr lang="en-US" sz="1000" dirty="0">
                <a:solidFill>
                  <a:prstClr val="black"/>
                </a:solidFill>
                <a:latin typeface="Arial"/>
                <a:ea typeface="Times New Roman"/>
                <a:cs typeface="Times New Roman"/>
              </a:rPr>
              <a:t>.</a:t>
            </a:r>
          </a:p>
          <a:p>
            <a:pPr lvl="0">
              <a:lnSpc>
                <a:spcPct val="115000"/>
              </a:lnSpc>
              <a:spcAft>
                <a:spcPts val="1000"/>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Segoe UI"/>
              </a:rPr>
              <a:t>If you do click Send, Internet Explorer will display the message </a:t>
            </a:r>
            <a:r>
              <a:rPr lang="en-US" sz="1000" b="1" dirty="0">
                <a:solidFill>
                  <a:prstClr val="black"/>
                </a:solidFill>
                <a:latin typeface="Arial"/>
                <a:ea typeface="Calibri"/>
                <a:cs typeface="Times New Roman"/>
              </a:rPr>
              <a:t>This page can't be displayed</a:t>
            </a:r>
            <a:r>
              <a:rPr lang="en-US" sz="1000" dirty="0">
                <a:solidFill>
                  <a:prstClr val="black"/>
                </a:solidFill>
                <a:latin typeface="Arial"/>
                <a:ea typeface="Calibri"/>
                <a:cs typeface="Segoe UI"/>
              </a:rPr>
              <a:t>. This occurs because the URL that is specified as the action attribute for the form (support.aspx) does not exist.</a:t>
            </a:r>
            <a:endParaRPr lang="en-US" dirty="0"/>
          </a:p>
        </p:txBody>
      </p:sp>
      <p:sp>
        <p:nvSpPr>
          <p:cNvPr id="4" name="Slide Number Placeholder 3"/>
          <p:cNvSpPr>
            <a:spLocks noGrp="1"/>
          </p:cNvSpPr>
          <p:nvPr>
            <p:ph type="sldNum" sz="quarter" idx="10"/>
          </p:nvPr>
        </p:nvSpPr>
        <p:spPr/>
        <p:txBody>
          <a:bodyPr/>
          <a:lstStyle/>
          <a:p>
            <a:fld id="{F93F8BFA-9746-4BA5-A005-789A6ADF45AE}" type="slidenum">
              <a:rPr lang="en-US" smtClean="0"/>
              <a:t>12</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10316869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The purpose of this topic to describe the purpose of JavaScript and how to reference code from an HTML page. Do not go into the details of the JavaScript language, as this subject is introduced in module 3.</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93F8BFA-9746-4BA5-A005-789A6ADF45AE}" type="slidenum">
              <a:rPr lang="en-US" smtClean="0"/>
              <a:t>13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29567534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As with lesson 1, much of the material in this lesson should be review. However, students are likely to be less familiar with CSS than with HTML, so you may need to spend a little time to ensure that students understand the principles of styling and how CSS works. In particular, emphasize the importance of understanding cascading and inheritance in style sheets.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93F8BFA-9746-4BA5-A005-789A6ADF45AE}" type="slidenum">
              <a:rPr lang="en-US" smtClean="0"/>
              <a:t>14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35331014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Make sure that students understand the basic CSS selector/rule syntax. Be prepared to give them further examples if necessary.</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93F8BFA-9746-4BA5-A005-789A6ADF45AE}" type="slidenum">
              <a:rPr lang="en-US" smtClean="0"/>
              <a:t>15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38212049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Be prepared to take extra time over this topic. The syntax of concatenated selectors and attribute selectors can be confusing at first, so be prepared to give further examples.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93F8BFA-9746-4BA5-A005-789A6ADF45AE}" type="slidenum">
              <a:rPr lang="en-US" smtClean="0"/>
              <a:t>16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2283146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Make sure that students understand that the same HTML element can be the target of multiple CSS selectors. The cascade mechanism determines how the rules associated with these selectors are applied.</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93F8BFA-9746-4BA5-A005-789A6ADF45AE}" type="slidenum">
              <a:rPr lang="en-US" smtClean="0"/>
              <a:t>17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34573176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This course places styles in a set of separate style sheets. The HTML pages in the lab application use &lt;link&gt; elements to reference the style sheets.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93F8BFA-9746-4BA5-A005-789A6ADF45AE}" type="slidenum">
              <a:rPr lang="en-US" smtClean="0"/>
              <a:t>18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6088569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This lesson covers the practical side of building and debugging web applications by using Visual Studio 2012 and the F12 Developer Tools in Internet Explorer 10. If time allows, share any personal hints and tips that you may have about using these tools for performing these tasks with the students.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93F8BFA-9746-4BA5-A005-789A6ADF45AE}" type="slidenum">
              <a:rPr lang="en-US" smtClean="0"/>
              <a:t>19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4019243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The content in this module is HTML version-neutral, except for the content that explains DOCTYPEs. </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The new features of HTML5 and CSS3 are described starting in module 2, and JavaScript is introduced in module 3.</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93F8BFA-9746-4BA5-A005-789A6ADF45AE}" type="slidenum">
              <a:rPr lang="en-US" smtClean="0"/>
              <a:t>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8982077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Mention that IntelliSense® and snippets in the Visual Studio editors now fully support HTML5, WAI-ARIA, CSS3, jQuery, and the DOM.</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The demonstration in the next topic provides a platform for a more detailed discussion of the features of Visual Studio 2012.</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93F8BFA-9746-4BA5-A005-789A6ADF45AE}" type="slidenum">
              <a:rPr lang="en-US" smtClean="0"/>
              <a:t>20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13792643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This demonstration shows the essential tasks for creating, building, and running a web application. Students should be familiar with the Visual Studio development environment (it is a course prerequisite), but depending on the level of students' experience, feel free to point out any other features of Visual Studio 2012 that may be relevant to students' needs and questions during this demonstration.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Also, point out the shortcut keys on the various menu bars. For example, </a:t>
            </a:r>
            <a:r>
              <a:rPr lang="en-US" sz="1000" b="1" dirty="0">
                <a:latin typeface="Arial"/>
                <a:ea typeface="Calibri"/>
                <a:cs typeface="Times New Roman"/>
              </a:rPr>
              <a:t>F5</a:t>
            </a:r>
            <a:r>
              <a:rPr lang="en-US" sz="1000" dirty="0">
                <a:latin typeface="Arial"/>
                <a:ea typeface="Calibri"/>
                <a:cs typeface="Segoe UI"/>
              </a:rPr>
              <a:t> to start debugging, </a:t>
            </a:r>
            <a:r>
              <a:rPr lang="en-US" sz="1000" b="1" dirty="0">
                <a:latin typeface="Arial"/>
                <a:ea typeface="Calibri"/>
                <a:cs typeface="Times New Roman"/>
              </a:rPr>
              <a:t>F6</a:t>
            </a:r>
            <a:r>
              <a:rPr lang="en-US" sz="1000" dirty="0">
                <a:latin typeface="Arial"/>
                <a:ea typeface="Calibri"/>
                <a:cs typeface="Segoe UI"/>
              </a:rPr>
              <a:t> to build the solution, </a:t>
            </a:r>
            <a:r>
              <a:rPr lang="en-US" sz="1000" b="1" dirty="0">
                <a:latin typeface="Arial"/>
                <a:ea typeface="Calibri"/>
                <a:cs typeface="Times New Roman"/>
              </a:rPr>
              <a:t>Ctrl + Shift + A</a:t>
            </a:r>
            <a:r>
              <a:rPr lang="en-US" sz="1000" dirty="0">
                <a:latin typeface="Arial"/>
                <a:ea typeface="Calibri"/>
                <a:cs typeface="Segoe UI"/>
              </a:rPr>
              <a:t> to add a new item to a web site project, and so 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A complete, working version of the code for this demonstration called </a:t>
            </a:r>
            <a:r>
              <a:rPr lang="en-US" sz="1000" b="1" dirty="0">
                <a:latin typeface="Arial"/>
                <a:ea typeface="Calibri"/>
                <a:cs typeface="Times New Roman"/>
              </a:rPr>
              <a:t>DemoWebSite - Complete</a:t>
            </a:r>
            <a:r>
              <a:rPr lang="en-US" sz="1000" dirty="0">
                <a:latin typeface="Arial"/>
                <a:ea typeface="Calibri"/>
                <a:cs typeface="Segoe UI"/>
              </a:rPr>
              <a:t> is available in the </a:t>
            </a:r>
            <a:r>
              <a:rPr lang="en-US" sz="1000" b="1" dirty="0">
                <a:latin typeface="Arial"/>
                <a:ea typeface="Calibri"/>
                <a:cs typeface="Times New Roman"/>
              </a:rPr>
              <a:t>E:\Mod01\Democode</a:t>
            </a:r>
            <a:r>
              <a:rPr lang="en-US" sz="1000" dirty="0">
                <a:latin typeface="Arial"/>
                <a:ea typeface="Calibri"/>
                <a:cs typeface="Segoe UI"/>
              </a:rPr>
              <a:t> folder.</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Start the </a:t>
            </a:r>
            <a:r>
              <a:rPr lang="en-US" sz="1000" b="1" dirty="0" smtClean="0">
                <a:effectLst/>
                <a:latin typeface="Arial"/>
                <a:ea typeface="Times New Roman"/>
                <a:cs typeface="Times New Roman"/>
              </a:rPr>
              <a:t>MSL-TMG1</a:t>
            </a:r>
            <a:r>
              <a:rPr lang="en-US" sz="1000" dirty="0" smtClean="0">
                <a:effectLst/>
                <a:latin typeface="Arial"/>
                <a:ea typeface="Times New Roman"/>
                <a:cs typeface="Times New Roman"/>
              </a:rPr>
              <a:t> virtual machine if it is not already running.</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Start the </a:t>
            </a:r>
            <a:r>
              <a:rPr lang="en-US" sz="1000" b="1" dirty="0" smtClean="0">
                <a:effectLst/>
                <a:latin typeface="Arial"/>
                <a:ea typeface="Times New Roman"/>
                <a:cs typeface="Times New Roman"/>
              </a:rPr>
              <a:t>20480B-SEA-DEV11</a:t>
            </a:r>
            <a:r>
              <a:rPr lang="en-US" sz="1000" dirty="0" smtClean="0">
                <a:effectLst/>
                <a:latin typeface="Arial"/>
                <a:ea typeface="Times New Roman"/>
                <a:cs typeface="Times New Roman"/>
              </a:rPr>
              <a:t> virtual machine if it is not already running, and log in as </a:t>
            </a:r>
            <a:r>
              <a:rPr lang="en-US" sz="1000" b="1" dirty="0" smtClean="0">
                <a:effectLst/>
                <a:latin typeface="Arial"/>
                <a:ea typeface="Times New Roman"/>
                <a:cs typeface="Times New Roman"/>
              </a:rPr>
              <a:t>Student</a:t>
            </a:r>
            <a:r>
              <a:rPr lang="en-US" sz="1000" dirty="0" smtClean="0">
                <a:effectLst/>
                <a:latin typeface="Arial"/>
                <a:ea typeface="Times New Roman"/>
                <a:cs typeface="Times New Roman"/>
              </a:rPr>
              <a:t> with the password </a:t>
            </a:r>
            <a:r>
              <a:rPr lang="en-US" sz="1000" b="1" dirty="0" smtClean="0">
                <a:effectLst/>
                <a:latin typeface="Arial"/>
                <a:ea typeface="Times New Roman"/>
                <a:cs typeface="Times New Roman"/>
              </a:rPr>
              <a:t>Pa$$w0rd</a:t>
            </a:r>
            <a:endParaRPr lang="en-US" sz="1000" dirty="0" smtClean="0">
              <a:effectLst/>
              <a:latin typeface="Arial"/>
              <a:ea typeface="Times New Roman"/>
              <a:cs typeface="Times New Roman"/>
            </a:endParaRPr>
          </a:p>
          <a:p>
            <a:pPr>
              <a:lnSpc>
                <a:spcPct val="115000"/>
              </a:lnSpc>
              <a:spcAft>
                <a:spcPts val="1000"/>
              </a:spcAft>
            </a:pPr>
            <a:r>
              <a:rPr lang="en-US" sz="1000" b="1" dirty="0">
                <a:latin typeface="Arial"/>
                <a:ea typeface="Calibri"/>
                <a:cs typeface="Times New Roman"/>
              </a:rPr>
              <a:t>Note: </a:t>
            </a:r>
            <a:r>
              <a:rPr lang="en-US" sz="1000" dirty="0">
                <a:latin typeface="Arial"/>
                <a:ea typeface="Calibri"/>
                <a:cs typeface="Segoe UI"/>
              </a:rPr>
              <a:t>This demonstration assumes that you have completed the previous demonstration, and that the file </a:t>
            </a:r>
            <a:r>
              <a:rPr lang="en-US" sz="1000" b="1" dirty="0">
                <a:latin typeface="Arial"/>
                <a:ea typeface="Calibri"/>
                <a:cs typeface="Times New Roman"/>
              </a:rPr>
              <a:t>ContactUs.html</a:t>
            </a:r>
            <a:r>
              <a:rPr lang="en-US" sz="1000" dirty="0">
                <a:latin typeface="Arial"/>
                <a:ea typeface="Calibri"/>
                <a:cs typeface="Segoe UI"/>
              </a:rPr>
              <a:t> is available in the </a:t>
            </a:r>
            <a:r>
              <a:rPr lang="en-US" sz="1000" b="1" dirty="0">
                <a:latin typeface="Arial"/>
                <a:ea typeface="Calibri"/>
                <a:cs typeface="Times New Roman"/>
              </a:rPr>
              <a:t>E:\Mod01\Democode</a:t>
            </a:r>
            <a:r>
              <a:rPr lang="en-US" sz="1000" dirty="0">
                <a:latin typeface="Arial"/>
                <a:ea typeface="Calibri"/>
                <a:cs typeface="Segoe UI"/>
              </a:rPr>
              <a:t> folder.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Demonstration Steps</a:t>
            </a:r>
          </a:p>
          <a:p>
            <a:pPr>
              <a:lnSpc>
                <a:spcPct val="115000"/>
              </a:lnSpc>
              <a:spcAft>
                <a:spcPts val="1000"/>
              </a:spcAft>
            </a:pPr>
            <a:r>
              <a:rPr lang="en-US" sz="1000" dirty="0">
                <a:latin typeface="Arial"/>
                <a:ea typeface="Calibri"/>
                <a:cs typeface="Segoe UI"/>
              </a:rPr>
              <a:t>Create a Web Site Project</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On the Windows 8 </a:t>
            </a:r>
            <a:r>
              <a:rPr lang="en-US" sz="1000" b="1" dirty="0" smtClean="0">
                <a:effectLst/>
                <a:latin typeface="Arial"/>
                <a:ea typeface="Times New Roman"/>
                <a:cs typeface="Times New Roman"/>
              </a:rPr>
              <a:t>Start</a:t>
            </a:r>
            <a:r>
              <a:rPr lang="en-US" sz="1000" dirty="0" smtClean="0">
                <a:solidFill>
                  <a:srgbClr val="000000"/>
                </a:solidFill>
                <a:effectLst/>
                <a:latin typeface="Arial"/>
                <a:ea typeface="Times New Roman"/>
                <a:cs typeface="Segoe UI"/>
              </a:rPr>
              <a:t> screen, click the </a:t>
            </a:r>
            <a:r>
              <a:rPr lang="en-US" sz="1000" b="1" dirty="0" smtClean="0">
                <a:effectLst/>
                <a:latin typeface="Arial"/>
                <a:ea typeface="Times New Roman"/>
                <a:cs typeface="Times New Roman"/>
              </a:rPr>
              <a:t>Visual Studio 2012 </a:t>
            </a:r>
            <a:r>
              <a:rPr lang="en-US" sz="1000" dirty="0" smtClean="0">
                <a:solidFill>
                  <a:srgbClr val="000000"/>
                </a:solidFill>
                <a:effectLst/>
                <a:latin typeface="Arial"/>
                <a:ea typeface="Times New Roman"/>
                <a:cs typeface="Segoe UI"/>
              </a:rPr>
              <a:t>tile.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In Visual Studio, on the </a:t>
            </a:r>
            <a:r>
              <a:rPr lang="en-US" sz="1000" b="1" dirty="0" smtClean="0">
                <a:effectLst/>
                <a:latin typeface="Arial"/>
                <a:ea typeface="Times New Roman"/>
                <a:cs typeface="Times New Roman"/>
              </a:rPr>
              <a:t>File</a:t>
            </a:r>
            <a:r>
              <a:rPr lang="en-US" sz="1000" dirty="0" smtClean="0">
                <a:solidFill>
                  <a:srgbClr val="000000"/>
                </a:solidFill>
                <a:effectLst/>
                <a:latin typeface="Arial"/>
                <a:ea typeface="Times New Roman"/>
                <a:cs typeface="Segoe UI"/>
              </a:rPr>
              <a:t> menu, point to </a:t>
            </a:r>
            <a:r>
              <a:rPr lang="en-US" sz="1000" b="1" dirty="0" smtClean="0">
                <a:effectLst/>
                <a:latin typeface="Arial"/>
                <a:ea typeface="Times New Roman"/>
                <a:cs typeface="Times New Roman"/>
              </a:rPr>
              <a:t>New</a:t>
            </a:r>
            <a:r>
              <a:rPr lang="en-US" sz="1000" dirty="0" smtClean="0">
                <a:solidFill>
                  <a:srgbClr val="000000"/>
                </a:solidFill>
                <a:effectLst/>
                <a:latin typeface="Arial"/>
                <a:ea typeface="Times New Roman"/>
                <a:cs typeface="Segoe UI"/>
              </a:rPr>
              <a:t>,</a:t>
            </a:r>
            <a:r>
              <a:rPr lang="en-US" sz="1000" b="1" dirty="0" smtClean="0">
                <a:effectLst/>
                <a:latin typeface="Arial"/>
                <a:ea typeface="Times New Roman"/>
                <a:cs typeface="Times New Roman"/>
              </a:rPr>
              <a:t> </a:t>
            </a:r>
            <a:r>
              <a:rPr lang="en-US" sz="1000" dirty="0" smtClean="0">
                <a:solidFill>
                  <a:srgbClr val="000000"/>
                </a:solidFill>
                <a:effectLst/>
                <a:latin typeface="Arial"/>
                <a:ea typeface="Times New Roman"/>
                <a:cs typeface="Segoe UI"/>
              </a:rPr>
              <a:t>and then click </a:t>
            </a:r>
            <a:r>
              <a:rPr lang="en-US" sz="1000" b="1" dirty="0" smtClean="0">
                <a:effectLst/>
                <a:latin typeface="Arial"/>
                <a:ea typeface="Times New Roman"/>
                <a:cs typeface="Times New Roman"/>
              </a:rPr>
              <a:t>Web Site</a:t>
            </a:r>
            <a:r>
              <a:rPr lang="en-US" sz="1000" dirty="0" smtClean="0">
                <a:solidFill>
                  <a:srgbClr val="000000"/>
                </a:solidFill>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In the </a:t>
            </a:r>
            <a:r>
              <a:rPr lang="en-US" sz="1000" b="1" dirty="0" smtClean="0">
                <a:effectLst/>
                <a:latin typeface="Arial"/>
                <a:ea typeface="Times New Roman"/>
                <a:cs typeface="Times New Roman"/>
              </a:rPr>
              <a:t>New Web Site</a:t>
            </a:r>
            <a:r>
              <a:rPr lang="en-US" sz="1000" dirty="0" smtClean="0">
                <a:solidFill>
                  <a:srgbClr val="000000"/>
                </a:solidFill>
                <a:effectLst/>
                <a:latin typeface="Arial"/>
                <a:ea typeface="Times New Roman"/>
                <a:cs typeface="Segoe UI"/>
              </a:rPr>
              <a:t> dialog box, click </a:t>
            </a:r>
            <a:r>
              <a:rPr lang="en-US" sz="1000" b="1" dirty="0" smtClean="0">
                <a:effectLst/>
                <a:latin typeface="Arial"/>
                <a:ea typeface="Times New Roman"/>
                <a:cs typeface="Times New Roman"/>
              </a:rPr>
              <a:t>ASP.NET Empty Web Site</a:t>
            </a:r>
            <a:r>
              <a:rPr lang="en-US" sz="1000" dirty="0" smtClean="0">
                <a:solidFill>
                  <a:srgbClr val="000000"/>
                </a:solidFill>
                <a:effectLst/>
                <a:latin typeface="Arial"/>
                <a:ea typeface="Times New Roman"/>
                <a:cs typeface="Segoe UI"/>
              </a:rPr>
              <a:t>.</a:t>
            </a:r>
            <a:endParaRPr lang="en-US" sz="1000" dirty="0" smtClean="0">
              <a:effectLst/>
              <a:latin typeface="Arial"/>
              <a:ea typeface="Times New Roman"/>
              <a:cs typeface="Times New Roman"/>
            </a:endParaRPr>
          </a:p>
          <a:p>
            <a:pPr>
              <a:lnSpc>
                <a:spcPct val="115000"/>
              </a:lnSpc>
              <a:spcAft>
                <a:spcPts val="995"/>
              </a:spcAft>
            </a:pPr>
            <a:r>
              <a:rPr lang="en-US" sz="1000" b="1" dirty="0">
                <a:latin typeface="Arial"/>
                <a:ea typeface="Calibri"/>
                <a:cs typeface="Times New Roman"/>
              </a:rPr>
              <a:t>Note: </a:t>
            </a:r>
            <a:r>
              <a:rPr lang="en-US" sz="1000" dirty="0">
                <a:latin typeface="Arial"/>
                <a:ea typeface="Calibri"/>
                <a:cs typeface="Segoe UI"/>
              </a:rPr>
              <a:t>It does not matter whether you select the </a:t>
            </a:r>
            <a:r>
              <a:rPr lang="en-US" sz="1000" b="1" dirty="0">
                <a:latin typeface="Arial"/>
                <a:ea typeface="Calibri"/>
                <a:cs typeface="Times New Roman"/>
              </a:rPr>
              <a:t>Visual Basic</a:t>
            </a:r>
            <a:r>
              <a:rPr lang="en-US" sz="1000" dirty="0">
                <a:latin typeface="Arial"/>
                <a:ea typeface="Calibri"/>
                <a:cs typeface="Segoe UI"/>
              </a:rPr>
              <a:t> or </a:t>
            </a:r>
            <a:r>
              <a:rPr lang="en-US" sz="1000" b="1" dirty="0">
                <a:latin typeface="Arial"/>
                <a:ea typeface="Calibri"/>
                <a:cs typeface="Times New Roman"/>
              </a:rPr>
              <a:t>Visual C#</a:t>
            </a:r>
            <a:r>
              <a:rPr lang="en-US" sz="1000" dirty="0">
                <a:latin typeface="Arial"/>
                <a:ea typeface="Calibri"/>
                <a:cs typeface="Segoe UI"/>
              </a:rPr>
              <a:t> templates in the left pane; the templates for both languages enable you to create HTML5 web pages and implement functionality by using JavaScript.</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F93F8BFA-9746-4BA5-A005-789A6ADF45AE}" type="slidenum">
              <a:rPr lang="en-US" smtClean="0"/>
              <a:t>21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12563695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228600" lvl="0" indent="-228600">
              <a:lnSpc>
                <a:spcPct val="115000"/>
              </a:lnSpc>
              <a:spcAft>
                <a:spcPts val="995"/>
              </a:spcAft>
              <a:buAutoNum type="arabicPeriod" startAt="4"/>
            </a:pPr>
            <a:r>
              <a:rPr lang="en-US" sz="1000" dirty="0" smtClean="0">
                <a:solidFill>
                  <a:srgbClr val="000000"/>
                </a:solidFill>
                <a:latin typeface="Arial"/>
                <a:ea typeface="Times New Roman"/>
                <a:cs typeface="Segoe UI"/>
              </a:rPr>
              <a:t>  From </a:t>
            </a:r>
            <a:r>
              <a:rPr lang="en-US" sz="1000" dirty="0">
                <a:solidFill>
                  <a:srgbClr val="000000"/>
                </a:solidFill>
                <a:latin typeface="Arial"/>
                <a:ea typeface="Times New Roman"/>
                <a:cs typeface="Segoe UI"/>
              </a:rPr>
              <a:t>the web location drop-down list, click </a:t>
            </a:r>
            <a:r>
              <a:rPr lang="en-US" sz="1000" b="1" dirty="0">
                <a:solidFill>
                  <a:prstClr val="black"/>
                </a:solidFill>
                <a:latin typeface="Arial"/>
                <a:ea typeface="Times New Roman"/>
                <a:cs typeface="Times New Roman"/>
              </a:rPr>
              <a:t>File System</a:t>
            </a:r>
            <a:r>
              <a:rPr lang="en-US" sz="1000" dirty="0">
                <a:solidFill>
                  <a:srgbClr val="000000"/>
                </a:solidFill>
                <a:latin typeface="Arial"/>
                <a:ea typeface="Times New Roman"/>
                <a:cs typeface="Segoe UI"/>
              </a:rPr>
              <a:t>, set the file path to </a:t>
            </a:r>
            <a:endParaRPr lang="en-US" sz="1000" dirty="0" smtClean="0">
              <a:solidFill>
                <a:srgbClr val="000000"/>
              </a:solidFill>
              <a:latin typeface="Arial"/>
              <a:ea typeface="Times New Roman"/>
              <a:cs typeface="Segoe UI"/>
            </a:endParaRPr>
          </a:p>
          <a:p>
            <a:pPr lvl="0">
              <a:lnSpc>
                <a:spcPct val="115000"/>
              </a:lnSpc>
              <a:spcAft>
                <a:spcPts val="995"/>
              </a:spcAft>
            </a:pPr>
            <a:r>
              <a:rPr lang="en-US" sz="1000" b="1" dirty="0">
                <a:solidFill>
                  <a:srgbClr val="000000"/>
                </a:solidFill>
                <a:latin typeface="Arial"/>
                <a:ea typeface="Times New Roman"/>
                <a:cs typeface="Segoe UI"/>
              </a:rPr>
              <a:t> </a:t>
            </a:r>
            <a:r>
              <a:rPr lang="en-US" sz="1000" b="1" dirty="0" smtClean="0">
                <a:solidFill>
                  <a:srgbClr val="000000"/>
                </a:solidFill>
                <a:latin typeface="Arial"/>
                <a:ea typeface="Times New Roman"/>
                <a:cs typeface="Segoe UI"/>
              </a:rPr>
              <a:t>        </a:t>
            </a:r>
            <a:r>
              <a:rPr lang="en-US" sz="1000" b="1" dirty="0" smtClean="0">
                <a:solidFill>
                  <a:prstClr val="black"/>
                </a:solidFill>
                <a:latin typeface="Arial"/>
                <a:ea typeface="Times New Roman"/>
                <a:cs typeface="Times New Roman"/>
              </a:rPr>
              <a:t>E</a:t>
            </a:r>
            <a:r>
              <a:rPr lang="en-US" sz="1000" b="1" dirty="0">
                <a:solidFill>
                  <a:prstClr val="black"/>
                </a:solidFill>
                <a:latin typeface="Arial"/>
                <a:ea typeface="Times New Roman"/>
                <a:cs typeface="Times New Roman"/>
              </a:rPr>
              <a:t>:\Mod01\Democode\DemoWebSite</a:t>
            </a:r>
            <a:r>
              <a:rPr lang="en-US" sz="1000" dirty="0">
                <a:solidFill>
                  <a:srgbClr val="000000"/>
                </a:solidFill>
                <a:latin typeface="Arial"/>
                <a:ea typeface="Times New Roman"/>
                <a:cs typeface="Segoe UI"/>
              </a:rPr>
              <a:t>, and then click </a:t>
            </a:r>
            <a:r>
              <a:rPr lang="en-US" sz="1000" b="1" dirty="0">
                <a:solidFill>
                  <a:prstClr val="black"/>
                </a:solidFill>
                <a:latin typeface="Arial"/>
                <a:ea typeface="Times New Roman"/>
                <a:cs typeface="Times New Roman"/>
              </a:rPr>
              <a:t>OK</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lvl="0">
              <a:lnSpc>
                <a:spcPct val="115000"/>
              </a:lnSpc>
              <a:spcAft>
                <a:spcPts val="995"/>
              </a:spcAft>
            </a:pPr>
            <a:r>
              <a:rPr lang="en-US" sz="1000" dirty="0" smtClean="0">
                <a:solidFill>
                  <a:srgbClr val="000000"/>
                </a:solidFill>
                <a:latin typeface="Arial"/>
                <a:ea typeface="Times New Roman"/>
                <a:cs typeface="Segoe UI"/>
              </a:rPr>
              <a:t>5.      On </a:t>
            </a:r>
            <a:r>
              <a:rPr lang="en-US" sz="1000" dirty="0">
                <a:solidFill>
                  <a:srgbClr val="000000"/>
                </a:solidFill>
                <a:latin typeface="Arial"/>
                <a:ea typeface="Times New Roman"/>
                <a:cs typeface="Segoe UI"/>
              </a:rPr>
              <a:t>the </a:t>
            </a:r>
            <a:r>
              <a:rPr lang="en-US" sz="1000" b="1" dirty="0">
                <a:solidFill>
                  <a:prstClr val="black"/>
                </a:solidFill>
                <a:latin typeface="Arial"/>
                <a:ea typeface="Times New Roman"/>
                <a:cs typeface="Times New Roman"/>
              </a:rPr>
              <a:t>File</a:t>
            </a:r>
            <a:r>
              <a:rPr lang="en-US" sz="1000" dirty="0">
                <a:solidFill>
                  <a:srgbClr val="000000"/>
                </a:solidFill>
                <a:latin typeface="Arial"/>
                <a:ea typeface="Times New Roman"/>
                <a:cs typeface="Segoe UI"/>
              </a:rPr>
              <a:t> menu, click </a:t>
            </a:r>
            <a:r>
              <a:rPr lang="en-US" sz="1000" b="1" dirty="0">
                <a:solidFill>
                  <a:prstClr val="black"/>
                </a:solidFill>
                <a:latin typeface="Arial"/>
                <a:ea typeface="Times New Roman"/>
                <a:cs typeface="Times New Roman"/>
              </a:rPr>
              <a:t>Save DemoWebSite</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lvl="0">
              <a:lnSpc>
                <a:spcPct val="115000"/>
              </a:lnSpc>
              <a:spcAft>
                <a:spcPts val="1000"/>
              </a:spcAft>
            </a:pPr>
            <a:r>
              <a:rPr lang="en-US" sz="1000" dirty="0">
                <a:solidFill>
                  <a:prstClr val="black"/>
                </a:solidFill>
                <a:latin typeface="Arial"/>
                <a:ea typeface="Calibri"/>
                <a:cs typeface="Segoe UI"/>
              </a:rPr>
              <a:t>Add and Edit Files in the Project</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In Visual Studio, click </a:t>
            </a:r>
            <a:r>
              <a:rPr lang="en-US" sz="1000" b="1" dirty="0">
                <a:solidFill>
                  <a:prstClr val="black"/>
                </a:solidFill>
                <a:latin typeface="Arial"/>
                <a:ea typeface="Times New Roman"/>
                <a:cs typeface="Times New Roman"/>
              </a:rPr>
              <a:t>Solution Explorer</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In the Solution Explorer window, right-click the </a:t>
            </a:r>
            <a:r>
              <a:rPr lang="en-US" sz="1000" b="1" dirty="0">
                <a:solidFill>
                  <a:prstClr val="black"/>
                </a:solidFill>
                <a:latin typeface="Arial"/>
                <a:ea typeface="Times New Roman"/>
                <a:cs typeface="Times New Roman"/>
              </a:rPr>
              <a:t>DemoWebSite </a:t>
            </a:r>
            <a:r>
              <a:rPr lang="en-US" sz="1000" dirty="0">
                <a:solidFill>
                  <a:prstClr val="black"/>
                </a:solidFill>
                <a:latin typeface="Arial"/>
                <a:ea typeface="Times New Roman"/>
                <a:cs typeface="Segoe UI"/>
              </a:rPr>
              <a:t>project.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In the context menu, point to </a:t>
            </a:r>
            <a:r>
              <a:rPr lang="en-US" sz="1000" b="1" dirty="0">
                <a:solidFill>
                  <a:prstClr val="black"/>
                </a:solidFill>
                <a:latin typeface="Arial"/>
                <a:ea typeface="Times New Roman"/>
                <a:cs typeface="Times New Roman"/>
              </a:rPr>
              <a:t>Add</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Existing Item</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Add Existing Item</a:t>
            </a:r>
            <a:r>
              <a:rPr lang="en-US" sz="1000" dirty="0">
                <a:solidFill>
                  <a:prstClr val="black"/>
                </a:solidFill>
                <a:latin typeface="Arial"/>
                <a:ea typeface="Times New Roman"/>
                <a:cs typeface="Segoe UI"/>
              </a:rPr>
              <a:t> dialog box, browse to </a:t>
            </a:r>
            <a:r>
              <a:rPr lang="en-US" sz="1000" b="1" dirty="0">
                <a:solidFill>
                  <a:prstClr val="black"/>
                </a:solidFill>
                <a:latin typeface="Arial"/>
                <a:ea typeface="Times New Roman"/>
                <a:cs typeface="Times New Roman"/>
              </a:rPr>
              <a:t>E:\Mod01\Democode</a:t>
            </a:r>
            <a:r>
              <a:rPr lang="en-US" sz="1000" dirty="0">
                <a:solidFill>
                  <a:prstClr val="black"/>
                </a:solidFill>
                <a:latin typeface="Arial"/>
                <a:ea typeface="Times New Roman"/>
                <a:cs typeface="Segoe UI"/>
              </a:rPr>
              <a:t>, click </a:t>
            </a:r>
            <a:r>
              <a:rPr lang="en-US" sz="1000" b="1" dirty="0">
                <a:solidFill>
                  <a:prstClr val="black"/>
                </a:solidFill>
                <a:latin typeface="Arial"/>
                <a:ea typeface="Times New Roman"/>
                <a:cs typeface="Times New Roman"/>
              </a:rPr>
              <a:t>ContactUs.html</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Add</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In the Solution Explorer window, right-click </a:t>
            </a:r>
            <a:r>
              <a:rPr lang="en-US" sz="1000" b="1" dirty="0">
                <a:solidFill>
                  <a:prstClr val="black"/>
                </a:solidFill>
                <a:latin typeface="Arial"/>
                <a:ea typeface="Times New Roman"/>
                <a:cs typeface="Times New Roman"/>
              </a:rPr>
              <a:t>ContactUs.html</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Set As Start Page</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In the Solution Explorer window, right-click the </a:t>
            </a:r>
            <a:r>
              <a:rPr lang="en-US" sz="1000" b="1" dirty="0">
                <a:solidFill>
                  <a:prstClr val="black"/>
                </a:solidFill>
                <a:latin typeface="Arial"/>
                <a:ea typeface="Times New Roman"/>
                <a:cs typeface="Times New Roman"/>
              </a:rPr>
              <a:t>DemoWebSite</a:t>
            </a:r>
            <a:r>
              <a:rPr lang="en-US" sz="1000" dirty="0">
                <a:solidFill>
                  <a:prstClr val="black"/>
                </a:solidFill>
                <a:latin typeface="Arial"/>
                <a:ea typeface="Times New Roman"/>
                <a:cs typeface="Segoe UI"/>
              </a:rPr>
              <a:t> project, point to </a:t>
            </a:r>
            <a:r>
              <a:rPr lang="en-US" sz="1000" b="1" dirty="0">
                <a:solidFill>
                  <a:prstClr val="black"/>
                </a:solidFill>
                <a:latin typeface="Arial"/>
                <a:ea typeface="Times New Roman"/>
                <a:cs typeface="Times New Roman"/>
              </a:rPr>
              <a:t>Add</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New Folder</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Change the name of the folder to </a:t>
            </a:r>
            <a:r>
              <a:rPr lang="en-US" sz="1000" b="1" dirty="0">
                <a:solidFill>
                  <a:prstClr val="black"/>
                </a:solidFill>
                <a:latin typeface="Arial"/>
                <a:ea typeface="Times New Roman"/>
                <a:cs typeface="Times New Roman"/>
              </a:rPr>
              <a:t>styles</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Right-click the </a:t>
            </a:r>
            <a:r>
              <a:rPr lang="en-US" sz="1000" b="1" dirty="0">
                <a:solidFill>
                  <a:prstClr val="black"/>
                </a:solidFill>
                <a:latin typeface="Arial"/>
                <a:ea typeface="Times New Roman"/>
                <a:cs typeface="Times New Roman"/>
              </a:rPr>
              <a:t>styles</a:t>
            </a:r>
            <a:r>
              <a:rPr lang="en-US" sz="1000" dirty="0">
                <a:solidFill>
                  <a:prstClr val="black"/>
                </a:solidFill>
                <a:latin typeface="Arial"/>
                <a:ea typeface="Times New Roman"/>
                <a:cs typeface="Segoe UI"/>
              </a:rPr>
              <a:t> folder, point to </a:t>
            </a:r>
            <a:r>
              <a:rPr lang="en-US" sz="1000" b="1" dirty="0">
                <a:solidFill>
                  <a:prstClr val="black"/>
                </a:solidFill>
                <a:latin typeface="Arial"/>
                <a:ea typeface="Times New Roman"/>
                <a:cs typeface="Times New Roman"/>
              </a:rPr>
              <a:t>Add</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Add New Item</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Add New Item - DemoWebSite</a:t>
            </a:r>
            <a:r>
              <a:rPr lang="en-US" sz="1000" dirty="0">
                <a:solidFill>
                  <a:prstClr val="black"/>
                </a:solidFill>
                <a:latin typeface="Arial"/>
                <a:ea typeface="Times New Roman"/>
                <a:cs typeface="Segoe UI"/>
              </a:rPr>
              <a:t> dialog box, in the middle pane, click </a:t>
            </a:r>
            <a:r>
              <a:rPr lang="en-US" sz="1000" b="1" dirty="0">
                <a:solidFill>
                  <a:prstClr val="black"/>
                </a:solidFill>
                <a:latin typeface="Arial"/>
                <a:ea typeface="Times New Roman"/>
                <a:cs typeface="Times New Roman"/>
              </a:rPr>
              <a:t>Style Sheet</a:t>
            </a:r>
            <a:r>
              <a:rPr lang="en-US" sz="1000" dirty="0">
                <a:solidFill>
                  <a:prstClr val="black"/>
                </a:solidFill>
                <a:latin typeface="Arial"/>
                <a:ea typeface="Times New Roman"/>
                <a:cs typeface="Segoe UI"/>
              </a:rPr>
              <a:t>, in the </a:t>
            </a:r>
            <a:r>
              <a:rPr lang="en-US" sz="1000" b="1" dirty="0">
                <a:solidFill>
                  <a:prstClr val="black"/>
                </a:solidFill>
                <a:latin typeface="Arial"/>
                <a:ea typeface="Times New Roman"/>
                <a:cs typeface="Times New Roman"/>
              </a:rPr>
              <a:t>Name</a:t>
            </a:r>
            <a:r>
              <a:rPr lang="en-US" sz="1000" dirty="0">
                <a:solidFill>
                  <a:prstClr val="black"/>
                </a:solidFill>
                <a:latin typeface="Arial"/>
                <a:ea typeface="Times New Roman"/>
                <a:cs typeface="Segoe UI"/>
              </a:rPr>
              <a:t> box, type </a:t>
            </a:r>
            <a:r>
              <a:rPr lang="en-US" sz="1000" b="1" dirty="0">
                <a:solidFill>
                  <a:prstClr val="black"/>
                </a:solidFill>
                <a:latin typeface="Arial"/>
                <a:ea typeface="Times New Roman"/>
                <a:cs typeface="Times New Roman"/>
              </a:rPr>
              <a:t>ContactUsStyles.css</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Add</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Segoe UI"/>
              </a:rPr>
              <a:t>You can also use the </a:t>
            </a:r>
            <a:r>
              <a:rPr lang="en-US" sz="1000" b="1" dirty="0">
                <a:solidFill>
                  <a:prstClr val="black"/>
                </a:solidFill>
                <a:latin typeface="Arial"/>
                <a:ea typeface="Calibri"/>
                <a:cs typeface="Times New Roman"/>
              </a:rPr>
              <a:t>Add New Item</a:t>
            </a:r>
            <a:r>
              <a:rPr lang="en-US" sz="1000" dirty="0">
                <a:solidFill>
                  <a:prstClr val="black"/>
                </a:solidFill>
                <a:latin typeface="Arial"/>
                <a:ea typeface="Calibri"/>
                <a:cs typeface="Segoe UI"/>
              </a:rPr>
              <a:t> dialog box to create new JavaScript and HTML files and add them to a project.</a:t>
            </a:r>
            <a:endParaRPr lang="en-US" sz="1000" dirty="0">
              <a:solidFill>
                <a:prstClr val="black"/>
              </a:solidFill>
              <a:latin typeface="Arial"/>
              <a:ea typeface="Calibri"/>
              <a:cs typeface="Times New Roman"/>
            </a:endParaRPr>
          </a:p>
          <a:p>
            <a:pPr lvl="0">
              <a:lnSpc>
                <a:spcPct val="115000"/>
              </a:lnSpc>
              <a:spcAft>
                <a:spcPts val="995"/>
              </a:spcAft>
            </a:pPr>
            <a:r>
              <a:rPr lang="en-US" sz="1000" dirty="0" smtClean="0">
                <a:solidFill>
                  <a:prstClr val="black"/>
                </a:solidFill>
                <a:latin typeface="Arial"/>
                <a:ea typeface="Times New Roman"/>
                <a:cs typeface="Times New Roman"/>
              </a:rPr>
              <a:t>10.      In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ContactUsStyles.css</a:t>
            </a:r>
            <a:r>
              <a:rPr lang="en-US" sz="1000" dirty="0">
                <a:solidFill>
                  <a:prstClr val="black"/>
                </a:solidFill>
                <a:latin typeface="Arial"/>
                <a:ea typeface="Times New Roman"/>
                <a:cs typeface="Times New Roman"/>
              </a:rPr>
              <a:t> file, add the following style shown in bold:</a:t>
            </a:r>
          </a:p>
          <a:p>
            <a:pPr marL="100330" marR="100330" lvl="0">
              <a:lnSpc>
                <a:spcPct val="115000"/>
              </a:lnSpc>
              <a:spcAft>
                <a:spcPts val="995"/>
              </a:spcAft>
            </a:pPr>
            <a:r>
              <a:rPr lang="en-US" sz="1000" dirty="0">
                <a:solidFill>
                  <a:prstClr val="black"/>
                </a:solidFill>
                <a:latin typeface="Arial"/>
                <a:ea typeface="Times New Roman"/>
                <a:cs typeface="Times New Roman"/>
              </a:rPr>
              <a:t>body {</a:t>
            </a:r>
          </a:p>
          <a:p>
            <a:pPr marL="100330" marR="100330" lvl="0">
              <a:lnSpc>
                <a:spcPct val="115000"/>
              </a:lnSpc>
              <a:spcAft>
                <a:spcPts val="995"/>
              </a:spcAft>
            </a:pPr>
            <a:r>
              <a:rPr lang="en-US" sz="1000" b="1" dirty="0">
                <a:solidFill>
                  <a:prstClr val="black"/>
                </a:solidFill>
                <a:latin typeface="Arial"/>
                <a:ea typeface="Times New Roman"/>
                <a:cs typeface="Times New Roman"/>
              </a:rPr>
              <a:t>    font-family: 'Times New Roman';</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b="1" dirty="0">
                <a:solidFill>
                  <a:prstClr val="black"/>
                </a:solidFill>
                <a:latin typeface="Arial"/>
                <a:ea typeface="Times New Roman"/>
                <a:cs typeface="Times New Roman"/>
              </a:rPr>
              <a:t>    color: blue</a:t>
            </a:r>
            <a:r>
              <a:rPr lang="en-US" sz="1000" dirty="0">
                <a:solidFill>
                  <a:prstClr val="black"/>
                </a:solidFill>
                <a:latin typeface="Arial"/>
                <a:ea typeface="Times New Roman"/>
                <a:cs typeface="Times New Roman"/>
              </a:rPr>
              <a:t>;</a:t>
            </a:r>
          </a:p>
        </p:txBody>
      </p:sp>
      <p:sp>
        <p:nvSpPr>
          <p:cNvPr id="4" name="Slide Number Placeholder 3"/>
          <p:cNvSpPr>
            <a:spLocks noGrp="1"/>
          </p:cNvSpPr>
          <p:nvPr>
            <p:ph type="sldNum" sz="quarter" idx="10"/>
          </p:nvPr>
        </p:nvSpPr>
        <p:spPr/>
        <p:txBody>
          <a:bodyPr/>
          <a:lstStyle/>
          <a:p>
            <a:fld id="{F93F8BFA-9746-4BA5-A005-789A6ADF45AE}" type="slidenum">
              <a:rPr lang="en-US" smtClean="0"/>
              <a:t>22</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41502430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100330" marR="100330" lvl="0">
              <a:lnSpc>
                <a:spcPct val="115000"/>
              </a:lnSpc>
              <a:spcAft>
                <a:spcPts val="995"/>
              </a:spcAft>
            </a:pPr>
            <a:r>
              <a:rPr lang="en-US" sz="1000" dirty="0">
                <a:solidFill>
                  <a:prstClr val="black"/>
                </a:solidFill>
                <a:latin typeface="Arial"/>
                <a:ea typeface="Times New Roman"/>
                <a:cs typeface="Times New Roman"/>
              </a:rPr>
              <a:t>}</a:t>
            </a: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Segoe UI"/>
              </a:rPr>
              <a:t>Notice that the new CSS color picker appears when you specify the </a:t>
            </a:r>
            <a:r>
              <a:rPr lang="en-US" sz="1000" b="1" dirty="0">
                <a:solidFill>
                  <a:prstClr val="black"/>
                </a:solidFill>
                <a:latin typeface="Arial"/>
                <a:ea typeface="Calibri"/>
                <a:cs typeface="Times New Roman"/>
              </a:rPr>
              <a:t>color</a:t>
            </a:r>
            <a:r>
              <a:rPr lang="en-US" sz="1000" dirty="0">
                <a:solidFill>
                  <a:prstClr val="black"/>
                </a:solidFill>
                <a:latin typeface="Arial"/>
                <a:ea typeface="Calibri"/>
                <a:cs typeface="Segoe UI"/>
              </a:rPr>
              <a:t> property. You can use the color picker to select a color and to generate the corresponding code for the color.</a:t>
            </a:r>
            <a:endParaRPr lang="en-US" sz="1000" dirty="0">
              <a:solidFill>
                <a:prstClr val="black"/>
              </a:solidFill>
              <a:latin typeface="Arial"/>
              <a:ea typeface="Calibri"/>
              <a:cs typeface="Times New Roman"/>
            </a:endParaRPr>
          </a:p>
          <a:p>
            <a:pPr lvl="0">
              <a:lnSpc>
                <a:spcPct val="115000"/>
              </a:lnSpc>
              <a:spcAft>
                <a:spcPts val="995"/>
              </a:spcAft>
            </a:pPr>
            <a:r>
              <a:rPr lang="en-US" sz="1000" dirty="0" smtClean="0">
                <a:solidFill>
                  <a:prstClr val="black"/>
                </a:solidFill>
                <a:latin typeface="Arial"/>
                <a:ea typeface="Times New Roman"/>
                <a:cs typeface="Segoe UI"/>
              </a:rPr>
              <a:t>11.     In </a:t>
            </a:r>
            <a:r>
              <a:rPr lang="en-US" sz="1000" dirty="0">
                <a:solidFill>
                  <a:prstClr val="black"/>
                </a:solidFill>
                <a:latin typeface="Arial"/>
                <a:ea typeface="Times New Roman"/>
                <a:cs typeface="Segoe UI"/>
              </a:rPr>
              <a:t>the Solution Explorer window, double-click </a:t>
            </a:r>
            <a:r>
              <a:rPr lang="en-US" sz="1000" b="1" dirty="0">
                <a:solidFill>
                  <a:prstClr val="black"/>
                </a:solidFill>
                <a:latin typeface="Arial"/>
                <a:ea typeface="Times New Roman"/>
                <a:cs typeface="Times New Roman"/>
              </a:rPr>
              <a:t>ContactUs.html</a:t>
            </a:r>
            <a:r>
              <a:rPr lang="en-US" sz="1000" dirty="0">
                <a:solidFill>
                  <a:prstClr val="black"/>
                </a:solidFill>
                <a:latin typeface="Arial"/>
                <a:ea typeface="Times New Roman"/>
                <a:cs typeface="Times New Roman"/>
              </a:rPr>
              <a:t>.</a:t>
            </a:r>
          </a:p>
          <a:p>
            <a:pPr lvl="0">
              <a:lnSpc>
                <a:spcPct val="115000"/>
              </a:lnSpc>
              <a:spcAft>
                <a:spcPts val="995"/>
              </a:spcAft>
            </a:pPr>
            <a:r>
              <a:rPr lang="en-US" sz="1000" dirty="0" smtClean="0">
                <a:solidFill>
                  <a:prstClr val="black"/>
                </a:solidFill>
                <a:latin typeface="Arial"/>
                <a:ea typeface="Times New Roman"/>
                <a:cs typeface="Times New Roman"/>
              </a:rPr>
              <a:t>12.     Add </a:t>
            </a:r>
            <a:r>
              <a:rPr lang="en-US" sz="1000" dirty="0">
                <a:solidFill>
                  <a:prstClr val="black"/>
                </a:solidFill>
                <a:latin typeface="Arial"/>
                <a:ea typeface="Times New Roman"/>
                <a:cs typeface="Times New Roman"/>
              </a:rPr>
              <a:t>the following markup shown in bold to the </a:t>
            </a:r>
            <a:r>
              <a:rPr lang="en-US" sz="1000" b="1" dirty="0">
                <a:solidFill>
                  <a:prstClr val="black"/>
                </a:solidFill>
                <a:latin typeface="Arial"/>
                <a:ea typeface="Times New Roman"/>
                <a:cs typeface="Times New Roman"/>
              </a:rPr>
              <a:t>&lt;head&gt;</a:t>
            </a:r>
            <a:r>
              <a:rPr lang="en-US" sz="1000" dirty="0">
                <a:solidFill>
                  <a:prstClr val="black"/>
                </a:solidFill>
                <a:latin typeface="Arial"/>
                <a:ea typeface="Times New Roman"/>
                <a:cs typeface="Times New Roman"/>
              </a:rPr>
              <a:t> element of the page.</a:t>
            </a:r>
          </a:p>
          <a:p>
            <a:pPr marL="100330" marR="100330" lvl="0">
              <a:lnSpc>
                <a:spcPct val="115000"/>
              </a:lnSpc>
              <a:spcAft>
                <a:spcPts val="995"/>
              </a:spcAft>
            </a:pPr>
            <a:r>
              <a:rPr lang="en-US" sz="1000" dirty="0">
                <a:solidFill>
                  <a:prstClr val="black"/>
                </a:solidFill>
                <a:latin typeface="Arial"/>
                <a:ea typeface="Times New Roman"/>
                <a:cs typeface="Times New Roman"/>
              </a:rPr>
              <a:t>&lt;head&gt;</a:t>
            </a:r>
          </a:p>
          <a:p>
            <a:pPr marL="100330" marR="100330" lvl="0">
              <a:lnSpc>
                <a:spcPct val="115000"/>
              </a:lnSpc>
              <a:spcAft>
                <a:spcPts val="995"/>
              </a:spcAft>
            </a:pPr>
            <a:r>
              <a:rPr lang="en-US" sz="1000" dirty="0">
                <a:solidFill>
                  <a:prstClr val="black"/>
                </a:solidFill>
                <a:latin typeface="Arial"/>
                <a:ea typeface="Times New Roman"/>
                <a:cs typeface="Times New Roman"/>
              </a:rPr>
              <a:t>  &lt;meta charset="UTF-8" /&gt;</a:t>
            </a:r>
          </a:p>
          <a:p>
            <a:pPr marL="100330" marR="100330" lvl="0">
              <a:lnSpc>
                <a:spcPct val="115000"/>
              </a:lnSpc>
              <a:spcAft>
                <a:spcPts val="995"/>
              </a:spcAft>
            </a:pPr>
            <a:r>
              <a:rPr lang="en-US" sz="1000" dirty="0">
                <a:solidFill>
                  <a:prstClr val="black"/>
                </a:solidFill>
                <a:latin typeface="Arial"/>
                <a:ea typeface="Times New Roman"/>
                <a:cs typeface="Times New Roman"/>
              </a:rPr>
              <a:t>  &lt;title&gt;Contact Us&lt;/title&gt;</a:t>
            </a:r>
          </a:p>
          <a:p>
            <a:pPr marL="100330" marR="100330" lvl="0">
              <a:lnSpc>
                <a:spcPct val="115000"/>
              </a:lnSpc>
              <a:spcAft>
                <a:spcPts val="995"/>
              </a:spcAft>
            </a:pPr>
            <a:r>
              <a:rPr lang="en-US" sz="1000" b="1" dirty="0">
                <a:solidFill>
                  <a:prstClr val="black"/>
                </a:solidFill>
                <a:latin typeface="Arial"/>
                <a:ea typeface="Times New Roman"/>
                <a:cs typeface="Times New Roman"/>
              </a:rPr>
              <a:t>  &lt;link href="styles/ContactUsStyles.css" rel="stylesheet" type="text/css" /&gt;</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&lt;/head&gt;</a:t>
            </a: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Segoe UI"/>
              </a:rPr>
              <a:t>HTML IntelliSense provides hints to help ensure that you enter valid HTML. The </a:t>
            </a:r>
            <a:r>
              <a:rPr lang="en-US" sz="1000" b="1" dirty="0">
                <a:solidFill>
                  <a:prstClr val="black"/>
                </a:solidFill>
                <a:latin typeface="Arial"/>
                <a:ea typeface="Calibri"/>
                <a:cs typeface="Times New Roman"/>
              </a:rPr>
              <a:t>Pick URL</a:t>
            </a:r>
            <a:r>
              <a:rPr lang="en-US" sz="1000" dirty="0">
                <a:solidFill>
                  <a:prstClr val="black"/>
                </a:solidFill>
                <a:latin typeface="Arial"/>
                <a:ea typeface="Calibri"/>
                <a:cs typeface="Segoe UI"/>
              </a:rPr>
              <a:t> wizard enables you to quickly select a style sheet.</a:t>
            </a:r>
            <a:endParaRPr lang="en-US" sz="1000" dirty="0">
              <a:solidFill>
                <a:prstClr val="black"/>
              </a:solidFill>
              <a:latin typeface="Arial"/>
              <a:ea typeface="Calibri"/>
              <a:cs typeface="Times New Roman"/>
            </a:endParaRPr>
          </a:p>
          <a:p>
            <a:pPr lvl="0">
              <a:lnSpc>
                <a:spcPct val="115000"/>
              </a:lnSpc>
              <a:spcAft>
                <a:spcPts val="995"/>
              </a:spcAft>
            </a:pPr>
            <a:r>
              <a:rPr lang="en-US" sz="1000" dirty="0" smtClean="0">
                <a:solidFill>
                  <a:prstClr val="black"/>
                </a:solidFill>
                <a:latin typeface="Arial"/>
                <a:ea typeface="Times New Roman"/>
                <a:cs typeface="Times New Roman"/>
              </a:rPr>
              <a:t>13.     On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File</a:t>
            </a:r>
            <a:r>
              <a:rPr lang="en-US" sz="1000" dirty="0">
                <a:solidFill>
                  <a:prstClr val="black"/>
                </a:solidFill>
                <a:latin typeface="Arial"/>
                <a:ea typeface="Times New Roman"/>
                <a:cs typeface="Times New Roman"/>
              </a:rPr>
              <a:t> menu, click </a:t>
            </a:r>
            <a:r>
              <a:rPr lang="en-US" sz="1000" b="1" dirty="0">
                <a:solidFill>
                  <a:prstClr val="black"/>
                </a:solidFill>
                <a:latin typeface="Arial"/>
                <a:ea typeface="Times New Roman"/>
                <a:cs typeface="Times New Roman"/>
              </a:rPr>
              <a:t>Save All</a:t>
            </a:r>
            <a:r>
              <a:rPr lang="en-US" sz="1000" dirty="0">
                <a:solidFill>
                  <a:prstClr val="black"/>
                </a:solidFill>
                <a:latin typeface="Arial"/>
                <a:ea typeface="Times New Roman"/>
                <a:cs typeface="Times New Roman"/>
              </a:rPr>
              <a:t>.</a:t>
            </a:r>
          </a:p>
          <a:p>
            <a:pPr lvl="0">
              <a:lnSpc>
                <a:spcPct val="115000"/>
              </a:lnSpc>
              <a:spcAft>
                <a:spcPts val="1000"/>
              </a:spcAft>
            </a:pPr>
            <a:r>
              <a:rPr lang="en-US" sz="1000" dirty="0">
                <a:solidFill>
                  <a:prstClr val="black"/>
                </a:solidFill>
                <a:latin typeface="Arial"/>
                <a:ea typeface="Calibri"/>
                <a:cs typeface="Segoe UI"/>
              </a:rPr>
              <a:t>Run the Web Application</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In Visual Studio, on the </a:t>
            </a:r>
            <a:r>
              <a:rPr lang="en-US" sz="1000" b="1" dirty="0">
                <a:solidFill>
                  <a:prstClr val="black"/>
                </a:solidFill>
                <a:latin typeface="Arial"/>
                <a:ea typeface="Times New Roman"/>
                <a:cs typeface="Times New Roman"/>
              </a:rPr>
              <a:t>Debug</a:t>
            </a:r>
            <a:r>
              <a:rPr lang="en-US" sz="1000" dirty="0">
                <a:solidFill>
                  <a:prstClr val="black"/>
                </a:solidFill>
                <a:latin typeface="Arial"/>
                <a:ea typeface="Times New Roman"/>
                <a:cs typeface="Times New Roman"/>
              </a:rPr>
              <a:t> menu, click </a:t>
            </a:r>
            <a:r>
              <a:rPr lang="en-US" sz="1000" b="1" dirty="0">
                <a:solidFill>
                  <a:prstClr val="black"/>
                </a:solidFill>
                <a:latin typeface="Arial"/>
                <a:ea typeface="Times New Roman"/>
                <a:cs typeface="Times New Roman"/>
              </a:rPr>
              <a:t>Start Debugging</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Debugging Not Enabled</a:t>
            </a:r>
            <a:r>
              <a:rPr lang="en-US" sz="1000" dirty="0">
                <a:solidFill>
                  <a:prstClr val="black"/>
                </a:solidFill>
                <a:latin typeface="Arial"/>
                <a:ea typeface="Times New Roman"/>
                <a:cs typeface="Times New Roman"/>
              </a:rPr>
              <a:t> dialog box, click </a:t>
            </a:r>
            <a:r>
              <a:rPr lang="en-US" sz="1000" b="1" dirty="0">
                <a:solidFill>
                  <a:prstClr val="black"/>
                </a:solidFill>
                <a:latin typeface="Arial"/>
                <a:ea typeface="Times New Roman"/>
                <a:cs typeface="Times New Roman"/>
              </a:rPr>
              <a:t>Modify the Web.config file to enable debugging</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OK</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Verify that Internet Explorer starts running and displays ContactUs.html. The text for the page should appear in blue.</a:t>
            </a: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Times New Roman"/>
              </a:rPr>
              <a:t>In Internet Explorer, if the message </a:t>
            </a:r>
            <a:r>
              <a:rPr lang="en-US" sz="1000" b="1" dirty="0">
                <a:solidFill>
                  <a:prstClr val="black"/>
                </a:solidFill>
                <a:latin typeface="Arial"/>
                <a:ea typeface="Times New Roman"/>
                <a:cs typeface="Times New Roman"/>
              </a:rPr>
              <a:t>Intranet settings are turned off by default</a:t>
            </a:r>
            <a:r>
              <a:rPr lang="en-US" sz="1000" dirty="0">
                <a:solidFill>
                  <a:srgbClr val="000000"/>
                </a:solidFill>
                <a:latin typeface="Arial"/>
                <a:ea typeface="Times New Roman"/>
                <a:cs typeface="Times New Roman"/>
              </a:rPr>
              <a:t> appears, click </a:t>
            </a:r>
            <a:r>
              <a:rPr lang="en-US" sz="1000" b="1" dirty="0">
                <a:solidFill>
                  <a:prstClr val="black"/>
                </a:solidFill>
                <a:latin typeface="Arial"/>
                <a:ea typeface="Times New Roman"/>
                <a:cs typeface="Times New Roman"/>
              </a:rPr>
              <a:t>Don’t show this message</a:t>
            </a:r>
            <a:r>
              <a:rPr lang="en-US" sz="1000" dirty="0">
                <a:solidFill>
                  <a:srgbClr val="000000"/>
                </a:solidFill>
                <a:latin typeface="Arial"/>
                <a:ea typeface="Times New Roman"/>
                <a:cs typeface="Times New Roman"/>
              </a:rPr>
              <a:t> again.</a:t>
            </a:r>
            <a:endParaRPr lang="en-US" sz="1000" dirty="0">
              <a:solidFill>
                <a:prstClr val="black"/>
              </a:solidFill>
              <a:latin typeface="Arial"/>
              <a:ea typeface="Times New Roman"/>
              <a:cs typeface="Times New Roman"/>
            </a:endParaRP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Segoe UI"/>
              </a:rPr>
              <a:t>You can enter some sample data, but do not click </a:t>
            </a:r>
            <a:r>
              <a:rPr lang="en-US" sz="1000" b="1" dirty="0">
                <a:solidFill>
                  <a:prstClr val="black"/>
                </a:solidFill>
                <a:latin typeface="Arial"/>
                <a:ea typeface="Calibri"/>
                <a:cs typeface="Times New Roman"/>
              </a:rPr>
              <a:t>Send</a:t>
            </a:r>
            <a:r>
              <a:rPr lang="en-US" sz="1000" dirty="0">
                <a:solidFill>
                  <a:prstClr val="black"/>
                </a:solidFill>
                <a:latin typeface="Arial"/>
                <a:ea typeface="Calibri"/>
                <a:cs typeface="Segoe UI"/>
              </a:rPr>
              <a:t> because the URL that is the target of the </a:t>
            </a:r>
            <a:endParaRPr lang="en-US" dirty="0"/>
          </a:p>
        </p:txBody>
      </p:sp>
      <p:sp>
        <p:nvSpPr>
          <p:cNvPr id="4" name="Slide Number Placeholder 3"/>
          <p:cNvSpPr>
            <a:spLocks noGrp="1"/>
          </p:cNvSpPr>
          <p:nvPr>
            <p:ph type="sldNum" sz="quarter" idx="10"/>
          </p:nvPr>
        </p:nvSpPr>
        <p:spPr/>
        <p:txBody>
          <a:bodyPr/>
          <a:lstStyle/>
          <a:p>
            <a:fld id="{F93F8BFA-9746-4BA5-A005-789A6ADF45AE}" type="slidenum">
              <a:rPr lang="en-US" smtClean="0"/>
              <a:t>23</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35812942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995"/>
              </a:spcAft>
            </a:pPr>
            <a:r>
              <a:rPr lang="en-US" sz="1000" dirty="0">
                <a:solidFill>
                  <a:prstClr val="black"/>
                </a:solidFill>
                <a:latin typeface="Arial"/>
                <a:ea typeface="Calibri"/>
                <a:cs typeface="Segoe UI"/>
              </a:rPr>
              <a:t>form is not available.</a:t>
            </a:r>
            <a:endParaRPr lang="en-US" sz="1000" dirty="0">
              <a:solidFill>
                <a:prstClr val="black"/>
              </a:solidFill>
              <a:latin typeface="Arial"/>
              <a:ea typeface="Calibri"/>
              <a:cs typeface="Times New Roman"/>
            </a:endParaRPr>
          </a:p>
          <a:p>
            <a:pPr lvl="0">
              <a:lnSpc>
                <a:spcPct val="115000"/>
              </a:lnSpc>
              <a:spcAft>
                <a:spcPts val="995"/>
              </a:spcAft>
            </a:pPr>
            <a:r>
              <a:rPr lang="en-US" sz="1000" dirty="0" smtClean="0">
                <a:solidFill>
                  <a:srgbClr val="000000"/>
                </a:solidFill>
                <a:latin typeface="Arial"/>
                <a:ea typeface="Times New Roman"/>
                <a:cs typeface="Segoe UI"/>
              </a:rPr>
              <a:t>5.       Leave </a:t>
            </a:r>
            <a:r>
              <a:rPr lang="en-US" sz="1000" dirty="0">
                <a:solidFill>
                  <a:srgbClr val="000000"/>
                </a:solidFill>
                <a:latin typeface="Arial"/>
                <a:ea typeface="Times New Roman"/>
                <a:cs typeface="Segoe UI"/>
              </a:rPr>
              <a:t>Internet Explorer running and return to Visual Studio 2012.</a:t>
            </a:r>
            <a:endParaRPr lang="en-US" sz="1000" dirty="0">
              <a:solidFill>
                <a:prstClr val="black"/>
              </a:solidFill>
              <a:latin typeface="Arial"/>
              <a:ea typeface="Times New Roman"/>
              <a:cs typeface="Times New Roman"/>
            </a:endParaRPr>
          </a:p>
          <a:p>
            <a:pPr lvl="0">
              <a:lnSpc>
                <a:spcPct val="115000"/>
              </a:lnSpc>
              <a:spcAft>
                <a:spcPts val="1000"/>
              </a:spcAft>
            </a:pPr>
            <a:r>
              <a:rPr lang="en-US" sz="1000" dirty="0">
                <a:solidFill>
                  <a:prstClr val="black"/>
                </a:solidFill>
                <a:latin typeface="Arial"/>
                <a:ea typeface="Calibri"/>
                <a:cs typeface="Segoe UI"/>
              </a:rPr>
              <a:t>Modify the Live Application</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Segoe UI"/>
              </a:rPr>
              <a:t>In the </a:t>
            </a:r>
            <a:r>
              <a:rPr lang="en-US" sz="1000" b="1" dirty="0">
                <a:solidFill>
                  <a:prstClr val="black"/>
                </a:solidFill>
                <a:latin typeface="Arial"/>
                <a:ea typeface="Times New Roman"/>
                <a:cs typeface="Times New Roman"/>
              </a:rPr>
              <a:t>ContactUs.html</a:t>
            </a:r>
            <a:r>
              <a:rPr lang="en-US" sz="1000" dirty="0">
                <a:solidFill>
                  <a:srgbClr val="000000"/>
                </a:solidFill>
                <a:latin typeface="Arial"/>
                <a:ea typeface="Times New Roman"/>
                <a:cs typeface="Segoe UI"/>
              </a:rPr>
              <a:t> file, make the following modifications:</a:t>
            </a:r>
            <a:endParaRPr lang="en-US" sz="1000" dirty="0">
              <a:solidFill>
                <a:prstClr val="black"/>
              </a:solidFill>
              <a:latin typeface="Arial"/>
              <a:ea typeface="Times New Roman"/>
              <a:cs typeface="Times New Roman"/>
            </a:endParaRPr>
          </a:p>
          <a:p>
            <a:pPr marL="742950" lvl="1" indent="-285750">
              <a:lnSpc>
                <a:spcPct val="115000"/>
              </a:lnSpc>
              <a:spcAft>
                <a:spcPts val="995"/>
              </a:spcAft>
              <a:buFont typeface="+mj-lt"/>
              <a:buAutoNum type="alphaLcPeriod"/>
            </a:pPr>
            <a:r>
              <a:rPr lang="en-US" sz="1000" dirty="0">
                <a:solidFill>
                  <a:srgbClr val="000000"/>
                </a:solidFill>
                <a:latin typeface="Arial"/>
                <a:ea typeface="Times New Roman"/>
                <a:cs typeface="Segoe UI"/>
              </a:rPr>
              <a:t>Change </a:t>
            </a:r>
            <a:r>
              <a:rPr lang="en-US" sz="1000" b="1" dirty="0">
                <a:solidFill>
                  <a:prstClr val="black"/>
                </a:solidFill>
                <a:latin typeface="Arial"/>
                <a:ea typeface="Times New Roman"/>
                <a:cs typeface="Times New Roman"/>
              </a:rPr>
              <a:t>&lt;strong&gt;Name&lt;/strong&gt; </a:t>
            </a:r>
            <a:r>
              <a:rPr lang="en-US" sz="1000" dirty="0">
                <a:solidFill>
                  <a:srgbClr val="000000"/>
                </a:solidFill>
                <a:latin typeface="Arial"/>
                <a:ea typeface="Times New Roman"/>
                <a:cs typeface="Segoe UI"/>
              </a:rPr>
              <a:t>to </a:t>
            </a:r>
            <a:r>
              <a:rPr lang="en-US" sz="1000" b="1" dirty="0">
                <a:solidFill>
                  <a:prstClr val="black"/>
                </a:solidFill>
                <a:latin typeface="Arial"/>
                <a:ea typeface="Times New Roman"/>
                <a:cs typeface="Times New Roman"/>
              </a:rPr>
              <a:t>&lt;strong&gt;Full name&lt;/strong&gt;</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marL="742950" lvl="1" indent="-285750">
              <a:lnSpc>
                <a:spcPct val="115000"/>
              </a:lnSpc>
              <a:spcAft>
                <a:spcPts val="995"/>
              </a:spcAft>
              <a:buFont typeface="+mj-lt"/>
              <a:buAutoNum type="alphaLcPeriod"/>
            </a:pPr>
            <a:r>
              <a:rPr lang="en-US" sz="1000" dirty="0">
                <a:solidFill>
                  <a:srgbClr val="000000"/>
                </a:solidFill>
                <a:latin typeface="Arial"/>
                <a:ea typeface="Times New Roman"/>
                <a:cs typeface="Segoe UI"/>
              </a:rPr>
              <a:t>Change </a:t>
            </a:r>
            <a:r>
              <a:rPr lang="en-US" sz="1000" b="1" dirty="0">
                <a:solidFill>
                  <a:prstClr val="black"/>
                </a:solidFill>
                <a:latin typeface="Arial"/>
                <a:ea typeface="Times New Roman"/>
                <a:cs typeface="Times New Roman"/>
              </a:rPr>
              <a:t>Telephone </a:t>
            </a:r>
            <a:r>
              <a:rPr lang="en-US" sz="1000" dirty="0">
                <a:solidFill>
                  <a:srgbClr val="000000"/>
                </a:solidFill>
                <a:latin typeface="Arial"/>
                <a:ea typeface="Times New Roman"/>
                <a:cs typeface="Segoe UI"/>
              </a:rPr>
              <a:t>to </a:t>
            </a:r>
            <a:r>
              <a:rPr lang="en-US" sz="1000" b="1" dirty="0">
                <a:solidFill>
                  <a:prstClr val="black"/>
                </a:solidFill>
                <a:latin typeface="Arial"/>
                <a:ea typeface="Times New Roman"/>
                <a:cs typeface="Times New Roman"/>
              </a:rPr>
              <a:t>Telephone number</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Segoe UI"/>
              </a:rPr>
              <a:t>In the ContactUsStyles.css file, add the following style:</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h1 {</a:t>
            </a:r>
          </a:p>
          <a:p>
            <a:pPr marL="100330" marR="100330" lvl="0">
              <a:lnSpc>
                <a:spcPct val="115000"/>
              </a:lnSpc>
              <a:spcAft>
                <a:spcPts val="995"/>
              </a:spcAft>
            </a:pPr>
            <a:r>
              <a:rPr lang="en-US" sz="1000" dirty="0">
                <a:solidFill>
                  <a:prstClr val="black"/>
                </a:solidFill>
                <a:latin typeface="Arial"/>
                <a:ea typeface="Times New Roman"/>
                <a:cs typeface="Times New Roman"/>
              </a:rPr>
              <a:t>    font-family: 'Copperplate Gothic';</a:t>
            </a:r>
          </a:p>
          <a:p>
            <a:pPr marL="100330" marR="100330" lvl="0">
              <a:lnSpc>
                <a:spcPct val="115000"/>
              </a:lnSpc>
              <a:spcAft>
                <a:spcPts val="995"/>
              </a:spcAft>
            </a:pPr>
            <a:r>
              <a:rPr lang="en-US" sz="1000" dirty="0">
                <a:solidFill>
                  <a:prstClr val="black"/>
                </a:solidFill>
                <a:latin typeface="Arial"/>
                <a:ea typeface="Times New Roman"/>
                <a:cs typeface="Times New Roman"/>
              </a:rPr>
              <a:t>    color: red;</a:t>
            </a:r>
          </a:p>
          <a:p>
            <a:pPr marL="100330" marR="100330" lvl="0">
              <a:lnSpc>
                <a:spcPct val="115000"/>
              </a:lnSpc>
              <a:spcAft>
                <a:spcPts val="995"/>
              </a:spcAft>
            </a:pPr>
            <a:r>
              <a:rPr lang="en-US" sz="1000" dirty="0">
                <a:solidFill>
                  <a:prstClr val="black"/>
                </a:solidFill>
                <a:latin typeface="Arial"/>
                <a:ea typeface="Times New Roman"/>
                <a:cs typeface="Times New Roman"/>
              </a:rPr>
              <a:t>}</a:t>
            </a:r>
          </a:p>
          <a:p>
            <a:pPr lvl="0">
              <a:lnSpc>
                <a:spcPct val="115000"/>
              </a:lnSpc>
              <a:spcAft>
                <a:spcPts val="995"/>
              </a:spcAft>
            </a:pPr>
            <a:r>
              <a:rPr lang="en-US" sz="1000" dirty="0" smtClean="0">
                <a:solidFill>
                  <a:prstClr val="black"/>
                </a:solidFill>
                <a:latin typeface="Arial"/>
                <a:ea typeface="Times New Roman"/>
                <a:cs typeface="Times New Roman"/>
              </a:rPr>
              <a:t>3.       On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File</a:t>
            </a:r>
            <a:r>
              <a:rPr lang="en-US" sz="1000" dirty="0">
                <a:solidFill>
                  <a:prstClr val="black"/>
                </a:solidFill>
                <a:latin typeface="Arial"/>
                <a:ea typeface="Times New Roman"/>
                <a:cs typeface="Times New Roman"/>
              </a:rPr>
              <a:t> menu, click </a:t>
            </a:r>
            <a:r>
              <a:rPr lang="en-US" sz="1000" b="1" dirty="0">
                <a:solidFill>
                  <a:prstClr val="black"/>
                </a:solidFill>
                <a:latin typeface="Arial"/>
                <a:ea typeface="Times New Roman"/>
                <a:cs typeface="Times New Roman"/>
              </a:rPr>
              <a:t>Save All</a:t>
            </a:r>
            <a:r>
              <a:rPr lang="en-US" sz="1000" dirty="0">
                <a:solidFill>
                  <a:prstClr val="black"/>
                </a:solidFill>
                <a:latin typeface="Arial"/>
                <a:ea typeface="Times New Roman"/>
                <a:cs typeface="Times New Roman"/>
              </a:rPr>
              <a:t>.</a:t>
            </a:r>
          </a:p>
          <a:p>
            <a:pPr lvl="0">
              <a:lnSpc>
                <a:spcPct val="115000"/>
              </a:lnSpc>
              <a:spcAft>
                <a:spcPts val="995"/>
              </a:spcAft>
            </a:pPr>
            <a:r>
              <a:rPr lang="en-US" sz="1000" dirty="0" smtClean="0">
                <a:solidFill>
                  <a:srgbClr val="000000"/>
                </a:solidFill>
                <a:latin typeface="Arial"/>
                <a:ea typeface="Times New Roman"/>
                <a:cs typeface="Segoe UI"/>
              </a:rPr>
              <a:t>4.       Return </a:t>
            </a:r>
            <a:r>
              <a:rPr lang="en-US" sz="1000" dirty="0">
                <a:solidFill>
                  <a:srgbClr val="000000"/>
                </a:solidFill>
                <a:latin typeface="Arial"/>
                <a:ea typeface="Times New Roman"/>
                <a:cs typeface="Segoe UI"/>
              </a:rPr>
              <a:t>to Internet Explorer and press F5 to refresh the display.</a:t>
            </a:r>
            <a:endParaRPr lang="en-US" sz="1000" dirty="0">
              <a:solidFill>
                <a:prstClr val="black"/>
              </a:solidFill>
              <a:latin typeface="Arial"/>
              <a:ea typeface="Times New Roman"/>
              <a:cs typeface="Times New Roman"/>
            </a:endParaRPr>
          </a:p>
          <a:p>
            <a:pPr marL="228600" lvl="0" indent="-228600">
              <a:lnSpc>
                <a:spcPct val="115000"/>
              </a:lnSpc>
              <a:spcAft>
                <a:spcPts val="995"/>
              </a:spcAft>
              <a:buAutoNum type="arabicPeriod" startAt="5"/>
            </a:pPr>
            <a:r>
              <a:rPr lang="en-US" sz="1000" dirty="0" smtClean="0">
                <a:solidFill>
                  <a:srgbClr val="000000"/>
                </a:solidFill>
                <a:latin typeface="Arial"/>
                <a:ea typeface="Times New Roman"/>
                <a:cs typeface="Segoe UI"/>
              </a:rPr>
              <a:t>   Verify </a:t>
            </a:r>
            <a:r>
              <a:rPr lang="en-US" sz="1000" dirty="0">
                <a:solidFill>
                  <a:srgbClr val="000000"/>
                </a:solidFill>
                <a:latin typeface="Arial"/>
                <a:ea typeface="Times New Roman"/>
                <a:cs typeface="Segoe UI"/>
              </a:rPr>
              <a:t>that the </a:t>
            </a:r>
            <a:r>
              <a:rPr lang="en-US" sz="1000" b="1" dirty="0">
                <a:solidFill>
                  <a:prstClr val="black"/>
                </a:solidFill>
                <a:latin typeface="Arial"/>
                <a:ea typeface="Times New Roman"/>
                <a:cs typeface="Times New Roman"/>
              </a:rPr>
              <a:t>Name</a:t>
            </a:r>
            <a:r>
              <a:rPr lang="en-US" sz="1000" dirty="0">
                <a:solidFill>
                  <a:srgbClr val="000000"/>
                </a:solidFill>
                <a:latin typeface="Arial"/>
                <a:ea typeface="Times New Roman"/>
                <a:cs typeface="Segoe UI"/>
              </a:rPr>
              <a:t> field changes to </a:t>
            </a:r>
            <a:r>
              <a:rPr lang="en-US" sz="1000" b="1" dirty="0">
                <a:solidFill>
                  <a:prstClr val="black"/>
                </a:solidFill>
                <a:latin typeface="Arial"/>
                <a:ea typeface="Times New Roman"/>
                <a:cs typeface="Times New Roman"/>
              </a:rPr>
              <a:t>Full name</a:t>
            </a:r>
            <a:r>
              <a:rPr lang="en-US" sz="1000" dirty="0">
                <a:solidFill>
                  <a:srgbClr val="000000"/>
                </a:solidFill>
                <a:latin typeface="Arial"/>
                <a:ea typeface="Times New Roman"/>
                <a:cs typeface="Segoe UI"/>
              </a:rPr>
              <a:t>, the </a:t>
            </a:r>
            <a:r>
              <a:rPr lang="en-US" sz="1000" b="1" dirty="0">
                <a:solidFill>
                  <a:prstClr val="black"/>
                </a:solidFill>
                <a:latin typeface="Arial"/>
                <a:ea typeface="Times New Roman"/>
                <a:cs typeface="Times New Roman"/>
              </a:rPr>
              <a:t>Telephone</a:t>
            </a:r>
            <a:r>
              <a:rPr lang="en-US" sz="1000" dirty="0">
                <a:solidFill>
                  <a:srgbClr val="000000"/>
                </a:solidFill>
                <a:latin typeface="Arial"/>
                <a:ea typeface="Times New Roman"/>
                <a:cs typeface="Segoe UI"/>
              </a:rPr>
              <a:t> field changes to </a:t>
            </a:r>
            <a:r>
              <a:rPr lang="en-US" sz="1000" b="1" dirty="0">
                <a:solidFill>
                  <a:prstClr val="black"/>
                </a:solidFill>
                <a:latin typeface="Arial"/>
                <a:ea typeface="Times New Roman"/>
                <a:cs typeface="Times New Roman"/>
              </a:rPr>
              <a:t>Telephone </a:t>
            </a:r>
            <a:endParaRPr lang="en-US" sz="1000" b="1" dirty="0" smtClean="0">
              <a:solidFill>
                <a:prstClr val="black"/>
              </a:solidFill>
              <a:latin typeface="Arial"/>
              <a:ea typeface="Times New Roman"/>
              <a:cs typeface="Times New Roman"/>
            </a:endParaRPr>
          </a:p>
          <a:p>
            <a:pPr lvl="0">
              <a:lnSpc>
                <a:spcPct val="115000"/>
              </a:lnSpc>
              <a:spcAft>
                <a:spcPts val="995"/>
              </a:spcAft>
            </a:pPr>
            <a:r>
              <a:rPr lang="en-US" sz="1000" b="1" dirty="0">
                <a:solidFill>
                  <a:prstClr val="black"/>
                </a:solidFill>
                <a:latin typeface="Arial"/>
                <a:ea typeface="Times New Roman"/>
                <a:cs typeface="Times New Roman"/>
              </a:rPr>
              <a:t> </a:t>
            </a:r>
            <a:r>
              <a:rPr lang="en-US" sz="1000" b="1" dirty="0" smtClean="0">
                <a:solidFill>
                  <a:prstClr val="black"/>
                </a:solidFill>
                <a:latin typeface="Arial"/>
                <a:ea typeface="Times New Roman"/>
                <a:cs typeface="Times New Roman"/>
              </a:rPr>
              <a:t>        number</a:t>
            </a:r>
            <a:r>
              <a:rPr lang="en-US" sz="1000" dirty="0">
                <a:solidFill>
                  <a:srgbClr val="000000"/>
                </a:solidFill>
                <a:latin typeface="Arial"/>
                <a:ea typeface="Times New Roman"/>
                <a:cs typeface="Segoe UI"/>
              </a:rPr>
              <a:t>, and that the style of the heading has changed.</a:t>
            </a:r>
            <a:endParaRPr lang="en-US" sz="1000" dirty="0">
              <a:solidFill>
                <a:prstClr val="black"/>
              </a:solidFill>
              <a:latin typeface="Arial"/>
              <a:ea typeface="Times New Roman"/>
              <a:cs typeface="Times New Roman"/>
            </a:endParaRPr>
          </a:p>
          <a:p>
            <a:pPr lvl="0">
              <a:lnSpc>
                <a:spcPct val="115000"/>
              </a:lnSpc>
              <a:spcAft>
                <a:spcPts val="995"/>
              </a:spcAft>
            </a:pPr>
            <a:r>
              <a:rPr lang="en-US" sz="1000" dirty="0" smtClean="0">
                <a:solidFill>
                  <a:srgbClr val="000000"/>
                </a:solidFill>
                <a:latin typeface="Arial"/>
                <a:ea typeface="Times New Roman"/>
                <a:cs typeface="Segoe UI"/>
              </a:rPr>
              <a:t>6.       Return </a:t>
            </a:r>
            <a:r>
              <a:rPr lang="en-US" sz="1000" dirty="0">
                <a:solidFill>
                  <a:srgbClr val="000000"/>
                </a:solidFill>
                <a:latin typeface="Arial"/>
                <a:ea typeface="Times New Roman"/>
                <a:cs typeface="Segoe UI"/>
              </a:rPr>
              <a:t>to Visual Studio 2012.</a:t>
            </a:r>
            <a:endParaRPr lang="en-US" sz="1000" dirty="0">
              <a:solidFill>
                <a:prstClr val="black"/>
              </a:solidFill>
              <a:latin typeface="Arial"/>
              <a:ea typeface="Times New Roman"/>
              <a:cs typeface="Times New Roman"/>
            </a:endParaRPr>
          </a:p>
          <a:p>
            <a:pPr lvl="0">
              <a:lnSpc>
                <a:spcPct val="115000"/>
              </a:lnSpc>
              <a:spcAft>
                <a:spcPts val="995"/>
              </a:spcAft>
            </a:pPr>
            <a:r>
              <a:rPr lang="en-US" sz="1000" dirty="0" smtClean="0">
                <a:solidFill>
                  <a:prstClr val="black"/>
                </a:solidFill>
                <a:latin typeface="Arial"/>
                <a:ea typeface="Times New Roman"/>
                <a:cs typeface="Times New Roman"/>
              </a:rPr>
              <a:t>7.       On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Debug</a:t>
            </a:r>
            <a:r>
              <a:rPr lang="en-US" sz="1000" dirty="0">
                <a:solidFill>
                  <a:prstClr val="black"/>
                </a:solidFill>
                <a:latin typeface="Arial"/>
                <a:ea typeface="Times New Roman"/>
                <a:cs typeface="Times New Roman"/>
              </a:rPr>
              <a:t> menu, click </a:t>
            </a:r>
            <a:r>
              <a:rPr lang="en-US" sz="1000" b="1" dirty="0">
                <a:solidFill>
                  <a:prstClr val="black"/>
                </a:solidFill>
                <a:latin typeface="Arial"/>
                <a:ea typeface="Times New Roman"/>
                <a:cs typeface="Times New Roman"/>
              </a:rPr>
              <a:t>Stop Debugging</a:t>
            </a:r>
            <a:r>
              <a:rPr lang="en-US" sz="1000" dirty="0">
                <a:solidFill>
                  <a:prstClr val="black"/>
                </a:solidFill>
                <a:latin typeface="Arial"/>
                <a:ea typeface="Times New Roman"/>
                <a:cs typeface="Times New Roman"/>
              </a:rPr>
              <a:t>.</a:t>
            </a:r>
            <a:endParaRPr lang="en-US" dirty="0"/>
          </a:p>
        </p:txBody>
      </p:sp>
      <p:sp>
        <p:nvSpPr>
          <p:cNvPr id="4" name="Slide Number Placeholder 3"/>
          <p:cNvSpPr>
            <a:spLocks noGrp="1"/>
          </p:cNvSpPr>
          <p:nvPr>
            <p:ph type="sldNum" sz="quarter" idx="10"/>
          </p:nvPr>
        </p:nvSpPr>
        <p:spPr/>
        <p:txBody>
          <a:bodyPr/>
          <a:lstStyle/>
          <a:p>
            <a:fld id="{F93F8BFA-9746-4BA5-A005-789A6ADF45AE}" type="slidenum">
              <a:rPr lang="en-US" smtClean="0"/>
              <a:t>24</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393479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If time allows, re-run the DemoWebSite application from the previous application and show the F12 Developer Tools in action. For example, show the HTML markup for the ContactUs form, use the HTML tab to make a change to part of the text on the page, and then click Refresh in the HTML toolbar to update the page displayed in Internet Explorer.</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93F8BFA-9746-4BA5-A005-789A6ADF45AE}" type="slidenum">
              <a:rPr lang="en-US" smtClean="0"/>
              <a:t>25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11903923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Read the Lab Scenario to students and point out that they should read each scenario before attempting the lab for a module.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Point out to students that the Exercise Scenario for each exercise contains a description of what they will accomplish in the exercise, and is also essential reading.</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Start Visual Studio, and open the </a:t>
            </a:r>
            <a:r>
              <a:rPr lang="en-US" sz="1000" b="1" dirty="0" smtClean="0">
                <a:effectLst/>
                <a:latin typeface="Arial"/>
                <a:ea typeface="Times New Roman"/>
                <a:cs typeface="Times New Roman"/>
              </a:rPr>
              <a:t>ContosoConf.sln</a:t>
            </a:r>
            <a:r>
              <a:rPr lang="en-US" sz="1000" dirty="0" smtClean="0">
                <a:effectLst/>
                <a:latin typeface="Arial"/>
                <a:ea typeface="Times New Roman"/>
                <a:cs typeface="Segoe UI"/>
              </a:rPr>
              <a:t> solution in the </a:t>
            </a:r>
            <a:r>
              <a:rPr lang="en-US" sz="1000" b="1" dirty="0" smtClean="0">
                <a:effectLst/>
                <a:latin typeface="Arial"/>
                <a:ea typeface="Times New Roman"/>
                <a:cs typeface="Times New Roman"/>
              </a:rPr>
              <a:t>E:\Mod01\Labfiles\Starter\</a:t>
            </a:r>
            <a:r>
              <a:rPr lang="en-US" sz="1000" dirty="0" smtClean="0">
                <a:effectLst/>
                <a:latin typeface="Arial"/>
                <a:ea typeface="Times New Roman"/>
                <a:cs typeface="Segoe UI"/>
              </a:rPr>
              <a:t> folder.</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Solution Explorer, expand the </a:t>
            </a:r>
            <a:r>
              <a:rPr lang="en-US" sz="1000" b="1" dirty="0" smtClean="0">
                <a:effectLst/>
                <a:latin typeface="Arial"/>
                <a:ea typeface="Times New Roman"/>
                <a:cs typeface="Times New Roman"/>
              </a:rPr>
              <a:t>ContosoConf</a:t>
            </a:r>
            <a:r>
              <a:rPr lang="en-US" sz="1000" dirty="0" smtClean="0">
                <a:effectLst/>
                <a:latin typeface="Arial"/>
                <a:ea typeface="Times New Roman"/>
                <a:cs typeface="Segoe UI"/>
              </a:rPr>
              <a:t> project, and highlight the </a:t>
            </a:r>
            <a:r>
              <a:rPr lang="en-US" sz="1000" b="1" dirty="0" smtClean="0">
                <a:effectLst/>
                <a:latin typeface="Arial"/>
                <a:ea typeface="Times New Roman"/>
                <a:cs typeface="Times New Roman"/>
              </a:rPr>
              <a:t>.htm</a:t>
            </a:r>
            <a:r>
              <a:rPr lang="en-US" sz="1000" dirty="0" smtClean="0">
                <a:effectLst/>
                <a:latin typeface="Arial"/>
                <a:ea typeface="Times New Roman"/>
                <a:cs typeface="Segoe UI"/>
              </a:rPr>
              <a:t> files in the root folder of the project; these files correspond to each of the web pages that students will be building in the labs throughout the course.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Double-click </a:t>
            </a:r>
            <a:r>
              <a:rPr lang="en-US" sz="1000" b="1" dirty="0" smtClean="0">
                <a:effectLst/>
                <a:latin typeface="Arial"/>
                <a:ea typeface="Times New Roman"/>
                <a:cs typeface="Times New Roman"/>
              </a:rPr>
              <a:t>index.htm</a:t>
            </a:r>
            <a:r>
              <a:rPr lang="en-US" sz="1000" dirty="0" smtClean="0">
                <a:effectLst/>
                <a:latin typeface="Arial"/>
                <a:ea typeface="Times New Roman"/>
                <a:cs typeface="Segoe UI"/>
              </a:rPr>
              <a:t> to display the HTML markup for this page in the Code Editor window. Explain that this is the Home page of the application, and it is the default page that users see when they visit the website for the application.</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At the bottom of the Design View window, click the </a:t>
            </a:r>
            <a:r>
              <a:rPr lang="en-US" sz="1000" b="1" dirty="0" smtClean="0">
                <a:effectLst/>
                <a:latin typeface="Arial"/>
                <a:ea typeface="Times New Roman"/>
                <a:cs typeface="Times New Roman"/>
              </a:rPr>
              <a:t>Design</a:t>
            </a:r>
            <a:r>
              <a:rPr lang="en-US" sz="1000" dirty="0" smtClean="0">
                <a:effectLst/>
                <a:latin typeface="Arial"/>
                <a:ea typeface="Times New Roman"/>
                <a:cs typeface="Segoe UI"/>
              </a:rPr>
              <a:t> tab. Explain that the layout shown in the Design View window is the default styling of the page, and that the stylesheets that students create as part of the application modify the way in which elements are presented.</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Solution Explorer, expand the </a:t>
            </a:r>
            <a:r>
              <a:rPr lang="en-US" sz="1000" b="1" dirty="0" smtClean="0">
                <a:effectLst/>
                <a:latin typeface="Arial"/>
                <a:ea typeface="Times New Roman"/>
                <a:cs typeface="Times New Roman"/>
              </a:rPr>
              <a:t>styles</a:t>
            </a:r>
            <a:r>
              <a:rPr lang="en-US" sz="1000" dirty="0" smtClean="0">
                <a:effectLst/>
                <a:latin typeface="Arial"/>
                <a:ea typeface="Times New Roman"/>
                <a:cs typeface="Segoe UI"/>
              </a:rPr>
              <a:t> folder. Point out that this folder contains the global style sheets used by all pages throughout the application.</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Expand the </a:t>
            </a:r>
            <a:r>
              <a:rPr lang="en-US" sz="1000" b="1" dirty="0" smtClean="0">
                <a:effectLst/>
                <a:latin typeface="Arial"/>
                <a:ea typeface="Times New Roman"/>
                <a:cs typeface="Times New Roman"/>
              </a:rPr>
              <a:t>pages</a:t>
            </a:r>
            <a:r>
              <a:rPr lang="en-US" sz="1000" dirty="0" smtClean="0">
                <a:effectLst/>
                <a:latin typeface="Arial"/>
                <a:ea typeface="Times New Roman"/>
                <a:cs typeface="Segoe UI"/>
              </a:rPr>
              <a:t> folder, and describe how each web page also has its own stylesheet containing the styles that are pertinent to that page.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Double-click </a:t>
            </a:r>
            <a:r>
              <a:rPr lang="en-US" sz="1000" b="1" dirty="0" smtClean="0">
                <a:effectLst/>
                <a:latin typeface="Arial"/>
                <a:ea typeface="Times New Roman"/>
                <a:cs typeface="Times New Roman"/>
              </a:rPr>
              <a:t>index.css</a:t>
            </a:r>
            <a:r>
              <a:rPr lang="en-US" sz="1000" dirty="0" smtClean="0">
                <a:effectLst/>
                <a:latin typeface="Arial"/>
                <a:ea typeface="Times New Roman"/>
                <a:cs typeface="Segoe UI"/>
              </a:rPr>
              <a:t> to display the stylesheet in the Code Editor window. Scroll through this style sheet and emphasize that this stylesheet contains the styles that will are used by the Home page (</a:t>
            </a:r>
            <a:r>
              <a:rPr lang="en-US" sz="1000" b="1" dirty="0" smtClean="0">
                <a:effectLst/>
                <a:latin typeface="Arial"/>
                <a:ea typeface="Times New Roman"/>
                <a:cs typeface="Times New Roman"/>
              </a:rPr>
              <a:t>index.htm</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Solution Explorer, expand the </a:t>
            </a:r>
            <a:r>
              <a:rPr lang="en-US" sz="1000" b="1" dirty="0" smtClean="0">
                <a:effectLst/>
                <a:latin typeface="Arial"/>
                <a:ea typeface="Times New Roman"/>
                <a:cs typeface="Times New Roman"/>
              </a:rPr>
              <a:t>scripts</a:t>
            </a:r>
            <a:r>
              <a:rPr lang="en-US" sz="1000" dirty="0" smtClean="0">
                <a:effectLst/>
                <a:latin typeface="Arial"/>
                <a:ea typeface="Times New Roman"/>
                <a:cs typeface="Segoe UI"/>
              </a:rPr>
              <a:t> folder. Explain that this folder contains the global JavaScript code files used throughout the application.</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Expand the </a:t>
            </a:r>
            <a:r>
              <a:rPr lang="en-US" sz="1000" b="1" dirty="0" smtClean="0">
                <a:effectLst/>
                <a:latin typeface="Arial"/>
                <a:ea typeface="Times New Roman"/>
                <a:cs typeface="Times New Roman"/>
              </a:rPr>
              <a:t>pages</a:t>
            </a:r>
            <a:r>
              <a:rPr lang="en-US" sz="1000" dirty="0" smtClean="0">
                <a:effectLst/>
                <a:latin typeface="Arial"/>
                <a:ea typeface="Times New Roman"/>
                <a:cs typeface="Segoe UI"/>
              </a:rPr>
              <a:t> folder, and describe how most of the web pages also have their own code file containing the JavaScript code specifically for that page.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F93F8BFA-9746-4BA5-A005-789A6ADF45AE}" type="slidenum">
              <a:rPr lang="en-US" smtClean="0"/>
              <a:t>26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39072510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2"/>
            </a:pPr>
            <a:r>
              <a:rPr lang="en-US" sz="1000" dirty="0">
                <a:solidFill>
                  <a:prstClr val="black"/>
                </a:solidFill>
                <a:latin typeface="Arial"/>
                <a:ea typeface="Times New Roman"/>
                <a:cs typeface="Segoe UI"/>
              </a:rPr>
              <a:t>Double-click </a:t>
            </a:r>
            <a:r>
              <a:rPr lang="en-US" sz="1000" b="1" dirty="0">
                <a:solidFill>
                  <a:prstClr val="black"/>
                </a:solidFill>
                <a:latin typeface="Arial"/>
                <a:ea typeface="Times New Roman"/>
                <a:cs typeface="Times New Roman"/>
              </a:rPr>
              <a:t>video.js</a:t>
            </a:r>
            <a:r>
              <a:rPr lang="en-US" sz="1000" dirty="0">
                <a:solidFill>
                  <a:prstClr val="black"/>
                </a:solidFill>
                <a:latin typeface="Arial"/>
                <a:ea typeface="Times New Roman"/>
                <a:cs typeface="Segoe UI"/>
              </a:rPr>
              <a:t> to display the JavaScript code in the Code Editor window. Scroll through this file and explain that this is the code that handles the video player controls on the Home page.</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2"/>
            </a:pPr>
            <a:r>
              <a:rPr lang="en-US" sz="1000" dirty="0">
                <a:solidFill>
                  <a:prstClr val="black"/>
                </a:solidFill>
                <a:latin typeface="Arial"/>
                <a:ea typeface="Times New Roman"/>
                <a:cs typeface="Segoe UI"/>
              </a:rPr>
              <a:t>On the </a:t>
            </a:r>
            <a:r>
              <a:rPr lang="en-US" sz="1000" b="1" dirty="0">
                <a:solidFill>
                  <a:prstClr val="black"/>
                </a:solidFill>
                <a:latin typeface="Arial"/>
                <a:ea typeface="Times New Roman"/>
                <a:cs typeface="Times New Roman"/>
              </a:rPr>
              <a:t>Debug</a:t>
            </a:r>
            <a:r>
              <a:rPr lang="en-US" sz="1000" dirty="0">
                <a:solidFill>
                  <a:prstClr val="black"/>
                </a:solidFill>
                <a:latin typeface="Arial"/>
                <a:ea typeface="Times New Roman"/>
                <a:cs typeface="Segoe UI"/>
              </a:rPr>
              <a:t> menu, click </a:t>
            </a:r>
            <a:r>
              <a:rPr lang="en-US" sz="1000" b="1" dirty="0">
                <a:solidFill>
                  <a:prstClr val="black"/>
                </a:solidFill>
                <a:latin typeface="Arial"/>
                <a:ea typeface="Times New Roman"/>
                <a:cs typeface="Times New Roman"/>
              </a:rPr>
              <a:t>Start Without Debugging</a:t>
            </a:r>
            <a:r>
              <a:rPr lang="en-US" sz="1000" dirty="0">
                <a:solidFill>
                  <a:prstClr val="black"/>
                </a:solidFill>
                <a:latin typeface="Arial"/>
                <a:ea typeface="Times New Roman"/>
                <a:cs typeface="Segoe UI"/>
              </a:rPr>
              <a:t>. Explain that this step saves changes that might have been made to the HTML files, stylesheets, and JavaScript code files, and then starts the web application running. It then moves to the Home page of the application and displays it by using Internet Explorer.</a:t>
            </a:r>
            <a:endParaRPr lang="en-US" sz="1000" dirty="0">
              <a:solidFill>
                <a:prstClr val="black"/>
              </a:solidFill>
              <a:latin typeface="Arial"/>
              <a:ea typeface="Times New Roman"/>
              <a:cs typeface="Times New Roman"/>
            </a:endParaRP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I</a:t>
            </a:r>
            <a:r>
              <a:rPr lang="en-US" sz="1000" dirty="0">
                <a:solidFill>
                  <a:srgbClr val="000000"/>
                </a:solidFill>
                <a:latin typeface="Arial"/>
                <a:ea typeface="Calibri"/>
                <a:cs typeface="Times New Roman"/>
              </a:rPr>
              <a:t>f the message </a:t>
            </a:r>
            <a:r>
              <a:rPr lang="en-US" sz="1000" b="1" dirty="0">
                <a:solidFill>
                  <a:prstClr val="black"/>
                </a:solidFill>
                <a:latin typeface="Arial"/>
                <a:ea typeface="Calibri"/>
                <a:cs typeface="Times New Roman"/>
              </a:rPr>
              <a:t>Intranet settings are turned off by default</a:t>
            </a:r>
            <a:r>
              <a:rPr lang="en-US" sz="1000" dirty="0">
                <a:solidFill>
                  <a:srgbClr val="000000"/>
                </a:solidFill>
                <a:latin typeface="Arial"/>
                <a:ea typeface="Calibri"/>
                <a:cs typeface="Times New Roman"/>
              </a:rPr>
              <a:t> appears, click </a:t>
            </a:r>
            <a:r>
              <a:rPr lang="en-US" sz="1000" b="1" dirty="0">
                <a:solidFill>
                  <a:prstClr val="black"/>
                </a:solidFill>
                <a:latin typeface="Arial"/>
                <a:ea typeface="Calibri"/>
                <a:cs typeface="Times New Roman"/>
              </a:rPr>
              <a:t>Don’t show this message</a:t>
            </a:r>
            <a:r>
              <a:rPr lang="en-US" sz="1000" dirty="0">
                <a:solidFill>
                  <a:srgbClr val="000000"/>
                </a:solidFill>
                <a:latin typeface="Arial"/>
                <a:ea typeface="Calibri"/>
                <a:cs typeface="Times New Roman"/>
              </a:rPr>
              <a:t> again. </a:t>
            </a:r>
            <a:endParaRPr lang="en-US" sz="1000" dirty="0">
              <a:solidFill>
                <a:prstClr val="black"/>
              </a:solidFill>
              <a:latin typeface="Arial"/>
              <a:ea typeface="Calibri"/>
              <a:cs typeface="Times New Roman"/>
            </a:endParaRPr>
          </a:p>
          <a:p>
            <a:pPr marL="228600" lvl="0" indent="-228600">
              <a:lnSpc>
                <a:spcPct val="115000"/>
              </a:lnSpc>
              <a:spcAft>
                <a:spcPts val="995"/>
              </a:spcAft>
              <a:buAutoNum type="arabicPeriod" startAt="14"/>
            </a:pPr>
            <a:r>
              <a:rPr lang="en-US" sz="1000" dirty="0" smtClean="0">
                <a:solidFill>
                  <a:prstClr val="black"/>
                </a:solidFill>
                <a:latin typeface="Arial"/>
                <a:ea typeface="Times New Roman"/>
                <a:cs typeface="Segoe UI"/>
              </a:rPr>
              <a:t>  Point </a:t>
            </a:r>
            <a:r>
              <a:rPr lang="en-US" sz="1000" dirty="0">
                <a:solidFill>
                  <a:prstClr val="black"/>
                </a:solidFill>
                <a:latin typeface="Arial"/>
                <a:ea typeface="Times New Roman"/>
                <a:cs typeface="Segoe UI"/>
              </a:rPr>
              <a:t>out that the web application runs by using a local instance of IIS Express on the virtual </a:t>
            </a:r>
            <a:endParaRPr lang="en-US" sz="1000" dirty="0" smtClean="0">
              <a:solidFill>
                <a:prstClr val="black"/>
              </a:solidFill>
              <a:latin typeface="Arial"/>
              <a:ea typeface="Times New Roman"/>
              <a:cs typeface="Segoe UI"/>
            </a:endParaRPr>
          </a:p>
          <a:p>
            <a:pPr lvl="0">
              <a:lnSpc>
                <a:spcPct val="115000"/>
              </a:lnSpc>
              <a:spcAft>
                <a:spcPts val="995"/>
              </a:spcAft>
            </a:pPr>
            <a:r>
              <a:rPr lang="en-US" sz="1000" dirty="0">
                <a:solidFill>
                  <a:prstClr val="black"/>
                </a:solidFill>
                <a:latin typeface="Arial"/>
                <a:ea typeface="Times New Roman"/>
                <a:cs typeface="Segoe UI"/>
              </a:rPr>
              <a:t> </a:t>
            </a:r>
            <a:r>
              <a:rPr lang="en-US" sz="1000" dirty="0" smtClean="0">
                <a:solidFill>
                  <a:prstClr val="black"/>
                </a:solidFill>
                <a:latin typeface="Arial"/>
                <a:ea typeface="Times New Roman"/>
                <a:cs typeface="Segoe UI"/>
              </a:rPr>
              <a:t>       machine</a:t>
            </a:r>
            <a:r>
              <a:rPr lang="en-US" sz="1000" dirty="0">
                <a:solidFill>
                  <a:prstClr val="black"/>
                </a:solidFill>
                <a:latin typeface="Arial"/>
                <a:ea typeface="Times New Roman"/>
                <a:cs typeface="Segoe UI"/>
              </a:rPr>
              <a:t>; highlight the URL in the address bar of Internet Explorer.</a:t>
            </a:r>
            <a:endParaRPr lang="en-US" sz="1000" dirty="0">
              <a:solidFill>
                <a:prstClr val="black"/>
              </a:solidFill>
              <a:latin typeface="Arial"/>
              <a:ea typeface="Times New Roman"/>
              <a:cs typeface="Times New Roman"/>
            </a:endParaRPr>
          </a:p>
          <a:p>
            <a:pPr lvl="0">
              <a:lnSpc>
                <a:spcPct val="115000"/>
              </a:lnSpc>
              <a:spcAft>
                <a:spcPts val="995"/>
              </a:spcAft>
            </a:pPr>
            <a:r>
              <a:rPr lang="en-US" sz="1000" dirty="0" smtClean="0">
                <a:solidFill>
                  <a:prstClr val="black"/>
                </a:solidFill>
                <a:latin typeface="Arial"/>
                <a:ea typeface="Times New Roman"/>
                <a:cs typeface="Segoe UI"/>
              </a:rPr>
              <a:t>15.   Quickly </a:t>
            </a:r>
            <a:r>
              <a:rPr lang="en-US" sz="1000" dirty="0">
                <a:solidFill>
                  <a:prstClr val="black"/>
                </a:solidFill>
                <a:latin typeface="Arial"/>
                <a:ea typeface="Times New Roman"/>
                <a:cs typeface="Segoe UI"/>
              </a:rPr>
              <a:t>visit each of the pages in the application by using the links in the navigation bar at the top of </a:t>
            </a:r>
            <a:r>
              <a:rPr lang="en-US" sz="1000" dirty="0" smtClean="0">
                <a:solidFill>
                  <a:prstClr val="black"/>
                </a:solidFill>
                <a:latin typeface="Arial"/>
                <a:ea typeface="Times New Roman"/>
                <a:cs typeface="Segoe UI"/>
              </a:rPr>
              <a:t>  </a:t>
            </a:r>
          </a:p>
          <a:p>
            <a:pPr lvl="0">
              <a:lnSpc>
                <a:spcPct val="115000"/>
              </a:lnSpc>
              <a:spcAft>
                <a:spcPts val="995"/>
              </a:spcAft>
            </a:pPr>
            <a:r>
              <a:rPr lang="en-US" sz="1000" dirty="0" smtClean="0">
                <a:solidFill>
                  <a:prstClr val="black"/>
                </a:solidFill>
                <a:latin typeface="Arial"/>
                <a:ea typeface="Times New Roman"/>
                <a:cs typeface="Segoe UI"/>
              </a:rPr>
              <a:t>        the </a:t>
            </a:r>
            <a:r>
              <a:rPr lang="en-US" sz="1000" dirty="0">
                <a:solidFill>
                  <a:prstClr val="black"/>
                </a:solidFill>
                <a:latin typeface="Arial"/>
                <a:ea typeface="Times New Roman"/>
                <a:cs typeface="Segoe UI"/>
              </a:rPr>
              <a:t>web page. </a:t>
            </a:r>
            <a:endParaRPr lang="en-US" sz="1000" dirty="0">
              <a:solidFill>
                <a:prstClr val="black"/>
              </a:solidFill>
              <a:latin typeface="Arial"/>
              <a:ea typeface="Times New Roman"/>
              <a:cs typeface="Times New Roman"/>
            </a:endParaRP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srgbClr val="000000"/>
                </a:solidFill>
                <a:latin typeface="Arial"/>
                <a:ea typeface="Calibri"/>
                <a:cs typeface="Times New Roman"/>
              </a:rPr>
              <a:t>On the </a:t>
            </a:r>
            <a:r>
              <a:rPr lang="en-US" sz="1000" b="1" dirty="0">
                <a:solidFill>
                  <a:prstClr val="black"/>
                </a:solidFill>
                <a:latin typeface="Arial"/>
                <a:ea typeface="Calibri"/>
                <a:cs typeface="Times New Roman"/>
              </a:rPr>
              <a:t>Location</a:t>
            </a:r>
            <a:r>
              <a:rPr lang="en-US" sz="1000" dirty="0">
                <a:solidFill>
                  <a:srgbClr val="000000"/>
                </a:solidFill>
                <a:latin typeface="Arial"/>
                <a:ea typeface="Calibri"/>
                <a:cs typeface="Times New Roman"/>
              </a:rPr>
              <a:t> page, the message </a:t>
            </a:r>
            <a:r>
              <a:rPr lang="en-US" sz="1000" b="1" dirty="0">
                <a:solidFill>
                  <a:prstClr val="black"/>
                </a:solidFill>
                <a:latin typeface="Arial"/>
                <a:ea typeface="Calibri"/>
                <a:cs typeface="Times New Roman"/>
              </a:rPr>
              <a:t>localhost wants to track your physical location</a:t>
            </a:r>
            <a:r>
              <a:rPr lang="en-US" sz="1000" dirty="0">
                <a:solidFill>
                  <a:srgbClr val="000000"/>
                </a:solidFill>
                <a:latin typeface="Arial"/>
                <a:ea typeface="Calibri"/>
                <a:cs typeface="Times New Roman"/>
              </a:rPr>
              <a:t> will appear; click </a:t>
            </a:r>
            <a:r>
              <a:rPr lang="en-US" sz="1000" b="1" dirty="0">
                <a:solidFill>
                  <a:prstClr val="black"/>
                </a:solidFill>
                <a:latin typeface="Arial"/>
                <a:ea typeface="Calibri"/>
                <a:cs typeface="Times New Roman"/>
              </a:rPr>
              <a:t>Allow once</a:t>
            </a:r>
            <a:r>
              <a:rPr lang="en-US" sz="1000" dirty="0">
                <a:solidFill>
                  <a:srgbClr val="000000"/>
                </a:solidFill>
                <a:latin typeface="Arial"/>
                <a:ea typeface="Calibri"/>
                <a:cs typeface="Times New Roman"/>
              </a:rPr>
              <a:t>. In the </a:t>
            </a:r>
            <a:r>
              <a:rPr lang="en-US" sz="1000" b="1" dirty="0">
                <a:solidFill>
                  <a:prstClr val="black"/>
                </a:solidFill>
                <a:latin typeface="Arial"/>
                <a:ea typeface="Calibri"/>
                <a:cs typeface="Times New Roman"/>
              </a:rPr>
              <a:t>Enable Location Services</a:t>
            </a:r>
            <a:r>
              <a:rPr lang="en-US" sz="1000" dirty="0">
                <a:solidFill>
                  <a:srgbClr val="000000"/>
                </a:solidFill>
                <a:latin typeface="Arial"/>
                <a:ea typeface="Calibri"/>
                <a:cs typeface="Times New Roman"/>
              </a:rPr>
              <a:t> dialog box, click </a:t>
            </a:r>
            <a:r>
              <a:rPr lang="en-US" sz="1000" b="1" dirty="0">
                <a:solidFill>
                  <a:prstClr val="black"/>
                </a:solidFill>
                <a:latin typeface="Arial"/>
                <a:ea typeface="Calibri"/>
                <a:cs typeface="Times New Roman"/>
              </a:rPr>
              <a:t>Yes</a:t>
            </a:r>
            <a:r>
              <a:rPr lang="en-US" sz="1000" dirty="0">
                <a:solidFill>
                  <a:srgbClr val="000000"/>
                </a:solidFill>
                <a:latin typeface="Arial"/>
                <a:ea typeface="Calibri"/>
                <a:cs typeface="Times New Roman"/>
              </a:rPr>
              <a:t>.</a:t>
            </a:r>
            <a:endParaRPr lang="en-US" sz="1000" dirty="0">
              <a:solidFill>
                <a:prstClr val="black"/>
              </a:solidFill>
              <a:latin typeface="Arial"/>
              <a:ea typeface="Calibri"/>
              <a:cs typeface="Times New Roman"/>
            </a:endParaRPr>
          </a:p>
          <a:p>
            <a:pPr lvl="0">
              <a:lnSpc>
                <a:spcPct val="115000"/>
              </a:lnSpc>
              <a:spcAft>
                <a:spcPts val="995"/>
              </a:spcAft>
            </a:pPr>
            <a:r>
              <a:rPr lang="en-US" sz="1000" dirty="0" smtClean="0">
                <a:solidFill>
                  <a:prstClr val="black"/>
                </a:solidFill>
                <a:latin typeface="Arial"/>
                <a:ea typeface="Times New Roman"/>
                <a:cs typeface="Times New Roman"/>
              </a:rPr>
              <a:t>16.     Explain </a:t>
            </a:r>
            <a:r>
              <a:rPr lang="en-US" sz="1000" dirty="0">
                <a:solidFill>
                  <a:prstClr val="black"/>
                </a:solidFill>
                <a:latin typeface="Arial"/>
                <a:ea typeface="Times New Roman"/>
                <a:cs typeface="Times New Roman"/>
              </a:rPr>
              <a:t>that the first exercise of the lab provides more information about the purpose of each web </a:t>
            </a:r>
            <a:r>
              <a:rPr lang="en-US" sz="1000" dirty="0" smtClean="0">
                <a:solidFill>
                  <a:prstClr val="black"/>
                </a:solidFill>
                <a:latin typeface="Arial"/>
                <a:ea typeface="Times New Roman"/>
                <a:cs typeface="Times New Roman"/>
              </a:rPr>
              <a:t> </a:t>
            </a:r>
          </a:p>
          <a:p>
            <a:pPr lvl="0">
              <a:lnSpc>
                <a:spcPct val="115000"/>
              </a:lnSpc>
              <a:spcAft>
                <a:spcPts val="995"/>
              </a:spcAft>
            </a:pPr>
            <a:r>
              <a:rPr lang="en-US" sz="1000" dirty="0">
                <a:solidFill>
                  <a:prstClr val="black"/>
                </a:solidFill>
                <a:latin typeface="Arial"/>
                <a:ea typeface="Times New Roman"/>
                <a:cs typeface="Times New Roman"/>
              </a:rPr>
              <a:t> </a:t>
            </a:r>
            <a:r>
              <a:rPr lang="en-US" sz="1000" dirty="0" smtClean="0">
                <a:solidFill>
                  <a:prstClr val="black"/>
                </a:solidFill>
                <a:latin typeface="Arial"/>
                <a:ea typeface="Times New Roman"/>
                <a:cs typeface="Times New Roman"/>
              </a:rPr>
              <a:t>         page </a:t>
            </a:r>
            <a:r>
              <a:rPr lang="en-US" sz="1000" dirty="0">
                <a:solidFill>
                  <a:prstClr val="black"/>
                </a:solidFill>
                <a:latin typeface="Arial"/>
                <a:ea typeface="Times New Roman"/>
                <a:cs typeface="Times New Roman"/>
              </a:rPr>
              <a:t>in the application.</a:t>
            </a:r>
          </a:p>
          <a:p>
            <a:pPr lvl="0">
              <a:lnSpc>
                <a:spcPct val="115000"/>
              </a:lnSpc>
              <a:spcAft>
                <a:spcPts val="995"/>
              </a:spcAft>
            </a:pPr>
            <a:r>
              <a:rPr lang="en-US" sz="1000" dirty="0" smtClean="0">
                <a:solidFill>
                  <a:prstClr val="black"/>
                </a:solidFill>
                <a:latin typeface="Arial"/>
                <a:ea typeface="Times New Roman"/>
                <a:cs typeface="Times New Roman"/>
              </a:rPr>
              <a:t>17.     Close </a:t>
            </a:r>
            <a:r>
              <a:rPr lang="en-US" sz="1000" dirty="0">
                <a:solidFill>
                  <a:prstClr val="black"/>
                </a:solidFill>
                <a:latin typeface="Arial"/>
                <a:ea typeface="Times New Roman"/>
                <a:cs typeface="Times New Roman"/>
              </a:rPr>
              <a:t>Internet Explorer.</a:t>
            </a:r>
          </a:p>
          <a:p>
            <a:pPr lvl="0">
              <a:lnSpc>
                <a:spcPct val="115000"/>
              </a:lnSpc>
              <a:spcAft>
                <a:spcPts val="1000"/>
              </a:spcAft>
            </a:pPr>
            <a:r>
              <a:rPr lang="en-US" sz="1000" b="1" dirty="0">
                <a:solidFill>
                  <a:prstClr val="black"/>
                </a:solidFill>
                <a:latin typeface="Arial"/>
                <a:ea typeface="Calibri"/>
                <a:cs typeface="Times New Roman"/>
              </a:rPr>
              <a:t>Preparation Steps</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Start the MSL-TMG1 virtual machine if it is not already running.</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Start the 20480B-SEA-DEV11 virtual machine if it is not already running, and log on as </a:t>
            </a:r>
            <a:r>
              <a:rPr lang="en-US" sz="1000" b="1" dirty="0">
                <a:solidFill>
                  <a:prstClr val="black"/>
                </a:solidFill>
                <a:latin typeface="Arial"/>
                <a:ea typeface="Times New Roman"/>
                <a:cs typeface="Times New Roman"/>
              </a:rPr>
              <a:t>Student</a:t>
            </a:r>
            <a:r>
              <a:rPr lang="en-US" sz="1000" dirty="0">
                <a:solidFill>
                  <a:prstClr val="black"/>
                </a:solidFill>
                <a:latin typeface="Arial"/>
                <a:ea typeface="Times New Roman"/>
                <a:cs typeface="Times New Roman"/>
              </a:rPr>
              <a:t> with the password </a:t>
            </a:r>
            <a:r>
              <a:rPr lang="en-US" sz="1000" b="1" dirty="0">
                <a:solidFill>
                  <a:prstClr val="black"/>
                </a:solidFill>
                <a:latin typeface="Arial"/>
                <a:ea typeface="Times New Roman"/>
                <a:cs typeface="Times New Roman"/>
              </a:rPr>
              <a:t>Pa$$w0rd</a:t>
            </a:r>
            <a:r>
              <a:rPr lang="en-US" sz="1000" dirty="0">
                <a:solidFill>
                  <a:prstClr val="black"/>
                </a:solidFill>
                <a:latin typeface="Arial"/>
                <a:ea typeface="Times New Roman"/>
                <a:cs typeface="Times New Roman"/>
              </a:rPr>
              <a:t>.</a:t>
            </a:r>
            <a:endParaRPr lang="en-US" dirty="0"/>
          </a:p>
        </p:txBody>
      </p:sp>
      <p:sp>
        <p:nvSpPr>
          <p:cNvPr id="4" name="Slide Number Placeholder 3"/>
          <p:cNvSpPr>
            <a:spLocks noGrp="1"/>
          </p:cNvSpPr>
          <p:nvPr>
            <p:ph type="sldNum" sz="quarter" idx="10"/>
          </p:nvPr>
        </p:nvSpPr>
        <p:spPr/>
        <p:txBody>
          <a:bodyPr/>
          <a:lstStyle/>
          <a:p>
            <a:fld id="{F93F8BFA-9746-4BA5-A005-789A6ADF45AE}" type="slidenum">
              <a:rPr lang="en-US" smtClean="0"/>
              <a:t>27</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42422160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Explain that the purpose of this lab is to enable students to examine the application that they will be building, starting in the lab for module 2. Students should also use this lab to gain some familiarity with the Visual Studio 2012 development environment that they will be using.</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Depending on the level of the experience of students, the first exercise, "Exploring the Contoso Conference Application" can either be performed by the students, conducted as a demonstration by the instructor (by extending the demonstration that occurs immediately prior to this lab), or both.</a:t>
            </a:r>
            <a:endParaRPr lang="en-US" sz="1000" dirty="0">
              <a:latin typeface="Arial"/>
              <a:ea typeface="Calibri"/>
              <a:cs typeface="Times New Roman"/>
            </a:endParaRPr>
          </a:p>
          <a:p>
            <a:pPr>
              <a:lnSpc>
                <a:spcPct val="115000"/>
              </a:lnSpc>
              <a:spcAft>
                <a:spcPts val="1000"/>
              </a:spcAft>
            </a:pPr>
            <a:r>
              <a:rPr lang="en-GB" sz="1000" dirty="0">
                <a:solidFill>
                  <a:srgbClr val="000000"/>
                </a:solidFill>
                <a:latin typeface="Arial"/>
                <a:ea typeface="Calibri"/>
                <a:cs typeface="Segoe UI"/>
              </a:rPr>
              <a:t>Exercise 1: Exploring the Contoso Conference Application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 this exercise, you will run the Contoso Conference web application and examine each of the functions it provides.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The Contoso Conference web application contains the following pages:</a:t>
            </a:r>
            <a:endParaRPr lang="en-US" sz="1000" dirty="0">
              <a:latin typeface="Arial"/>
              <a:ea typeface="Calibri"/>
              <a:cs typeface="Times New Roman"/>
            </a:endParaRPr>
          </a:p>
          <a:p>
            <a:pPr marL="342900" lvl="0" indent="-342900">
              <a:lnSpc>
                <a:spcPct val="115000"/>
              </a:lnSpc>
              <a:spcAft>
                <a:spcPts val="995"/>
              </a:spcAft>
              <a:buFont typeface="Symbol"/>
              <a:buChar char=""/>
            </a:pPr>
            <a:r>
              <a:rPr lang="en-US" sz="1000" dirty="0" smtClean="0">
                <a:effectLst/>
                <a:latin typeface="Arial"/>
                <a:ea typeface="Times New Roman"/>
                <a:cs typeface="Segoe UI"/>
              </a:rPr>
              <a:t>The Home page, which provides a brief overview of the conference, the speakers, and the sponsors. The Home page also includes a video from the previous conference.</a:t>
            </a:r>
            <a:endParaRPr lang="en-US"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effectLst/>
                <a:latin typeface="Arial"/>
                <a:ea typeface="Times New Roman"/>
                <a:cs typeface="Segoe UI"/>
              </a:rPr>
              <a:t>The About page, which provides more detail about the conference and the technologies that it covers.</a:t>
            </a:r>
            <a:endParaRPr lang="en-US"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effectLst/>
                <a:latin typeface="Arial"/>
                <a:ea typeface="Times New Roman"/>
                <a:cs typeface="Segoe UI"/>
              </a:rPr>
              <a:t>The Schedule page, which lists the conference sessions. The conference has two concurrent tracks, and the sessions are organized by track. Some sessions are common to both tracks.</a:t>
            </a:r>
            <a:endParaRPr lang="en-US"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effectLst/>
                <a:latin typeface="Arial"/>
                <a:ea typeface="Times New Roman"/>
                <a:cs typeface="Segoe UI"/>
              </a:rPr>
              <a:t>The Register page, which enables the user to provide their details and register for the conference.</a:t>
            </a:r>
            <a:endParaRPr lang="en-US"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effectLst/>
                <a:latin typeface="Arial"/>
                <a:ea typeface="Times New Roman"/>
                <a:cs typeface="Segoe UI"/>
              </a:rPr>
              <a:t>The Location page, which provides information about the conference location and a map of the venue.</a:t>
            </a:r>
            <a:endParaRPr lang="en-US"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effectLst/>
                <a:latin typeface="Arial"/>
                <a:ea typeface="Times New Roman"/>
                <a:cs typeface="Segoe UI"/>
              </a:rPr>
              <a:t>The Live page, which enables an attendee to submit technical questions to the speakers running the conference sessions. The page displays the answer from the speaker, together with questions (with answers) posted by other conference attendees.</a:t>
            </a:r>
            <a:endParaRPr lang="en-US"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effectLst/>
                <a:latin typeface="Arial"/>
                <a:ea typeface="Times New Roman"/>
                <a:cs typeface="Segoe UI"/>
              </a:rPr>
              <a:t>The Feedback page, which enables the user to rate conference sessions and speakers.</a:t>
            </a:r>
            <a:endParaRPr lang="en-US" sz="1000" dirty="0" smtClean="0">
              <a:effectLst/>
              <a:latin typeface="Arial"/>
              <a:ea typeface="Times New Roman"/>
              <a:cs typeface="Times New Roman"/>
            </a:endParaRPr>
          </a:p>
          <a:p>
            <a:pPr>
              <a:lnSpc>
                <a:spcPct val="115000"/>
              </a:lnSpc>
              <a:spcAft>
                <a:spcPts val="1000"/>
              </a:spcAft>
            </a:pPr>
            <a:r>
              <a:rPr lang="en-US" sz="1000" dirty="0">
                <a:latin typeface="Arial"/>
                <a:ea typeface="Calibri"/>
                <a:cs typeface="Segoe UI"/>
              </a:rPr>
              <a:t>Instructor Note: This exercise is a guided walkthrough of the application; it reinforces the demonstration presented in the module immediately prior to the lab.</a:t>
            </a:r>
            <a:endParaRPr lang="en-US" sz="1000" dirty="0">
              <a:latin typeface="Arial"/>
              <a:ea typeface="Calibri"/>
              <a:cs typeface="Times New Roman"/>
            </a:endParaRPr>
          </a:p>
          <a:p>
            <a:pPr>
              <a:lnSpc>
                <a:spcPct val="115000"/>
              </a:lnSpc>
              <a:spcAft>
                <a:spcPts val="1000"/>
              </a:spcAft>
            </a:pPr>
            <a:r>
              <a:rPr lang="en-GB" sz="1000" dirty="0">
                <a:solidFill>
                  <a:srgbClr val="000000"/>
                </a:solidFill>
                <a:latin typeface="Arial"/>
                <a:ea typeface="Calibri"/>
                <a:cs typeface="Segoe UI"/>
              </a:rPr>
              <a:t>Exercise 2: Examining and Modifying the Contoso Conference Application</a:t>
            </a:r>
            <a:endParaRPr lang="en-US" sz="1000" dirty="0">
              <a:latin typeface="Arial"/>
              <a:ea typeface="Calibri"/>
              <a:cs typeface="Times New Roman"/>
            </a:endParaRP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93F8BFA-9746-4BA5-A005-789A6ADF45AE}" type="slidenum">
              <a:rPr lang="en-US" smtClean="0"/>
              <a:t>28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39902469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1000"/>
              </a:spcAft>
            </a:pPr>
            <a:r>
              <a:rPr lang="en-US" sz="1000" dirty="0">
                <a:solidFill>
                  <a:prstClr val="black"/>
                </a:solidFill>
                <a:latin typeface="Arial"/>
                <a:ea typeface="Calibri"/>
                <a:cs typeface="Segoe UI"/>
              </a:rPr>
              <a:t>In this exercise, you will examine the Visual Studio 2012 project for the Contoso Conference application. You will see how the project is structured, and how the files and scripts for the project are organized into folders. You will then run the application again, make some modifications to the HTML markup and CSS, and view the results.</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Segoe UI"/>
              </a:rPr>
              <a:t>Instructor Note: The aim of this lab is to get students up to speed using Visual Studio 2012 with a web application. Students will also gain some experience with using Visual Studio 2012 to edit the HTML markup and CSS styling for a live application.</a:t>
            </a:r>
            <a:endParaRPr lang="en-US" dirty="0"/>
          </a:p>
        </p:txBody>
      </p:sp>
      <p:sp>
        <p:nvSpPr>
          <p:cNvPr id="4" name="Slide Number Placeholder 3"/>
          <p:cNvSpPr>
            <a:spLocks noGrp="1"/>
          </p:cNvSpPr>
          <p:nvPr>
            <p:ph type="sldNum" sz="quarter" idx="10"/>
          </p:nvPr>
        </p:nvSpPr>
        <p:spPr/>
        <p:txBody>
          <a:bodyPr/>
          <a:lstStyle/>
          <a:p>
            <a:fld id="{F93F8BFA-9746-4BA5-A005-789A6ADF45AE}" type="slidenum">
              <a:rPr lang="en-US" smtClean="0"/>
              <a:t>29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37823773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Much of the material in this lesson should be revision. Do not spend too much time on this material, but use it to get a feel for how familiar the students are with HTML.</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93F8BFA-9746-4BA5-A005-789A6ADF45AE}" type="slidenum">
              <a:rPr lang="en-US" smtClean="0"/>
              <a:t>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2349542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F93F8BFA-9746-4BA5-A005-789A6ADF45AE}" type="slidenum">
              <a:rPr lang="en-US" smtClean="0"/>
              <a:t>30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5954186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What are the four elements that define the basic structure of an HTML page? </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The </a:t>
            </a:r>
            <a:r>
              <a:rPr lang="en-US" sz="1000" b="1" dirty="0">
                <a:latin typeface="Arial"/>
                <a:ea typeface="Calibri"/>
                <a:cs typeface="Times New Roman"/>
              </a:rPr>
              <a:t>DOCTYPE</a:t>
            </a:r>
            <a:r>
              <a:rPr lang="en-US" sz="1000" dirty="0">
                <a:latin typeface="Arial"/>
                <a:ea typeface="Calibri"/>
                <a:cs typeface="Segoe UI"/>
              </a:rPr>
              <a:t> declaration, and the </a:t>
            </a:r>
            <a:r>
              <a:rPr lang="en-US" sz="1000" b="1" dirty="0">
                <a:latin typeface="Arial"/>
                <a:ea typeface="Calibri"/>
                <a:cs typeface="Times New Roman"/>
              </a:rPr>
              <a:t>&lt;html&gt;</a:t>
            </a:r>
            <a:r>
              <a:rPr lang="en-US" sz="1000" dirty="0">
                <a:latin typeface="Arial"/>
                <a:ea typeface="Calibri"/>
                <a:cs typeface="Segoe UI"/>
              </a:rPr>
              <a:t>, </a:t>
            </a:r>
            <a:r>
              <a:rPr lang="en-US" sz="1000" b="1" dirty="0">
                <a:latin typeface="Arial"/>
                <a:ea typeface="Calibri"/>
                <a:cs typeface="Times New Roman"/>
              </a:rPr>
              <a:t>&lt;head&gt;</a:t>
            </a:r>
            <a:r>
              <a:rPr lang="en-US" sz="1000" dirty="0">
                <a:latin typeface="Arial"/>
                <a:ea typeface="Calibri"/>
                <a:cs typeface="Segoe UI"/>
              </a:rPr>
              <a:t>, and </a:t>
            </a:r>
            <a:r>
              <a:rPr lang="en-US" sz="1000" b="1" dirty="0">
                <a:latin typeface="Arial"/>
                <a:ea typeface="Calibri"/>
                <a:cs typeface="Times New Roman"/>
              </a:rPr>
              <a:t>&lt;body&gt;</a:t>
            </a:r>
            <a:r>
              <a:rPr lang="en-US" sz="1000" dirty="0">
                <a:latin typeface="Arial"/>
                <a:ea typeface="Calibri"/>
                <a:cs typeface="Segoe UI"/>
              </a:rPr>
              <a:t> elements.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GB" sz="1000" dirty="0">
                <a:solidFill>
                  <a:srgbClr val="000000"/>
                </a:solidFill>
                <a:latin typeface="Arial"/>
                <a:ea typeface="Calibri"/>
                <a:cs typeface="Segoe UI"/>
              </a:rPr>
              <a:t>What is the best way to apply CSS rules to HTML elements that occur in several different pages?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)Option 1: Include all rules for each element in the &lt;style&gt; attribute of the element.</a:t>
            </a:r>
          </a:p>
          <a:p>
            <a:pPr>
              <a:lnSpc>
                <a:spcPct val="115000"/>
              </a:lnSpc>
              <a:spcAft>
                <a:spcPts val="1000"/>
              </a:spcAft>
            </a:pPr>
            <a:r>
              <a:rPr lang="en-US" sz="1000" dirty="0">
                <a:latin typeface="Arial"/>
                <a:ea typeface="Calibri"/>
                <a:cs typeface="Times New Roman"/>
              </a:rPr>
              <a:t>(   )Option 2: Include the rules for each page in a &lt;style&gt; element in the &lt;head&gt; element.</a:t>
            </a:r>
          </a:p>
          <a:p>
            <a:pPr>
              <a:lnSpc>
                <a:spcPct val="115000"/>
              </a:lnSpc>
              <a:spcAft>
                <a:spcPts val="1000"/>
              </a:spcAft>
            </a:pPr>
            <a:r>
              <a:rPr lang="en-US" sz="1000" dirty="0">
                <a:latin typeface="Arial"/>
                <a:ea typeface="Calibri"/>
                <a:cs typeface="Times New Roman"/>
              </a:rPr>
              <a:t>(   )Option 3: Write the rules for the whole site in one or more style sheets and reference them by using a &lt;style&gt; element in the &lt;head&gt; element of each page.</a:t>
            </a:r>
          </a:p>
          <a:p>
            <a:pPr>
              <a:lnSpc>
                <a:spcPct val="115000"/>
              </a:lnSpc>
              <a:spcAft>
                <a:spcPts val="1000"/>
              </a:spcAft>
            </a:pPr>
            <a:r>
              <a:rPr lang="en-US" sz="1000" dirty="0">
                <a:latin typeface="Arial"/>
                <a:ea typeface="Calibri"/>
                <a:cs typeface="Times New Roman"/>
              </a:rPr>
              <a:t>(   )Option 4: Write the rules for the whole site in one or more style sheets and reference them by using a &lt;link&gt; element in the &lt;head&gt; element of each page.</a:t>
            </a:r>
          </a:p>
          <a:p>
            <a:pPr>
              <a:lnSpc>
                <a:spcPct val="115000"/>
              </a:lnSpc>
              <a:spcAft>
                <a:spcPts val="1000"/>
              </a:spcAft>
            </a:pPr>
            <a:r>
              <a:rPr lang="en-US" sz="1000" dirty="0">
                <a:latin typeface="Arial"/>
                <a:ea typeface="Calibri"/>
                <a:cs typeface="Times New Roman"/>
              </a:rPr>
              <a:t>(   )Option 5: Write the rules for the whole site in one or more style sheets and reference them by using a &lt;stylesheet&gt; element in the &lt;head&gt; element of each page.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Option 4: Write the rules for the whole site in one or more style sheets and reference them by using a &lt;link&gt; element in the &lt;head&gt; element of each page.</a:t>
            </a:r>
          </a:p>
        </p:txBody>
      </p:sp>
      <p:sp>
        <p:nvSpPr>
          <p:cNvPr id="4" name="Slide Number Placeholder 3"/>
          <p:cNvSpPr>
            <a:spLocks noGrp="1"/>
          </p:cNvSpPr>
          <p:nvPr>
            <p:ph type="sldNum" sz="quarter" idx="10"/>
          </p:nvPr>
        </p:nvSpPr>
        <p:spPr/>
        <p:txBody>
          <a:bodyPr/>
          <a:lstStyle/>
          <a:p>
            <a:fld id="{F93F8BFA-9746-4BA5-A005-789A6ADF45AE}" type="slidenum">
              <a:rPr lang="en-US" smtClean="0"/>
              <a:t>31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33275907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Do not spend too long on this topic. The important points to get across are that an HTML page should include a DOCTYPE declaration to enable the browser to determine how to interpret the HTML markup in the page, and if you are using HTML5 you simply need to specify a DOCTYPE of </a:t>
            </a:r>
            <a:r>
              <a:rPr lang="en-US" sz="1000" b="1" dirty="0">
                <a:latin typeface="Arial"/>
                <a:ea typeface="Calibri"/>
                <a:cs typeface="Times New Roman"/>
              </a:rPr>
              <a:t>html</a:t>
            </a:r>
            <a:r>
              <a:rPr lang="en-US" sz="1000" dirty="0">
                <a:latin typeface="Arial"/>
                <a:ea typeface="Calibri"/>
                <a:cs typeface="Segoe UI"/>
              </a:rPr>
              <a:t>.</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Note the inclusion of &lt;meta charset="utf-8"/&gt; in the first 512 bytes of the code example to prevent a security risk. </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Note also that while including the HTML5 DOCTYPE is not mandatory, not doing so means the following:</a:t>
            </a:r>
            <a:endParaRPr lang="en-US" sz="1000" dirty="0">
              <a:latin typeface="Arial"/>
              <a:ea typeface="Calibri"/>
              <a:cs typeface="Times New Roman"/>
            </a:endParaRPr>
          </a:p>
          <a:p>
            <a:pPr marL="342900" lvl="0" indent="-342900">
              <a:lnSpc>
                <a:spcPct val="115000"/>
              </a:lnSpc>
              <a:spcAft>
                <a:spcPts val="995"/>
              </a:spcAft>
              <a:buFont typeface="Symbol"/>
              <a:buChar char=""/>
            </a:pPr>
            <a:r>
              <a:rPr lang="en-US" sz="1000" dirty="0" smtClean="0">
                <a:effectLst/>
                <a:latin typeface="Arial"/>
                <a:ea typeface="Times New Roman"/>
                <a:cs typeface="Segoe UI"/>
              </a:rPr>
              <a:t>Browsers don't recognize that the document is HTML5, and some browsers will ignore the new elements. </a:t>
            </a:r>
            <a:endParaRPr lang="en-US"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effectLst/>
                <a:latin typeface="Arial"/>
                <a:ea typeface="Times New Roman"/>
                <a:cs typeface="Segoe UI"/>
              </a:rPr>
              <a:t>Browsers start working in quirks mode.</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F93F8BFA-9746-4BA5-A005-789A6ADF45AE}" type="slidenum">
              <a:rPr lang="en-US" smtClean="0"/>
              <a:t>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8381014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The global attributes from HTML4 are id, dir, title, lang, class, and style. HTML5 adds 15 more, including accesskey, hidden, spellcheck, tabindex, and translate.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93F8BFA-9746-4BA5-A005-789A6ADF45AE}" type="slidenum">
              <a:rPr lang="en-US" smtClean="0"/>
              <a:t>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4005940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Do not spend too long on this topic as much of it should be review for students. Simply highlight the functionality and refer students to the W3C website (http://go.microsoft.com/fwlink/?LinkID=267709) if they need detailed information.</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93F8BFA-9746-4BA5-A005-789A6ADF45AE}" type="slidenum">
              <a:rPr lang="en-US" smtClean="0"/>
              <a:t>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28595160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The key point is to explain to students that links provide a means to connect pages and other content.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93F8BFA-9746-4BA5-A005-789A6ADF45AE}" type="slidenum">
              <a:rPr lang="en-US" smtClean="0"/>
              <a:t>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39175844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Keep this topic short. It is tempting to go into all the nuances of the different types of input available, but save this discussion for module 4, which covers forms and validation in more detail.</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93F8BFA-9746-4BA5-A005-789A6ADF45AE}" type="slidenum">
              <a:rPr lang="en-US" smtClean="0"/>
              <a:t>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25304458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A complete version of the </a:t>
            </a:r>
            <a:r>
              <a:rPr lang="en-US" sz="1000" b="1" dirty="0">
                <a:latin typeface="Arial"/>
                <a:ea typeface="Calibri"/>
                <a:cs typeface="Times New Roman"/>
              </a:rPr>
              <a:t>ContactUs.html</a:t>
            </a:r>
            <a:r>
              <a:rPr lang="en-US" sz="1000" dirty="0">
                <a:latin typeface="Arial"/>
                <a:ea typeface="Calibri"/>
                <a:cs typeface="Segoe UI"/>
              </a:rPr>
              <a:t> file is available in the </a:t>
            </a:r>
            <a:r>
              <a:rPr lang="en-US" sz="1000" b="1" dirty="0">
                <a:latin typeface="Arial"/>
                <a:ea typeface="Calibri"/>
                <a:cs typeface="Times New Roman"/>
              </a:rPr>
              <a:t>ContactUs – Complete.html</a:t>
            </a:r>
            <a:r>
              <a:rPr lang="en-US" sz="1000" dirty="0">
                <a:latin typeface="Arial"/>
                <a:ea typeface="Calibri"/>
                <a:cs typeface="Segoe UI"/>
              </a:rPr>
              <a:t> file, in the </a:t>
            </a:r>
            <a:r>
              <a:rPr lang="en-US" sz="1000" b="1" dirty="0">
                <a:latin typeface="Arial"/>
                <a:ea typeface="Calibri"/>
                <a:cs typeface="Times New Roman"/>
              </a:rPr>
              <a:t>E:\Mod01\Democode</a:t>
            </a:r>
            <a:r>
              <a:rPr lang="en-US" sz="1000" dirty="0">
                <a:latin typeface="Arial"/>
                <a:ea typeface="Calibri"/>
                <a:cs typeface="Segoe UI"/>
              </a:rPr>
              <a:t> folder. If necessary, copy and paste the HTML markup from this file to save typing during the demonstration.</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Start the </a:t>
            </a:r>
            <a:r>
              <a:rPr lang="en-US" sz="1000" b="1" dirty="0" smtClean="0">
                <a:effectLst/>
                <a:latin typeface="Arial"/>
                <a:ea typeface="Times New Roman"/>
                <a:cs typeface="Times New Roman"/>
              </a:rPr>
              <a:t>MSL-TMG1</a:t>
            </a:r>
            <a:r>
              <a:rPr lang="en-US" sz="1000" dirty="0" smtClean="0">
                <a:effectLst/>
                <a:latin typeface="Arial"/>
                <a:ea typeface="Times New Roman"/>
                <a:cs typeface="Times New Roman"/>
              </a:rPr>
              <a:t> virtual machine if it is not already running.</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Start the </a:t>
            </a:r>
            <a:r>
              <a:rPr lang="en-US" sz="1000" b="1" dirty="0" smtClean="0">
                <a:effectLst/>
                <a:latin typeface="Arial"/>
                <a:ea typeface="Times New Roman"/>
                <a:cs typeface="Times New Roman"/>
              </a:rPr>
              <a:t>20480B-SEA-DEV11</a:t>
            </a:r>
            <a:r>
              <a:rPr lang="en-US" sz="1000" dirty="0" smtClean="0">
                <a:effectLst/>
                <a:latin typeface="Arial"/>
                <a:ea typeface="Times New Roman"/>
                <a:cs typeface="Times New Roman"/>
              </a:rPr>
              <a:t> virtual machine if it is not already running, and log in as </a:t>
            </a:r>
            <a:r>
              <a:rPr lang="en-US" sz="1000" b="1" dirty="0" smtClean="0">
                <a:effectLst/>
                <a:latin typeface="Arial"/>
                <a:ea typeface="Times New Roman"/>
                <a:cs typeface="Times New Roman"/>
              </a:rPr>
              <a:t>Student</a:t>
            </a:r>
            <a:r>
              <a:rPr lang="en-US" sz="1000" dirty="0" smtClean="0">
                <a:effectLst/>
                <a:latin typeface="Arial"/>
                <a:ea typeface="Times New Roman"/>
                <a:cs typeface="Times New Roman"/>
              </a:rPr>
              <a:t> with the password </a:t>
            </a:r>
            <a:r>
              <a:rPr lang="en-US" sz="1000" b="1" dirty="0" smtClean="0">
                <a:effectLst/>
                <a:latin typeface="Arial"/>
                <a:ea typeface="Times New Roman"/>
                <a:cs typeface="Times New Roman"/>
              </a:rPr>
              <a:t>Pa$$w0rd</a:t>
            </a:r>
            <a:endParaRPr lang="en-US" sz="1000" dirty="0" smtClean="0">
              <a:effectLst/>
              <a:latin typeface="Arial"/>
              <a:ea typeface="Times New Roman"/>
              <a:cs typeface="Times New Roman"/>
            </a:endParaRP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Create an HTML Page</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On the Windows 8 </a:t>
            </a:r>
            <a:r>
              <a:rPr lang="en-US" sz="1000" b="1" dirty="0" smtClean="0">
                <a:effectLst/>
                <a:latin typeface="Arial"/>
                <a:ea typeface="Times New Roman"/>
                <a:cs typeface="Times New Roman"/>
              </a:rPr>
              <a:t>Start</a:t>
            </a:r>
            <a:r>
              <a:rPr lang="en-US" sz="1000" dirty="0" smtClean="0">
                <a:solidFill>
                  <a:srgbClr val="000000"/>
                </a:solidFill>
                <a:effectLst/>
                <a:latin typeface="Arial"/>
                <a:ea typeface="Times New Roman"/>
                <a:cs typeface="Segoe UI"/>
              </a:rPr>
              <a:t> screen, right-click outside of any tile, and in the task bar click </a:t>
            </a:r>
            <a:r>
              <a:rPr lang="en-US" sz="1000" b="1" dirty="0" smtClean="0">
                <a:effectLst/>
                <a:latin typeface="Arial"/>
                <a:ea typeface="Times New Roman"/>
                <a:cs typeface="Times New Roman"/>
              </a:rPr>
              <a:t>All apps</a:t>
            </a:r>
            <a:r>
              <a:rPr lang="en-US" sz="1000" dirty="0" smtClean="0">
                <a:solidFill>
                  <a:srgbClr val="000000"/>
                </a:solidFill>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On the Windows 8 </a:t>
            </a:r>
            <a:r>
              <a:rPr lang="en-US" sz="1000" b="1" dirty="0" smtClean="0">
                <a:effectLst/>
                <a:latin typeface="Arial"/>
                <a:ea typeface="Times New Roman"/>
                <a:cs typeface="Times New Roman"/>
              </a:rPr>
              <a:t>Start</a:t>
            </a:r>
            <a:r>
              <a:rPr lang="en-US" sz="1000" dirty="0" smtClean="0">
                <a:solidFill>
                  <a:srgbClr val="000000"/>
                </a:solidFill>
                <a:effectLst/>
                <a:latin typeface="Arial"/>
                <a:ea typeface="Times New Roman"/>
                <a:cs typeface="Segoe UI"/>
              </a:rPr>
              <a:t> screen, in the </a:t>
            </a:r>
            <a:r>
              <a:rPr lang="en-US" sz="1000" b="1" dirty="0" smtClean="0">
                <a:effectLst/>
                <a:latin typeface="Arial"/>
                <a:ea typeface="Times New Roman"/>
                <a:cs typeface="Times New Roman"/>
              </a:rPr>
              <a:t>Windows Accessories</a:t>
            </a:r>
            <a:r>
              <a:rPr lang="en-US" sz="1000" dirty="0" smtClean="0">
                <a:solidFill>
                  <a:srgbClr val="000000"/>
                </a:solidFill>
                <a:effectLst/>
                <a:latin typeface="Arial"/>
                <a:ea typeface="Times New Roman"/>
                <a:cs typeface="Segoe UI"/>
              </a:rPr>
              <a:t> section, click </a:t>
            </a:r>
            <a:r>
              <a:rPr lang="en-US" sz="1000" b="1" dirty="0" smtClean="0">
                <a:effectLst/>
                <a:latin typeface="Arial"/>
                <a:ea typeface="Times New Roman"/>
                <a:cs typeface="Times New Roman"/>
              </a:rPr>
              <a:t>Notepad</a:t>
            </a:r>
            <a:r>
              <a:rPr lang="en-US" sz="1000" dirty="0" smtClean="0">
                <a:solidFill>
                  <a:srgbClr val="000000"/>
                </a:solidFill>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Add the following basic HTML structure to the blank text file.</a:t>
            </a:r>
            <a:endParaRPr lang="en-US" sz="1000" dirty="0" smtClean="0">
              <a:effectLst/>
              <a:latin typeface="Arial"/>
              <a:ea typeface="Times New Roman"/>
              <a:cs typeface="Times New Roman"/>
            </a:endParaRPr>
          </a:p>
          <a:p>
            <a:pPr marL="100330" marR="100330">
              <a:lnSpc>
                <a:spcPts val="1000"/>
              </a:lnSpc>
              <a:spcAft>
                <a:spcPts val="600"/>
              </a:spcAft>
            </a:pPr>
            <a:r>
              <a:rPr lang="nb-NO" sz="1000" dirty="0" smtClean="0">
                <a:effectLst/>
                <a:latin typeface="Arial"/>
                <a:ea typeface="Times New Roman"/>
                <a:cs typeface="Times New Roman"/>
              </a:rPr>
              <a:t>&lt;!DOCTYPE HTML&gt;</a:t>
            </a:r>
            <a:endParaRPr lang="en-US" sz="1000" dirty="0" smtClean="0">
              <a:effectLst/>
              <a:latin typeface="Arial"/>
              <a:ea typeface="Times New Roman"/>
              <a:cs typeface="Times New Roman"/>
            </a:endParaRPr>
          </a:p>
          <a:p>
            <a:pPr marL="100330" marR="100330">
              <a:lnSpc>
                <a:spcPts val="1000"/>
              </a:lnSpc>
              <a:spcAft>
                <a:spcPts val="600"/>
              </a:spcAft>
            </a:pPr>
            <a:r>
              <a:rPr lang="nb-NO" sz="1000" dirty="0" smtClean="0">
                <a:effectLst/>
                <a:latin typeface="Arial"/>
                <a:ea typeface="Times New Roman"/>
                <a:cs typeface="Times New Roman"/>
              </a:rPr>
              <a:t>&lt;html lang="en"&gt;</a:t>
            </a:r>
            <a:endParaRPr lang="en-US" sz="1000" dirty="0" smtClean="0">
              <a:effectLst/>
              <a:latin typeface="Arial"/>
              <a:ea typeface="Times New Roman"/>
              <a:cs typeface="Times New Roman"/>
            </a:endParaRPr>
          </a:p>
          <a:p>
            <a:pPr marL="100330" marR="100330">
              <a:lnSpc>
                <a:spcPts val="1000"/>
              </a:lnSpc>
              <a:spcAft>
                <a:spcPts val="600"/>
              </a:spcAft>
            </a:pPr>
            <a:r>
              <a:rPr lang="nb-NO" sz="1000" dirty="0" smtClean="0">
                <a:effectLst/>
                <a:latin typeface="Arial"/>
                <a:ea typeface="Times New Roman"/>
                <a:cs typeface="Times New Roman"/>
              </a:rPr>
              <a:t>  &lt;head&gt;</a:t>
            </a:r>
            <a:endParaRPr lang="en-US" sz="1000" dirty="0" smtClean="0">
              <a:effectLst/>
              <a:latin typeface="Arial"/>
              <a:ea typeface="Times New Roman"/>
              <a:cs typeface="Times New Roman"/>
            </a:endParaRPr>
          </a:p>
          <a:p>
            <a:pPr marL="100330" marR="100330">
              <a:lnSpc>
                <a:spcPts val="1000"/>
              </a:lnSpc>
              <a:spcAft>
                <a:spcPts val="600"/>
              </a:spcAft>
            </a:pPr>
            <a:r>
              <a:rPr lang="nb-NO" sz="1000" dirty="0" smtClean="0">
                <a:effectLst/>
                <a:latin typeface="Arial"/>
                <a:ea typeface="Times New Roman"/>
                <a:cs typeface="Times New Roman"/>
              </a:rPr>
              <a:t>    &lt;meta charset="UTF-8" /&gt;</a:t>
            </a:r>
            <a:endParaRPr lang="en-US" sz="1000" dirty="0" smtClean="0">
              <a:effectLst/>
              <a:latin typeface="Arial"/>
              <a:ea typeface="Times New Roman"/>
              <a:cs typeface="Times New Roman"/>
            </a:endParaRPr>
          </a:p>
          <a:p>
            <a:pPr marL="100330" marR="100330">
              <a:lnSpc>
                <a:spcPts val="1000"/>
              </a:lnSpc>
              <a:spcAft>
                <a:spcPts val="600"/>
              </a:spcAft>
            </a:pPr>
            <a:r>
              <a:rPr lang="nb-NO" sz="1000" dirty="0" smtClean="0">
                <a:effectLst/>
                <a:latin typeface="Arial"/>
                <a:ea typeface="Times New Roman"/>
                <a:cs typeface="Times New Roman"/>
              </a:rPr>
              <a:t>    </a:t>
            </a:r>
            <a:r>
              <a:rPr lang="en-US" sz="1000" dirty="0" smtClean="0">
                <a:effectLst/>
                <a:latin typeface="Arial"/>
                <a:ea typeface="Times New Roman"/>
                <a:cs typeface="Times New Roman"/>
              </a:rPr>
              <a:t>&lt;title&gt;Contact Us&lt;/title&gt;</a:t>
            </a:r>
          </a:p>
          <a:p>
            <a:pPr marL="100330" marR="100330">
              <a:lnSpc>
                <a:spcPts val="1000"/>
              </a:lnSpc>
              <a:spcAft>
                <a:spcPts val="600"/>
              </a:spcAft>
            </a:pPr>
            <a:r>
              <a:rPr lang="en-US" sz="1000" dirty="0" smtClean="0">
                <a:effectLst/>
                <a:latin typeface="Arial"/>
                <a:ea typeface="Times New Roman"/>
                <a:cs typeface="Times New Roman"/>
              </a:rPr>
              <a:t>  &lt;/head&gt;</a:t>
            </a:r>
          </a:p>
          <a:p>
            <a:pPr marL="100330" marR="100330">
              <a:lnSpc>
                <a:spcPts val="1000"/>
              </a:lnSpc>
              <a:spcAft>
                <a:spcPts val="600"/>
              </a:spcAft>
            </a:pPr>
            <a:r>
              <a:rPr lang="en-US" sz="1000" dirty="0" smtClean="0">
                <a:effectLst/>
                <a:latin typeface="Arial"/>
                <a:ea typeface="Times New Roman"/>
                <a:cs typeface="Times New Roman"/>
              </a:rPr>
              <a:t>  &lt;body&gt;</a:t>
            </a:r>
          </a:p>
          <a:p>
            <a:pPr marL="100330" marR="100330">
              <a:lnSpc>
                <a:spcPts val="1000"/>
              </a:lnSpc>
              <a:spcAft>
                <a:spcPts val="600"/>
              </a:spcAft>
            </a:pPr>
            <a:r>
              <a:rPr lang="en-US" sz="1000" dirty="0" smtClean="0">
                <a:effectLst/>
                <a:latin typeface="Arial"/>
                <a:ea typeface="Times New Roman"/>
                <a:cs typeface="Times New Roman"/>
              </a:rPr>
              <a:t>  &lt;/body&gt;</a:t>
            </a:r>
          </a:p>
          <a:p>
            <a:pPr marL="100330" marR="100330">
              <a:lnSpc>
                <a:spcPts val="1000"/>
              </a:lnSpc>
              <a:spcAft>
                <a:spcPts val="600"/>
              </a:spcAft>
            </a:pPr>
            <a:r>
              <a:rPr lang="en-US" sz="1000" dirty="0" smtClean="0">
                <a:effectLst/>
                <a:latin typeface="Arial"/>
                <a:ea typeface="Times New Roman"/>
                <a:cs typeface="Times New Roman"/>
              </a:rPr>
              <a:t>&lt;/html&gt;</a:t>
            </a:r>
          </a:p>
          <a:p>
            <a:pPr>
              <a:lnSpc>
                <a:spcPct val="115000"/>
              </a:lnSpc>
              <a:spcAft>
                <a:spcPts val="1000"/>
              </a:spcAft>
            </a:pPr>
            <a:r>
              <a:rPr lang="en-US" sz="1000" dirty="0" smtClean="0">
                <a:latin typeface="Arial"/>
                <a:ea typeface="Calibri"/>
                <a:cs typeface="Segoe UI"/>
              </a:rPr>
              <a:t>4.     Save </a:t>
            </a:r>
            <a:r>
              <a:rPr lang="en-US" sz="1000" dirty="0">
                <a:latin typeface="Arial"/>
                <a:ea typeface="Calibri"/>
                <a:cs typeface="Segoe UI"/>
              </a:rPr>
              <a:t>the file as </a:t>
            </a:r>
            <a:r>
              <a:rPr lang="en-US" sz="1000" b="1" dirty="0">
                <a:latin typeface="Arial"/>
                <a:ea typeface="Calibri"/>
                <a:cs typeface="Times New Roman"/>
              </a:rPr>
              <a:t>E:\Mod01\Democode\ ContactUs.html</a:t>
            </a:r>
            <a:r>
              <a:rPr lang="en-US" sz="1000" dirty="0">
                <a:latin typeface="Arial"/>
                <a:ea typeface="Calibri"/>
                <a:cs typeface="Segoe UI"/>
              </a:rPr>
              <a:t>.Add a Form with Input Controls</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93F8BFA-9746-4BA5-A005-789A6ADF45AE}" type="slidenum">
              <a:rPr lang="en-US" smtClean="0"/>
              <a:t>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2184063801"/>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79420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hf hdr="0" ftr="0" dt="0"/>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3848" y="3169492"/>
            <a:ext cx="5732417" cy="340093"/>
          </a:xfrm>
        </p:spPr>
        <p:txBody>
          <a:bodyPr/>
          <a:lstStyle/>
          <a:p>
            <a:r>
              <a:rPr lang="en-US" sz="2600" smtClean="0"/>
              <a:t>Module 1</a:t>
            </a:r>
            <a:endParaRPr lang="en-US" sz="2600" dirty="0"/>
          </a:p>
        </p:txBody>
      </p:sp>
      <p:sp>
        <p:nvSpPr>
          <p:cNvPr id="3" name="Subtitle 2"/>
          <p:cNvSpPr>
            <a:spLocks noGrp="1"/>
          </p:cNvSpPr>
          <p:nvPr>
            <p:ph type="subTitle" sz="quarter" idx="1"/>
          </p:nvPr>
        </p:nvSpPr>
        <p:spPr/>
        <p:txBody>
          <a:bodyPr/>
          <a:lstStyle/>
          <a:p>
            <a:r>
              <a:rPr lang="en-GB" dirty="0" smtClean="0"/>
              <a:t>Overview of HTML and CSS
</a:t>
            </a:r>
            <a:endParaRPr lang="en-US" dirty="0"/>
          </a:p>
        </p:txBody>
      </p:sp>
    </p:spTree>
    <p:extLst>
      <p:ext uri="{BB962C8B-B14F-4D97-AF65-F5344CB8AC3E}">
        <p14:creationId xmlns:p14="http://schemas.microsoft.com/office/powerpoint/2010/main" val="20996111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Page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804192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Page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066936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Page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004777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name="633d90c1-ab43-4ae3-b968-5375cddafe1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Attaching Scripts to an HTML Page</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HTML is static, but pages can use JavaScript to add dynamic behavior</a:t>
            </a:r>
          </a:p>
          <a:p>
            <a:r>
              <a:rPr lang="en-US" dirty="0" smtClean="0"/>
              <a:t>Use the &lt;script&gt; element to specify the location of the JavaScript code:</a:t>
            </a:r>
          </a:p>
          <a:p>
            <a:pPr marL="0" indent="0">
              <a:buNone/>
            </a:pPr>
            <a:endParaRPr lang="en-US" dirty="0" smtClean="0"/>
          </a:p>
          <a:p>
            <a:pPr marL="0" indent="0">
              <a:buNone/>
            </a:pPr>
            <a:endParaRPr lang="en-US" dirty="0"/>
          </a:p>
          <a:p>
            <a:pPr lvl="1"/>
            <a:r>
              <a:rPr lang="en-US" dirty="0" smtClean="0"/>
              <a:t>The order of &lt;script&gt; elements is important</a:t>
            </a:r>
          </a:p>
          <a:p>
            <a:pPr lvl="1"/>
            <a:r>
              <a:rPr lang="en-US" dirty="0" smtClean="0"/>
              <a:t>Make sure objects and functions are in scope before they are used</a:t>
            </a:r>
          </a:p>
          <a:p>
            <a:r>
              <a:rPr lang="en-US" dirty="0" smtClean="0"/>
              <a:t>Use the &lt;noscript&gt; element to alert users with browsers that have scripting disabled.</a:t>
            </a:r>
          </a:p>
        </p:txBody>
      </p:sp>
      <p:sp>
        <p:nvSpPr>
          <p:cNvPr id="5" name="Rectangle 4"/>
          <p:cNvSpPr/>
          <p:nvPr/>
        </p:nvSpPr>
        <p:spPr bwMode="auto">
          <a:xfrm>
            <a:off x="642028" y="2937756"/>
            <a:ext cx="7334655" cy="91440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US" b="0" dirty="0">
                <a:latin typeface="Lucida Sans Unicode" pitchFamily="34" charset="0"/>
                <a:cs typeface="Lucida Sans Unicode" pitchFamily="34" charset="0"/>
              </a:rPr>
              <a:t>&lt;script type="text/javascript" src="alertme.js"&gt;&lt;/script&gt;</a:t>
            </a:r>
          </a:p>
        </p:txBody>
      </p:sp>
    </p:spTree>
    <p:extLst>
      <p:ext uri="{BB962C8B-B14F-4D97-AF65-F5344CB8AC3E}">
        <p14:creationId xmlns:p14="http://schemas.microsoft.com/office/powerpoint/2010/main" val="41916091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2: Overview of CSS</a:t>
            </a:r>
            <a:endParaRPr lang="en-US" dirty="0"/>
          </a:p>
        </p:txBody>
      </p:sp>
      <p:sp>
        <p:nvSpPr>
          <p:cNvPr id="3" name="Text Placeholder 2"/>
          <p:cNvSpPr>
            <a:spLocks noGrp="1"/>
          </p:cNvSpPr>
          <p:nvPr>
            <p:ph type="body" idx="1"/>
          </p:nvPr>
        </p:nvSpPr>
        <p:spPr/>
        <p:txBody>
          <a:bodyPr/>
          <a:lstStyle/>
          <a:p>
            <a:r>
              <a:rPr lang="en-GB" dirty="0" smtClean="0"/>
              <a:t>Overview of CSS Syntax
How CSS Selectors Work
How HTML Inheritance and Cascading Styles Affect Styling
Adding Styles to An HTML Page</a:t>
            </a:r>
            <a:endParaRPr lang="en-US" dirty="0"/>
          </a:p>
        </p:txBody>
      </p:sp>
    </p:spTree>
    <p:extLst>
      <p:ext uri="{BB962C8B-B14F-4D97-AF65-F5344CB8AC3E}">
        <p14:creationId xmlns:p14="http://schemas.microsoft.com/office/powerpoint/2010/main" val="3439233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a60adbff-2291-42f6-800e-e87a71dcc44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CSS Syntax</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All CSS rules have the same syntax:</a:t>
            </a:r>
          </a:p>
          <a:p>
            <a:pPr marL="0" indent="0">
              <a:buNone/>
            </a:pPr>
            <a:endParaRPr lang="en-US" dirty="0" smtClean="0"/>
          </a:p>
          <a:p>
            <a:pPr marL="0" indent="0">
              <a:buNone/>
            </a:pPr>
            <a:endParaRPr lang="en-US" dirty="0" smtClean="0"/>
          </a:p>
          <a:p>
            <a:endParaRPr lang="en-US" dirty="0" smtClean="0"/>
          </a:p>
          <a:p>
            <a:endParaRPr lang="en-US" dirty="0"/>
          </a:p>
          <a:p>
            <a:endParaRPr lang="en-US" dirty="0" smtClean="0"/>
          </a:p>
          <a:p>
            <a:r>
              <a:rPr lang="en-US" dirty="0" smtClean="0"/>
              <a:t>Comments are </a:t>
            </a:r>
            <a:br>
              <a:rPr lang="en-US" dirty="0" smtClean="0"/>
            </a:br>
            <a:r>
              <a:rPr lang="en-US" dirty="0" smtClean="0"/>
              <a:t>enclosed in /* … */ </a:t>
            </a:r>
            <a:br>
              <a:rPr lang="en-US" dirty="0" smtClean="0"/>
            </a:br>
            <a:r>
              <a:rPr lang="en-US" dirty="0" smtClean="0"/>
              <a:t>delimiters</a:t>
            </a:r>
          </a:p>
          <a:p>
            <a:pPr marL="0" indent="0">
              <a:buNone/>
            </a:pPr>
            <a:endParaRPr lang="en-US" dirty="0" smtClean="0"/>
          </a:p>
        </p:txBody>
      </p:sp>
      <p:sp>
        <p:nvSpPr>
          <p:cNvPr id="5" name="Rectangle 4"/>
          <p:cNvSpPr/>
          <p:nvPr/>
        </p:nvSpPr>
        <p:spPr bwMode="auto">
          <a:xfrm>
            <a:off x="533400" y="1752600"/>
            <a:ext cx="4419600" cy="198120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US" b="0" dirty="0">
                <a:latin typeface="Lucida Sans Unicode" pitchFamily="34" charset="0"/>
                <a:cs typeface="Lucida Sans Unicode" pitchFamily="34" charset="0"/>
              </a:rPr>
              <a:t>selector {</a:t>
            </a:r>
          </a:p>
          <a:p>
            <a:pPr marL="0" indent="0">
              <a:buNone/>
            </a:pPr>
            <a:r>
              <a:rPr lang="en-US" b="0" dirty="0">
                <a:latin typeface="Lucida Sans Unicode" pitchFamily="34" charset="0"/>
                <a:cs typeface="Lucida Sans Unicode" pitchFamily="34" charset="0"/>
              </a:rPr>
              <a:t>  property1:value;</a:t>
            </a:r>
          </a:p>
          <a:p>
            <a:pPr marL="0" indent="0">
              <a:buNone/>
            </a:pPr>
            <a:r>
              <a:rPr lang="en-US" b="0" dirty="0">
                <a:latin typeface="Lucida Sans Unicode" pitchFamily="34" charset="0"/>
                <a:cs typeface="Lucida Sans Unicode" pitchFamily="34" charset="0"/>
              </a:rPr>
              <a:t>  property2:value;</a:t>
            </a:r>
          </a:p>
          <a:p>
            <a:pPr marL="0" indent="0">
              <a:buNone/>
            </a:pPr>
            <a:r>
              <a:rPr lang="en-US" b="0" dirty="0">
                <a:latin typeface="Lucida Sans Unicode" pitchFamily="34" charset="0"/>
                <a:cs typeface="Lucida Sans Unicode" pitchFamily="34" charset="0"/>
              </a:rPr>
              <a:t>  ..</a:t>
            </a:r>
          </a:p>
          <a:p>
            <a:pPr marL="0" indent="0">
              <a:buNone/>
            </a:pPr>
            <a:r>
              <a:rPr lang="en-US" b="0" dirty="0">
                <a:latin typeface="Lucida Sans Unicode" pitchFamily="34" charset="0"/>
                <a:cs typeface="Lucida Sans Unicode" pitchFamily="34" charset="0"/>
              </a:rPr>
              <a:t>  propertyN:value;</a:t>
            </a:r>
          </a:p>
          <a:p>
            <a:pPr marL="0" indent="0">
              <a:buNone/>
            </a:pPr>
            <a:r>
              <a:rPr lang="en-US" b="0" dirty="0">
                <a:latin typeface="Lucida Sans Unicode" pitchFamily="34" charset="0"/>
                <a:cs typeface="Lucida Sans Unicode" pitchFamily="34" charset="0"/>
              </a:rPr>
              <a:t>}</a:t>
            </a:r>
          </a:p>
        </p:txBody>
      </p:sp>
      <p:sp>
        <p:nvSpPr>
          <p:cNvPr id="6" name="Rectangle 5"/>
          <p:cNvSpPr/>
          <p:nvPr/>
        </p:nvSpPr>
        <p:spPr bwMode="auto">
          <a:xfrm>
            <a:off x="4648200" y="4114800"/>
            <a:ext cx="4191000" cy="220980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 Targets level 1 headings  </a:t>
            </a:r>
            <a:r>
              <a:rPr lang="en-US" b="0" dirty="0" smtClean="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h1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font-size: 42px;</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color: pink;</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font-family: 'Segoe UI';</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2421780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320e608d-c924-4f60-be14-8bddb2daccd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CSS Selectors Work</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There are three basic CSS selectors</a:t>
            </a:r>
          </a:p>
          <a:p>
            <a:pPr lvl="1"/>
            <a:r>
              <a:rPr lang="en-US" dirty="0" smtClean="0"/>
              <a:t>The element selector:  h2{}</a:t>
            </a:r>
          </a:p>
          <a:p>
            <a:pPr lvl="1"/>
            <a:r>
              <a:rPr lang="en-US" dirty="0" smtClean="0"/>
              <a:t>The class selector:  .myClass {}</a:t>
            </a:r>
          </a:p>
          <a:p>
            <a:pPr lvl="1"/>
            <a:r>
              <a:rPr lang="en-US" dirty="0" smtClean="0"/>
              <a:t>The id selector:   #thisId {}</a:t>
            </a:r>
          </a:p>
          <a:p>
            <a:pPr lvl="1"/>
            <a:endParaRPr lang="en-US" dirty="0"/>
          </a:p>
          <a:p>
            <a:r>
              <a:rPr lang="en-US" dirty="0" smtClean="0"/>
              <a:t>CSS selectors can be combined to create more specific rules</a:t>
            </a:r>
          </a:p>
          <a:p>
            <a:r>
              <a:rPr lang="en-US" dirty="0" smtClean="0"/>
              <a:t>The wildcard * selector returns the set of all elements</a:t>
            </a:r>
          </a:p>
          <a:p>
            <a:r>
              <a:rPr lang="en-US" dirty="0" smtClean="0"/>
              <a:t>Use […] to refine selectors based on attribute values </a:t>
            </a:r>
            <a:endParaRPr lang="en-US" dirty="0"/>
          </a:p>
        </p:txBody>
      </p:sp>
    </p:spTree>
    <p:extLst>
      <p:ext uri="{BB962C8B-B14F-4D97-AF65-F5344CB8AC3E}">
        <p14:creationId xmlns:p14="http://schemas.microsoft.com/office/powerpoint/2010/main" val="24271558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a8a88488-fe23-4232-8922-38ee1357bf61">
    <p:spTree>
      <p:nvGrpSpPr>
        <p:cNvPr id="1" name=""/>
        <p:cNvGrpSpPr/>
        <p:nvPr/>
      </p:nvGrpSpPr>
      <p:grpSpPr>
        <a:xfrm>
          <a:off x="0" y="0"/>
          <a:ext cx="0" cy="0"/>
          <a:chOff x="0" y="0"/>
          <a:chExt cx="0" cy="0"/>
        </a:xfrm>
      </p:grpSpPr>
      <p:sp>
        <p:nvSpPr>
          <p:cNvPr id="2" name="Title 1"/>
          <p:cNvSpPr>
            <a:spLocks noGrp="1"/>
          </p:cNvSpPr>
          <p:nvPr>
            <p:ph type="title"/>
          </p:nvPr>
        </p:nvSpPr>
        <p:spPr>
          <a:xfrm>
            <a:off x="395536" y="44624"/>
            <a:ext cx="8748463" cy="620690"/>
          </a:xfrm>
        </p:spPr>
        <p:txBody>
          <a:bodyPr/>
          <a:lstStyle/>
          <a:p>
            <a:r>
              <a:rPr lang="en-GB" dirty="0" smtClean="0"/>
              <a:t>How HTML Inheritance and Cascading Styles Affect Styling</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HTML inheritance and the CSS cascade mechanism govern how browsers apply style rules</a:t>
            </a:r>
          </a:p>
          <a:p>
            <a:endParaRPr lang="en-US" dirty="0"/>
          </a:p>
          <a:p>
            <a:r>
              <a:rPr lang="en-US" dirty="0" smtClean="0"/>
              <a:t>HTML inheritance determines which style properties an element inherits from its parent</a:t>
            </a:r>
          </a:p>
          <a:p>
            <a:endParaRPr lang="en-US" dirty="0"/>
          </a:p>
          <a:p>
            <a:r>
              <a:rPr lang="en-US" dirty="0" smtClean="0"/>
              <a:t>The cascade mechanism determines how style properties are applied when conflicting rules apply to the same element</a:t>
            </a:r>
            <a:endParaRPr lang="en-US" dirty="0"/>
          </a:p>
        </p:txBody>
      </p:sp>
    </p:spTree>
    <p:extLst>
      <p:ext uri="{BB962C8B-B14F-4D97-AF65-F5344CB8AC3E}">
        <p14:creationId xmlns:p14="http://schemas.microsoft.com/office/powerpoint/2010/main" val="32594244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f7243d8a-db93-439b-aa10-b669a3b4693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Adding Styles to An HTML Page</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a:t>Use an element's style </a:t>
            </a:r>
            <a:br>
              <a:rPr lang="en-GB" dirty="0"/>
            </a:br>
            <a:r>
              <a:rPr lang="en-GB" dirty="0"/>
              <a:t>attribute to define styles </a:t>
            </a:r>
            <a:br>
              <a:rPr lang="en-GB" dirty="0"/>
            </a:br>
            <a:r>
              <a:rPr lang="en-GB" dirty="0"/>
              <a:t>specific to that element:</a:t>
            </a:r>
          </a:p>
          <a:p>
            <a:endParaRPr lang="en-GB" dirty="0" smtClean="0"/>
          </a:p>
          <a:p>
            <a:r>
              <a:rPr lang="en-GB" dirty="0" smtClean="0"/>
              <a:t>Use </a:t>
            </a:r>
            <a:r>
              <a:rPr lang="en-GB" dirty="0"/>
              <a:t>the &lt;style&gt; element </a:t>
            </a:r>
            <a:r>
              <a:rPr lang="en-GB" dirty="0" smtClean="0"/>
              <a:t>in</a:t>
            </a:r>
            <a:br>
              <a:rPr lang="en-GB" dirty="0" smtClean="0"/>
            </a:br>
            <a:r>
              <a:rPr lang="en-GB" dirty="0" smtClean="0"/>
              <a:t> </a:t>
            </a:r>
            <a:r>
              <a:rPr lang="en-GB" dirty="0"/>
              <a:t>the &lt;head&gt; to include </a:t>
            </a:r>
            <a:r>
              <a:rPr lang="en-GB" dirty="0" smtClean="0"/>
              <a:t/>
            </a:r>
            <a:br>
              <a:rPr lang="en-GB" dirty="0" smtClean="0"/>
            </a:br>
            <a:r>
              <a:rPr lang="en-GB" dirty="0" smtClean="0"/>
              <a:t>styles </a:t>
            </a:r>
            <a:r>
              <a:rPr lang="en-GB" dirty="0"/>
              <a:t>specific to a </a:t>
            </a:r>
            <a:r>
              <a:rPr lang="en-GB" dirty="0" smtClean="0"/>
              <a:t>page:</a:t>
            </a:r>
          </a:p>
          <a:p>
            <a:endParaRPr lang="en-GB" dirty="0" smtClean="0"/>
          </a:p>
          <a:p>
            <a:r>
              <a:rPr lang="en-US" dirty="0" smtClean="0"/>
              <a:t>Use </a:t>
            </a:r>
            <a:r>
              <a:rPr lang="en-US" dirty="0"/>
              <a:t>the &lt;link&gt; element to reference an external </a:t>
            </a:r>
            <a:r>
              <a:rPr lang="en-US" dirty="0" smtClean="0"/>
              <a:t>style sheet</a:t>
            </a:r>
            <a:r>
              <a:rPr lang="en-US" dirty="0"/>
              <a:t>:</a:t>
            </a:r>
          </a:p>
          <a:p>
            <a:endParaRPr lang="en-GB" dirty="0"/>
          </a:p>
        </p:txBody>
      </p:sp>
      <p:sp>
        <p:nvSpPr>
          <p:cNvPr id="5" name="Rectangle 4"/>
          <p:cNvSpPr/>
          <p:nvPr/>
        </p:nvSpPr>
        <p:spPr bwMode="auto">
          <a:xfrm>
            <a:off x="76200" y="5791200"/>
            <a:ext cx="8915400" cy="60960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GB" b="0" dirty="0">
                <a:latin typeface="Lucida Sans Unicode" pitchFamily="34" charset="0"/>
                <a:cs typeface="Lucida Sans Unicode" pitchFamily="34" charset="0"/>
              </a:rPr>
              <a:t>&lt;link rel="stylesheet" type="</a:t>
            </a:r>
            <a:r>
              <a:rPr lang="en-GB" b="0" dirty="0" smtClean="0">
                <a:latin typeface="Lucida Sans Unicode" pitchFamily="34" charset="0"/>
                <a:cs typeface="Lucida Sans Unicode" pitchFamily="34" charset="0"/>
              </a:rPr>
              <a:t>text/css</a:t>
            </a:r>
            <a:r>
              <a:rPr lang="en-GB" b="0" dirty="0">
                <a:latin typeface="Lucida Sans Unicode" pitchFamily="34" charset="0"/>
                <a:cs typeface="Lucida Sans Unicode" pitchFamily="34" charset="0"/>
              </a:rPr>
              <a:t>" href="mystyles.css" </a:t>
            </a:r>
            <a:r>
              <a:rPr lang="en-GB" b="0" dirty="0" smtClean="0">
                <a:latin typeface="Lucida Sans Unicode" pitchFamily="34" charset="0"/>
                <a:cs typeface="Lucida Sans Unicode" pitchFamily="34" charset="0"/>
              </a:rPr>
              <a:t>media="screen</a:t>
            </a:r>
            <a:r>
              <a:rPr lang="en-GB" b="0" dirty="0">
                <a:latin typeface="Lucida Sans Unicode" pitchFamily="34" charset="0"/>
                <a:cs typeface="Lucida Sans Unicode" pitchFamily="34" charset="0"/>
              </a:rPr>
              <a:t>"</a:t>
            </a:r>
            <a:r>
              <a:rPr lang="en-GB" b="0" dirty="0" smtClean="0">
                <a:latin typeface="Lucida Sans Unicode" pitchFamily="34" charset="0"/>
                <a:cs typeface="Lucida Sans Unicode" pitchFamily="34" charset="0"/>
              </a:rPr>
              <a:t>&gt;</a:t>
            </a:r>
            <a:endParaRPr lang="en-GB" b="0" dirty="0"/>
          </a:p>
        </p:txBody>
      </p:sp>
      <p:sp>
        <p:nvSpPr>
          <p:cNvPr id="6" name="Rectangle 5"/>
          <p:cNvSpPr/>
          <p:nvPr/>
        </p:nvSpPr>
        <p:spPr bwMode="auto">
          <a:xfrm>
            <a:off x="5257800" y="2928026"/>
            <a:ext cx="3352800" cy="129540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GB" b="0" dirty="0">
                <a:latin typeface="Lucida Sans Unicode" pitchFamily="34" charset="0"/>
                <a:cs typeface="Lucida Sans Unicode" pitchFamily="34" charset="0"/>
              </a:rPr>
              <a:t>&lt;style type="</a:t>
            </a:r>
            <a:r>
              <a:rPr lang="en-GB" b="0" dirty="0" smtClean="0">
                <a:latin typeface="Lucida Sans Unicode" pitchFamily="34" charset="0"/>
                <a:cs typeface="Lucida Sans Unicode" pitchFamily="34" charset="0"/>
              </a:rPr>
              <a:t>text/css</a:t>
            </a:r>
            <a:r>
              <a:rPr lang="en-GB" b="0" dirty="0">
                <a:latin typeface="Lucida Sans Unicode" pitchFamily="34" charset="0"/>
                <a:cs typeface="Lucida Sans Unicode" pitchFamily="34" charset="0"/>
              </a:rPr>
              <a:t>"&gt;</a:t>
            </a:r>
          </a:p>
          <a:p>
            <a:pPr marL="0" indent="0">
              <a:buNone/>
            </a:pPr>
            <a:r>
              <a:rPr lang="en-GB" b="0" dirty="0">
                <a:latin typeface="Lucida Sans Unicode" pitchFamily="34" charset="0"/>
                <a:cs typeface="Lucida Sans Unicode" pitchFamily="34" charset="0"/>
              </a:rPr>
              <a:t>    p { color: blue; }</a:t>
            </a:r>
          </a:p>
          <a:p>
            <a:pPr marL="0" indent="0">
              <a:buNone/>
            </a:pPr>
            <a:r>
              <a:rPr lang="en-GB" b="0" dirty="0">
                <a:latin typeface="Lucida Sans Unicode" pitchFamily="34" charset="0"/>
                <a:cs typeface="Lucida Sans Unicode" pitchFamily="34" charset="0"/>
              </a:rPr>
              <a:t>&lt;/style</a:t>
            </a:r>
            <a:r>
              <a:rPr lang="en-GB" b="0" dirty="0" smtClean="0">
                <a:latin typeface="Lucida Sans Unicode" pitchFamily="34" charset="0"/>
                <a:cs typeface="Lucida Sans Unicode" pitchFamily="34" charset="0"/>
              </a:rPr>
              <a:t>&gt;</a:t>
            </a:r>
            <a:endParaRPr lang="en-GB" b="0" dirty="0"/>
          </a:p>
        </p:txBody>
      </p:sp>
      <p:sp>
        <p:nvSpPr>
          <p:cNvPr id="7" name="Rectangle 6"/>
          <p:cNvSpPr/>
          <p:nvPr/>
        </p:nvSpPr>
        <p:spPr bwMode="auto">
          <a:xfrm>
            <a:off x="5256179" y="1066800"/>
            <a:ext cx="3354421" cy="129540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US" b="0" dirty="0">
                <a:latin typeface="Lucida Sans Unicode" pitchFamily="34" charset="0"/>
                <a:cs typeface="Lucida Sans Unicode" pitchFamily="34" charset="0"/>
              </a:rPr>
              <a:t>&lt;p </a:t>
            </a:r>
            <a:r>
              <a:rPr lang="en-US" b="0" dirty="0" smtClean="0">
                <a:latin typeface="Lucida Sans Unicode" pitchFamily="34" charset="0"/>
                <a:cs typeface="Lucida Sans Unicode" pitchFamily="34" charset="0"/>
              </a:rPr>
              <a:t>style=</a:t>
            </a:r>
            <a:r>
              <a:rPr lang="en-GB" b="0" dirty="0">
                <a:latin typeface="Lucida Sans Unicode" pitchFamily="34" charset="0"/>
                <a:cs typeface="Lucida Sans Unicode" pitchFamily="34" charset="0"/>
              </a:rPr>
              <a:t>"</a:t>
            </a:r>
            <a:r>
              <a:rPr lang="en-US" b="0" dirty="0" smtClean="0">
                <a:latin typeface="Lucida Sans Unicode" pitchFamily="34" charset="0"/>
                <a:cs typeface="Lucida Sans Unicode" pitchFamily="34" charset="0"/>
              </a:rPr>
              <a:t>color:blue;</a:t>
            </a:r>
            <a:r>
              <a:rPr lang="en-GB" b="0" dirty="0" smtClean="0">
                <a:latin typeface="Lucida Sans Unicode" pitchFamily="34" charset="0"/>
                <a:cs typeface="Lucida Sans Unicode" pitchFamily="34" charset="0"/>
              </a:rPr>
              <a:t>"</a:t>
            </a:r>
            <a:r>
              <a:rPr lang="en-US" b="0" dirty="0" smtClean="0">
                <a:latin typeface="Lucida Sans Unicode" pitchFamily="34" charset="0"/>
                <a:cs typeface="Lucida Sans Unicode" pitchFamily="34" charset="0"/>
              </a:rPr>
              <a:t>&gt;</a:t>
            </a:r>
            <a:br>
              <a:rPr lang="en-US" b="0" dirty="0" smtClean="0">
                <a:latin typeface="Lucida Sans Unicode" pitchFamily="34" charset="0"/>
                <a:cs typeface="Lucida Sans Unicode" pitchFamily="34" charset="0"/>
              </a:rPr>
            </a:br>
            <a:r>
              <a:rPr lang="en-US" b="0" dirty="0" smtClean="0">
                <a:latin typeface="Lucida Sans Unicode" pitchFamily="34" charset="0"/>
                <a:cs typeface="Lucida Sans Unicode" pitchFamily="34" charset="0"/>
              </a:rPr>
              <a:t>some </a:t>
            </a:r>
            <a:r>
              <a:rPr lang="en-US" b="0" dirty="0">
                <a:latin typeface="Lucida Sans Unicode" pitchFamily="34" charset="0"/>
                <a:cs typeface="Lucida Sans Unicode" pitchFamily="34" charset="0"/>
              </a:rPr>
              <a:t>text &lt;/p&gt;</a:t>
            </a:r>
          </a:p>
        </p:txBody>
      </p:sp>
    </p:spTree>
    <p:extLst>
      <p:ext uri="{BB962C8B-B14F-4D97-AF65-F5344CB8AC3E}">
        <p14:creationId xmlns:p14="http://schemas.microsoft.com/office/powerpoint/2010/main" val="9745684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504113" cy="740664"/>
          </a:xfrm>
        </p:spPr>
        <p:txBody>
          <a:bodyPr/>
          <a:lstStyle/>
          <a:p>
            <a:r>
              <a:rPr lang="en-GB" dirty="0" smtClean="0"/>
              <a:t>Lesson 3: Creating a Web Application by Using Visual Studio 2012</a:t>
            </a:r>
            <a:endParaRPr lang="en-US" dirty="0"/>
          </a:p>
        </p:txBody>
      </p:sp>
      <p:sp>
        <p:nvSpPr>
          <p:cNvPr id="3" name="Text Placeholder 2"/>
          <p:cNvSpPr>
            <a:spLocks noGrp="1"/>
          </p:cNvSpPr>
          <p:nvPr>
            <p:ph type="body" idx="1"/>
          </p:nvPr>
        </p:nvSpPr>
        <p:spPr/>
        <p:txBody>
          <a:bodyPr/>
          <a:lstStyle/>
          <a:p>
            <a:r>
              <a:rPr lang="en-GB" dirty="0" smtClean="0"/>
              <a:t>Developing Web Applications by Using Visual Studio 2012
Demonstration: Creating a Web Site by Using Visual Studio 2012
Using the Internet Explorer F12 Developer Tools
Demonstration: Exploring the Contoso Conference Application</a:t>
            </a:r>
            <a:endParaRPr lang="en-US" dirty="0"/>
          </a:p>
        </p:txBody>
      </p:sp>
    </p:spTree>
    <p:extLst>
      <p:ext uri="{BB962C8B-B14F-4D97-AF65-F5344CB8AC3E}">
        <p14:creationId xmlns:p14="http://schemas.microsoft.com/office/powerpoint/2010/main" val="2169619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Overview</a:t>
            </a:r>
            <a:endParaRPr lang="en-US" dirty="0"/>
          </a:p>
        </p:txBody>
      </p:sp>
      <p:sp>
        <p:nvSpPr>
          <p:cNvPr id="3" name="Text Placeholder 2"/>
          <p:cNvSpPr>
            <a:spLocks noGrp="1"/>
          </p:cNvSpPr>
          <p:nvPr>
            <p:ph type="body" idx="1"/>
          </p:nvPr>
        </p:nvSpPr>
        <p:spPr/>
        <p:txBody>
          <a:bodyPr/>
          <a:lstStyle/>
          <a:p>
            <a:r>
              <a:rPr lang="en-GB" dirty="0" smtClean="0"/>
              <a:t>Overview of HTML
Overview of CSS
Creating a Web Application by Using Visual Studio 2012</a:t>
            </a:r>
            <a:endParaRPr lang="en-US" dirty="0"/>
          </a:p>
        </p:txBody>
      </p:sp>
    </p:spTree>
    <p:extLst>
      <p:ext uri="{BB962C8B-B14F-4D97-AF65-F5344CB8AC3E}">
        <p14:creationId xmlns:p14="http://schemas.microsoft.com/office/powerpoint/2010/main" val="25531612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d0c1340c-cfee-4771-9641-0fcad902070f">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48129" cy="740664"/>
          </a:xfrm>
        </p:spPr>
        <p:txBody>
          <a:bodyPr/>
          <a:lstStyle/>
          <a:p>
            <a:r>
              <a:rPr lang="en-GB" dirty="0" smtClean="0"/>
              <a:t>Developing Web Applications by Using Visual Studio 2012</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Visual </a:t>
            </a:r>
            <a:r>
              <a:rPr lang="en-US" dirty="0"/>
              <a:t>Studio 2012 </a:t>
            </a:r>
            <a:r>
              <a:rPr lang="en-US" dirty="0" smtClean="0"/>
              <a:t>provides tools for:</a:t>
            </a:r>
            <a:endParaRPr lang="en-US" dirty="0"/>
          </a:p>
          <a:p>
            <a:pPr lvl="1"/>
            <a:r>
              <a:rPr lang="en-US" dirty="0" smtClean="0"/>
              <a:t>Creating a web application project, and adding folders to structure the content</a:t>
            </a:r>
            <a:endParaRPr lang="en-US" dirty="0"/>
          </a:p>
          <a:p>
            <a:pPr lvl="1"/>
            <a:r>
              <a:rPr lang="en-US" dirty="0" smtClean="0"/>
              <a:t>Debugging JavaScript code, examining and modifying variables, and viewing the call stack</a:t>
            </a:r>
          </a:p>
          <a:p>
            <a:pPr lvl="1"/>
            <a:r>
              <a:rPr lang="en-US" dirty="0" smtClean="0"/>
              <a:t>Deploying a web application to a web server or to the cloud</a:t>
            </a:r>
            <a:endParaRPr lang="en-US" dirty="0"/>
          </a:p>
          <a:p>
            <a:endParaRPr lang="en-US" dirty="0" smtClean="0"/>
          </a:p>
          <a:p>
            <a:r>
              <a:rPr lang="en-US" dirty="0" smtClean="0"/>
              <a:t>Visual </a:t>
            </a:r>
            <a:r>
              <a:rPr lang="en-US" dirty="0"/>
              <a:t>Studio 2012 features </a:t>
            </a:r>
            <a:r>
              <a:rPr lang="en-US" dirty="0" smtClean="0"/>
              <a:t>include:</a:t>
            </a:r>
            <a:endParaRPr lang="en-US" dirty="0"/>
          </a:p>
          <a:p>
            <a:pPr lvl="1"/>
            <a:r>
              <a:rPr lang="en-US" dirty="0" smtClean="0"/>
              <a:t>Full </a:t>
            </a:r>
            <a:r>
              <a:rPr lang="en-US" dirty="0"/>
              <a:t>support for </a:t>
            </a:r>
            <a:r>
              <a:rPr lang="en-US" dirty="0" smtClean="0"/>
              <a:t>HTML5</a:t>
            </a:r>
          </a:p>
          <a:p>
            <a:pPr lvl="1"/>
            <a:r>
              <a:rPr lang="en-US" dirty="0"/>
              <a:t>IntelliSense for JavaScript code</a:t>
            </a:r>
          </a:p>
          <a:p>
            <a:pPr lvl="1"/>
            <a:r>
              <a:rPr lang="en-US" dirty="0" smtClean="0"/>
              <a:t>Support for CSS3 properties and values</a:t>
            </a:r>
          </a:p>
          <a:p>
            <a:pPr lvl="1"/>
            <a:r>
              <a:rPr lang="en-US" dirty="0" smtClean="0"/>
              <a:t>CSS color picker</a:t>
            </a:r>
          </a:p>
          <a:p>
            <a:pPr lvl="1"/>
            <a:endParaRPr lang="en-US" dirty="0"/>
          </a:p>
          <a:p>
            <a:endParaRPr lang="en-US" dirty="0"/>
          </a:p>
        </p:txBody>
      </p:sp>
    </p:spTree>
    <p:extLst>
      <p:ext uri="{BB962C8B-B14F-4D97-AF65-F5344CB8AC3E}">
        <p14:creationId xmlns:p14="http://schemas.microsoft.com/office/powerpoint/2010/main" val="11566288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4d62fa05-64d6-4fea-92f5-4e23e9ddee7b">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504113" cy="740664"/>
          </a:xfrm>
        </p:spPr>
        <p:txBody>
          <a:bodyPr/>
          <a:lstStyle/>
          <a:p>
            <a:r>
              <a:rPr lang="en-GB" dirty="0" smtClean="0"/>
              <a:t>Demonstration: Creating a Web Site by Using Visual Studio 2012</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a:t>
            </a:r>
          </a:p>
          <a:p>
            <a:r>
              <a:rPr lang="en-US" dirty="0"/>
              <a:t>Create a Web Site Project</a:t>
            </a:r>
          </a:p>
          <a:p>
            <a:r>
              <a:rPr lang="en-US" dirty="0"/>
              <a:t>Add and </a:t>
            </a:r>
            <a:r>
              <a:rPr lang="en-US" dirty="0" smtClean="0"/>
              <a:t>Edit files </a:t>
            </a:r>
            <a:r>
              <a:rPr lang="en-US" dirty="0"/>
              <a:t>in the Project</a:t>
            </a:r>
          </a:p>
          <a:p>
            <a:r>
              <a:rPr lang="en-US" dirty="0"/>
              <a:t>Run the Web Application</a:t>
            </a:r>
          </a:p>
          <a:p>
            <a:r>
              <a:rPr lang="en-US" dirty="0"/>
              <a:t>Modify the Live Application</a:t>
            </a:r>
          </a:p>
          <a:p>
            <a:endParaRPr lang="en-US" dirty="0"/>
          </a:p>
        </p:txBody>
      </p:sp>
    </p:spTree>
    <p:extLst>
      <p:ext uri="{BB962C8B-B14F-4D97-AF65-F5344CB8AC3E}">
        <p14:creationId xmlns:p14="http://schemas.microsoft.com/office/powerpoint/2010/main" val="20595609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Page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652045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Page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811068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Page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311070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name="98c45024-7d91-4a08-927d-f8e107e1c64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the Internet Explorer F12 Developer Tools</a:t>
            </a:r>
            <a:endParaRPr lang="en-US" dirty="0"/>
          </a:p>
        </p:txBody>
      </p:sp>
      <p:sp>
        <p:nvSpPr>
          <p:cNvPr id="4" name="Text Placeholder 4"/>
          <p:cNvSpPr>
            <a:spLocks noGrp="1"/>
          </p:cNvSpPr>
          <p:nvPr/>
        </p:nvSpPr>
        <p:spPr bwMode="auto">
          <a:xfrm>
            <a:off x="457200" y="1435100"/>
            <a:ext cx="8458200" cy="46910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lnSpc>
                <a:spcPct val="100000"/>
              </a:lnSpc>
              <a:spcBef>
                <a:spcPts val="600"/>
              </a:spcBef>
              <a:spcAft>
                <a:spcPct val="0"/>
              </a:spcAft>
              <a:buClr>
                <a:srgbClr val="0070C0"/>
              </a:buClr>
              <a:buSzPct val="90000"/>
              <a:buFont typeface="Arial" pitchFamily="34" charset="0"/>
              <a:buNone/>
              <a:defRPr sz="1400">
                <a:solidFill>
                  <a:schemeClr val="tx1"/>
                </a:solidFill>
                <a:latin typeface="Segoe UI" pitchFamily="34" charset="0"/>
                <a:ea typeface="Segoe UI" pitchFamily="34" charset="0"/>
                <a:cs typeface="Segoe UI" pitchFamily="34" charset="0"/>
              </a:defRPr>
            </a:lvl1pPr>
            <a:lvl2pPr marL="457200" indent="0" algn="l" rtl="0" eaLnBrk="1" fontAlgn="base" hangingPunct="1">
              <a:lnSpc>
                <a:spcPct val="100000"/>
              </a:lnSpc>
              <a:spcBef>
                <a:spcPts val="600"/>
              </a:spcBef>
              <a:spcAft>
                <a:spcPct val="0"/>
              </a:spcAft>
              <a:buClr>
                <a:srgbClr val="0070C0"/>
              </a:buClr>
              <a:buSzPct val="80000"/>
              <a:buFont typeface="Arial" pitchFamily="34" charset="0"/>
              <a:buNone/>
              <a:defRPr sz="1200">
                <a:solidFill>
                  <a:schemeClr val="tx1"/>
                </a:solidFill>
                <a:latin typeface="Segoe UI" pitchFamily="34" charset="0"/>
                <a:ea typeface="Segoe UI" pitchFamily="34" charset="0"/>
                <a:cs typeface="Segoe UI" pitchFamily="34" charset="0"/>
              </a:defRPr>
            </a:lvl2pPr>
            <a:lvl3pPr marL="914400" indent="0" algn="l" rtl="0" eaLnBrk="1" fontAlgn="base" hangingPunct="1">
              <a:lnSpc>
                <a:spcPct val="100000"/>
              </a:lnSpc>
              <a:spcBef>
                <a:spcPts val="600"/>
              </a:spcBef>
              <a:spcAft>
                <a:spcPct val="0"/>
              </a:spcAft>
              <a:buClr>
                <a:srgbClr val="0070C0"/>
              </a:buClr>
              <a:buSzPct val="80000"/>
              <a:buFont typeface="Arial" pitchFamily="34" charset="0"/>
              <a:buNone/>
              <a:defRPr sz="1000">
                <a:solidFill>
                  <a:schemeClr val="tx1"/>
                </a:solidFill>
                <a:latin typeface="Segoe UI" pitchFamily="34" charset="0"/>
                <a:ea typeface="Segoe UI" pitchFamily="34" charset="0"/>
                <a:cs typeface="Segoe UI" pitchFamily="34" charset="0"/>
              </a:defRPr>
            </a:lvl3pPr>
            <a:lvl4pPr marL="1371600" indent="0" algn="l" rtl="0" eaLnBrk="1" fontAlgn="base" hangingPunct="1">
              <a:lnSpc>
                <a:spcPct val="100000"/>
              </a:lnSpc>
              <a:spcBef>
                <a:spcPts val="600"/>
              </a:spcBef>
              <a:spcAft>
                <a:spcPct val="0"/>
              </a:spcAft>
              <a:buClr>
                <a:srgbClr val="0070C0"/>
              </a:buClr>
              <a:buSzPct val="90000"/>
              <a:buFont typeface="Arial" pitchFamily="34" charset="0"/>
              <a:buNone/>
              <a:defRPr sz="900">
                <a:solidFill>
                  <a:schemeClr val="tx1"/>
                </a:solidFill>
                <a:latin typeface="Segoe UI" pitchFamily="34" charset="0"/>
                <a:ea typeface="Segoe UI" pitchFamily="34" charset="0"/>
                <a:cs typeface="Segoe UI" pitchFamily="34" charset="0"/>
              </a:defRPr>
            </a:lvl4pPr>
            <a:lvl5pPr marL="1828800" indent="0" algn="l" rtl="0" eaLnBrk="1" fontAlgn="base" hangingPunct="1">
              <a:lnSpc>
                <a:spcPct val="100000"/>
              </a:lnSpc>
              <a:spcBef>
                <a:spcPts val="600"/>
              </a:spcBef>
              <a:spcAft>
                <a:spcPct val="0"/>
              </a:spcAft>
              <a:buClr>
                <a:srgbClr val="0070C0"/>
              </a:buClr>
              <a:buSzPct val="90000"/>
              <a:buFont typeface="Arial" pitchFamily="34" charset="0"/>
              <a:buNone/>
              <a:defRPr sz="900">
                <a:solidFill>
                  <a:schemeClr val="tx1"/>
                </a:solidFill>
                <a:latin typeface="Segoe UI" pitchFamily="34" charset="0"/>
                <a:ea typeface="Segoe UI" pitchFamily="34" charset="0"/>
                <a:cs typeface="Segoe UI" pitchFamily="34" charset="0"/>
              </a:defRPr>
            </a:lvl5pPr>
            <a:lvl6pPr marL="22860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6pPr>
            <a:lvl7pPr marL="27432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7pPr>
            <a:lvl8pPr marL="32004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8pPr>
            <a:lvl9pPr marL="36576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9pPr>
          </a:lstStyle>
          <a:p>
            <a:r>
              <a:rPr lang="en-GB" sz="2400" dirty="0" smtClean="0"/>
              <a:t>The F12 Developer Tools enables developers to:</a:t>
            </a:r>
          </a:p>
          <a:p>
            <a:pPr marL="285750" indent="-285750">
              <a:buFont typeface="Arial" pitchFamily="34" charset="0"/>
              <a:buChar char="•"/>
            </a:pPr>
            <a:r>
              <a:rPr lang="en-GB" sz="2200" dirty="0" smtClean="0"/>
              <a:t>Inspect and validate HTML and CSS</a:t>
            </a:r>
          </a:p>
          <a:p>
            <a:pPr marL="285750" indent="-285750">
              <a:buFont typeface="Arial" pitchFamily="34" charset="0"/>
              <a:buChar char="•"/>
            </a:pPr>
            <a:r>
              <a:rPr lang="en-GB" sz="2200" dirty="0" smtClean="0"/>
              <a:t>Run and debug JavaScript code</a:t>
            </a:r>
          </a:p>
          <a:p>
            <a:pPr marL="285750" indent="-285750">
              <a:buFont typeface="Arial" pitchFamily="34" charset="0"/>
              <a:buChar char="•"/>
            </a:pPr>
            <a:r>
              <a:rPr lang="en-GB" sz="2200" dirty="0" smtClean="0"/>
              <a:t>Profile page </a:t>
            </a:r>
            <a:br>
              <a:rPr lang="en-GB" sz="2200" dirty="0" smtClean="0"/>
            </a:br>
            <a:r>
              <a:rPr lang="en-GB" sz="2200" dirty="0" smtClean="0"/>
              <a:t>load times</a:t>
            </a:r>
          </a:p>
          <a:p>
            <a:pPr marL="285750" indent="-285750">
              <a:buFont typeface="Arial" pitchFamily="34" charset="0"/>
              <a:buChar char="•"/>
            </a:pPr>
            <a:r>
              <a:rPr lang="en-GB" sz="2200" dirty="0" smtClean="0"/>
              <a:t>View a page </a:t>
            </a:r>
            <a:br>
              <a:rPr lang="en-GB" sz="2200" dirty="0" smtClean="0"/>
            </a:br>
            <a:r>
              <a:rPr lang="en-GB" sz="2200" dirty="0" smtClean="0"/>
              <a:t>as if it were </a:t>
            </a:r>
            <a:br>
              <a:rPr lang="en-GB" sz="2200" dirty="0" smtClean="0"/>
            </a:br>
            <a:r>
              <a:rPr lang="en-GB" sz="2200" dirty="0" smtClean="0"/>
              <a:t>being viewed</a:t>
            </a:r>
            <a:br>
              <a:rPr lang="en-GB" sz="2200" dirty="0" smtClean="0"/>
            </a:br>
            <a:r>
              <a:rPr lang="en-GB" sz="2200" dirty="0" smtClean="0"/>
              <a:t>in any version</a:t>
            </a:r>
            <a:br>
              <a:rPr lang="en-GB" sz="2200" dirty="0" smtClean="0"/>
            </a:br>
            <a:r>
              <a:rPr lang="en-GB" sz="2200" dirty="0" smtClean="0"/>
              <a:t>of Internet </a:t>
            </a:r>
            <a:br>
              <a:rPr lang="en-GB" sz="2200" dirty="0" smtClean="0"/>
            </a:br>
            <a:r>
              <a:rPr lang="en-GB" sz="2200" dirty="0" smtClean="0"/>
              <a:t>Explorer from </a:t>
            </a:r>
            <a:br>
              <a:rPr lang="en-GB" sz="2200" dirty="0" smtClean="0"/>
            </a:br>
            <a:r>
              <a:rPr lang="en-GB" sz="2200" dirty="0" smtClean="0"/>
              <a:t>v7.0 onwards</a:t>
            </a:r>
          </a:p>
        </p:txBody>
      </p:sp>
      <p:pic>
        <p:nvPicPr>
          <p:cNvPr id="5" name="Picture 4" descr="A screen shot of Internet Explorer 10 showing the F12 Developer Tools window"/>
          <p:cNvPicPr>
            <a:picLocks noGrp="1" noChangeAspect="1" noChangeArrowheads="1"/>
          </p:cNvPicPr>
          <p:nvPr/>
        </p:nvPicPr>
        <p:blipFill rotWithShape="1">
          <a:blip r:embed="rId3">
            <a:extLst>
              <a:ext uri="{28A0092B-C50C-407E-A947-70E740481C1C}">
                <a14:useLocalDpi xmlns:a14="http://schemas.microsoft.com/office/drawing/2010/main" val="0"/>
              </a:ext>
            </a:extLst>
          </a:blip>
          <a:srcRect t="50662"/>
          <a:stretch/>
        </p:blipFill>
        <p:spPr bwMode="auto">
          <a:xfrm>
            <a:off x="2514600" y="2667000"/>
            <a:ext cx="6596921" cy="368408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5487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892ba82a-f4ac-41e3-9e03-6449a46a2023">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504113" cy="740664"/>
          </a:xfrm>
        </p:spPr>
        <p:txBody>
          <a:bodyPr/>
          <a:lstStyle/>
          <a:p>
            <a:r>
              <a:rPr lang="en-GB" dirty="0" smtClean="0"/>
              <a:t>Demonstration: Exploring the Contoso Conference Application</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In this demonstration, you will learn how to open the Contoso Conference application in Visual Studio, and how to run the application.</a:t>
            </a:r>
            <a:endParaRPr lang="en-US" dirty="0"/>
          </a:p>
        </p:txBody>
      </p:sp>
    </p:spTree>
    <p:extLst>
      <p:ext uri="{BB962C8B-B14F-4D97-AF65-F5344CB8AC3E}">
        <p14:creationId xmlns:p14="http://schemas.microsoft.com/office/powerpoint/2010/main" val="28288776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Page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609642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a:xfrm>
            <a:off x="460375" y="-2"/>
            <a:ext cx="8525940" cy="740664"/>
          </a:xfrm>
        </p:spPr>
        <p:txBody>
          <a:bodyPr/>
          <a:lstStyle/>
          <a:p>
            <a:r>
              <a:rPr lang="en-GB" dirty="0" smtClean="0"/>
              <a:t>Lab: Exploring the Contoso Conference Application</a:t>
            </a:r>
            <a:endParaRPr lang="en-US" dirty="0"/>
          </a:p>
        </p:txBody>
      </p:sp>
      <p:sp>
        <p:nvSpPr>
          <p:cNvPr id="3" name="Text Placeholder 2"/>
          <p:cNvSpPr>
            <a:spLocks noGrp="1"/>
          </p:cNvSpPr>
          <p:nvPr>
            <p:ph type="body" idx="1"/>
          </p:nvPr>
        </p:nvSpPr>
        <p:spPr/>
        <p:txBody>
          <a:bodyPr/>
          <a:lstStyle/>
          <a:p>
            <a:r>
              <a:rPr lang="en-GB" dirty="0" smtClean="0"/>
              <a:t>Exercise 1: Exploring the Contoso Conference Application
Exercise 2: Examining and Modifying the Contoso Conference Application</a:t>
            </a:r>
            <a:endParaRPr lang="en-US" dirty="0"/>
          </a:p>
        </p:txBody>
      </p:sp>
      <p:sp>
        <p:nvSpPr>
          <p:cNvPr id="4" name="TextBox 3"/>
          <p:cNvSpPr txBox="1"/>
          <p:nvPr/>
        </p:nvSpPr>
        <p:spPr>
          <a:xfrm>
            <a:off x="458788" y="3745141"/>
            <a:ext cx="3146311" cy="523220"/>
          </a:xfrm>
          <a:prstGeom prst="rect">
            <a:avLst/>
          </a:prstGeom>
          <a:noFill/>
        </p:spPr>
        <p:txBody>
          <a:bodyPr vert="horz" wrap="none" rtlCol="0">
            <a:spAutoFit/>
          </a:bodyPr>
          <a:lstStyle/>
          <a:p>
            <a:r>
              <a:rPr lang="en-US" sz="2800" dirty="0" smtClean="0">
                <a:latin typeface="Segoe UI"/>
              </a:rPr>
              <a:t>Logon Information</a:t>
            </a:r>
            <a:endParaRPr lang="en-US" sz="2800" dirty="0">
              <a:latin typeface="Segoe UI"/>
            </a:endParaRPr>
          </a:p>
        </p:txBody>
      </p:sp>
      <p:sp>
        <p:nvSpPr>
          <p:cNvPr id="5" name="TextBox 4"/>
          <p:cNvSpPr txBox="1"/>
          <p:nvPr/>
        </p:nvSpPr>
        <p:spPr>
          <a:xfrm>
            <a:off x="458788" y="4126141"/>
            <a:ext cx="8527527" cy="1384995"/>
          </a:xfrm>
          <a:prstGeom prst="rect">
            <a:avLst/>
          </a:prstGeom>
          <a:noFill/>
        </p:spPr>
        <p:txBody>
          <a:bodyPr vert="horz" wrap="none" rtlCol="0">
            <a:spAutoFit/>
          </a:bodyPr>
          <a:lstStyle/>
          <a:p>
            <a:pPr marL="457200" indent="-457200">
              <a:buClr>
                <a:srgbClr val="0070C0"/>
              </a:buClr>
              <a:buFont typeface="Arial" pitchFamily="34" charset="0"/>
              <a:buChar char="•"/>
            </a:pPr>
            <a:r>
              <a:rPr lang="en-US" sz="2800" b="0" i="0" u="none" strike="noStrike" baseline="0" dirty="0" smtClean="0">
                <a:latin typeface="Segoe UI"/>
              </a:rPr>
              <a:t>Virtual Machines: 20480B-SEA-DEV11, MSL-TMG1</a:t>
            </a:r>
            <a:endParaRPr lang="en-US" sz="2800" dirty="0">
              <a:solidFill>
                <a:srgbClr val="000000"/>
              </a:solidFill>
              <a:latin typeface="Segoe UI"/>
            </a:endParaRPr>
          </a:p>
          <a:p>
            <a:pPr marL="457200" indent="-457200">
              <a:buClr>
                <a:srgbClr val="0070C0"/>
              </a:buClr>
              <a:buFont typeface="Arial" pitchFamily="34" charset="0"/>
              <a:buChar char="•"/>
            </a:pPr>
            <a:r>
              <a:rPr lang="en-US" sz="2800" b="0" i="0" u="none" strike="noStrike" baseline="0" dirty="0" smtClean="0">
                <a:latin typeface="Segoe UI"/>
              </a:rPr>
              <a:t>User Name: Student</a:t>
            </a:r>
            <a:endParaRPr lang="en-US" sz="2800" dirty="0">
              <a:solidFill>
                <a:srgbClr val="000000"/>
              </a:solidFill>
              <a:latin typeface="Segoe UI"/>
            </a:endParaRPr>
          </a:p>
          <a:p>
            <a:pPr marL="457200" indent="-457200">
              <a:buClr>
                <a:srgbClr val="0070C0"/>
              </a:buClr>
              <a:buFont typeface="Arial" pitchFamily="34" charset="0"/>
              <a:buChar char="•"/>
            </a:pPr>
            <a:r>
              <a:rPr lang="en-US" sz="2800" b="0" i="0" u="none" strike="noStrike" baseline="0" dirty="0" smtClean="0">
                <a:latin typeface="Segoe UI"/>
              </a:rPr>
              <a:t>Password: Pa$$w0rd</a:t>
            </a:r>
            <a:endParaRPr lang="en-US" sz="2800" dirty="0">
              <a:solidFill>
                <a:srgbClr val="000000"/>
              </a:solidFill>
              <a:latin typeface="Segoe UI"/>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dirty="0" smtClean="0">
                <a:latin typeface="Segoe UI"/>
              </a:rPr>
              <a:t>Estimated Time: 30 minutes</a:t>
            </a:r>
            <a:endParaRPr lang="en-US" sz="2800" dirty="0">
              <a:latin typeface="Segoe UI"/>
            </a:endParaRPr>
          </a:p>
        </p:txBody>
      </p:sp>
    </p:spTree>
    <p:extLst>
      <p:ext uri="{BB962C8B-B14F-4D97-AF65-F5344CB8AC3E}">
        <p14:creationId xmlns:p14="http://schemas.microsoft.com/office/powerpoint/2010/main" val="36745350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Text Continuation Page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322523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1: Overview of HTML</a:t>
            </a:r>
            <a:endParaRPr lang="en-US" dirty="0"/>
          </a:p>
        </p:txBody>
      </p:sp>
      <p:sp>
        <p:nvSpPr>
          <p:cNvPr id="3" name="Text Placeholder 2"/>
          <p:cNvSpPr>
            <a:spLocks noGrp="1"/>
          </p:cNvSpPr>
          <p:nvPr>
            <p:ph type="body" idx="1"/>
          </p:nvPr>
        </p:nvSpPr>
        <p:spPr/>
        <p:txBody>
          <a:bodyPr/>
          <a:lstStyle/>
          <a:p>
            <a:r>
              <a:rPr lang="en-GB" dirty="0" smtClean="0"/>
              <a:t>The Structure of an HTML Page
Tags, Elements, Attributes, and Content
Displaying Text in HTML
Displaying Images and Linking Documents in HTML
Gathering User Input by Using Forms in HTML
Demonstration: Creating a Simple Contact Form
Attaching Scripts to an HTML Page</a:t>
            </a:r>
            <a:endParaRPr lang="en-US" dirty="0"/>
          </a:p>
        </p:txBody>
      </p:sp>
    </p:spTree>
    <p:extLst>
      <p:ext uri="{BB962C8B-B14F-4D97-AF65-F5344CB8AC3E}">
        <p14:creationId xmlns:p14="http://schemas.microsoft.com/office/powerpoint/2010/main" val="36917346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a:t>
            </a:r>
            <a:endParaRPr lang="en-US" dirty="0"/>
          </a:p>
        </p:txBody>
      </p:sp>
      <p:sp>
        <p:nvSpPr>
          <p:cNvPr id="4" name="TextBox 3"/>
          <p:cNvSpPr txBox="1"/>
          <p:nvPr/>
        </p:nvSpPr>
        <p:spPr>
          <a:xfrm>
            <a:off x="458788" y="908720"/>
            <a:ext cx="8119156" cy="5870325"/>
          </a:xfrm>
          <a:prstGeom prst="rect">
            <a:avLst/>
          </a:prstGeom>
          <a:noFill/>
        </p:spPr>
        <p:txBody>
          <a:bodyPr vert="horz" wrap="square" rtlCol="0">
            <a:spAutoFit/>
          </a:bodyPr>
          <a:lstStyle/>
          <a:p>
            <a:pPr marL="342900" indent="-342900">
              <a:lnSpc>
                <a:spcPct val="115000"/>
              </a:lnSpc>
              <a:spcAft>
                <a:spcPts val="1000"/>
              </a:spcAft>
              <a:buClr>
                <a:srgbClr val="0070C0"/>
              </a:buClr>
              <a:buFont typeface="Arial" pitchFamily="34" charset="0"/>
              <a:buChar char="•"/>
            </a:pPr>
            <a:r>
              <a:rPr lang="en-US" sz="2400" dirty="0" smtClean="0">
                <a:effectLst/>
                <a:latin typeface="Segoe UI"/>
                <a:ea typeface="Times New Roman"/>
                <a:cs typeface="Segoe UI"/>
              </a:rPr>
              <a:t>ContosoConf is an annual technical conference that describes the latest tools and techniques for building HTML5 web applications. The conference organizers have created a web site to support the conference, using the same technologies that the conference showcases. </a:t>
            </a:r>
            <a:endParaRPr lang="en-US" sz="2400" dirty="0" smtClean="0">
              <a:effectLst/>
              <a:latin typeface="Segoe UI"/>
              <a:ea typeface="Times New Roman"/>
              <a:cs typeface="Times New Roman"/>
            </a:endParaRPr>
          </a:p>
          <a:p>
            <a:pPr marL="342900" indent="-342900">
              <a:lnSpc>
                <a:spcPct val="115000"/>
              </a:lnSpc>
              <a:spcAft>
                <a:spcPts val="1000"/>
              </a:spcAft>
              <a:buClr>
                <a:srgbClr val="0070C0"/>
              </a:buClr>
              <a:buFont typeface="Arial" pitchFamily="34" charset="0"/>
              <a:buChar char="•"/>
            </a:pPr>
            <a:endParaRPr lang="en-US" sz="2400" dirty="0" smtClean="0">
              <a:effectLst/>
              <a:latin typeface="Segoe UI"/>
              <a:ea typeface="Times New Roman"/>
              <a:cs typeface="Times New Roman"/>
            </a:endParaRPr>
          </a:p>
          <a:p>
            <a:pPr marL="342900" indent="-342900">
              <a:lnSpc>
                <a:spcPct val="115000"/>
              </a:lnSpc>
              <a:spcAft>
                <a:spcPts val="1000"/>
              </a:spcAft>
              <a:buClr>
                <a:srgbClr val="0070C0"/>
              </a:buClr>
              <a:buFont typeface="Arial" pitchFamily="34" charset="0"/>
              <a:buChar char="•"/>
            </a:pPr>
            <a:r>
              <a:rPr lang="en-US" sz="2400" dirty="0" smtClean="0">
                <a:effectLst/>
                <a:latin typeface="Segoe UI"/>
                <a:ea typeface="Times New Roman"/>
                <a:cs typeface="Segoe UI"/>
              </a:rPr>
              <a:t>You are a developer that creates web sites by using HTML, CSS, and JavaScript, and you have been given access to the code for the web site for the latest conference. You decide to take a look at this web application to see how it works, and how the developer has used Visual Studio 2012 to create it.</a:t>
            </a:r>
            <a:endParaRPr lang="en-US" sz="2400" dirty="0">
              <a:effectLst/>
              <a:latin typeface="Segoe UI"/>
              <a:ea typeface="Times New Roman"/>
              <a:cs typeface="Times New Roman"/>
            </a:endParaRPr>
          </a:p>
        </p:txBody>
      </p:sp>
    </p:spTree>
    <p:extLst>
      <p:ext uri="{BB962C8B-B14F-4D97-AF65-F5344CB8AC3E}">
        <p14:creationId xmlns:p14="http://schemas.microsoft.com/office/powerpoint/2010/main" val="28334532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Review and Takeaways</a:t>
            </a:r>
            <a:endParaRPr lang="en-US" dirty="0"/>
          </a:p>
        </p:txBody>
      </p:sp>
      <p:sp>
        <p:nvSpPr>
          <p:cNvPr id="3" name="Text Placeholder 2"/>
          <p:cNvSpPr>
            <a:spLocks noGrp="1"/>
          </p:cNvSpPr>
          <p:nvPr>
            <p:ph type="body" idx="1"/>
          </p:nvPr>
        </p:nvSpPr>
        <p:spPr/>
        <p:txBody>
          <a:bodyPr/>
          <a:lstStyle/>
          <a:p>
            <a:r>
              <a:rPr lang="en-US" dirty="0" smtClean="0"/>
              <a:t>Review Question(s)</a:t>
            </a:r>
            <a:endParaRPr lang="en-US" dirty="0"/>
          </a:p>
        </p:txBody>
      </p:sp>
    </p:spTree>
    <p:extLst>
      <p:ext uri="{BB962C8B-B14F-4D97-AF65-F5344CB8AC3E}">
        <p14:creationId xmlns:p14="http://schemas.microsoft.com/office/powerpoint/2010/main" val="3291499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43b9b31c-9c37-4739-aeb6-485c0ad5ec1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Structure of an HTML Page</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All HTML pages have the same structure</a:t>
            </a:r>
          </a:p>
          <a:p>
            <a:pPr lvl="1"/>
            <a:r>
              <a:rPr lang="en-US" dirty="0" smtClean="0"/>
              <a:t>DOCTYPE declaration</a:t>
            </a:r>
          </a:p>
          <a:p>
            <a:pPr lvl="1"/>
            <a:r>
              <a:rPr lang="en-US" dirty="0" smtClean="0"/>
              <a:t>HTML section containing:</a:t>
            </a:r>
          </a:p>
          <a:p>
            <a:pPr lvl="2"/>
            <a:r>
              <a:rPr lang="en-US" dirty="0" smtClean="0"/>
              <a:t>Header </a:t>
            </a:r>
          </a:p>
          <a:p>
            <a:pPr lvl="2"/>
            <a:r>
              <a:rPr lang="en-US" dirty="0" smtClean="0"/>
              <a:t>Body</a:t>
            </a:r>
          </a:p>
          <a:p>
            <a:endParaRPr lang="en-US" dirty="0" smtClean="0"/>
          </a:p>
          <a:p>
            <a:r>
              <a:rPr lang="en-US" dirty="0" smtClean="0"/>
              <a:t>Each version of HTML has its own DOCTYPE</a:t>
            </a:r>
          </a:p>
          <a:p>
            <a:pPr lvl="1"/>
            <a:r>
              <a:rPr lang="en-US" dirty="0" smtClean="0"/>
              <a:t>The browser uses the DOCTYPE declaration to determine how to interpret the HTML markup</a:t>
            </a:r>
          </a:p>
          <a:p>
            <a:pPr lvl="1"/>
            <a:r>
              <a:rPr lang="en-US" dirty="0" smtClean="0"/>
              <a:t>For HTML5 pages, specify a DOCTYPE of </a:t>
            </a:r>
            <a:r>
              <a:rPr lang="en-US" b="1" dirty="0" smtClean="0"/>
              <a:t>html</a:t>
            </a:r>
          </a:p>
        </p:txBody>
      </p:sp>
    </p:spTree>
    <p:extLst>
      <p:ext uri="{BB962C8B-B14F-4D97-AF65-F5344CB8AC3E}">
        <p14:creationId xmlns:p14="http://schemas.microsoft.com/office/powerpoint/2010/main" val="2176184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7ece5536-36cd-4adb-8906-1d759e93598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Tags, Elements, Attributes, and Content</a:t>
            </a:r>
            <a:endParaRPr lang="en-US" dirty="0"/>
          </a:p>
        </p:txBody>
      </p:sp>
      <p:sp>
        <p:nvSpPr>
          <p:cNvPr id="4" name="Content Placeholder 2"/>
          <p:cNvSpPr>
            <a:spLocks noGrp="1"/>
          </p:cNvSpPr>
          <p:nvPr/>
        </p:nvSpPr>
        <p:spPr bwMode="auto">
          <a:xfrm>
            <a:off x="594974" y="1204806"/>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HTML elements define the structure and semantics of content on a web page</a:t>
            </a:r>
          </a:p>
          <a:p>
            <a:r>
              <a:rPr lang="en-US" dirty="0" smtClean="0"/>
              <a:t>Elements identify their content by surrounding it with a start and an end tag </a:t>
            </a:r>
          </a:p>
          <a:p>
            <a:r>
              <a:rPr lang="en-US" dirty="0" smtClean="0"/>
              <a:t>Elements can be nested:</a:t>
            </a:r>
          </a:p>
          <a:p>
            <a:endParaRPr lang="en-US" dirty="0" smtClean="0"/>
          </a:p>
          <a:p>
            <a:endParaRPr lang="en-US" dirty="0"/>
          </a:p>
          <a:p>
            <a:endParaRPr lang="en-US" dirty="0" smtClean="0"/>
          </a:p>
          <a:p>
            <a:endParaRPr lang="en-US" dirty="0"/>
          </a:p>
          <a:p>
            <a:r>
              <a:rPr lang="en-US" dirty="0" smtClean="0"/>
              <a:t>Use attributes to provide additional information about the content of an element</a:t>
            </a:r>
          </a:p>
        </p:txBody>
      </p:sp>
      <p:sp>
        <p:nvSpPr>
          <p:cNvPr id="5" name="Rectangle 4"/>
          <p:cNvSpPr/>
          <p:nvPr/>
        </p:nvSpPr>
        <p:spPr bwMode="auto">
          <a:xfrm>
            <a:off x="797668" y="3638143"/>
            <a:ext cx="7821038" cy="1789889"/>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GB" b="0" dirty="0">
                <a:latin typeface="Lucida Sans Unicode" pitchFamily="34" charset="0"/>
                <a:cs typeface="Lucida Sans Unicode" pitchFamily="34" charset="0"/>
              </a:rPr>
              <a:t> &lt;p&gt;</a:t>
            </a:r>
          </a:p>
          <a:p>
            <a:pPr marL="0" indent="0">
              <a:buNone/>
            </a:pPr>
            <a:r>
              <a:rPr lang="en-GB" b="0" dirty="0">
                <a:latin typeface="Lucida Sans Unicode" pitchFamily="34" charset="0"/>
                <a:cs typeface="Lucida Sans Unicode" pitchFamily="34" charset="0"/>
              </a:rPr>
              <a:t>     &lt;strong&gt;Elements&lt;/strong&gt; consist of  </a:t>
            </a:r>
          </a:p>
          <a:p>
            <a:pPr marL="0" indent="0">
              <a:buNone/>
            </a:pPr>
            <a:r>
              <a:rPr lang="en-GB" b="0" dirty="0">
                <a:latin typeface="Lucida Sans Unicode" pitchFamily="34" charset="0"/>
                <a:cs typeface="Lucida Sans Unicode" pitchFamily="34" charset="0"/>
              </a:rPr>
              <a:t>     &lt;strong&gt;content&lt;/strong&gt; bookended by a </a:t>
            </a:r>
          </a:p>
          <a:p>
            <a:pPr marL="0" indent="0">
              <a:buNone/>
            </a:pPr>
            <a:r>
              <a:rPr lang="en-GB" b="0" dirty="0">
                <a:latin typeface="Lucida Sans Unicode" pitchFamily="34" charset="0"/>
                <a:cs typeface="Lucida Sans Unicode" pitchFamily="34" charset="0"/>
              </a:rPr>
              <a:t>     &lt;em&gt;start&lt;/em&gt; tag and an &lt;em&gt;end&lt;/em&gt; tag. </a:t>
            </a:r>
          </a:p>
          <a:p>
            <a:pPr marL="0" indent="0">
              <a:buNone/>
            </a:pPr>
            <a:r>
              <a:rPr lang="en-GB" b="0" dirty="0">
                <a:latin typeface="Lucida Sans Unicode" pitchFamily="34" charset="0"/>
                <a:cs typeface="Lucida Sans Unicode" pitchFamily="34" charset="0"/>
              </a:rPr>
              <a:t> &lt;/p&gt;</a:t>
            </a:r>
            <a:endParaRPr lang="en-US"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1721659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16387d9-09b8-4036-9228-9909282c8da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Displaying Text in HTML</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Text in HTML can be marked up: </a:t>
            </a:r>
          </a:p>
          <a:p>
            <a:r>
              <a:rPr lang="en-US" dirty="0" smtClean="0"/>
              <a:t>As headings and paragraphs</a:t>
            </a:r>
          </a:p>
          <a:p>
            <a:endParaRPr lang="en-US" dirty="0" smtClean="0"/>
          </a:p>
          <a:p>
            <a:pPr lvl="1"/>
            <a:endParaRPr lang="en-US" dirty="0" smtClean="0"/>
          </a:p>
          <a:p>
            <a:pPr lvl="1"/>
            <a:endParaRPr lang="en-US" dirty="0"/>
          </a:p>
          <a:p>
            <a:r>
              <a:rPr lang="en-US" dirty="0" smtClean="0"/>
              <a:t>With emphasis</a:t>
            </a:r>
          </a:p>
          <a:p>
            <a:endParaRPr lang="en-US" dirty="0"/>
          </a:p>
          <a:p>
            <a:pPr marL="0" indent="0">
              <a:buNone/>
            </a:pPr>
            <a:endParaRPr lang="en-US" dirty="0" smtClean="0"/>
          </a:p>
          <a:p>
            <a:r>
              <a:rPr lang="en-US" dirty="0" smtClean="0"/>
              <a:t>In lists</a:t>
            </a:r>
            <a:endParaRPr lang="en-US" dirty="0"/>
          </a:p>
        </p:txBody>
      </p:sp>
      <p:sp>
        <p:nvSpPr>
          <p:cNvPr id="5" name="Rectangle 4"/>
          <p:cNvSpPr/>
          <p:nvPr/>
        </p:nvSpPr>
        <p:spPr bwMode="auto">
          <a:xfrm>
            <a:off x="533400" y="2209800"/>
            <a:ext cx="8229600" cy="114300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US" b="0" dirty="0">
                <a:latin typeface="Lucida Sans Unicode" pitchFamily="34" charset="0"/>
                <a:cs typeface="Lucida Sans Unicode" pitchFamily="34" charset="0"/>
              </a:rPr>
              <a:t>&lt;h1&gt;An Introduction to HTML&lt;/h1&gt;</a:t>
            </a:r>
            <a:endParaRPr lang="en-GB" b="0" dirty="0">
              <a:latin typeface="Lucida Sans Unicode" pitchFamily="34" charset="0"/>
              <a:cs typeface="Lucida Sans Unicode" pitchFamily="34" charset="0"/>
            </a:endParaRPr>
          </a:p>
          <a:p>
            <a:pPr marL="0" indent="0">
              <a:buNone/>
            </a:pPr>
            <a:r>
              <a:rPr lang="en-US" b="0" dirty="0">
                <a:latin typeface="Lucida Sans Unicode" pitchFamily="34" charset="0"/>
                <a:cs typeface="Lucida Sans Unicode" pitchFamily="34" charset="0"/>
              </a:rPr>
              <a:t>&lt;p&gt;In this module, we look at the history of HTML and CSS.&lt;/p&gt;</a:t>
            </a:r>
            <a:endParaRPr lang="en-GB" b="0" dirty="0">
              <a:latin typeface="Lucida Sans Unicode" pitchFamily="34" charset="0"/>
              <a:cs typeface="Lucida Sans Unicode" pitchFamily="34" charset="0"/>
            </a:endParaRPr>
          </a:p>
          <a:p>
            <a:pPr marL="0" indent="0">
              <a:buNone/>
            </a:pPr>
            <a:r>
              <a:rPr lang="en-US" b="0" dirty="0">
                <a:latin typeface="Lucida Sans Unicode" pitchFamily="34" charset="0"/>
                <a:cs typeface="Lucida Sans Unicode" pitchFamily="34" charset="0"/>
              </a:rPr>
              <a:t>&lt;h2&gt;In the Beginning&lt;/h2&gt;</a:t>
            </a:r>
            <a:endParaRPr lang="en-GB" b="0" dirty="0">
              <a:latin typeface="Lucida Sans Unicode" pitchFamily="34" charset="0"/>
              <a:cs typeface="Lucida Sans Unicode" pitchFamily="34" charset="0"/>
            </a:endParaRPr>
          </a:p>
          <a:p>
            <a:pPr marL="0" indent="0">
              <a:buNone/>
            </a:pPr>
            <a:r>
              <a:rPr lang="en-US" b="0" dirty="0">
                <a:latin typeface="Lucida Sans Unicode" pitchFamily="34" charset="0"/>
                <a:cs typeface="Lucida Sans Unicode" pitchFamily="34" charset="0"/>
              </a:rPr>
              <a:t>&lt;p&gt;WorldWideWeb was created by Sir Tim Berners-Lee at CERN. &lt;/p&gt;</a:t>
            </a:r>
            <a:endParaRPr lang="en-US" b="0" dirty="0"/>
          </a:p>
        </p:txBody>
      </p:sp>
      <p:sp>
        <p:nvSpPr>
          <p:cNvPr id="6" name="Rectangle 5"/>
          <p:cNvSpPr/>
          <p:nvPr/>
        </p:nvSpPr>
        <p:spPr bwMode="auto">
          <a:xfrm>
            <a:off x="609600" y="3886200"/>
            <a:ext cx="8229600" cy="91440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US" b="0" dirty="0" smtClean="0">
                <a:latin typeface="Lucida Sans Unicode" pitchFamily="34" charset="0"/>
                <a:cs typeface="Lucida Sans Unicode" pitchFamily="34" charset="0"/>
              </a:rPr>
              <a:t>To </a:t>
            </a:r>
            <a:r>
              <a:rPr lang="en-US" b="0" dirty="0">
                <a:latin typeface="Lucida Sans Unicode" pitchFamily="34" charset="0"/>
                <a:cs typeface="Lucida Sans Unicode" pitchFamily="34" charset="0"/>
              </a:rPr>
              <a:t>&lt;</a:t>
            </a:r>
            <a:r>
              <a:rPr lang="en-US" b="0" dirty="0" smtClean="0">
                <a:latin typeface="Lucida Sans Unicode" pitchFamily="34" charset="0"/>
                <a:cs typeface="Lucida Sans Unicode" pitchFamily="34" charset="0"/>
              </a:rPr>
              <a:t>strong&gt;emphasize</a:t>
            </a:r>
            <a:r>
              <a:rPr lang="en-US" b="0" dirty="0">
                <a:latin typeface="Lucida Sans Unicode" pitchFamily="34" charset="0"/>
                <a:cs typeface="Lucida Sans Unicode" pitchFamily="34" charset="0"/>
              </a:rPr>
              <a:t>&lt;/strong&gt; is to give extra weight to (a communication); &lt;em&gt;"Her gesture emphasized her words"&lt;/em&gt; </a:t>
            </a:r>
            <a:endParaRPr lang="en-GB" b="0" dirty="0">
              <a:latin typeface="Lucida Sans Unicode" pitchFamily="34" charset="0"/>
              <a:cs typeface="Lucida Sans Unicode" pitchFamily="34" charset="0"/>
            </a:endParaRPr>
          </a:p>
        </p:txBody>
      </p:sp>
      <p:sp>
        <p:nvSpPr>
          <p:cNvPr id="7" name="Rectangle 6"/>
          <p:cNvSpPr/>
          <p:nvPr/>
        </p:nvSpPr>
        <p:spPr bwMode="auto">
          <a:xfrm>
            <a:off x="1981200" y="4876800"/>
            <a:ext cx="3200400" cy="167640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lvl="1">
              <a:buNone/>
            </a:pPr>
            <a:r>
              <a:rPr lang="it-IT" b="0" dirty="0">
                <a:latin typeface="Lucida Sans Unicode" pitchFamily="34" charset="0"/>
                <a:cs typeface="Lucida Sans Unicode" pitchFamily="34" charset="0"/>
              </a:rPr>
              <a:t>&lt;ul&gt;</a:t>
            </a:r>
          </a:p>
          <a:p>
            <a:pPr marL="0" lvl="1">
              <a:buNone/>
            </a:pPr>
            <a:r>
              <a:rPr lang="it-IT" b="0" dirty="0">
                <a:latin typeface="Lucida Sans Unicode" pitchFamily="34" charset="0"/>
                <a:cs typeface="Lucida Sans Unicode" pitchFamily="34" charset="0"/>
              </a:rPr>
              <a:t>  &lt;li&gt;Notepad&lt;/li&gt;</a:t>
            </a:r>
          </a:p>
          <a:p>
            <a:pPr marL="0" lvl="1">
              <a:buNone/>
            </a:pPr>
            <a:r>
              <a:rPr lang="it-IT" b="0" dirty="0">
                <a:latin typeface="Lucida Sans Unicode" pitchFamily="34" charset="0"/>
                <a:cs typeface="Lucida Sans Unicode" pitchFamily="34" charset="0"/>
              </a:rPr>
              <a:t>  &lt;li&gt;Textmate&lt;/li&gt;</a:t>
            </a:r>
          </a:p>
          <a:p>
            <a:pPr marL="0" lvl="1">
              <a:buNone/>
            </a:pPr>
            <a:r>
              <a:rPr lang="it-IT" b="0" dirty="0">
                <a:latin typeface="Lucida Sans Unicode" pitchFamily="34" charset="0"/>
                <a:cs typeface="Lucida Sans Unicode" pitchFamily="34" charset="0"/>
              </a:rPr>
              <a:t>  &lt;li&gt;Visual Studio&lt;/li&gt;</a:t>
            </a:r>
          </a:p>
          <a:p>
            <a:pPr marL="0" lvl="1">
              <a:buNone/>
            </a:pPr>
            <a:r>
              <a:rPr lang="it-IT" b="0" dirty="0">
                <a:latin typeface="Lucida Sans Unicode" pitchFamily="34" charset="0"/>
                <a:cs typeface="Lucida Sans Unicode" pitchFamily="34" charset="0"/>
              </a:rPr>
              <a:t>&lt;/ul&gt;</a:t>
            </a:r>
          </a:p>
        </p:txBody>
      </p:sp>
    </p:spTree>
    <p:extLst>
      <p:ext uri="{BB962C8B-B14F-4D97-AF65-F5344CB8AC3E}">
        <p14:creationId xmlns:p14="http://schemas.microsoft.com/office/powerpoint/2010/main" val="1951692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376aa7b1-3e38-4689-80ed-9ad6f06f95ac">
    <p:spTree>
      <p:nvGrpSpPr>
        <p:cNvPr id="1" name=""/>
        <p:cNvGrpSpPr/>
        <p:nvPr/>
      </p:nvGrpSpPr>
      <p:grpSpPr>
        <a:xfrm>
          <a:off x="0" y="0"/>
          <a:ext cx="0" cy="0"/>
          <a:chOff x="0" y="0"/>
          <a:chExt cx="0" cy="0"/>
        </a:xfrm>
      </p:grpSpPr>
      <p:sp>
        <p:nvSpPr>
          <p:cNvPr id="2" name="Title 1"/>
          <p:cNvSpPr>
            <a:spLocks noGrp="1"/>
          </p:cNvSpPr>
          <p:nvPr>
            <p:ph type="title"/>
          </p:nvPr>
        </p:nvSpPr>
        <p:spPr>
          <a:xfrm>
            <a:off x="298077" y="-2"/>
            <a:ext cx="8234363" cy="740664"/>
          </a:xfrm>
        </p:spPr>
        <p:txBody>
          <a:bodyPr/>
          <a:lstStyle/>
          <a:p>
            <a:r>
              <a:rPr lang="en-GB" dirty="0" smtClean="0"/>
              <a:t>Displaying Images and Linking Documents in HTML</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Use the &lt;img&gt; tag to display an image</a:t>
            </a:r>
          </a:p>
          <a:p>
            <a:pPr lvl="1"/>
            <a:r>
              <a:rPr lang="en-US" dirty="0" smtClean="0"/>
              <a:t>The src attribute specifies the URL of the image source:</a:t>
            </a:r>
          </a:p>
          <a:p>
            <a:pPr marL="0" indent="0">
              <a:buNone/>
            </a:pPr>
            <a:endParaRPr lang="en-US" dirty="0" smtClean="0"/>
          </a:p>
          <a:p>
            <a:endParaRPr lang="en-US" dirty="0" smtClean="0"/>
          </a:p>
          <a:p>
            <a:endParaRPr lang="en-US" dirty="0"/>
          </a:p>
          <a:p>
            <a:r>
              <a:rPr lang="en-US" dirty="0" smtClean="0"/>
              <a:t>Use the &lt;a&gt; tag to define a link</a:t>
            </a:r>
          </a:p>
          <a:p>
            <a:pPr lvl="1"/>
            <a:r>
              <a:rPr lang="en-US" dirty="0" smtClean="0"/>
              <a:t>The href attribute specifies the target of the link:</a:t>
            </a:r>
            <a:endParaRPr lang="en-US" dirty="0"/>
          </a:p>
        </p:txBody>
      </p:sp>
      <p:sp>
        <p:nvSpPr>
          <p:cNvPr id="5" name="Rectangle 4"/>
          <p:cNvSpPr/>
          <p:nvPr/>
        </p:nvSpPr>
        <p:spPr bwMode="auto">
          <a:xfrm>
            <a:off x="228600" y="2152650"/>
            <a:ext cx="8705850" cy="104775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US" b="0" dirty="0">
                <a:latin typeface="Lucida Sans Unicode" pitchFamily="34" charset="0"/>
                <a:cs typeface="Lucida Sans Unicode" pitchFamily="34" charset="0"/>
              </a:rPr>
              <a:t>&lt;img src="logo.jpg" alt="My Web site logo" height="100" width="100" /&gt;</a:t>
            </a:r>
          </a:p>
        </p:txBody>
      </p:sp>
      <p:sp>
        <p:nvSpPr>
          <p:cNvPr id="6" name="Rectangle 5"/>
          <p:cNvSpPr/>
          <p:nvPr/>
        </p:nvSpPr>
        <p:spPr bwMode="auto">
          <a:xfrm>
            <a:off x="304800" y="4743450"/>
            <a:ext cx="8705850" cy="104775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US" b="0" dirty="0">
                <a:latin typeface="Lucida Sans Unicode" pitchFamily="34" charset="0"/>
                <a:cs typeface="Lucida Sans Unicode" pitchFamily="34" charset="0"/>
              </a:rPr>
              <a:t>&lt;a href="default.html" alt="Home Page"&gt;Home&lt;/a&gt;</a:t>
            </a:r>
          </a:p>
        </p:txBody>
      </p:sp>
    </p:spTree>
    <p:extLst>
      <p:ext uri="{BB962C8B-B14F-4D97-AF65-F5344CB8AC3E}">
        <p14:creationId xmlns:p14="http://schemas.microsoft.com/office/powerpoint/2010/main" val="3385340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21704dfd-f931-4e95-9756-c0baa127785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Gathering User Input by Using Forms in HTML</a:t>
            </a:r>
            <a:endParaRPr lang="en-US" dirty="0"/>
          </a:p>
        </p:txBody>
      </p:sp>
      <p:sp>
        <p:nvSpPr>
          <p:cNvPr id="4" name="Content Placeholder 2"/>
          <p:cNvSpPr>
            <a:spLocks noGrp="1"/>
          </p:cNvSpPr>
          <p:nvPr/>
        </p:nvSpPr>
        <p:spPr bwMode="auto">
          <a:xfrm>
            <a:off x="458788" y="1021215"/>
            <a:ext cx="8228012"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The &lt;form&gt; element provides a mechanism for obtaining user input</a:t>
            </a:r>
          </a:p>
          <a:p>
            <a:pPr lvl="1"/>
            <a:r>
              <a:rPr lang="en-US" dirty="0" smtClean="0"/>
              <a:t>The action attribute specifies where</a:t>
            </a:r>
            <a:br>
              <a:rPr lang="en-US" dirty="0" smtClean="0"/>
            </a:br>
            <a:r>
              <a:rPr lang="en-US" dirty="0" smtClean="0"/>
              <a:t>the data will be sent</a:t>
            </a:r>
          </a:p>
          <a:p>
            <a:pPr lvl="1"/>
            <a:r>
              <a:rPr lang="en-US" dirty="0" smtClean="0"/>
              <a:t>The method attribute specifies how </a:t>
            </a:r>
            <a:br>
              <a:rPr lang="en-US" dirty="0" smtClean="0"/>
            </a:br>
            <a:r>
              <a:rPr lang="en-US" dirty="0" smtClean="0"/>
              <a:t>the data will be sent</a:t>
            </a:r>
          </a:p>
          <a:p>
            <a:pPr lvl="1"/>
            <a:r>
              <a:rPr lang="en-US" dirty="0" smtClean="0"/>
              <a:t>Many different input types are </a:t>
            </a:r>
            <a:br>
              <a:rPr lang="en-US" dirty="0" smtClean="0"/>
            </a:br>
            <a:r>
              <a:rPr lang="en-US" dirty="0" smtClean="0"/>
              <a:t>available</a:t>
            </a:r>
          </a:p>
          <a:p>
            <a:endParaRPr lang="en-US" dirty="0"/>
          </a:p>
        </p:txBody>
      </p:sp>
      <p:pic>
        <p:nvPicPr>
          <p:cNvPr id="5" name="Picture 4" descr="A screen shot of an HTML5 form at runtime. The user has specified values for first name, last name, email address, password, and blog address.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1524000"/>
            <a:ext cx="2990850" cy="50844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355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0ce1171b-3b70-4461-9002-52e14acd179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Creating a Simple Contact Form</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In this demonstration, you will see how to:</a:t>
            </a:r>
          </a:p>
          <a:p>
            <a:r>
              <a:rPr lang="en-US" dirty="0" smtClean="0"/>
              <a:t>Create an HTML Page</a:t>
            </a:r>
          </a:p>
          <a:p>
            <a:r>
              <a:rPr lang="en-US" dirty="0" smtClean="0"/>
              <a:t>Add </a:t>
            </a:r>
            <a:r>
              <a:rPr lang="en-US" dirty="0"/>
              <a:t>C</a:t>
            </a:r>
            <a:r>
              <a:rPr lang="en-US" dirty="0" smtClean="0"/>
              <a:t>ontent to the Page</a:t>
            </a:r>
          </a:p>
          <a:p>
            <a:r>
              <a:rPr lang="en-US" dirty="0" smtClean="0"/>
              <a:t>Add a Form with Input Controls</a:t>
            </a:r>
          </a:p>
          <a:p>
            <a:r>
              <a:rPr lang="en-US" dirty="0" smtClean="0"/>
              <a:t>View the Page</a:t>
            </a:r>
            <a:endParaRPr lang="en-US" dirty="0"/>
          </a:p>
        </p:txBody>
      </p:sp>
    </p:spTree>
    <p:extLst>
      <p:ext uri="{BB962C8B-B14F-4D97-AF65-F5344CB8AC3E}">
        <p14:creationId xmlns:p14="http://schemas.microsoft.com/office/powerpoint/2010/main" val="3893134757"/>
      </p:ext>
    </p:extLst>
  </p:cSld>
  <p:clrMapOvr>
    <a:masterClrMapping/>
  </p:clrMapOvr>
</p:sld>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63</TotalTime>
  <Words>5115</Words>
  <Application>Microsoft Office PowerPoint</Application>
  <PresentationFormat>On-screen Show (4:3)</PresentationFormat>
  <Paragraphs>495</Paragraphs>
  <Slides>31</Slides>
  <Notes>31</Notes>
  <HiddenSlides>8</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31</vt:i4>
      </vt:variant>
    </vt:vector>
  </HeadingPairs>
  <TitlesOfParts>
    <vt:vector size="42" baseType="lpstr">
      <vt:lpstr>Arial</vt:lpstr>
      <vt:lpstr>Lucida Sans Unicode</vt:lpstr>
      <vt:lpstr>Wingdings</vt:lpstr>
      <vt:lpstr>Calibri</vt:lpstr>
      <vt:lpstr>Times New Roman</vt:lpstr>
      <vt:lpstr>Segoe Light</vt:lpstr>
      <vt:lpstr>Verdana</vt:lpstr>
      <vt:lpstr>Segoe UI</vt:lpstr>
      <vt:lpstr>Segoe UI Light</vt:lpstr>
      <vt:lpstr>Symbol</vt:lpstr>
      <vt:lpstr>Presentation1</vt:lpstr>
      <vt:lpstr>Module 1</vt:lpstr>
      <vt:lpstr>Module Overview</vt:lpstr>
      <vt:lpstr>Lesson 1: Overview of HTML</vt:lpstr>
      <vt:lpstr>The Structure of an HTML Page</vt:lpstr>
      <vt:lpstr>Tags, Elements, Attributes, and Content</vt:lpstr>
      <vt:lpstr>Displaying Text in HTML</vt:lpstr>
      <vt:lpstr>Displaying Images and Linking Documents in HTML</vt:lpstr>
      <vt:lpstr>Gathering User Input by Using Forms in HTML</vt:lpstr>
      <vt:lpstr>Demonstration: Creating a Simple Contact Form</vt:lpstr>
      <vt:lpstr>Text Continuation Page</vt:lpstr>
      <vt:lpstr>Text Continuation Page</vt:lpstr>
      <vt:lpstr>Text Continuation Page</vt:lpstr>
      <vt:lpstr>Attaching Scripts to an HTML Page</vt:lpstr>
      <vt:lpstr>Lesson 2: Overview of CSS</vt:lpstr>
      <vt:lpstr>Overview of CSS Syntax</vt:lpstr>
      <vt:lpstr>How CSS Selectors Work</vt:lpstr>
      <vt:lpstr>How HTML Inheritance and Cascading Styles Affect Styling</vt:lpstr>
      <vt:lpstr>Adding Styles to An HTML Page</vt:lpstr>
      <vt:lpstr>Lesson 3: Creating a Web Application by Using Visual Studio 2012</vt:lpstr>
      <vt:lpstr>Developing Web Applications by Using Visual Studio 2012</vt:lpstr>
      <vt:lpstr>Demonstration: Creating a Web Site by Using Visual Studio 2012</vt:lpstr>
      <vt:lpstr>Text Continuation Page</vt:lpstr>
      <vt:lpstr>Text Continuation Page</vt:lpstr>
      <vt:lpstr>Text Continuation Page</vt:lpstr>
      <vt:lpstr>Using the Internet Explorer F12 Developer Tools</vt:lpstr>
      <vt:lpstr>Demonstration: Exploring the Contoso Conference Application</vt:lpstr>
      <vt:lpstr>Text Continuation Page</vt:lpstr>
      <vt:lpstr>Lab: Exploring the Contoso Conference Application</vt:lpstr>
      <vt:lpstr>Text Continuation Page</vt:lpstr>
      <vt:lpstr>Lab Scenario</vt:lpstr>
      <vt:lpstr>Module Review and Takeaways</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Module1</dc:title>
  <dc:creator>Vikkie Boyd</dc:creator>
  <cp:lastModifiedBy>Vikkie Boyd</cp:lastModifiedBy>
  <cp:revision>8</cp:revision>
  <dcterms:created xsi:type="dcterms:W3CDTF">2012-11-28T14:03:00Z</dcterms:created>
  <dcterms:modified xsi:type="dcterms:W3CDTF">2012-11-29T10:46:46Z</dcterms:modified>
</cp:coreProperties>
</file>