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83" r:id="rId22"/>
    <p:sldId id="275" r:id="rId23"/>
    <p:sldId id="276" r:id="rId24"/>
    <p:sldId id="277" r:id="rId25"/>
    <p:sldId id="278" r:id="rId26"/>
    <p:sldId id="284" r:id="rId27"/>
    <p:sldId id="279" r:id="rId28"/>
    <p:sldId id="285" r:id="rId29"/>
    <p:sldId id="280" r:id="rId30"/>
    <p:sldId id="281" r:id="rId31"/>
    <p:sldId id="286" r:id="rId32"/>
  </p:sldIdLst>
  <p:sldSz cx="9144000" cy="6858000" type="screen4x3"/>
  <p:notesSz cx="6858000" cy="9144000"/>
  <p:embeddedFontLst>
    <p:embeddedFont>
      <p:font typeface="Lucida Sans Unicode" pitchFamily="34" charset="0"/>
      <p:regular r:id="rId34"/>
    </p:embeddedFont>
    <p:embeddedFont>
      <p:font typeface="Calibri" pitchFamily="34" charset="0"/>
      <p:regular r:id="rId35"/>
      <p:bold r:id="rId36"/>
      <p:italic r:id="rId37"/>
      <p:boldItalic r:id="rId38"/>
    </p:embeddedFont>
    <p:embeddedFont>
      <p:font typeface="Verdana" pitchFamily="34" charset="0"/>
      <p:regular r:id="rId39"/>
      <p:bold r:id="rId40"/>
      <p:italic r:id="rId41"/>
      <p:boldItalic r:id="rId42"/>
    </p:embeddedFont>
    <p:embeddedFont>
      <p:font typeface="Segoe UI" pitchFamily="34" charset="0"/>
      <p:regular r:id="rId43"/>
      <p:bold r:id="rId44"/>
      <p:italic r:id="rId45"/>
      <p:boldItalic r:id="rId46"/>
    </p:embeddedFont>
    <p:embeddedFont>
      <p:font typeface="Segoe UI Light" pitchFamily="34"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E73F3-1F3A-4E3B-B32A-01C205E9828C}" type="datetimeFigureOut">
              <a:rPr lang="en-US" smtClean="0"/>
              <a:t>12/3/2012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4080-1E01-49D7-8695-F3A34D1AC800}" type="slidenum">
              <a:rPr lang="en-US" smtClean="0"/>
              <a:t>‹#›</a:t>
            </a:fld>
            <a:endParaRPr lang="en-US" dirty="0"/>
          </a:p>
        </p:txBody>
      </p:sp>
    </p:spTree>
    <p:extLst>
      <p:ext uri="{BB962C8B-B14F-4D97-AF65-F5344CB8AC3E}">
        <p14:creationId xmlns:p14="http://schemas.microsoft.com/office/powerpoint/2010/main" val="957386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BAA4080-1E01-49D7-8695-F3A34D1AC80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19718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Although the slide cannot cover all the object types in detail, be prepared to give a few examples on the whiteboard. You may also need to explain the use of the </a:t>
            </a:r>
            <a:r>
              <a:rPr lang="en-US" sz="1000" b="1" dirty="0">
                <a:latin typeface="Arial"/>
                <a:ea typeface="Calibri"/>
                <a:cs typeface="Times New Roman"/>
              </a:rPr>
              <a:t>new</a:t>
            </a:r>
            <a:r>
              <a:rPr lang="en-US" sz="1000" dirty="0">
                <a:latin typeface="Arial"/>
                <a:ea typeface="Calibri"/>
                <a:cs typeface="Segoe UI"/>
              </a:rPr>
              <a:t> operator (</a:t>
            </a:r>
            <a:r>
              <a:rPr lang="en-US" sz="1000" i="1" dirty="0">
                <a:latin typeface="Arial"/>
                <a:ea typeface="Calibri"/>
                <a:cs typeface="Times New Roman"/>
              </a:rPr>
              <a:t>briefly</a:t>
            </a:r>
            <a:r>
              <a:rPr lang="en-US" sz="1000" dirty="0">
                <a:latin typeface="Arial"/>
                <a:ea typeface="Calibri"/>
                <a:cs typeface="Segoe UI"/>
              </a:rPr>
              <a:t>), although a more detailed discussion is provided in module 7.</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draw the distinction between the object types that are used to declare variables and the singleton types that act as repositories for functionality.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understand how to use arrays, and find items in an array by using the </a:t>
            </a:r>
            <a:r>
              <a:rPr lang="en-US" sz="1000" b="1" dirty="0">
                <a:latin typeface="Arial"/>
                <a:ea typeface="Calibri"/>
                <a:cs typeface="Times New Roman"/>
              </a:rPr>
              <a:t>indexOf</a:t>
            </a:r>
            <a:r>
              <a:rPr lang="en-US" sz="1000" dirty="0">
                <a:latin typeface="Arial"/>
                <a:ea typeface="Calibri"/>
                <a:cs typeface="Segoe UI"/>
              </a:rPr>
              <a:t> function as this is required by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9011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JSON uses object literal notation to define an array of objects. Also mention the </a:t>
            </a:r>
            <a:r>
              <a:rPr lang="en-US" sz="1000" b="1" dirty="0">
                <a:latin typeface="Arial"/>
                <a:ea typeface="Calibri"/>
                <a:cs typeface="Times New Roman"/>
              </a:rPr>
              <a:t>JSON.parse()</a:t>
            </a:r>
            <a:r>
              <a:rPr lang="en-US" sz="1000" dirty="0">
                <a:latin typeface="Arial"/>
                <a:ea typeface="Calibri"/>
                <a:cs typeface="Segoe UI"/>
              </a:rPr>
              <a:t> and </a:t>
            </a:r>
            <a:r>
              <a:rPr lang="en-US" sz="1000" b="1" dirty="0">
                <a:latin typeface="Arial"/>
                <a:ea typeface="Calibri"/>
                <a:cs typeface="Times New Roman"/>
              </a:rPr>
              <a:t>JSON.stringify()</a:t>
            </a:r>
            <a:r>
              <a:rPr lang="en-US" sz="1000" dirty="0">
                <a:latin typeface="Arial"/>
                <a:ea typeface="Calibri"/>
                <a:cs typeface="Segoe UI"/>
              </a:rPr>
              <a:t>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22443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worth noting to the class that while HTML5 and CSS3 have been continuing for several years, work on a new version of the DOM for HTML5 and CSS3 documents has only recently begun. As a result, most applications still use the legacy DOM, with all its anachronisms and references to obsolete attributes and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40346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concentrates on the DOM Core API and the DOM Event Model. Refer students to the W3C website for details of the other DOM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155302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getElementById</a:t>
            </a:r>
            <a:r>
              <a:rPr lang="en-US" sz="1000" dirty="0">
                <a:latin typeface="Arial"/>
                <a:ea typeface="Calibri"/>
                <a:cs typeface="Segoe UI"/>
              </a:rPr>
              <a:t> and </a:t>
            </a:r>
            <a:r>
              <a:rPr lang="en-US" sz="1000" b="1" dirty="0">
                <a:latin typeface="Arial"/>
                <a:ea typeface="Calibri"/>
                <a:cs typeface="Times New Roman"/>
              </a:rPr>
              <a:t>getElementsByName</a:t>
            </a:r>
            <a:r>
              <a:rPr lang="en-US" sz="1000" dirty="0">
                <a:latin typeface="Arial"/>
                <a:ea typeface="Calibri"/>
                <a:cs typeface="Segoe UI"/>
              </a:rPr>
              <a:t> methods are the most commonly used ways of obtaining a reference to an element.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246689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BAA4080-1E01-49D7-8695-F3A34D1AC80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259307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Event handling is fundamentally very simple, but emphasize that event handlers should only execute small, discrete pieces of code. Long-running event handlers may impact the responsiveness and usability of a web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how many elements provide callbacks for handling common events, although many JavaScript developers prefer to use the </a:t>
            </a:r>
            <a:r>
              <a:rPr lang="en-US" sz="1000" b="1" dirty="0">
                <a:latin typeface="Arial"/>
                <a:ea typeface="Calibri"/>
                <a:cs typeface="Times New Roman"/>
              </a:rPr>
              <a:t>addEventListener()</a:t>
            </a:r>
            <a:r>
              <a:rPr lang="en-US" sz="1000" dirty="0">
                <a:latin typeface="Arial"/>
                <a:ea typeface="Calibri"/>
                <a:cs typeface="Segoe UI"/>
              </a:rPr>
              <a:t> function because it enables them to add multiple handlers to the same event (assigning to a callback overwrites any existing reference to a method that runs when the callback is invoked).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first example uses an anonymous function. The second example references a named function; </a:t>
            </a:r>
            <a:r>
              <a:rPr lang="en-US" sz="1000" b="1" dirty="0">
                <a:latin typeface="Arial"/>
                <a:ea typeface="Calibri"/>
                <a:cs typeface="Times New Roman"/>
              </a:rPr>
              <a:t>ShowHelpText</a:t>
            </a:r>
            <a:r>
              <a:rPr lang="en-US" sz="1000" dirty="0">
                <a:latin typeface="Arial"/>
                <a:ea typeface="Calibri"/>
                <a:cs typeface="Segoe UI"/>
              </a:rPr>
              <a:t> (the notes show how to add an event handler by using a named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188311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purpose of jQuery is to define a portability layer for JavaScript code, enabling developers to reduce the amount of effort that they need to expend to support different browsers.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83126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jQuery 2.0 is available for Internet Explorer 8, Internet Explorer 9, and Internet Explorer 10. jQuery 1.9 will be maintained for use with Internet Explorer 6 and Internet Explorer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On the slide, explain the purpose of the following items: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 function.</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expression $(document).</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ready() function.</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anonymous function that runs when a page is loaded.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8722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Using _references.js is only necessary for adding IntelliSense in script files. It is automatically enabled in HTML files if a </a:t>
            </a:r>
            <a:r>
              <a:rPr lang="en-US" sz="1000" b="1" dirty="0">
                <a:latin typeface="Arial"/>
                <a:ea typeface="Calibri"/>
                <a:cs typeface="Times New Roman"/>
              </a:rPr>
              <a:t>&lt;script&gt;</a:t>
            </a:r>
            <a:r>
              <a:rPr lang="en-US" sz="1000" dirty="0">
                <a:latin typeface="Arial"/>
                <a:ea typeface="Calibri"/>
                <a:cs typeface="Segoe UI"/>
              </a:rPr>
              <a:t> tag explicitly references the library.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Add jQuery to a project by using nuGet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Web Site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New Web Site</a:t>
            </a:r>
            <a:r>
              <a:rPr lang="en-US" sz="1000" dirty="0" smtClean="0">
                <a:effectLst/>
                <a:latin typeface="Arial"/>
                <a:ea typeface="Times New Roman"/>
                <a:cs typeface="Segoe UI"/>
              </a:rPr>
              <a:t> dialog box, in the middle pane click </a:t>
            </a:r>
            <a:r>
              <a:rPr lang="en-US" sz="1000" b="1" dirty="0" smtClean="0">
                <a:effectLst/>
                <a:latin typeface="Arial"/>
                <a:ea typeface="Times New Roman"/>
                <a:cs typeface="Times New Roman"/>
              </a:rPr>
              <a:t>ASP.NET Empty Web Site</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It does not matter whether you select the </a:t>
            </a:r>
            <a:r>
              <a:rPr lang="en-US" sz="1000" b="1" dirty="0">
                <a:latin typeface="Arial"/>
                <a:ea typeface="Calibri"/>
                <a:cs typeface="Times New Roman"/>
              </a:rPr>
              <a:t>Visual Basic</a:t>
            </a:r>
            <a:r>
              <a:rPr lang="en-US" sz="1000" dirty="0">
                <a:latin typeface="Arial"/>
                <a:ea typeface="Calibri"/>
                <a:cs typeface="Segoe UI"/>
              </a:rPr>
              <a:t> or </a:t>
            </a:r>
            <a:r>
              <a:rPr lang="en-US" sz="1000" b="1" dirty="0">
                <a:latin typeface="Arial"/>
                <a:ea typeface="Calibri"/>
                <a:cs typeface="Times New Roman"/>
              </a:rPr>
              <a:t>Visual C#</a:t>
            </a:r>
            <a:r>
              <a:rPr lang="en-US" sz="1000" dirty="0">
                <a:latin typeface="Arial"/>
                <a:ea typeface="Calibri"/>
                <a:cs typeface="Segoe UI"/>
              </a:rPr>
              <a:t> templates in the left pane; the templates for both languages enable you to create HTML5 web pages and implement functionality by using JavaScript.</a:t>
            </a:r>
            <a:endParaRPr lang="en-US" sz="1000" dirty="0">
              <a:latin typeface="Arial"/>
              <a:ea typeface="Calibri"/>
              <a:cs typeface="Times New Roman"/>
            </a:endParaRPr>
          </a:p>
          <a:p>
            <a:pPr marL="228600" lvl="0" indent="-228600">
              <a:lnSpc>
                <a:spcPct val="115000"/>
              </a:lnSpc>
              <a:spcAft>
                <a:spcPts val="995"/>
              </a:spcAft>
              <a:buAutoNum type="arabicPeriod" startAt="4"/>
            </a:pPr>
            <a:r>
              <a:rPr lang="en-US" sz="1000" dirty="0" smtClean="0">
                <a:effectLst/>
                <a:latin typeface="Arial"/>
                <a:ea typeface="Times New Roman"/>
                <a:cs typeface="Segoe UI"/>
              </a:rPr>
              <a:t>   From the </a:t>
            </a:r>
            <a:r>
              <a:rPr lang="en-US" sz="1000" b="1" dirty="0" smtClean="0">
                <a:effectLst/>
                <a:latin typeface="Arial"/>
                <a:ea typeface="Times New Roman"/>
                <a:cs typeface="Times New Roman"/>
              </a:rPr>
              <a:t>Web location</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File System</a:t>
            </a:r>
            <a:r>
              <a:rPr lang="en-US" sz="1000" dirty="0" smtClean="0">
                <a:effectLst/>
                <a:latin typeface="Arial"/>
                <a:ea typeface="Times New Roman"/>
                <a:cs typeface="Segoe UI"/>
              </a:rPr>
              <a:t>, set the file path to </a:t>
            </a:r>
          </a:p>
          <a:p>
            <a:pPr lvl="0">
              <a:lnSpc>
                <a:spcPct val="115000"/>
              </a:lnSpc>
              <a:spcAft>
                <a:spcPts val="995"/>
              </a:spcAft>
            </a:pPr>
            <a:r>
              <a:rPr lang="en-US" sz="1000" b="1" dirty="0">
                <a:latin typeface="Arial"/>
                <a:ea typeface="Times New Roman"/>
                <a:cs typeface="Segoe UI"/>
              </a:rPr>
              <a:t> </a:t>
            </a:r>
            <a:r>
              <a:rPr lang="en-US" sz="1000" b="1" dirty="0" smtClean="0">
                <a:latin typeface="Arial"/>
                <a:ea typeface="Times New Roman"/>
                <a:cs typeface="Segoe UI"/>
              </a:rPr>
              <a:t>         </a:t>
            </a:r>
            <a:r>
              <a:rPr lang="en-US" sz="1000" b="1" dirty="0" smtClean="0">
                <a:effectLst/>
                <a:latin typeface="Arial"/>
                <a:ea typeface="Times New Roman"/>
                <a:cs typeface="Times New Roman"/>
              </a:rPr>
              <a:t>E:\Mod03\Democode\jQueryDemoTest</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228600" lvl="0" indent="-228600">
              <a:lnSpc>
                <a:spcPct val="115000"/>
              </a:lnSpc>
              <a:spcAft>
                <a:spcPts val="995"/>
              </a:spcAft>
              <a:buAutoNum type="arabicPeriod" startAt="5"/>
            </a:pPr>
            <a:r>
              <a:rPr lang="en-US" sz="1000" dirty="0" smtClean="0">
                <a:effectLst/>
                <a:latin typeface="Arial"/>
                <a:ea typeface="Times New Roman"/>
                <a:cs typeface="Segoe UI"/>
              </a:rPr>
              <a:t>   On the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Library Package Manager</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Manage NuGet Packages </a:t>
            </a:r>
          </a:p>
          <a:p>
            <a:pPr lvl="0">
              <a:lnSpc>
                <a:spcPct val="115000"/>
              </a:lnSpc>
              <a:spcAft>
                <a:spcPts val="995"/>
              </a:spcAft>
            </a:pPr>
            <a:r>
              <a:rPr lang="en-US" sz="1000" b="1" dirty="0">
                <a:latin typeface="Arial"/>
                <a:ea typeface="Times New Roman"/>
                <a:cs typeface="Times New Roman"/>
              </a:rPr>
              <a:t> </a:t>
            </a:r>
            <a:r>
              <a:rPr lang="en-US" sz="1000" b="1" dirty="0" smtClean="0">
                <a:latin typeface="Arial"/>
                <a:ea typeface="Times New Roman"/>
                <a:cs typeface="Times New Roman"/>
              </a:rPr>
              <a:t>         </a:t>
            </a:r>
            <a:r>
              <a:rPr lang="en-US" sz="1000" b="1" dirty="0" smtClean="0">
                <a:effectLst/>
                <a:latin typeface="Arial"/>
                <a:ea typeface="Times New Roman"/>
                <a:cs typeface="Times New Roman"/>
              </a:rPr>
              <a:t>for Solution</a:t>
            </a:r>
            <a:r>
              <a:rPr lang="en-US" sz="1000" dirty="0" smtClean="0">
                <a:effectLst/>
                <a:latin typeface="Arial"/>
                <a:ea typeface="Times New Roman"/>
                <a:cs typeface="Times New Roman"/>
              </a:rPr>
              <a:t>.</a:t>
            </a:r>
          </a:p>
          <a:p>
            <a:pPr marL="228600" lvl="0" indent="-228600">
              <a:lnSpc>
                <a:spcPct val="115000"/>
              </a:lnSpc>
              <a:spcAft>
                <a:spcPts val="995"/>
              </a:spcAft>
              <a:buAutoNum type="arabicPeriod" startAt="6"/>
            </a:pPr>
            <a:r>
              <a:rPr lang="en-US" sz="1000" dirty="0" smtClean="0">
                <a:effectLst/>
                <a:latin typeface="Arial"/>
                <a:ea typeface="Times New Roman"/>
                <a:cs typeface="Segoe UI"/>
              </a:rPr>
              <a:t>  In the </a:t>
            </a:r>
            <a:r>
              <a:rPr lang="en-US" sz="1000" b="1" dirty="0" smtClean="0">
                <a:effectLst/>
                <a:latin typeface="Arial"/>
                <a:ea typeface="Times New Roman"/>
                <a:cs typeface="Times New Roman"/>
              </a:rPr>
              <a:t>Manage NuGet Packages</a:t>
            </a:r>
            <a:r>
              <a:rPr lang="en-US" sz="1000" dirty="0" smtClean="0">
                <a:effectLst/>
                <a:latin typeface="Arial"/>
                <a:ea typeface="Times New Roman"/>
                <a:cs typeface="Segoe UI"/>
              </a:rPr>
              <a:t> dialog box, click </a:t>
            </a:r>
            <a:r>
              <a:rPr lang="en-US" sz="1000" b="1" dirty="0" smtClean="0">
                <a:effectLst/>
                <a:latin typeface="Arial"/>
                <a:ea typeface="Times New Roman"/>
                <a:cs typeface="Times New Roman"/>
              </a:rPr>
              <a:t>Online</a:t>
            </a:r>
            <a:r>
              <a:rPr lang="en-US" sz="1000" dirty="0" smtClean="0">
                <a:effectLst/>
                <a:latin typeface="Arial"/>
                <a:ea typeface="Times New Roman"/>
                <a:cs typeface="Segoe UI"/>
              </a:rPr>
              <a:t>. A list of available packages for download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appears in order of popularity. </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7.       In the </a:t>
            </a:r>
            <a:r>
              <a:rPr lang="en-US" sz="1000" b="1" dirty="0" smtClean="0">
                <a:effectLst/>
                <a:latin typeface="Arial"/>
                <a:ea typeface="Times New Roman"/>
                <a:cs typeface="Times New Roman"/>
              </a:rPr>
              <a:t>Search Online</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jQuery</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8.       In the list of packages, click </a:t>
            </a:r>
            <a:r>
              <a:rPr lang="en-US" sz="1000" b="1" dirty="0" smtClean="0">
                <a:effectLst/>
                <a:latin typeface="Arial"/>
                <a:ea typeface="Times New Roman"/>
                <a:cs typeface="Times New Roman"/>
              </a:rPr>
              <a:t>jQuery</a:t>
            </a:r>
            <a:r>
              <a:rPr lang="en-US" sz="1000" dirty="0" smtClean="0">
                <a:effectLst/>
                <a:latin typeface="Arial"/>
                <a:ea typeface="Times New Roman"/>
                <a:cs typeface="Segoe UI"/>
              </a:rPr>
              <a:t>, and click </a:t>
            </a:r>
            <a:r>
              <a:rPr lang="en-US" sz="1000" b="1" dirty="0" smtClean="0">
                <a:effectLst/>
                <a:latin typeface="Arial"/>
                <a:ea typeface="Times New Roman"/>
                <a:cs typeface="Times New Roman"/>
              </a:rPr>
              <a:t>Install</a:t>
            </a:r>
            <a:r>
              <a:rPr lang="en-US" sz="1000" dirty="0" smtClean="0">
                <a:effectLst/>
                <a:latin typeface="Arial"/>
                <a:ea typeface="Times New Roman"/>
                <a:cs typeface="Times New Roman"/>
              </a:rPr>
              <a:t>.</a:t>
            </a:r>
          </a:p>
          <a:p>
            <a:pPr lvl="0">
              <a:lnSpc>
                <a:spcPct val="115000"/>
              </a:lnSpc>
              <a:spcAft>
                <a:spcPts val="995"/>
              </a:spcAft>
            </a:pPr>
            <a:r>
              <a:rPr lang="en-US" sz="1000" dirty="0" smtClean="0">
                <a:effectLst/>
                <a:latin typeface="Arial"/>
                <a:ea typeface="Times New Roman"/>
                <a:cs typeface="Segoe UI"/>
              </a:rPr>
              <a:t>9.       In the </a:t>
            </a:r>
            <a:r>
              <a:rPr lang="en-US" sz="1000" b="1" dirty="0" smtClean="0">
                <a:effectLst/>
                <a:latin typeface="Arial"/>
                <a:ea typeface="Times New Roman"/>
                <a:cs typeface="Times New Roman"/>
              </a:rPr>
              <a:t>Select Projects</a:t>
            </a:r>
            <a:r>
              <a:rPr lang="en-US" sz="1000" dirty="0" smtClean="0">
                <a:effectLst/>
                <a:latin typeface="Arial"/>
                <a:ea typeface="Times New Roman"/>
                <a:cs typeface="Segoe UI"/>
              </a:rPr>
              <a:t> dialog box, 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82769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provide an introduction to JavaScript and jQuery. It is not intended to be a detailed treatise on these subjects. Later modules (such as module 7) provide more coverage of some of the intricacies and nuances of the JavaScript language and how to use it to implement object-oriented principles. In this module, concentrate on the basic syntax of the language and event handling, and save the complexities for later.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14646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smtClean="0">
                <a:solidFill>
                  <a:prstClr val="black"/>
                </a:solidFill>
                <a:latin typeface="Arial"/>
                <a:ea typeface="Times New Roman"/>
                <a:cs typeface="Segoe UI"/>
              </a:rPr>
              <a:t>10.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Manage NuGet Packages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228600" lvl="0" indent="-228600">
              <a:lnSpc>
                <a:spcPct val="115000"/>
              </a:lnSpc>
              <a:spcAft>
                <a:spcPts val="995"/>
              </a:spcAft>
              <a:buAutoNum type="arabicPeriod" startAt="11"/>
            </a:pPr>
            <a:r>
              <a:rPr lang="en-US" sz="1000" dirty="0" smtClean="0">
                <a:solidFill>
                  <a:prstClr val="black"/>
                </a:solidFill>
                <a:latin typeface="Arial"/>
                <a:ea typeface="Times New Roman"/>
                <a:cs typeface="Segoe UI"/>
              </a:rPr>
              <a:t>   In </a:t>
            </a:r>
            <a:r>
              <a:rPr lang="en-US" sz="1000" dirty="0">
                <a:solidFill>
                  <a:prstClr val="black"/>
                </a:solidFill>
                <a:latin typeface="Arial"/>
                <a:ea typeface="Times New Roman"/>
                <a:cs typeface="Segoe UI"/>
              </a:rPr>
              <a:t>Solution Explorer, notice that a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has been added to the project and that it contains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three </a:t>
            </a:r>
            <a:r>
              <a:rPr lang="en-US" sz="1000" dirty="0">
                <a:solidFill>
                  <a:prstClr val="black"/>
                </a:solidFill>
                <a:latin typeface="Arial"/>
                <a:ea typeface="Times New Roman"/>
                <a:cs typeface="Segoe UI"/>
              </a:rPr>
              <a:t>files.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The three files are the uncompressed jQuery library, a minified version for use on production servers, and an IntelliSense file for Visual Studio to use.</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startAt="12"/>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jQueryDemoTest</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Enable jQuery IntelliSense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JavaScript File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Specify Name for Item</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test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Type the following code and notice that IntelliSense is unable to offer suggestions for statement completion for jQuery functions such as </a:t>
            </a:r>
            <a:r>
              <a:rPr lang="en-US" sz="1000" b="1" dirty="0">
                <a:solidFill>
                  <a:prstClr val="black"/>
                </a:solidFill>
                <a:latin typeface="Arial"/>
                <a:ea typeface="Times New Roman"/>
                <a:cs typeface="Times New Roman"/>
              </a:rPr>
              <a:t>ready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$(document).ready(function () {</a:t>
            </a:r>
          </a:p>
          <a:p>
            <a:pPr marL="100330" marR="100330" lvl="0">
              <a:lnSpc>
                <a:spcPct val="115000"/>
              </a:lnSpc>
              <a:spcAft>
                <a:spcPts val="995"/>
              </a:spcAft>
            </a:pPr>
            <a:r>
              <a:rPr lang="en-US" sz="1000" dirty="0">
                <a:solidFill>
                  <a:prstClr val="black"/>
                </a:solidFill>
                <a:latin typeface="Arial"/>
                <a:ea typeface="Times New Roman"/>
                <a:cs typeface="Times New Roman"/>
              </a:rPr>
              <a:t>    // your code here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4.      In </a:t>
            </a:r>
            <a:r>
              <a:rPr lang="en-US" sz="1000" dirty="0">
                <a:solidFill>
                  <a:prstClr val="black"/>
                </a:solidFill>
                <a:latin typeface="Arial"/>
                <a:ea typeface="Times New Roman"/>
                <a:cs typeface="Segoe UI"/>
              </a:rPr>
              <a:t>the Solution Explorer window, right-click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b="1" dirty="0">
                <a:solidFill>
                  <a:prstClr val="black"/>
                </a:solidFill>
                <a:latin typeface="Arial"/>
                <a:ea typeface="Times New Roman"/>
                <a:cs typeface="Segoe UI"/>
              </a:rPr>
              <a:t> </a:t>
            </a:r>
            <a:r>
              <a:rPr lang="en-US" sz="1000" b="1"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JavaScript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5.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Specify Name for Item</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_references.js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6.        Add </a:t>
            </a:r>
            <a:r>
              <a:rPr lang="en-US" sz="1000" dirty="0">
                <a:solidFill>
                  <a:prstClr val="black"/>
                </a:solidFill>
                <a:latin typeface="Arial"/>
                <a:ea typeface="Times New Roman"/>
                <a:cs typeface="Segoe UI"/>
              </a:rPr>
              <a:t>the following code to _references.js and then save it.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&lt;reference path="jquery-1.8.2.js" /&gt;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necessary, replace the jQuery version number (1.8.2) with that of the files downloaded by the package manager.</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7.        In </a:t>
            </a:r>
            <a:r>
              <a:rPr lang="en-US" sz="1000" dirty="0">
                <a:solidFill>
                  <a:prstClr val="black"/>
                </a:solidFill>
                <a:latin typeface="Arial"/>
                <a:ea typeface="Times New Roman"/>
                <a:cs typeface="Segoe UI"/>
              </a:rPr>
              <a:t>the _references.js file, type the following code and notice that IntelliSense is now able to offer </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62773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suggestions </a:t>
            </a:r>
            <a:r>
              <a:rPr lang="en-US" sz="1000" dirty="0">
                <a:solidFill>
                  <a:prstClr val="black"/>
                </a:solidFill>
                <a:latin typeface="Arial"/>
                <a:ea typeface="Times New Roman"/>
                <a:cs typeface="Segoe UI"/>
              </a:rPr>
              <a:t>for statement completion for jQuery functions, including the </a:t>
            </a:r>
            <a:r>
              <a:rPr lang="en-US" sz="1000" b="1" dirty="0">
                <a:solidFill>
                  <a:prstClr val="black"/>
                </a:solidFill>
                <a:latin typeface="Arial"/>
                <a:ea typeface="Times New Roman"/>
                <a:cs typeface="Times New Roman"/>
              </a:rPr>
              <a:t>ready</a:t>
            </a:r>
            <a:r>
              <a:rPr lang="en-US" sz="1000" dirty="0">
                <a:solidFill>
                  <a:prstClr val="black"/>
                </a:solidFill>
                <a:latin typeface="Arial"/>
                <a:ea typeface="Times New Roman"/>
                <a:cs typeface="Segoe UI"/>
              </a:rPr>
              <a:t> function.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$(document).ready(function () {</a:t>
            </a:r>
          </a:p>
          <a:p>
            <a:pPr marL="100330" marR="100330" lvl="0">
              <a:lnSpc>
                <a:spcPct val="115000"/>
              </a:lnSpc>
              <a:spcAft>
                <a:spcPts val="995"/>
              </a:spcAft>
            </a:pPr>
            <a:r>
              <a:rPr lang="en-US" sz="1000" dirty="0">
                <a:solidFill>
                  <a:prstClr val="black"/>
                </a:solidFill>
                <a:latin typeface="Arial"/>
                <a:ea typeface="Times New Roman"/>
                <a:cs typeface="Times New Roman"/>
              </a:rPr>
              <a:t>    // your code here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Close Visual Studio 2012.</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634402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explain how some of the more common functions (listed in the student notes) for traversing and filtering elements work.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32820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walk through some common uses of these functions, or have some examples prepared that you can demonstrate.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937382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Event handling with jQuery follows the familiar pattern: Use the jQuery </a:t>
            </a:r>
            <a:r>
              <a:rPr lang="en-US" sz="1000" b="1" dirty="0">
                <a:latin typeface="Arial"/>
                <a:ea typeface="Calibri"/>
                <a:cs typeface="Times New Roman"/>
              </a:rPr>
              <a:t>selector</a:t>
            </a:r>
            <a:r>
              <a:rPr lang="en-US" sz="1000" dirty="0">
                <a:latin typeface="Arial"/>
                <a:ea typeface="Calibri"/>
                <a:cs typeface="Segoe UI"/>
              </a:rPr>
              <a:t> function to find the item that exposes the event, and then bind an event handler function to that item.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bind</a:t>
            </a:r>
            <a:r>
              <a:rPr lang="en-US" sz="1000" dirty="0">
                <a:latin typeface="Arial"/>
                <a:ea typeface="Calibri"/>
                <a:cs typeface="Segoe UI"/>
              </a:rPr>
              <a:t> method is the only way to attach event handlers to custom events.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223242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E:\Mod03\Labfiles\Solution\Exercise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schedule.htm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following markup:</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&lt;section class="page-section schedule"&gt;</a:t>
            </a:r>
          </a:p>
          <a:p>
            <a:pPr marL="100330" marR="100330">
              <a:lnSpc>
                <a:spcPct val="115000"/>
              </a:lnSpc>
              <a:spcAft>
                <a:spcPts val="995"/>
              </a:spcAft>
            </a:pPr>
            <a:r>
              <a:rPr lang="en-US" sz="1000" dirty="0" smtClean="0">
                <a:effectLst/>
                <a:latin typeface="Arial"/>
                <a:ea typeface="Times New Roman"/>
                <a:cs typeface="Times New Roman"/>
              </a:rPr>
              <a:t>    &lt;div class="container"&gt;</a:t>
            </a:r>
          </a:p>
          <a:p>
            <a:pPr marL="100330" marR="100330">
              <a:lnSpc>
                <a:spcPct val="115000"/>
              </a:lnSpc>
              <a:spcAft>
                <a:spcPts val="995"/>
              </a:spcAft>
            </a:pPr>
            <a:r>
              <a:rPr lang="en-US" sz="1000" dirty="0" smtClean="0">
                <a:effectLst/>
                <a:latin typeface="Arial"/>
                <a:ea typeface="Times New Roman"/>
                <a:cs typeface="Times New Roman"/>
              </a:rPr>
              <a:t>        &lt;h1&gt;Schedule&lt;/h1&gt;</a:t>
            </a:r>
          </a:p>
          <a:p>
            <a:pPr marL="100330" marR="100330">
              <a:lnSpc>
                <a:spcPct val="115000"/>
              </a:lnSpc>
              <a:spcAft>
                <a:spcPts val="995"/>
              </a:spcAft>
            </a:pPr>
            <a:r>
              <a:rPr lang="en-US" sz="1000" dirty="0" smtClean="0">
                <a:effectLst/>
                <a:latin typeface="Arial"/>
                <a:ea typeface="Times New Roman"/>
                <a:cs typeface="Times New Roman"/>
              </a:rPr>
              <a:t>        Show: &lt;input type="checkbox" id="show-track-1" checked="checked" /&gt;&lt;label for="show-track-1"&gt;Track 1&lt;/label&gt;</a:t>
            </a:r>
          </a:p>
          <a:p>
            <a:pPr marL="100330" marR="100330">
              <a:lnSpc>
                <a:spcPct val="115000"/>
              </a:lnSpc>
              <a:spcAft>
                <a:spcPts val="995"/>
              </a:spcAft>
            </a:pPr>
            <a:r>
              <a:rPr lang="en-US" sz="1000" dirty="0" smtClean="0">
                <a:effectLst/>
                <a:latin typeface="Arial"/>
                <a:ea typeface="Times New Roman"/>
                <a:cs typeface="Times New Roman"/>
              </a:rPr>
              <a:t>        &lt;input type="checkbox" id="show-track-2" checked="checked" /&gt;&lt;label for="show-track-2"&gt;Track 2&lt;/label&gt;</a:t>
            </a:r>
          </a:p>
          <a:p>
            <a:pPr marL="100330" marR="100330">
              <a:lnSpc>
                <a:spcPct val="115000"/>
              </a:lnSpc>
              <a:spcAft>
                <a:spcPts val="995"/>
              </a:spcAft>
            </a:pPr>
            <a:r>
              <a:rPr lang="en-US" sz="1000" dirty="0" smtClean="0">
                <a:effectLst/>
                <a:latin typeface="Arial"/>
                <a:ea typeface="Times New Roman"/>
                <a:cs typeface="Times New Roman"/>
              </a:rPr>
              <a:t>        &lt;ul id="schedule"&gt;&lt;/ul&gt;</a:t>
            </a:r>
          </a:p>
          <a:p>
            <a:pPr marL="100330" marR="100330">
              <a:lnSpc>
                <a:spcPct val="115000"/>
              </a:lnSpc>
              <a:spcAft>
                <a:spcPts val="995"/>
              </a:spcAft>
            </a:pPr>
            <a:r>
              <a:rPr lang="en-US" sz="1000" dirty="0" smtClean="0">
                <a:effectLst/>
                <a:latin typeface="Arial"/>
                <a:ea typeface="Times New Roman"/>
                <a:cs typeface="Times New Roman"/>
              </a:rPr>
              <a:t>    &lt;/div&gt;</a:t>
            </a:r>
          </a:p>
          <a:p>
            <a:pPr marL="100330" marR="100330">
              <a:lnSpc>
                <a:spcPct val="115000"/>
              </a:lnSpc>
              <a:spcAft>
                <a:spcPts val="995"/>
              </a:spcAft>
            </a:pPr>
            <a:r>
              <a:rPr lang="en-US" sz="1000" dirty="0" smtClean="0">
                <a:effectLst/>
                <a:latin typeface="Arial"/>
                <a:ea typeface="Times New Roman"/>
                <a:cs typeface="Times New Roman"/>
              </a:rPr>
              <a:t>&lt;/section&gt;</a:t>
            </a: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Explain to students that they will write JavaScript code to populate the </a:t>
            </a:r>
            <a:r>
              <a:rPr lang="en-US" sz="1000" b="1" dirty="0" smtClean="0">
                <a:effectLst/>
                <a:latin typeface="Arial"/>
                <a:ea typeface="Times New Roman"/>
                <a:cs typeface="Times New Roman"/>
              </a:rPr>
              <a:t>schedule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&lt;ul&gt;</a:t>
            </a:r>
            <a:r>
              <a:rPr lang="en-US" sz="1000" dirty="0" smtClean="0">
                <a:effectLst/>
                <a:latin typeface="Arial"/>
                <a:ea typeface="Times New Roman"/>
                <a:cs typeface="Segoe UI"/>
              </a:rPr>
              <a:t> element with information about each of the sessions for the conference. These sessions are organized as two tracks, and the two &lt;</a:t>
            </a:r>
            <a:r>
              <a:rPr lang="en-US" sz="1000" b="1" dirty="0" smtClean="0">
                <a:effectLst/>
                <a:latin typeface="Arial"/>
                <a:ea typeface="Times New Roman"/>
                <a:cs typeface="Times New Roman"/>
              </a:rPr>
              <a:t>checkbox&gt;</a:t>
            </a:r>
            <a:r>
              <a:rPr lang="en-US" sz="1000" dirty="0" smtClean="0">
                <a:effectLst/>
                <a:latin typeface="Arial"/>
                <a:ea typeface="Times New Roman"/>
                <a:cs typeface="Segoe UI"/>
              </a:rPr>
              <a:t> elements enable the user to filter sessions by specifying which track or tracks they are interested in.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Scroll through the code in the Code Editor window and explain to students that the </a:t>
            </a:r>
            <a:r>
              <a:rPr lang="en-US" sz="1000" b="1" dirty="0" smtClean="0">
                <a:effectLst/>
                <a:latin typeface="Arial"/>
                <a:ea typeface="Times New Roman"/>
                <a:cs typeface="Times New Roman"/>
              </a:rPr>
              <a:t>schedule</a:t>
            </a:r>
            <a:r>
              <a:rPr lang="en-US" sz="1000" dirty="0" smtClean="0">
                <a:effectLst/>
                <a:latin typeface="Arial"/>
                <a:ea typeface="Times New Roman"/>
                <a:cs typeface="Segoe UI"/>
              </a:rPr>
              <a:t> array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24257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at </a:t>
            </a:r>
            <a:r>
              <a:rPr lang="en-US" sz="1000" dirty="0">
                <a:solidFill>
                  <a:prstClr val="black"/>
                </a:solidFill>
                <a:latin typeface="Arial"/>
                <a:ea typeface="Times New Roman"/>
                <a:cs typeface="Segoe UI"/>
              </a:rPr>
              <a:t>the start of the code contains the information about each of the conference sessions (in a later lab, students will retrieve this information from a web server rather than using a hard-coded list of sessions in an array).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Near the end of the file, highlight the </a:t>
            </a:r>
            <a:r>
              <a:rPr lang="en-US" sz="1000" b="1" dirty="0">
                <a:solidFill>
                  <a:prstClr val="black"/>
                </a:solidFill>
                <a:latin typeface="Arial"/>
                <a:ea typeface="Times New Roman"/>
                <a:cs typeface="Times New Roman"/>
              </a:rPr>
              <a:t>displaySchedule()</a:t>
            </a:r>
            <a:r>
              <a:rPr lang="en-US" sz="1000" dirty="0">
                <a:solidFill>
                  <a:prstClr val="black"/>
                </a:solidFill>
                <a:latin typeface="Arial"/>
                <a:ea typeface="Times New Roman"/>
                <a:cs typeface="Segoe UI"/>
              </a:rPr>
              <a:t> function. This function contains the JavaScript code that students will write to populate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list on the page with the information about sessions from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array. Point out that this function filters the list of sessions according to whether the user has selected the </a:t>
            </a:r>
            <a:r>
              <a:rPr lang="en-US" sz="1000" b="1" dirty="0">
                <a:solidFill>
                  <a:prstClr val="black"/>
                </a:solidFill>
                <a:latin typeface="Arial"/>
                <a:ea typeface="Times New Roman"/>
                <a:cs typeface="Times New Roman"/>
              </a:rPr>
              <a:t>track1CheckBox</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track2CheckBox</a:t>
            </a:r>
            <a:r>
              <a:rPr lang="en-US" sz="1000" dirty="0">
                <a:solidFill>
                  <a:prstClr val="black"/>
                </a:solidFill>
                <a:latin typeface="Arial"/>
                <a:ea typeface="Times New Roman"/>
                <a:cs typeface="Segoe UI"/>
              </a:rPr>
              <a:t> elements on the web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In Internet Explorer displaying the Home page, in the navigation bar, click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Point out that both check boxes are selected by default, and that all sessions appear in the list on the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Clear the </a:t>
            </a:r>
            <a:r>
              <a:rPr lang="en-US" sz="1000" b="1" dirty="0">
                <a:solidFill>
                  <a:prstClr val="black"/>
                </a:solidFill>
                <a:latin typeface="Arial"/>
                <a:ea typeface="Times New Roman"/>
                <a:cs typeface="Times New Roman"/>
              </a:rPr>
              <a:t>Track 1 </a:t>
            </a:r>
            <a:r>
              <a:rPr lang="en-US" sz="1000" dirty="0">
                <a:solidFill>
                  <a:prstClr val="black"/>
                </a:solidFill>
                <a:latin typeface="Arial"/>
                <a:ea typeface="Times New Roman"/>
                <a:cs typeface="Segoe UI"/>
              </a:rPr>
              <a:t>check box; the list now displays the sessions for </a:t>
            </a:r>
            <a:r>
              <a:rPr lang="en-US" sz="1000" b="1" dirty="0">
                <a:solidFill>
                  <a:prstClr val="black"/>
                </a:solidFill>
                <a:latin typeface="Arial"/>
                <a:ea typeface="Times New Roman"/>
                <a:cs typeface="Times New Roman"/>
              </a:rPr>
              <a:t>Track 2</a:t>
            </a:r>
            <a:r>
              <a:rPr lang="en-US" sz="1000" dirty="0">
                <a:solidFill>
                  <a:prstClr val="black"/>
                </a:solidFill>
                <a:latin typeface="Arial"/>
                <a:ea typeface="Times New Roman"/>
                <a:cs typeface="Segoe UI"/>
              </a:rPr>
              <a:t> only.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Clear the </a:t>
            </a:r>
            <a:r>
              <a:rPr lang="en-US" sz="1000" b="1" dirty="0">
                <a:solidFill>
                  <a:prstClr val="black"/>
                </a:solidFill>
                <a:latin typeface="Arial"/>
                <a:ea typeface="Times New Roman"/>
                <a:cs typeface="Times New Roman"/>
              </a:rPr>
              <a:t>Track 2 </a:t>
            </a:r>
            <a:r>
              <a:rPr lang="en-US" sz="1000" dirty="0">
                <a:solidFill>
                  <a:prstClr val="black"/>
                </a:solidFill>
                <a:latin typeface="Arial"/>
                <a:ea typeface="Times New Roman"/>
                <a:cs typeface="Segoe UI"/>
              </a:rPr>
              <a:t>check box; the list is now empty because neither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or </a:t>
            </a:r>
            <a:r>
              <a:rPr lang="en-US" sz="1000" b="1" dirty="0">
                <a:solidFill>
                  <a:prstClr val="black"/>
                </a:solidFill>
                <a:latin typeface="Arial"/>
                <a:ea typeface="Times New Roman"/>
                <a:cs typeface="Times New Roman"/>
              </a:rPr>
              <a:t>Track 2</a:t>
            </a:r>
            <a:r>
              <a:rPr lang="en-US" sz="1000" dirty="0">
                <a:solidFill>
                  <a:prstClr val="black"/>
                </a:solidFill>
                <a:latin typeface="Arial"/>
                <a:ea typeface="Times New Roman"/>
                <a:cs typeface="Segoe UI"/>
              </a:rPr>
              <a:t> are selected.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Select the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check box; the list now displays the sessions for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Mention that some sessions, such as Registration, are part of both tracks and always appear regardless of which track the user selects.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638114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Segoe UI"/>
              </a:rPr>
              <a:t>This </a:t>
            </a:r>
            <a:r>
              <a:rPr lang="en-US" sz="1000" dirty="0">
                <a:latin typeface="Arial"/>
                <a:ea typeface="Calibri"/>
                <a:cs typeface="Segoe UI"/>
              </a:rPr>
              <a:t>lab provides students with possibly their first exposure to JavaScript. Be prepared to help students who have limited programming experience. It is important that students complete this lab successfully. Otherwise, they may struggle in subsequent modules with the concepts described here.</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Displaying Data Programmatically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the Schedule page that displays a list of sessions.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use the HTML5 DOM to obtain a reference to the page’s schedule list element. Then you will implement a function that creates list items (one list item for each session). Information about the sessions is stored in a file in JSON format. You will implement a function that reads this data and adds the details of each session to the list element. Finally, you will run the application and view the Schedule page to verify that it correctly displays the list of sessions.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a:t>
            </a:r>
            <a:r>
              <a:rPr lang="en-US" sz="1000" b="1" dirty="0">
                <a:latin typeface="Arial"/>
                <a:ea typeface="Calibri"/>
                <a:cs typeface="Times New Roman"/>
              </a:rPr>
              <a:t>E:\Mod03\Labfiles\Solution\Exercise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students run the web application, remind them that they can use the F12 Developer Tools in Internet Explorer to debug the application. Also, students may need to clear the browser cache after making any changes to their code (press Ctrl+R in the F12 Developer Tools window). Otherwise, Internet Explorer may continue to run an old version of their JavaScript code.</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Handling Events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check boxes to the Schedule page to enable the user to specify which sessions should be displayed, according to the tracks that they are in.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add two checkbox HTML elements to the Schedule page; the first will enable the user to specify that the sessions for track 1 should be listed, and the second will enable the user to specify that the sessions for track 2 should be listed (if both checkboxes are checked, then the sessions for track 1 and track 2 will both be listed). Then you will add JavaScript code to handle the click events of these checkboxes; you will update the </a:t>
            </a:r>
            <a:r>
              <a:rPr lang="en-US" sz="1000" b="1" dirty="0">
                <a:latin typeface="Arial"/>
                <a:ea typeface="Calibri"/>
                <a:cs typeface="Times New Roman"/>
              </a:rPr>
              <a:t>displaySchedule</a:t>
            </a:r>
            <a:r>
              <a:rPr lang="en-US" sz="1000" dirty="0">
                <a:latin typeface="Arial"/>
                <a:ea typeface="Calibri"/>
                <a:cs typeface="Segoe UI"/>
              </a:rPr>
              <a:t> function to show only sessions that are in the tracks currently selected by the checkboxes. Finally, you will run the application and view the Schedule page to verify that selecting and deselecting the checkboxes correctly updates the session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 </a:t>
            </a:r>
            <a:r>
              <a:rPr lang="en-US" sz="1000" dirty="0">
                <a:latin typeface="Arial"/>
                <a:ea typeface="Calibri"/>
                <a:cs typeface="Segoe UI"/>
              </a:rPr>
              <a:t>project in the</a:t>
            </a:r>
            <a:r>
              <a:rPr lang="en-US" sz="1000" b="1" dirty="0">
                <a:latin typeface="Arial"/>
                <a:ea typeface="Calibri"/>
                <a:cs typeface="Times New Roman"/>
              </a:rPr>
              <a:t> E:\Mod03\Labfiles\Starter\Exercise 2</a:t>
            </a:r>
            <a:r>
              <a:rPr lang="en-US" sz="1000" dirty="0">
                <a:latin typeface="Arial"/>
                <a:ea typeface="Calibri"/>
                <a:cs typeface="Segoe UI"/>
              </a:rPr>
              <a:t> folder. This project contains a copy of the code as it should </a:t>
            </a:r>
            <a:r>
              <a:rPr lang="en-US" sz="1000" dirty="0" smtClean="0">
                <a:latin typeface="Arial"/>
                <a:ea typeface="Calibri"/>
                <a:cs typeface="Segoe UI"/>
              </a:rPr>
              <a:t>appear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68618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at the end of exercise 1.</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E:\Mod03\Labfiles\Solution\Exercise 2</a:t>
            </a:r>
            <a:r>
              <a:rPr lang="en-US" sz="1000" dirty="0">
                <a:solidFill>
                  <a:prstClr val="black"/>
                </a:solidFill>
                <a:latin typeface="Arial"/>
                <a:ea typeface="Calibri"/>
                <a:cs typeface="Segoe UI"/>
              </a:rPr>
              <a:t> folder.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When students run the web application, remind them that they can use the F12 Developer Tools in Internet Explorer to debug the application. Also, students may need to clear the browser cache after making any changes to their code (press Ctrl+R in the F12 Developer Tools window). Otherwise, Internet Explorer may continue to run the previous version of their JavaScript code.</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242956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54486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47819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All variables in JavaScript are strongly typed, and you must specify the type of a variable when you create it.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purpose of the DOM?</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DOM represents the structure of a web page. You use it to add dynamic functionality to the page.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jQuery function indicates that the contents for a page have been loaded into the browser?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loaded</a:t>
            </a:r>
          </a:p>
          <a:p>
            <a:pPr>
              <a:lnSpc>
                <a:spcPct val="115000"/>
              </a:lnSpc>
              <a:spcAft>
                <a:spcPts val="1000"/>
              </a:spcAft>
            </a:pPr>
            <a:r>
              <a:rPr lang="en-US" sz="1000" dirty="0">
                <a:latin typeface="Arial"/>
                <a:ea typeface="Calibri"/>
                <a:cs typeface="Times New Roman"/>
              </a:rPr>
              <a:t>(   )Option 2: available</a:t>
            </a:r>
          </a:p>
          <a:p>
            <a:pPr>
              <a:lnSpc>
                <a:spcPct val="115000"/>
              </a:lnSpc>
              <a:spcAft>
                <a:spcPts val="1000"/>
              </a:spcAft>
            </a:pPr>
            <a:r>
              <a:rPr lang="en-US" sz="1000" dirty="0">
                <a:latin typeface="Arial"/>
                <a:ea typeface="Calibri"/>
                <a:cs typeface="Times New Roman"/>
              </a:rPr>
              <a:t>(   )Option 3: $</a:t>
            </a:r>
          </a:p>
          <a:p>
            <a:pPr>
              <a:lnSpc>
                <a:spcPct val="115000"/>
              </a:lnSpc>
              <a:spcAft>
                <a:spcPts val="1000"/>
              </a:spcAft>
            </a:pPr>
            <a:r>
              <a:rPr lang="en-US" sz="1000" dirty="0">
                <a:latin typeface="Arial"/>
                <a:ea typeface="Calibri"/>
                <a:cs typeface="Times New Roman"/>
              </a:rPr>
              <a:t>(   )Option 4: ready</a:t>
            </a:r>
          </a:p>
          <a:p>
            <a:pPr>
              <a:lnSpc>
                <a:spcPct val="115000"/>
              </a:lnSpc>
              <a:spcAft>
                <a:spcPts val="1000"/>
              </a:spcAft>
            </a:pPr>
            <a:r>
              <a:rPr lang="en-US" sz="1000" dirty="0">
                <a:latin typeface="Arial"/>
                <a:ea typeface="Calibri"/>
                <a:cs typeface="Times New Roman"/>
              </a:rPr>
              <a:t>(   )Option 5: bind</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45589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4: ready</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95502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topic sets the scene for JavaScript. Use it to provide motivation for why JavaScript is an important technology for building interactive and dynamic websites.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JavaScript code is loaded by a web page. When the page is no longer active (if the user moves to a different page, for example), the JavaScript code for that page is no longer available.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58270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Some students get curious about the optionality of the semicolon at the end of a JavaScript statement. Emphasize that although the statement terminator is optional, and JavaScript code may run perfectly well if the semicolon is omitted, it is always good practice to include it in order to avoid any possible ambiguities.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6687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variables in JavaScript are essentially typeless; you do not specify the type when you declare a variable. Use the </a:t>
            </a:r>
            <a:r>
              <a:rPr lang="en-US" sz="1000" b="1" dirty="0">
                <a:latin typeface="Arial"/>
                <a:ea typeface="Calibri"/>
                <a:cs typeface="Times New Roman"/>
              </a:rPr>
              <a:t>typeof</a:t>
            </a:r>
            <a:r>
              <a:rPr lang="en-US" sz="1000" dirty="0">
                <a:latin typeface="Arial"/>
                <a:ea typeface="Calibri"/>
                <a:cs typeface="Segoe UI"/>
              </a:rPr>
              <a:t> operator to determine the type of value a variable currently holds.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C# developers that the scoping rules of variables in JavaScript are different from those of C# (scoping is covered in more detail in Module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may want to allow some time to explain the ++ and -- operators when they prefix or suffix a variable. For example, x= ++y will lead to different values of x and y from x= y++ and the same for x= --y and x=y--.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It is also worth noting that JavaScript code is executed immediately, in the order it is found on the page, unless it is located in a function or it is defining an object. For example, a </a:t>
            </a:r>
            <a:r>
              <a:rPr lang="en-US" sz="1000" b="1" dirty="0">
                <a:latin typeface="Arial"/>
                <a:ea typeface="Calibri"/>
                <a:cs typeface="Times New Roman"/>
              </a:rPr>
              <a:t>document.write</a:t>
            </a:r>
            <a:r>
              <a:rPr lang="en-US" sz="1000" dirty="0">
                <a:solidFill>
                  <a:srgbClr val="000000"/>
                </a:solidFill>
                <a:latin typeface="Arial"/>
                <a:ea typeface="Calibri"/>
                <a:cs typeface="Segoe UI"/>
              </a:rPr>
              <a:t> statement would execute as soon as it is found in a script element on a page.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6915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this topic, only discuss the pass-by-value mechanism for arguments. Do not go into the details of reference variables, which are covered in a later module.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mention the </a:t>
            </a:r>
            <a:r>
              <a:rPr lang="en-US" sz="1000" b="1" dirty="0">
                <a:latin typeface="Arial"/>
                <a:ea typeface="Calibri"/>
                <a:cs typeface="Times New Roman"/>
              </a:rPr>
              <a:t>arguments</a:t>
            </a:r>
            <a:r>
              <a:rPr lang="en-US" sz="1000" dirty="0">
                <a:latin typeface="Arial"/>
                <a:ea typeface="Calibri"/>
                <a:cs typeface="Segoe UI"/>
              </a:rPr>
              <a:t> array, which enables a developer to create a function that takes a variable number of parameters. Also, highlight to C++, C#, and Visual Basic developers that JavaScript does not implement function overloading. If you define a function that takes two arguments, and then define another function with the same name that takes three arguments, the new function definition replaces the old one.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08980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the block-structured nature of these statements, and draw attention to the </a:t>
            </a:r>
            <a:r>
              <a:rPr lang="en-US" sz="1000" b="1" dirty="0">
                <a:latin typeface="Arial"/>
                <a:ea typeface="Calibri"/>
                <a:cs typeface="Times New Roman"/>
              </a:rPr>
              <a:t>break</a:t>
            </a:r>
            <a:r>
              <a:rPr lang="en-US" sz="1000" dirty="0">
                <a:latin typeface="Arial"/>
                <a:ea typeface="Calibri"/>
                <a:cs typeface="Segoe UI"/>
              </a:rPr>
              <a:t> statement in a </a:t>
            </a:r>
            <a:r>
              <a:rPr lang="en-US" sz="1000" b="1" dirty="0">
                <a:latin typeface="Arial"/>
                <a:ea typeface="Calibri"/>
                <a:cs typeface="Times New Roman"/>
              </a:rPr>
              <a:t>switch</a:t>
            </a:r>
            <a:r>
              <a:rPr lang="en-US" sz="1000" dirty="0">
                <a:latin typeface="Arial"/>
                <a:ea typeface="Calibri"/>
                <a:cs typeface="Segoe UI"/>
              </a:rPr>
              <a:t> block. Plenty of bugs have occurred as a result of this statement being accidentally omitted, and C# programmers may be surprised to discover that </a:t>
            </a:r>
            <a:r>
              <a:rPr lang="en-US" sz="1000" b="1" dirty="0">
                <a:latin typeface="Arial"/>
                <a:ea typeface="Calibri"/>
                <a:cs typeface="Times New Roman"/>
              </a:rPr>
              <a:t>break</a:t>
            </a:r>
            <a:r>
              <a:rPr lang="en-US" sz="1000" dirty="0">
                <a:latin typeface="Arial"/>
                <a:ea typeface="Calibri"/>
                <a:cs typeface="Segoe UI"/>
              </a:rPr>
              <a:t> is actually optional (although C and C++ developers will not be surprised).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the syntax of conditions; they must be enclosed in round brackets.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052207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the importance of keeping code clear and concise, especially if loops contain nested loops and other programming constructs.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5552820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48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3848" y="3169492"/>
            <a:ext cx="5732417" cy="340093"/>
          </a:xfrm>
        </p:spPr>
        <p:txBody>
          <a:bodyPr/>
          <a:lstStyle/>
          <a:p>
            <a:r>
              <a:rPr lang="en-US" sz="2600" dirty="0" smtClean="0"/>
              <a:t>Module 3</a:t>
            </a:r>
            <a:endParaRPr lang="en-US" sz="2600" dirty="0"/>
          </a:p>
        </p:txBody>
      </p:sp>
      <p:sp>
        <p:nvSpPr>
          <p:cNvPr id="3" name="Subtitle 2"/>
          <p:cNvSpPr>
            <a:spLocks noGrp="1"/>
          </p:cNvSpPr>
          <p:nvPr>
            <p:ph type="subTitle" sz="quarter" idx="1"/>
          </p:nvPr>
        </p:nvSpPr>
        <p:spPr/>
        <p:txBody>
          <a:bodyPr/>
          <a:lstStyle/>
          <a:p>
            <a:r>
              <a:rPr lang="en-US" dirty="0" smtClean="0"/>
              <a:t>Introduction to JavaScript
</a:t>
            </a:r>
            <a:endParaRPr lang="en-US" dirty="0"/>
          </a:p>
        </p:txBody>
      </p:sp>
    </p:spTree>
    <p:extLst>
      <p:ext uri="{BB962C8B-B14F-4D97-AF65-F5344CB8AC3E}">
        <p14:creationId xmlns:p14="http://schemas.microsoft.com/office/powerpoint/2010/main" val="76313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e23444b-55a4-4991-a938-bd394eedbf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 Types</a:t>
            </a:r>
            <a:endParaRPr lang="en-US" dirty="0"/>
          </a:p>
        </p:txBody>
      </p:sp>
      <p:sp>
        <p:nvSpPr>
          <p:cNvPr id="4" name="Content Placeholder 2"/>
          <p:cNvSpPr>
            <a:spLocks noGrp="1"/>
          </p:cNvSpPr>
          <p:nvPr/>
        </p:nvSpPr>
        <p:spPr bwMode="auto">
          <a:xfrm>
            <a:off x="423619" y="110913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has a number of built-in object types:</a:t>
            </a:r>
          </a:p>
          <a:p>
            <a:pPr lvl="1"/>
            <a:r>
              <a:rPr lang="en-US" dirty="0" smtClean="0"/>
              <a:t>String, Date, Array, RegExp</a:t>
            </a:r>
          </a:p>
          <a:p>
            <a:endParaRPr lang="en-US" dirty="0" smtClean="0"/>
          </a:p>
          <a:p>
            <a:endParaRPr lang="en-US" dirty="0" smtClean="0"/>
          </a:p>
          <a:p>
            <a:endParaRPr lang="en-US" dirty="0" smtClean="0"/>
          </a:p>
          <a:p>
            <a:endParaRPr lang="en-US" dirty="0" smtClean="0"/>
          </a:p>
          <a:p>
            <a:endParaRPr lang="en-US" dirty="0"/>
          </a:p>
          <a:p>
            <a:r>
              <a:rPr lang="en-US" dirty="0" smtClean="0"/>
              <a:t>JavaScript also provides singleton types providing useful functionality:</a:t>
            </a:r>
          </a:p>
          <a:p>
            <a:pPr lvl="1"/>
            <a:r>
              <a:rPr lang="en-US" dirty="0" smtClean="0"/>
              <a:t>Math, Global</a:t>
            </a:r>
          </a:p>
        </p:txBody>
      </p:sp>
      <p:sp>
        <p:nvSpPr>
          <p:cNvPr id="5" name="TextBox 3"/>
          <p:cNvSpPr txBox="1"/>
          <p:nvPr/>
        </p:nvSpPr>
        <p:spPr>
          <a:xfrm>
            <a:off x="420837" y="3486010"/>
            <a:ext cx="6142941"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var re = new RegExp("[dh]og"); </a:t>
            </a:r>
            <a:endParaRPr lang="en-GB"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if </a:t>
            </a:r>
            <a:r>
              <a:rPr lang="en-US" sz="2000" b="0" dirty="0">
                <a:latin typeface="Lucida Sans Unicode" pitchFamily="34" charset="0"/>
                <a:cs typeface="Lucida Sans Unicode" pitchFamily="34" charset="0"/>
              </a:rPr>
              <a:t>(re.test("dog")) {...}</a:t>
            </a:r>
            <a:endParaRPr lang="en-GB" sz="2000" b="0" dirty="0">
              <a:latin typeface="Lucida Sans Unicode" pitchFamily="34" charset="0"/>
              <a:cs typeface="Lucida Sans Unicode" pitchFamily="34" charset="0"/>
            </a:endParaRPr>
          </a:p>
        </p:txBody>
      </p:sp>
      <p:sp>
        <p:nvSpPr>
          <p:cNvPr id="6" name="TextBox 4"/>
          <p:cNvSpPr txBox="1"/>
          <p:nvPr/>
        </p:nvSpPr>
        <p:spPr>
          <a:xfrm>
            <a:off x="420838" y="2198468"/>
            <a:ext cx="8022122"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seasonsArray = ["Spring", "Summer", "Autumn", "Winter</a:t>
            </a:r>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var autumnLocation = seasonsArray.indexOf("Autumn");</a:t>
            </a:r>
            <a:endParaRPr lang="en-GB" sz="20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391935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50c2545-f93a-428b-b69d-2878c6eba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Arrays of Objects by Using JSON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JSON is a format for serializing objects:</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JavaScript provides APIs for serializing and parsing JSON data</a:t>
            </a:r>
            <a:endParaRPr lang="en-US" dirty="0"/>
          </a:p>
        </p:txBody>
      </p:sp>
      <p:sp>
        <p:nvSpPr>
          <p:cNvPr id="5" name="TextBox 3"/>
          <p:cNvSpPr txBox="1"/>
          <p:nvPr/>
        </p:nvSpPr>
        <p:spPr>
          <a:xfrm>
            <a:off x="636789" y="1702892"/>
            <a:ext cx="6142941"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attendees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a:t>
            </a:r>
            <a:r>
              <a:rPr lang="en-US" b="0" dirty="0" smtClean="0">
                <a:latin typeface="Lucida Sans Unicode" pitchFamily="34" charset="0"/>
                <a:cs typeface="Lucida Sans Unicode" pitchFamily="34" charset="0"/>
              </a:rPr>
              <a:t>“Eric Gruber",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"1"</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a:t>
            </a:r>
            <a:r>
              <a:rPr lang="en-US" b="0" dirty="0" smtClean="0">
                <a:latin typeface="Lucida Sans Unicode" pitchFamily="34" charset="0"/>
                <a:cs typeface="Lucida Sans Unicode" pitchFamily="34" charset="0"/>
              </a:rPr>
              <a:t>“Martin Weber",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a:t>
            </a:r>
            <a:r>
              <a:rPr lang="en-US" b="0" dirty="0" smtClean="0">
                <a:latin typeface="Lucida Sans Unicode" pitchFamily="34" charset="0"/>
                <a:cs typeface="Lucida Sans Unicode" pitchFamily="34" charset="0"/>
              </a:rPr>
              <a:t>“2"</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p>
        </p:txBody>
      </p:sp>
    </p:spTree>
    <p:extLst>
      <p:ext uri="{BB962C8B-B14F-4D97-AF65-F5344CB8AC3E}">
        <p14:creationId xmlns:p14="http://schemas.microsoft.com/office/powerpoint/2010/main" val="410673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323528" y="-2"/>
            <a:ext cx="8576121" cy="740664"/>
          </a:xfrm>
        </p:spPr>
        <p:txBody>
          <a:bodyPr/>
          <a:lstStyle/>
          <a:p>
            <a:r>
              <a:rPr lang="en-GB" dirty="0" smtClean="0"/>
              <a:t>Lesson 2: Introduction to the Document Object Model</a:t>
            </a:r>
            <a:endParaRPr lang="en-US" dirty="0"/>
          </a:p>
        </p:txBody>
      </p:sp>
      <p:sp>
        <p:nvSpPr>
          <p:cNvPr id="3" name="Text Placeholder 2"/>
          <p:cNvSpPr>
            <a:spLocks noGrp="1"/>
          </p:cNvSpPr>
          <p:nvPr>
            <p:ph type="body" idx="1"/>
          </p:nvPr>
        </p:nvSpPr>
        <p:spPr/>
        <p:txBody>
          <a:bodyPr/>
          <a:lstStyle/>
          <a:p>
            <a:r>
              <a:rPr lang="en-GB" dirty="0" smtClean="0"/>
              <a:t>The Document Object Model
Finding Elements in the DOM
Adding, Removing, and Manipulating Objects in the DOM
Handling Events in the DOM</a:t>
            </a:r>
            <a:endParaRPr lang="en-US" dirty="0"/>
          </a:p>
        </p:txBody>
      </p:sp>
    </p:spTree>
    <p:extLst>
      <p:ext uri="{BB962C8B-B14F-4D97-AF65-F5344CB8AC3E}">
        <p14:creationId xmlns:p14="http://schemas.microsoft.com/office/powerpoint/2010/main" val="128920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Document Object Model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DOM provides a programmatic API for controlling a browser and accessing the contents of a web page:</a:t>
            </a:r>
          </a:p>
          <a:p>
            <a:pPr marL="0" indent="0">
              <a:buNone/>
            </a:pPr>
            <a:endParaRPr lang="en-US" dirty="0" smtClean="0"/>
          </a:p>
          <a:p>
            <a:pPr lvl="1"/>
            <a:r>
              <a:rPr lang="en-US" dirty="0" smtClean="0"/>
              <a:t>Finding and setting the values of elements on a page</a:t>
            </a:r>
          </a:p>
          <a:p>
            <a:pPr lvl="1"/>
            <a:r>
              <a:rPr lang="en-US" dirty="0" smtClean="0"/>
              <a:t>Handling events for controls on a page</a:t>
            </a:r>
          </a:p>
          <a:p>
            <a:pPr lvl="1"/>
            <a:r>
              <a:rPr lang="en-US" dirty="0" smtClean="0"/>
              <a:t>Modifying the styles associated with elements</a:t>
            </a:r>
          </a:p>
          <a:p>
            <a:pPr lvl="1"/>
            <a:r>
              <a:rPr lang="en-US" dirty="0" smtClean="0"/>
              <a:t>Serializing and deserializing a page as an XML document</a:t>
            </a:r>
          </a:p>
          <a:p>
            <a:pPr lvl="1"/>
            <a:r>
              <a:rPr lang="en-US" dirty="0" smtClean="0"/>
              <a:t>Validating and updating web pages</a:t>
            </a:r>
            <a:endParaRPr lang="en-US" dirty="0"/>
          </a:p>
        </p:txBody>
      </p:sp>
    </p:spTree>
    <p:extLst>
      <p:ext uri="{BB962C8B-B14F-4D97-AF65-F5344CB8AC3E}">
        <p14:creationId xmlns:p14="http://schemas.microsoft.com/office/powerpoint/2010/main" val="26375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Elements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Given the following form:</a:t>
            </a:r>
          </a:p>
          <a:p>
            <a:endParaRPr lang="en-US" dirty="0" smtClean="0"/>
          </a:p>
          <a:p>
            <a:endParaRPr lang="en-US" dirty="0"/>
          </a:p>
          <a:p>
            <a:pPr lvl="1"/>
            <a:r>
              <a:rPr lang="en-US" dirty="0" smtClean="0"/>
              <a:t>You can reference the form by using:</a:t>
            </a:r>
          </a:p>
          <a:p>
            <a:pPr lvl="1"/>
            <a:endParaRPr lang="en-US" dirty="0"/>
          </a:p>
          <a:p>
            <a:pPr marL="288925" lvl="1" indent="0">
              <a:buNone/>
            </a:pPr>
            <a:endParaRPr lang="en-US" dirty="0" smtClean="0"/>
          </a:p>
          <a:p>
            <a:pPr lvl="1"/>
            <a:endParaRPr lang="en-US" dirty="0"/>
          </a:p>
          <a:p>
            <a:pPr lvl="1"/>
            <a:r>
              <a:rPr lang="en-US" dirty="0" smtClean="0"/>
              <a:t>You can reference the </a:t>
            </a:r>
            <a:r>
              <a:rPr lang="en-US" b="1" dirty="0" smtClean="0"/>
              <a:t>nameBox</a:t>
            </a:r>
            <a:r>
              <a:rPr lang="en-US" dirty="0" smtClean="0"/>
              <a:t> text box by using:</a:t>
            </a:r>
            <a:endParaRPr lang="en-US" dirty="0"/>
          </a:p>
        </p:txBody>
      </p:sp>
      <p:sp>
        <p:nvSpPr>
          <p:cNvPr id="5" name="TextBox 3"/>
          <p:cNvSpPr txBox="1"/>
          <p:nvPr/>
        </p:nvSpPr>
        <p:spPr>
          <a:xfrm>
            <a:off x="636789" y="1566707"/>
            <a:ext cx="7364211"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&lt;form name="contactForm"&gt;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&lt;input type="text" name="nameBox" </a:t>
            </a:r>
            <a:r>
              <a:rPr lang="en-US" b="0" dirty="0" smtClean="0">
                <a:latin typeface="Lucida Sans Unicode" pitchFamily="34" charset="0"/>
                <a:cs typeface="Lucida Sans Unicode" pitchFamily="34" charset="0"/>
              </a:rPr>
              <a:t> </a:t>
            </a:r>
            <a:r>
              <a:rPr lang="en-GB" dirty="0"/>
              <a:t> </a:t>
            </a:r>
            <a:r>
              <a:rPr lang="en-US" b="0" dirty="0"/>
              <a:t>id="nameBoxId" </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&lt;/form</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
        <p:nvSpPr>
          <p:cNvPr id="6" name="TextBox 4"/>
          <p:cNvSpPr txBox="1"/>
          <p:nvPr/>
        </p:nvSpPr>
        <p:spPr>
          <a:xfrm>
            <a:off x="636789" y="2971800"/>
            <a:ext cx="7364211"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document.forms[0]   // forms is a zero-based array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document.contactForm</a:t>
            </a:r>
            <a:endParaRPr lang="en-GB" b="0" dirty="0">
              <a:latin typeface="Lucida Sans Unicode" pitchFamily="34" charset="0"/>
              <a:cs typeface="Lucida Sans Unicode" pitchFamily="34" charset="0"/>
            </a:endParaRPr>
          </a:p>
        </p:txBody>
      </p:sp>
      <p:sp>
        <p:nvSpPr>
          <p:cNvPr id="7" name="TextBox 5"/>
          <p:cNvSpPr txBox="1"/>
          <p:nvPr/>
        </p:nvSpPr>
        <p:spPr>
          <a:xfrm>
            <a:off x="636788" y="4724400"/>
            <a:ext cx="7364212"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document.forms.contactForm.elements[0]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document.forms.contactForm.elements["nameBox"]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document.forms.contactForm.nameBox</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document.contactForm.nameBox</a:t>
            </a:r>
          </a:p>
          <a:p>
            <a:r>
              <a:rPr lang="en-US" b="0" dirty="0">
                <a:latin typeface="Lucida Sans Unicode" pitchFamily="34" charset="0"/>
                <a:cs typeface="Lucida Sans Unicode" pitchFamily="34" charset="0"/>
              </a:rPr>
              <a:t>document.getElementById("</a:t>
            </a:r>
            <a:r>
              <a:rPr lang="en-US" b="0" dirty="0" smtClean="0">
                <a:latin typeface="Lucida Sans Unicode" pitchFamily="34" charset="0"/>
                <a:cs typeface="Lucida Sans Unicode" pitchFamily="34" charset="0"/>
              </a:rPr>
              <a:t>nameBoxId")</a:t>
            </a:r>
          </a:p>
        </p:txBody>
      </p:sp>
    </p:spTree>
    <p:extLst>
      <p:ext uri="{BB962C8B-B14F-4D97-AF65-F5344CB8AC3E}">
        <p14:creationId xmlns:p14="http://schemas.microsoft.com/office/powerpoint/2010/main" val="136313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Removing, and Manipulating Objects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modify an element on a page:</a:t>
            </a:r>
          </a:p>
          <a:p>
            <a:pPr marL="514350" indent="-514350">
              <a:buClrTx/>
              <a:buFont typeface="+mj-lt"/>
              <a:buAutoNum type="arabicPeriod"/>
            </a:pPr>
            <a:r>
              <a:rPr lang="en-US" dirty="0" smtClean="0"/>
              <a:t>Create a new object containing the new data.</a:t>
            </a:r>
          </a:p>
          <a:p>
            <a:pPr marL="514350" indent="-514350">
              <a:buClrTx/>
              <a:buFont typeface="+mj-lt"/>
              <a:buAutoNum type="arabicPeriod"/>
            </a:pPr>
            <a:r>
              <a:rPr lang="en-US" dirty="0" smtClean="0"/>
              <a:t>Find the parent element that should contain the new data.</a:t>
            </a:r>
          </a:p>
          <a:p>
            <a:pPr marL="514350" indent="-514350">
              <a:buClrTx/>
              <a:buFont typeface="+mj-lt"/>
              <a:buAutoNum type="arabicPeriod"/>
            </a:pPr>
            <a:r>
              <a:rPr lang="en-US" dirty="0" smtClean="0"/>
              <a:t>Append, insert, or replace the data in the element with the new data.</a:t>
            </a:r>
          </a:p>
          <a:p>
            <a:pPr marL="0" indent="0">
              <a:buNone/>
            </a:pPr>
            <a:endParaRPr lang="en-US" dirty="0" smtClean="0"/>
          </a:p>
          <a:p>
            <a:pPr marL="0" indent="0">
              <a:buNone/>
            </a:pPr>
            <a:r>
              <a:rPr lang="en-US" dirty="0" smtClean="0"/>
              <a:t>To remove an element or attribute:</a:t>
            </a:r>
          </a:p>
          <a:p>
            <a:pPr marL="461962" indent="-457200">
              <a:buClrTx/>
              <a:buFont typeface="+mj-lt"/>
              <a:buAutoNum type="arabicPeriod"/>
            </a:pPr>
            <a:r>
              <a:rPr lang="en-US" dirty="0" smtClean="0"/>
              <a:t>Find the parent element.</a:t>
            </a:r>
          </a:p>
          <a:p>
            <a:pPr marL="461962" indent="-457200">
              <a:buClrTx/>
              <a:buFont typeface="+mj-lt"/>
              <a:buAutoNum type="arabicPeriod"/>
            </a:pPr>
            <a:r>
              <a:rPr lang="en-US" dirty="0" smtClean="0"/>
              <a:t>Use </a:t>
            </a:r>
            <a:r>
              <a:rPr lang="en-US" b="1" dirty="0" smtClean="0"/>
              <a:t>removeChild</a:t>
            </a:r>
            <a:r>
              <a:rPr lang="en-US" dirty="0" smtClean="0"/>
              <a:t> or </a:t>
            </a:r>
            <a:r>
              <a:rPr lang="en-US" b="1" dirty="0" smtClean="0"/>
              <a:t>removeAttribute</a:t>
            </a:r>
            <a:r>
              <a:rPr lang="en-US" dirty="0" smtClean="0"/>
              <a:t> to remove the data.</a:t>
            </a:r>
            <a:endParaRPr lang="en-US" dirty="0"/>
          </a:p>
        </p:txBody>
      </p:sp>
    </p:spTree>
    <p:extLst>
      <p:ext uri="{BB962C8B-B14F-4D97-AF65-F5344CB8AC3E}">
        <p14:creationId xmlns:p14="http://schemas.microsoft.com/office/powerpoint/2010/main" val="1676293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653d74e-8163-420a-8979-3db95c5ca2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Events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The DOM defines events that can be triggered by the browser or by the user</a:t>
            </a:r>
          </a:p>
          <a:p>
            <a:r>
              <a:rPr lang="en-US" sz="2400" dirty="0" smtClean="0"/>
              <a:t>Many HTML elements define callbacks that run when an event occurs:</a:t>
            </a:r>
          </a:p>
          <a:p>
            <a:endParaRPr lang="en-US" sz="2400" dirty="0"/>
          </a:p>
          <a:p>
            <a:endParaRPr lang="en-US" sz="2400" dirty="0" smtClean="0"/>
          </a:p>
          <a:p>
            <a:r>
              <a:rPr lang="en-US" sz="2400" dirty="0" smtClean="0"/>
              <a:t>You can also define event listeners that run when an event fires:</a:t>
            </a:r>
          </a:p>
          <a:p>
            <a:pPr lvl="1"/>
            <a:r>
              <a:rPr lang="en-US" sz="2000" dirty="0" smtClean="0"/>
              <a:t>This is useful if the same event needs to trigger multiple actions</a:t>
            </a:r>
          </a:p>
          <a:p>
            <a:pPr marL="0" indent="0">
              <a:buNone/>
            </a:pPr>
            <a:endParaRPr lang="en-US" sz="2400" dirty="0"/>
          </a:p>
          <a:p>
            <a:pPr marL="0" indent="0">
              <a:buNone/>
            </a:pPr>
            <a:endParaRPr lang="en-US" sz="2400" dirty="0"/>
          </a:p>
          <a:p>
            <a:r>
              <a:rPr lang="en-US" sz="2400" dirty="0" smtClean="0"/>
              <a:t>To remove an event listener:</a:t>
            </a:r>
            <a:endParaRPr lang="en-US" sz="2400" dirty="0"/>
          </a:p>
        </p:txBody>
      </p:sp>
      <p:sp>
        <p:nvSpPr>
          <p:cNvPr id="5" name="TextBox 3"/>
          <p:cNvSpPr txBox="1"/>
          <p:nvPr/>
        </p:nvSpPr>
        <p:spPr>
          <a:xfrm>
            <a:off x="636789" y="4693719"/>
            <a:ext cx="7814037"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helpIcon.addEventListener</a:t>
            </a:r>
            <a:r>
              <a:rPr lang="en-US" b="0" dirty="0">
                <a:latin typeface="Lucida Sans Unicode" pitchFamily="34" charset="0"/>
                <a:cs typeface="Lucida Sans Unicode" pitchFamily="34" charset="0"/>
              </a:rPr>
              <a:t>("mouseover",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function</a:t>
            </a:r>
            <a:r>
              <a:rPr lang="en-US" b="0" dirty="0">
                <a:latin typeface="Lucida Sans Unicode" pitchFamily="34" charset="0"/>
                <a:cs typeface="Lucida Sans Unicode" pitchFamily="34" charset="0"/>
              </a:rPr>
              <a:t>() { window.alert('Some help text'); }, false);</a:t>
            </a:r>
            <a:endParaRPr lang="en-GB" b="0" dirty="0">
              <a:latin typeface="Lucida Sans Unicode" pitchFamily="34" charset="0"/>
              <a:cs typeface="Lucida Sans Unicode" pitchFamily="34" charset="0"/>
            </a:endParaRPr>
          </a:p>
        </p:txBody>
      </p:sp>
      <p:sp>
        <p:nvSpPr>
          <p:cNvPr id="6" name="TextBox 4"/>
          <p:cNvSpPr txBox="1"/>
          <p:nvPr/>
        </p:nvSpPr>
        <p:spPr>
          <a:xfrm>
            <a:off x="636789" y="6036884"/>
            <a:ext cx="7814037"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helpIcon.removeEventListener</a:t>
            </a:r>
            <a:r>
              <a:rPr lang="en-US" b="0" dirty="0">
                <a:latin typeface="Lucida Sans Unicode" pitchFamily="34" charset="0"/>
                <a:cs typeface="Lucida Sans Unicode" pitchFamily="34" charset="0"/>
              </a:rPr>
              <a:t>("mouseover", </a:t>
            </a:r>
            <a:r>
              <a:rPr lang="en-US" b="0" dirty="0" smtClean="0">
                <a:latin typeface="Lucida Sans Unicode" pitchFamily="34" charset="0"/>
                <a:cs typeface="Lucida Sans Unicode" pitchFamily="34" charset="0"/>
              </a:rPr>
              <a:t>ShowHelpText, </a:t>
            </a:r>
            <a:r>
              <a:rPr lang="en-US" b="0" dirty="0">
                <a:latin typeface="Lucida Sans Unicode" pitchFamily="34" charset="0"/>
                <a:cs typeface="Lucida Sans Unicode" pitchFamily="34" charset="0"/>
              </a:rPr>
              <a:t>false);</a:t>
            </a:r>
            <a:endParaRPr lang="en-GB" b="0" dirty="0">
              <a:latin typeface="Lucida Sans Unicode" pitchFamily="34" charset="0"/>
              <a:cs typeface="Lucida Sans Unicode" pitchFamily="34" charset="0"/>
            </a:endParaRPr>
          </a:p>
        </p:txBody>
      </p:sp>
      <p:sp>
        <p:nvSpPr>
          <p:cNvPr id="7" name="TextBox 5"/>
          <p:cNvSpPr txBox="1"/>
          <p:nvPr/>
        </p:nvSpPr>
        <p:spPr>
          <a:xfrm>
            <a:off x="636789" y="2602050"/>
            <a:ext cx="7814037"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helpIcon = document.getElementById("helpIcon");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document.images.helpIcon.onmouseover = </a:t>
            </a:r>
          </a:p>
          <a:p>
            <a:r>
              <a:rPr lang="en-US" b="0" dirty="0">
                <a:latin typeface="Lucida Sans Unicode" pitchFamily="34" charset="0"/>
                <a:cs typeface="Lucida Sans Unicode" pitchFamily="34" charset="0"/>
              </a:rPr>
              <a:t>  function() { window.alert('Some help text');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013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Introduction to jQuery</a:t>
            </a:r>
            <a:endParaRPr lang="en-US" dirty="0"/>
          </a:p>
        </p:txBody>
      </p:sp>
      <p:sp>
        <p:nvSpPr>
          <p:cNvPr id="3" name="Text Placeholder 2"/>
          <p:cNvSpPr>
            <a:spLocks noGrp="1"/>
          </p:cNvSpPr>
          <p:nvPr>
            <p:ph type="body" idx="1"/>
          </p:nvPr>
        </p:nvSpPr>
        <p:spPr/>
        <p:txBody>
          <a:bodyPr/>
          <a:lstStyle/>
          <a:p>
            <a:r>
              <a:rPr lang="en-GB" dirty="0" smtClean="0"/>
              <a:t>The jQuery Library
Demonstration: Adding jQuery to a Web Project
Selecting Elements and Traversing the DOM by Using jQuery
Adding, Removing, and Modifying Elements by Using jQuery
Handling Control Events by Using jQuery
Demonstration: Displaying Data and Handling Events by Using JavaScript</a:t>
            </a:r>
            <a:endParaRPr lang="en-US" dirty="0"/>
          </a:p>
        </p:txBody>
      </p:sp>
    </p:spTree>
    <p:extLst>
      <p:ext uri="{BB962C8B-B14F-4D97-AF65-F5344CB8AC3E}">
        <p14:creationId xmlns:p14="http://schemas.microsoft.com/office/powerpoint/2010/main" val="112778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jQuery Library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jQuery provides portability for JavaScript code, enabling you to easily build cross-browser web applications:</a:t>
            </a:r>
            <a:endParaRPr lang="en-US" dirty="0"/>
          </a:p>
        </p:txBody>
      </p:sp>
      <p:sp>
        <p:nvSpPr>
          <p:cNvPr id="5" name="TextBox 3"/>
          <p:cNvSpPr txBox="1"/>
          <p:nvPr/>
        </p:nvSpPr>
        <p:spPr>
          <a:xfrm>
            <a:off x="1676400" y="2362200"/>
            <a:ext cx="7239000" cy="427809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&lt;!DOCTYPE 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&lt;meta charset="utf-8"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a:t>
            </a:r>
            <a:r>
              <a:rPr lang="en-US" sz="1600" b="0" dirty="0" smtClean="0">
                <a:latin typeface="Lucida Sans Unicode" pitchFamily="34" charset="0"/>
                <a:cs typeface="Lucida Sans Unicode" pitchFamily="34" charset="0"/>
              </a:rPr>
              <a:t>title&gt;jQuery Example&lt;/</a:t>
            </a:r>
            <a:r>
              <a:rPr lang="en-US" sz="1600" b="0" dirty="0">
                <a:latin typeface="Lucida Sans Unicode" pitchFamily="34" charset="0"/>
                <a:cs typeface="Lucida Sans Unicode" pitchFamily="34" charset="0"/>
              </a:rPr>
              <a:t>title&gt;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 src="Scripts/jquery-1.8.0.min.js</a:t>
            </a:r>
            <a:r>
              <a:rPr lang="en-US" sz="1600" b="0" dirty="0" smtClean="0">
                <a:latin typeface="Lucida Sans Unicode" pitchFamily="34" charset="0"/>
                <a:cs typeface="Lucida Sans Unicode" pitchFamily="34" charset="0"/>
              </a:rPr>
              <a:t>"&gt;</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$(document).ready(function ()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 some code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a:t>
            </a:r>
            <a:r>
              <a:rPr lang="en-US" sz="1600" b="0" dirty="0" smtClean="0">
                <a:latin typeface="Lucida Sans Unicode" pitchFamily="34" charset="0"/>
                <a:cs typeface="Lucida Sans Unicode" pitchFamily="34" charset="0"/>
              </a:rPr>
              <a:t>&gt;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912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fcb7a6c-e357-4a5b-9fec-3ab245f4a3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Adding jQuery to a Web Project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r>
              <a:rPr lang="en-GB" dirty="0" smtClean="0"/>
              <a:t>Add </a:t>
            </a:r>
            <a:r>
              <a:rPr lang="en-GB" dirty="0"/>
              <a:t>jQuery to a </a:t>
            </a:r>
            <a:r>
              <a:rPr lang="en-GB" dirty="0" smtClean="0"/>
              <a:t>Project by Using </a:t>
            </a:r>
            <a:r>
              <a:rPr lang="en-GB" dirty="0"/>
              <a:t>nuGet</a:t>
            </a:r>
          </a:p>
          <a:p>
            <a:r>
              <a:rPr lang="en-GB" dirty="0" smtClean="0"/>
              <a:t>Enable </a:t>
            </a:r>
            <a:r>
              <a:rPr lang="en-GB" dirty="0"/>
              <a:t>jQuery </a:t>
            </a:r>
            <a:r>
              <a:rPr lang="en-GB" dirty="0" smtClean="0"/>
              <a:t>Intellisense</a:t>
            </a:r>
            <a:endParaRPr lang="en-US" dirty="0"/>
          </a:p>
        </p:txBody>
      </p:sp>
    </p:spTree>
    <p:extLst>
      <p:ext uri="{BB962C8B-B14F-4D97-AF65-F5344CB8AC3E}">
        <p14:creationId xmlns:p14="http://schemas.microsoft.com/office/powerpoint/2010/main" val="257231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Overview of JavaScript
Introduction to the Document Object Model
Introduction to jQuery</a:t>
            </a:r>
            <a:endParaRPr lang="en-US" dirty="0"/>
          </a:p>
        </p:txBody>
      </p:sp>
    </p:spTree>
    <p:extLst>
      <p:ext uri="{BB962C8B-B14F-4D97-AF65-F5344CB8AC3E}">
        <p14:creationId xmlns:p14="http://schemas.microsoft.com/office/powerpoint/2010/main" val="2565590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0258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4792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Selecting Elements and Traversing the DOM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jQuery uses the same selector syntax as CSS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jQuery provides additional functions for traversing and filtering elements</a:t>
            </a:r>
            <a:endParaRPr lang="en-US" dirty="0"/>
          </a:p>
        </p:txBody>
      </p:sp>
      <p:sp>
        <p:nvSpPr>
          <p:cNvPr id="5" name="TextBox 3"/>
          <p:cNvSpPr txBox="1"/>
          <p:nvPr/>
        </p:nvSpPr>
        <p:spPr>
          <a:xfrm>
            <a:off x="1752600" y="1868031"/>
            <a:ext cx="51816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$("h2").each(function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this.style.color </a:t>
            </a:r>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“red</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41890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6" cy="740664"/>
          </a:xfrm>
        </p:spPr>
        <p:txBody>
          <a:bodyPr/>
          <a:lstStyle/>
          <a:p>
            <a:r>
              <a:rPr lang="en-GB" dirty="0" smtClean="0"/>
              <a:t>Adding, Removing, and Modifying Elements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selector</a:t>
            </a:r>
            <a:r>
              <a:rPr lang="en-US" dirty="0" smtClean="0"/>
              <a:t> function to specify the elements to change or remove</a:t>
            </a:r>
          </a:p>
          <a:p>
            <a:endParaRPr lang="en-US" dirty="0" smtClean="0"/>
          </a:p>
          <a:p>
            <a:r>
              <a:rPr lang="en-US" dirty="0" smtClean="0"/>
              <a:t>Common methods include:</a:t>
            </a:r>
          </a:p>
          <a:p>
            <a:pPr lvl="1"/>
            <a:r>
              <a:rPr lang="en-US" dirty="0" smtClean="0"/>
              <a:t>addClass</a:t>
            </a:r>
          </a:p>
          <a:p>
            <a:pPr lvl="1"/>
            <a:r>
              <a:rPr lang="en-US" dirty="0"/>
              <a:t>a</a:t>
            </a:r>
            <a:r>
              <a:rPr lang="en-US" dirty="0" smtClean="0"/>
              <a:t>ppend</a:t>
            </a:r>
          </a:p>
          <a:p>
            <a:pPr lvl="1"/>
            <a:r>
              <a:rPr lang="en-US" dirty="0"/>
              <a:t>d</a:t>
            </a:r>
            <a:r>
              <a:rPr lang="en-US" dirty="0" smtClean="0"/>
              <a:t>etach</a:t>
            </a:r>
          </a:p>
          <a:p>
            <a:pPr lvl="1"/>
            <a:r>
              <a:rPr lang="en-US" dirty="0"/>
              <a:t>h</a:t>
            </a:r>
            <a:r>
              <a:rPr lang="en-US" dirty="0" smtClean="0"/>
              <a:t>tml</a:t>
            </a:r>
          </a:p>
          <a:p>
            <a:pPr lvl="1"/>
            <a:r>
              <a:rPr lang="en-US" dirty="0" smtClean="0"/>
              <a:t>replaceWith</a:t>
            </a:r>
          </a:p>
          <a:p>
            <a:pPr lvl="1"/>
            <a:r>
              <a:rPr lang="en-US" dirty="0" smtClean="0"/>
              <a:t>val</a:t>
            </a:r>
            <a:endParaRPr lang="en-US" dirty="0"/>
          </a:p>
        </p:txBody>
      </p:sp>
      <p:sp>
        <p:nvSpPr>
          <p:cNvPr id="5" name="TextBox 3"/>
          <p:cNvSpPr txBox="1"/>
          <p:nvPr/>
        </p:nvSpPr>
        <p:spPr>
          <a:xfrm>
            <a:off x="2971800" y="30288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$("p").addClass("strike");</a:t>
            </a:r>
          </a:p>
        </p:txBody>
      </p:sp>
      <p:sp>
        <p:nvSpPr>
          <p:cNvPr id="6" name="TextBox 4"/>
          <p:cNvSpPr txBox="1"/>
          <p:nvPr/>
        </p:nvSpPr>
        <p:spPr>
          <a:xfrm>
            <a:off x="2971800" y="34860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$("ul").append("&lt;li&gt;New item&lt;/li&gt;");</a:t>
            </a:r>
          </a:p>
        </p:txBody>
      </p:sp>
      <p:sp>
        <p:nvSpPr>
          <p:cNvPr id="7" name="TextBox 5"/>
          <p:cNvSpPr txBox="1"/>
          <p:nvPr/>
        </p:nvSpPr>
        <p:spPr>
          <a:xfrm>
            <a:off x="2971800" y="39432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$(#Warning").detach();</a:t>
            </a:r>
          </a:p>
        </p:txBody>
      </p:sp>
      <p:sp>
        <p:nvSpPr>
          <p:cNvPr id="8" name="TextBox 6"/>
          <p:cNvSpPr txBox="1"/>
          <p:nvPr/>
        </p:nvSpPr>
        <p:spPr>
          <a:xfrm>
            <a:off x="2971800" y="44004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$("h1").html("&lt;hgroup&gt;…&lt;/hgroup&gt;");</a:t>
            </a:r>
          </a:p>
        </p:txBody>
      </p:sp>
      <p:sp>
        <p:nvSpPr>
          <p:cNvPr id="9" name="TextBox 7"/>
          <p:cNvSpPr txBox="1"/>
          <p:nvPr/>
        </p:nvSpPr>
        <p:spPr>
          <a:xfrm>
            <a:off x="2971800" y="48576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t>
            </a:r>
            <a:r>
              <a:rPr lang="en-GB" b="0" dirty="0">
                <a:latin typeface="Lucida Sans Unicode" pitchFamily="34" charset="0"/>
                <a:cs typeface="Lucida Sans Unicode" pitchFamily="34" charset="0"/>
              </a:rPr>
              <a:t>Warning</a:t>
            </a:r>
            <a:r>
              <a:rPr lang="en-GB" b="0" dirty="0" smtClean="0">
                <a:latin typeface="Lucida Sans Unicode" pitchFamily="34" charset="0"/>
                <a:cs typeface="Lucida Sans Unicode" pitchFamily="34" charset="0"/>
              </a:rPr>
              <a:t>").replaceWith("&lt;p&gt;Panic over!&lt;/p&gt;");</a:t>
            </a:r>
            <a:endParaRPr lang="en-GB" b="0" dirty="0">
              <a:latin typeface="Lucida Sans Unicode" pitchFamily="34" charset="0"/>
              <a:cs typeface="Lucida Sans Unicode" pitchFamily="34" charset="0"/>
            </a:endParaRPr>
          </a:p>
        </p:txBody>
      </p:sp>
      <p:sp>
        <p:nvSpPr>
          <p:cNvPr id="10" name="TextBox 8"/>
          <p:cNvSpPr txBox="1"/>
          <p:nvPr/>
        </p:nvSpPr>
        <p:spPr>
          <a:xfrm>
            <a:off x="2971800" y="5314890"/>
            <a:ext cx="60198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$("input[type=text").val();</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5901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988299f-7c27-4b52-a922-3a2871adf5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Control Events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jQuery </a:t>
            </a:r>
            <a:r>
              <a:rPr lang="en-US" b="1" dirty="0" smtClean="0"/>
              <a:t>selector</a:t>
            </a:r>
            <a:r>
              <a:rPr lang="en-US" dirty="0" smtClean="0"/>
              <a:t> function to find the item that raises the event</a:t>
            </a:r>
          </a:p>
          <a:p>
            <a:r>
              <a:rPr lang="en-US" dirty="0" smtClean="0"/>
              <a:t>Use the </a:t>
            </a:r>
            <a:r>
              <a:rPr lang="en-US" b="1" dirty="0" smtClean="0"/>
              <a:t>bind</a:t>
            </a:r>
            <a:r>
              <a:rPr lang="en-US" dirty="0" smtClean="0"/>
              <a:t> method (or a jQuery shortcut) to bind the event handler to the event</a:t>
            </a:r>
            <a:endParaRPr lang="en-US" dirty="0"/>
          </a:p>
        </p:txBody>
      </p:sp>
      <p:sp>
        <p:nvSpPr>
          <p:cNvPr id="5" name="TextBox 3"/>
          <p:cNvSpPr txBox="1"/>
          <p:nvPr/>
        </p:nvSpPr>
        <p:spPr>
          <a:xfrm>
            <a:off x="637155" y="3203985"/>
            <a:ext cx="7845363" cy="317009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$("#submit").click(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userName = $("#NameBox").val();</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$("#thankYouArea").</a:t>
            </a:r>
            <a:r>
              <a:rPr lang="en-US" sz="2000" b="0" dirty="0" smtClean="0">
                <a:latin typeface="Lucida Sans Unicode" pitchFamily="34" charset="0"/>
                <a:cs typeface="Lucida Sans Unicode" pitchFamily="34" charset="0"/>
              </a:rPr>
              <a:t>replaceWith(</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"&lt;</a:t>
            </a:r>
            <a:r>
              <a:rPr lang="en-US" sz="2000" b="0" dirty="0">
                <a:latin typeface="Lucida Sans Unicode" pitchFamily="34" charset="0"/>
                <a:cs typeface="Lucida Sans Unicode" pitchFamily="34" charset="0"/>
              </a:rPr>
              <a:t>p&gt;Thank you " + userName + "&lt;/p&gt;");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2909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985315a-9dc0-4cda-908b-2cabfc93dd0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Displaying Data and Handling Events by Using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3915968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2454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Displaying Data and Handling Events by Using JavaScript.</a:t>
            </a:r>
            <a:endParaRPr lang="en-US" dirty="0"/>
          </a:p>
        </p:txBody>
      </p:sp>
      <p:sp>
        <p:nvSpPr>
          <p:cNvPr id="3" name="Text Placeholder 2"/>
          <p:cNvSpPr>
            <a:spLocks noGrp="1"/>
          </p:cNvSpPr>
          <p:nvPr>
            <p:ph type="body" idx="1"/>
          </p:nvPr>
        </p:nvSpPr>
        <p:spPr/>
        <p:txBody>
          <a:bodyPr/>
          <a:lstStyle/>
          <a:p>
            <a:r>
              <a:rPr lang="en-GB" dirty="0" smtClean="0"/>
              <a:t>Exercise 1: Displaying Data Programmatically
Exercise 2: Handling Events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375241"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4099197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1041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08720"/>
            <a:ext cx="8119156" cy="5756961"/>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Times New Roman"/>
                <a:cs typeface="Segoe UI"/>
              </a:rPr>
              <a:t>The conference being organized by ContosoConf consists of a number of sessions that are organized into tracks. A track groups sessions of related technologies, and conference attendees can view the sessions in a track to determine which ones may be of most interest to them.</a:t>
            </a:r>
            <a:endParaRPr lang="en-US" sz="2800" dirty="0" smtClean="0">
              <a:effectLst/>
              <a:latin typeface="Segoe UI"/>
              <a:ea typeface="Times New Roman"/>
              <a:cs typeface="Times New Roman"/>
            </a:endParaRPr>
          </a:p>
          <a:p>
            <a:pPr>
              <a:lnSpc>
                <a:spcPct val="115000"/>
              </a:lnSpc>
              <a:spcAft>
                <a:spcPts val="1000"/>
              </a:spcAft>
            </a:pPr>
            <a:r>
              <a:rPr lang="en-US" sz="2800" dirty="0" smtClean="0">
                <a:effectLst/>
                <a:latin typeface="Segoe UI"/>
                <a:ea typeface="Times New Roman"/>
                <a:cs typeface="Segoe UI"/>
              </a:rPr>
              <a:t> </a:t>
            </a:r>
            <a:endParaRPr lang="en-US" sz="2800" dirty="0" smtClean="0">
              <a:effectLst/>
              <a:latin typeface="Segoe UI"/>
              <a:ea typeface="Times New Roman"/>
              <a:cs typeface="Times New Roman"/>
            </a:endParaRPr>
          </a:p>
          <a:p>
            <a:pPr>
              <a:lnSpc>
                <a:spcPct val="115000"/>
              </a:lnSpc>
              <a:spcAft>
                <a:spcPts val="1000"/>
              </a:spcAft>
            </a:pPr>
            <a:r>
              <a:rPr lang="en-US" sz="2800" dirty="0" smtClean="0">
                <a:effectLst/>
                <a:latin typeface="Segoe UI"/>
                <a:ea typeface="Times New Roman"/>
                <a:cs typeface="Segoe UI"/>
              </a:rPr>
              <a:t>To assist conference attendees, you have been asked to create a Schedule page for the ContosoConf website listing the tracks and sessions for the conference. </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357597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JavaScript</a:t>
            </a:r>
            <a:endParaRPr lang="en-US" dirty="0"/>
          </a:p>
        </p:txBody>
      </p:sp>
      <p:sp>
        <p:nvSpPr>
          <p:cNvPr id="3" name="Text Placeholder 2"/>
          <p:cNvSpPr>
            <a:spLocks noGrp="1"/>
          </p:cNvSpPr>
          <p:nvPr>
            <p:ph type="body" idx="1"/>
          </p:nvPr>
        </p:nvSpPr>
        <p:spPr/>
        <p:txBody>
          <a:bodyPr/>
          <a:lstStyle/>
          <a:p>
            <a:r>
              <a:rPr lang="en-GB" dirty="0" smtClean="0"/>
              <a:t>What is JavaScript?
JavaScript Syntax
Variables, Data Types, and Operators
Functions
Conditional Statements
Looping Statements
Using Object Types
Defining Arrays of Objects by Using JSON</a:t>
            </a:r>
            <a:endParaRPr lang="en-US" dirty="0"/>
          </a:p>
        </p:txBody>
      </p:sp>
    </p:spTree>
    <p:extLst>
      <p:ext uri="{BB962C8B-B14F-4D97-AF65-F5344CB8AC3E}">
        <p14:creationId xmlns:p14="http://schemas.microsoft.com/office/powerpoint/2010/main" val="917369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4136036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2773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is a programming language</a:t>
            </a:r>
            <a:r>
              <a:rPr lang="en-US" dirty="0"/>
              <a:t> </a:t>
            </a:r>
            <a:r>
              <a:rPr lang="en-US" dirty="0" smtClean="0"/>
              <a:t>that supports:</a:t>
            </a:r>
          </a:p>
          <a:p>
            <a:endParaRPr lang="en-US" dirty="0" smtClean="0"/>
          </a:p>
          <a:p>
            <a:endParaRPr lang="en-US" dirty="0"/>
          </a:p>
          <a:p>
            <a:endParaRPr lang="en-US" dirty="0" smtClean="0"/>
          </a:p>
          <a:p>
            <a:endParaRPr lang="en-US" dirty="0"/>
          </a:p>
          <a:p>
            <a:r>
              <a:rPr lang="en-US" dirty="0" smtClean="0"/>
              <a:t>Use JavaScript with the Document Object Model and Browser Object Model to make web pages dynamic.</a:t>
            </a:r>
          </a:p>
          <a:p>
            <a:r>
              <a:rPr lang="en-US" dirty="0" smtClean="0"/>
              <a:t>Use the AJAX API to make asynchronous requests to a web server.</a:t>
            </a:r>
          </a:p>
          <a:p>
            <a:endParaRPr lang="en-US" dirty="0"/>
          </a:p>
        </p:txBody>
      </p:sp>
      <p:sp>
        <p:nvSpPr>
          <p:cNvPr id="5" name="5-Point Star 4" descr="A five-point star with the title &quot;Operators&quot;"/>
          <p:cNvSpPr/>
          <p:nvPr/>
        </p:nvSpPr>
        <p:spPr bwMode="auto">
          <a:xfrm>
            <a:off x="1691680" y="135944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5-Point Star 5" descr="A five-point star with the title &quot;Variables&quot;"/>
          <p:cNvSpPr/>
          <p:nvPr/>
        </p:nvSpPr>
        <p:spPr bwMode="auto">
          <a:xfrm>
            <a:off x="35496" y="18288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5-Point Star 6" descr="A five-point star with the title &quot;Functions&quot;"/>
          <p:cNvSpPr/>
          <p:nvPr/>
        </p:nvSpPr>
        <p:spPr bwMode="auto">
          <a:xfrm>
            <a:off x="3347864" y="194229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5-Point Star 7" descr="A five-point star with the title &quot;Conditional Statements and Loops&quot;"/>
          <p:cNvSpPr/>
          <p:nvPr/>
        </p:nvSpPr>
        <p:spPr bwMode="auto">
          <a:xfrm>
            <a:off x="5004048" y="1371599"/>
            <a:ext cx="2396478" cy="2438401"/>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9" name="5-Point Star 8" descr="A five-point star with the title &quot;Objects&quot;"/>
          <p:cNvSpPr/>
          <p:nvPr/>
        </p:nvSpPr>
        <p:spPr bwMode="auto">
          <a:xfrm>
            <a:off x="7051104" y="19050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TextBox 7"/>
          <p:cNvSpPr txBox="1"/>
          <p:nvPr/>
        </p:nvSpPr>
        <p:spPr>
          <a:xfrm>
            <a:off x="395536" y="2590800"/>
            <a:ext cx="12345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Variables</a:t>
            </a:r>
            <a:endParaRPr lang="en-GB" b="0" dirty="0"/>
          </a:p>
        </p:txBody>
      </p:sp>
      <p:sp>
        <p:nvSpPr>
          <p:cNvPr id="11" name="TextBox 8"/>
          <p:cNvSpPr txBox="1"/>
          <p:nvPr/>
        </p:nvSpPr>
        <p:spPr>
          <a:xfrm>
            <a:off x="2051720" y="2145496"/>
            <a:ext cx="13283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Operators</a:t>
            </a:r>
            <a:endParaRPr lang="en-GB" b="0" dirty="0"/>
          </a:p>
        </p:txBody>
      </p:sp>
      <p:sp>
        <p:nvSpPr>
          <p:cNvPr id="12" name="TextBox 9"/>
          <p:cNvSpPr txBox="1"/>
          <p:nvPr/>
        </p:nvSpPr>
        <p:spPr>
          <a:xfrm>
            <a:off x="3707904" y="2710934"/>
            <a:ext cx="129073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Functions</a:t>
            </a:r>
            <a:endParaRPr lang="en-GB" b="0" dirty="0"/>
          </a:p>
        </p:txBody>
      </p:sp>
      <p:sp>
        <p:nvSpPr>
          <p:cNvPr id="13" name="TextBox 10"/>
          <p:cNvSpPr txBox="1"/>
          <p:nvPr/>
        </p:nvSpPr>
        <p:spPr>
          <a:xfrm>
            <a:off x="5508104" y="2289646"/>
            <a:ext cx="1595264"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Conditional </a:t>
            </a:r>
          </a:p>
          <a:p>
            <a:r>
              <a:rPr lang="en-GB" b="0" dirty="0" smtClean="0"/>
              <a:t>Statements </a:t>
            </a:r>
          </a:p>
          <a:p>
            <a:r>
              <a:rPr lang="en-GB" b="0" dirty="0" smtClean="0"/>
              <a:t>and Loops</a:t>
            </a:r>
            <a:endParaRPr lang="en-GB" b="0" dirty="0"/>
          </a:p>
        </p:txBody>
      </p:sp>
      <p:sp>
        <p:nvSpPr>
          <p:cNvPr id="14" name="TextBox 11"/>
          <p:cNvSpPr txBox="1"/>
          <p:nvPr/>
        </p:nvSpPr>
        <p:spPr>
          <a:xfrm>
            <a:off x="7544542" y="2707621"/>
            <a:ext cx="105990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Objects</a:t>
            </a:r>
            <a:endParaRPr lang="en-GB" b="0" dirty="0"/>
          </a:p>
        </p:txBody>
      </p:sp>
    </p:spTree>
    <p:extLst>
      <p:ext uri="{BB962C8B-B14F-4D97-AF65-F5344CB8AC3E}">
        <p14:creationId xmlns:p14="http://schemas.microsoft.com/office/powerpoint/2010/main" val="78175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JavaScript statement represents a line of code to be run</a:t>
            </a:r>
          </a:p>
          <a:p>
            <a:r>
              <a:rPr lang="en-US" dirty="0" smtClean="0"/>
              <a:t>Terminate statements with a semicolon</a:t>
            </a:r>
          </a:p>
          <a:p>
            <a:endParaRPr lang="en-US" dirty="0" smtClean="0"/>
          </a:p>
          <a:p>
            <a:endParaRPr lang="en-US" dirty="0"/>
          </a:p>
          <a:p>
            <a:endParaRPr lang="en-US" dirty="0" smtClean="0"/>
          </a:p>
          <a:p>
            <a:endParaRPr lang="en-US" dirty="0" smtClean="0"/>
          </a:p>
          <a:p>
            <a:r>
              <a:rPr lang="en-US" dirty="0" smtClean="0"/>
              <a:t>Use comments to add notes to your scripts</a:t>
            </a:r>
          </a:p>
        </p:txBody>
      </p:sp>
      <p:sp>
        <p:nvSpPr>
          <p:cNvPr id="5" name="TextBox 3"/>
          <p:cNvSpPr txBox="1"/>
          <p:nvPr/>
        </p:nvSpPr>
        <p:spPr>
          <a:xfrm>
            <a:off x="685800" y="2514600"/>
            <a:ext cx="7315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thisVariable = 3;</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counter = counter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GoDoThisThing</a:t>
            </a:r>
            <a:r>
              <a:rPr lang="en-US" sz="2000" b="0" dirty="0" smtClean="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document.write("An incredibly really \</a:t>
            </a:r>
          </a:p>
          <a:p>
            <a:r>
              <a:rPr lang="en-GB" sz="2000" b="0" dirty="0">
                <a:latin typeface="Lucida Sans Unicode" pitchFamily="34" charset="0"/>
                <a:cs typeface="Lucida Sans Unicode" pitchFamily="34" charset="0"/>
              </a:rPr>
              <a:t>  very long greeting to the world</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5029200"/>
            <a:ext cx="8458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 document.write("I'm learning JavaScript"); // </a:t>
            </a:r>
            <a:r>
              <a:rPr lang="en-GB" sz="2000" b="0" dirty="0" smtClean="0">
                <a:latin typeface="Lucida Sans Unicode" pitchFamily="34" charset="0"/>
                <a:cs typeface="Lucida Sans Unicode" pitchFamily="34" charset="0"/>
              </a:rPr>
              <a:t>display a message</a:t>
            </a:r>
            <a:endParaRPr lang="en-GB" sz="2000" b="0" dirty="0">
              <a:latin typeface="Lucida Sans Unicode" pitchFamily="34" charset="0"/>
              <a:cs typeface="Lucida Sans Unicode" pitchFamily="34" charset="0"/>
            </a:endParaRPr>
          </a:p>
          <a:p>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You can </a:t>
            </a:r>
            <a:r>
              <a:rPr lang="en-GB" sz="2000" b="0" dirty="0" smtClean="0">
                <a:latin typeface="Lucida Sans Unicode" pitchFamily="34" charset="0"/>
                <a:cs typeface="Lucida Sans Unicode" pitchFamily="34" charset="0"/>
              </a:rPr>
              <a:t>use a </a:t>
            </a:r>
            <a:r>
              <a:rPr lang="en-GB" sz="2000" b="0" dirty="0">
                <a:latin typeface="Lucida Sans Unicode" pitchFamily="34" charset="0"/>
                <a:cs typeface="Lucida Sans Unicode" pitchFamily="34" charset="0"/>
              </a:rPr>
              <a:t>multi-line comment</a:t>
            </a:r>
          </a:p>
          <a:p>
            <a:r>
              <a:rPr lang="en-GB" sz="2000" b="0" dirty="0" smtClean="0">
                <a:latin typeface="Lucida Sans Unicode" pitchFamily="34" charset="0"/>
                <a:cs typeface="Lucida Sans Unicode" pitchFamily="34" charset="0"/>
              </a:rPr>
              <a:t>to </a:t>
            </a:r>
            <a:r>
              <a:rPr lang="en-GB" sz="2000" b="0" dirty="0">
                <a:latin typeface="Lucida Sans Unicode" pitchFamily="34" charset="0"/>
                <a:cs typeface="Lucida Sans Unicode" pitchFamily="34" charset="0"/>
              </a:rPr>
              <a:t>add more </a:t>
            </a:r>
            <a:r>
              <a:rPr lang="en-GB" sz="2000" b="0" dirty="0" smtClean="0">
                <a:latin typeface="Lucida Sans Unicode" pitchFamily="34" charset="0"/>
                <a:cs typeface="Lucida Sans Unicode" pitchFamily="34" charset="0"/>
              </a:rPr>
              <a:t>information */ </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96004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c7f569c-8867-40cf-82a6-0212d01567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Data Types, and Operators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t>
            </a:r>
            <a:r>
              <a:rPr lang="en-US" b="1" dirty="0"/>
              <a:t>var</a:t>
            </a:r>
            <a:r>
              <a:rPr lang="en-US" dirty="0"/>
              <a:t> to declare </a:t>
            </a:r>
            <a:r>
              <a:rPr lang="en-US" dirty="0" smtClean="0"/>
              <a:t>variables</a:t>
            </a:r>
          </a:p>
          <a:p>
            <a:endParaRPr lang="en-US" dirty="0"/>
          </a:p>
          <a:p>
            <a:endParaRPr lang="en-US" dirty="0" smtClean="0"/>
          </a:p>
          <a:p>
            <a:r>
              <a:rPr lang="en-US" dirty="0" smtClean="0"/>
              <a:t>JavaScript </a:t>
            </a:r>
            <a:r>
              <a:rPr lang="en-US" dirty="0"/>
              <a:t>has three simple types</a:t>
            </a:r>
          </a:p>
          <a:p>
            <a:pPr lvl="1"/>
            <a:r>
              <a:rPr lang="en-US" dirty="0"/>
              <a:t>String, </a:t>
            </a:r>
            <a:r>
              <a:rPr lang="en-US" dirty="0" smtClean="0"/>
              <a:t>Number, and Boolean</a:t>
            </a:r>
          </a:p>
          <a:p>
            <a:pPr lvl="1"/>
            <a:r>
              <a:rPr lang="en-US" dirty="0" smtClean="0"/>
              <a:t>Variables can also be undefined or null</a:t>
            </a:r>
            <a:endParaRPr lang="en-US" dirty="0"/>
          </a:p>
          <a:p>
            <a:endParaRPr lang="en-US" dirty="0" smtClean="0"/>
          </a:p>
          <a:p>
            <a:endParaRPr lang="en-US" dirty="0"/>
          </a:p>
          <a:p>
            <a:r>
              <a:rPr lang="en-US" dirty="0" smtClean="0"/>
              <a:t>JavaScript </a:t>
            </a:r>
            <a:r>
              <a:rPr lang="en-US" dirty="0"/>
              <a:t>supports many operators</a:t>
            </a:r>
          </a:p>
          <a:p>
            <a:pPr lvl="1"/>
            <a:r>
              <a:rPr lang="en-US" dirty="0"/>
              <a:t>Arithmetic, assignment, comparison, B</a:t>
            </a:r>
            <a:r>
              <a:rPr lang="en-US" dirty="0" smtClean="0"/>
              <a:t>oolean</a:t>
            </a:r>
            <a:r>
              <a:rPr lang="en-US" dirty="0"/>
              <a:t>, conditional, and </a:t>
            </a:r>
            <a:r>
              <a:rPr lang="en-US" dirty="0" smtClean="0"/>
              <a:t>string</a:t>
            </a:r>
            <a:endParaRPr lang="en-US" dirty="0"/>
          </a:p>
          <a:p>
            <a:endParaRPr lang="en-US" dirty="0"/>
          </a:p>
        </p:txBody>
      </p:sp>
      <p:sp>
        <p:nvSpPr>
          <p:cNvPr id="5" name="TextBox 3"/>
          <p:cNvSpPr txBox="1"/>
          <p:nvPr/>
        </p:nvSpPr>
        <p:spPr>
          <a:xfrm>
            <a:off x="685800" y="1600206"/>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a:t>
            </a:r>
            <a:r>
              <a:rPr lang="en-US" sz="2000" b="0" dirty="0" smtClean="0">
                <a:latin typeface="Lucida Sans Unicode" pitchFamily="34" charset="0"/>
                <a:cs typeface="Lucida Sans Unicode" pitchFamily="34" charset="0"/>
              </a:rPr>
              <a:t>answer </a:t>
            </a:r>
            <a:r>
              <a:rPr lang="en-US" sz="2000" b="0" dirty="0">
                <a:latin typeface="Lucida Sans Unicode" pitchFamily="34" charset="0"/>
                <a:cs typeface="Lucida Sans Unicode" pitchFamily="34" charset="0"/>
              </a:rPr>
              <a:t>= 3;</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var actuallyAsString = "42";</a:t>
            </a:r>
          </a:p>
        </p:txBody>
      </p:sp>
      <p:sp>
        <p:nvSpPr>
          <p:cNvPr id="6" name="TextBox 4"/>
          <p:cNvSpPr txBox="1"/>
          <p:nvPr/>
        </p:nvSpPr>
        <p:spPr>
          <a:xfrm>
            <a:off x="685800" y="4008248"/>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var noValue; // noValue has the value undefined</a:t>
            </a:r>
          </a:p>
          <a:p>
            <a:r>
              <a:rPr lang="en-GB" sz="2000" b="0" dirty="0" smtClean="0">
                <a:latin typeface="Lucida Sans Unicode" pitchFamily="34" charset="0"/>
                <a:cs typeface="Lucida Sans Unicode" pitchFamily="34" charset="0"/>
              </a:rPr>
              <a:t>var nullValue</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null; // null is different to undefined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8409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Functions are named blocks of reusable code:</a:t>
            </a:r>
          </a:p>
          <a:p>
            <a:pPr marL="0" indent="0">
              <a:buNone/>
            </a:pPr>
            <a:endParaRPr lang="en-US" sz="1600" dirty="0" smtClean="0">
              <a:latin typeface="Lucida Sans Unicode" pitchFamily="34" charset="0"/>
              <a:cs typeface="Lucida Sans Unicode" pitchFamily="34" charset="0"/>
            </a:endParaRPr>
          </a:p>
          <a:p>
            <a:pPr marL="0" indent="0">
              <a:buNone/>
            </a:pPr>
            <a:endParaRPr lang="en-US" sz="1600" dirty="0" smtClean="0">
              <a:latin typeface="Lucida Sans Unicode" pitchFamily="34" charset="0"/>
              <a:cs typeface="Lucida Sans Unicode" pitchFamily="34" charset="0"/>
            </a:endParaRPr>
          </a:p>
          <a:p>
            <a:endParaRPr lang="en-US" dirty="0" smtClean="0"/>
          </a:p>
          <a:p>
            <a:endParaRPr lang="en-US" dirty="0" smtClean="0"/>
          </a:p>
          <a:p>
            <a:endParaRPr lang="en-US" dirty="0"/>
          </a:p>
          <a:p>
            <a:pPr lvl="1"/>
            <a:endParaRPr lang="en-US" dirty="0" smtClean="0"/>
          </a:p>
          <a:p>
            <a:pPr lvl="1"/>
            <a:r>
              <a:rPr lang="en-US" dirty="0" smtClean="0"/>
              <a:t>Arguments are only accessible inside the function</a:t>
            </a:r>
          </a:p>
          <a:p>
            <a:pPr lvl="1"/>
            <a:r>
              <a:rPr lang="en-US" dirty="0" smtClean="0"/>
              <a:t>A function can return a value</a:t>
            </a:r>
          </a:p>
          <a:p>
            <a:pPr lvl="1"/>
            <a:r>
              <a:rPr lang="en-US" dirty="0" smtClean="0"/>
              <a:t>A function can also declare </a:t>
            </a:r>
            <a:r>
              <a:rPr lang="en-US" dirty="0"/>
              <a:t>l</a:t>
            </a:r>
            <a:r>
              <a:rPr lang="en-US" dirty="0" smtClean="0"/>
              <a:t>ocal variables</a:t>
            </a:r>
          </a:p>
          <a:p>
            <a:pPr lvl="1"/>
            <a:r>
              <a:rPr lang="en-US" dirty="0" smtClean="0"/>
              <a:t>Global variables defined outside of a function are available to all functions in scripts referenced by a page</a:t>
            </a:r>
          </a:p>
          <a:p>
            <a:pPr marL="0" indent="0">
              <a:buNone/>
            </a:pPr>
            <a:endParaRPr lang="en-US" dirty="0"/>
          </a:p>
        </p:txBody>
      </p:sp>
      <p:sp>
        <p:nvSpPr>
          <p:cNvPr id="5" name="TextBox 3"/>
          <p:cNvSpPr txBox="1"/>
          <p:nvPr/>
        </p:nvSpPr>
        <p:spPr>
          <a:xfrm>
            <a:off x="674451" y="1524000"/>
            <a:ext cx="73152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000" b="0" dirty="0">
                <a:latin typeface="Lucida Sans Unicode" pitchFamily="34" charset="0"/>
                <a:cs typeface="Lucida Sans Unicode" pitchFamily="34" charset="0"/>
              </a:rPr>
              <a:t>function aName( argument1, argument2, …, argumentN ) {</a:t>
            </a:r>
          </a:p>
          <a:p>
            <a:pPr marL="0" indent="0">
              <a:buNone/>
            </a:pPr>
            <a:r>
              <a:rPr lang="en-US" sz="2000" b="0" dirty="0">
                <a:latin typeface="Lucida Sans Unicode" pitchFamily="34" charset="0"/>
                <a:cs typeface="Lucida Sans Unicode" pitchFamily="34" charset="0"/>
              </a:rPr>
              <a:t>  statement1;</a:t>
            </a:r>
          </a:p>
          <a:p>
            <a:pPr marL="0" indent="0">
              <a:buNone/>
            </a:pPr>
            <a:r>
              <a:rPr lang="en-US" sz="2000" b="0" dirty="0">
                <a:latin typeface="Lucida Sans Unicode" pitchFamily="34" charset="0"/>
                <a:cs typeface="Lucida Sans Unicode" pitchFamily="34" charset="0"/>
              </a:rPr>
              <a:t>  statement2;</a:t>
            </a:r>
          </a:p>
          <a:p>
            <a:pPr marL="0" indent="0">
              <a:buNone/>
            </a:pPr>
            <a:r>
              <a:rPr lang="en-US" sz="2000" b="0" dirty="0">
                <a:latin typeface="Lucida Sans Unicode" pitchFamily="34" charset="0"/>
                <a:cs typeface="Lucida Sans Unicode" pitchFamily="34" charset="0"/>
              </a:rPr>
              <a:t>  …</a:t>
            </a:r>
          </a:p>
          <a:p>
            <a:pPr marL="0" indent="0">
              <a:buNone/>
            </a:pPr>
            <a:r>
              <a:rPr lang="en-US" sz="2000" b="0" dirty="0">
                <a:latin typeface="Lucida Sans Unicode" pitchFamily="34" charset="0"/>
                <a:cs typeface="Lucida Sans Unicode" pitchFamily="34" charset="0"/>
              </a:rPr>
              <a:t>  statementN;</a:t>
            </a:r>
          </a:p>
          <a:p>
            <a:pPr marL="0" indent="0">
              <a:buNone/>
            </a:pPr>
            <a:r>
              <a:rPr lang="en-US"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55887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79ba0e9-315e-4482-96e4-8287d86d06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provides two conditional constructs</a:t>
            </a:r>
          </a:p>
          <a:p>
            <a:pPr lvl="1"/>
            <a:r>
              <a:rPr lang="en-US" dirty="0" smtClean="0"/>
              <a:t>if:</a:t>
            </a:r>
          </a:p>
          <a:p>
            <a:pPr lvl="1"/>
            <a:endParaRPr lang="en-US" dirty="0"/>
          </a:p>
          <a:p>
            <a:pPr lvl="1"/>
            <a:endParaRPr lang="en-US" dirty="0" smtClean="0"/>
          </a:p>
          <a:p>
            <a:pPr lvl="1"/>
            <a:endParaRPr lang="en-US" dirty="0" smtClean="0"/>
          </a:p>
          <a:p>
            <a:pPr lvl="1"/>
            <a:endParaRPr lang="en-US" dirty="0"/>
          </a:p>
          <a:p>
            <a:pPr lvl="1"/>
            <a:endParaRPr lang="en-US" dirty="0" smtClean="0"/>
          </a:p>
          <a:p>
            <a:pPr lvl="1"/>
            <a:r>
              <a:rPr lang="en-US" dirty="0"/>
              <a:t>s</a:t>
            </a:r>
            <a:r>
              <a:rPr lang="en-US" dirty="0" smtClean="0"/>
              <a:t>witch:</a:t>
            </a:r>
          </a:p>
          <a:p>
            <a:pPr lvl="1"/>
            <a:endParaRPr lang="en-US" dirty="0"/>
          </a:p>
          <a:p>
            <a:pPr lvl="1"/>
            <a:endParaRPr lang="en-US" dirty="0" smtClean="0"/>
          </a:p>
        </p:txBody>
      </p:sp>
      <p:sp>
        <p:nvSpPr>
          <p:cNvPr id="5" name="TextBox 5"/>
          <p:cNvSpPr txBox="1"/>
          <p:nvPr/>
        </p:nvSpPr>
        <p:spPr>
          <a:xfrm>
            <a:off x="1490295" y="1443635"/>
            <a:ext cx="6142941"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if (TotalAmountPaid &gt; AdvancePaid)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GenerateNewInvoice</a:t>
            </a:r>
            <a:r>
              <a:rPr lang="en-US" sz="2000" b="0" dirty="0" smtClean="0">
                <a:latin typeface="Lucida Sans Unicode" pitchFamily="34" charset="0"/>
                <a:cs typeface="Lucida Sans Unicode" pitchFamily="34" charset="0"/>
              </a:rPr>
              <a:t>();</a:t>
            </a:r>
          </a:p>
          <a:p>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else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WishGuestAPleasantJourney</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6"/>
          <p:cNvSpPr txBox="1"/>
          <p:nvPr/>
        </p:nvSpPr>
        <p:spPr>
          <a:xfrm>
            <a:off x="2156535" y="3175086"/>
            <a:ext cx="3797305"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RoomRate;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switch (typeOfRoom)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case "Suite":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500;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case </a:t>
            </a:r>
            <a:r>
              <a:rPr lang="en-US" sz="2000" b="0" dirty="0">
                <a:latin typeface="Lucida Sans Unicode" pitchFamily="34" charset="0"/>
                <a:cs typeface="Lucida Sans Unicode" pitchFamily="34" charset="0"/>
              </a:rPr>
              <a:t>"King":</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400;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default</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300;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316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f55e6b7-f1b7-46aa-a2f7-ca5e0dd3d3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Statements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provides three loop constructs</a:t>
            </a:r>
          </a:p>
          <a:p>
            <a:pPr lvl="1"/>
            <a:endParaRPr lang="en-US" dirty="0" smtClean="0"/>
          </a:p>
          <a:p>
            <a:pPr lvl="1"/>
            <a:r>
              <a:rPr lang="en-US" dirty="0" smtClean="0"/>
              <a:t>while:</a:t>
            </a:r>
          </a:p>
          <a:p>
            <a:pPr lvl="1"/>
            <a:endParaRPr lang="en-US" dirty="0"/>
          </a:p>
          <a:p>
            <a:pPr lvl="1"/>
            <a:endParaRPr lang="en-US" dirty="0" smtClean="0"/>
          </a:p>
          <a:p>
            <a:pPr lvl="1"/>
            <a:endParaRPr lang="en-US" dirty="0" smtClean="0"/>
          </a:p>
          <a:p>
            <a:pPr lvl="1"/>
            <a:r>
              <a:rPr lang="en-US" dirty="0" smtClean="0"/>
              <a:t>do while:</a:t>
            </a:r>
          </a:p>
          <a:p>
            <a:pPr lvl="1"/>
            <a:endParaRPr lang="en-US" dirty="0"/>
          </a:p>
          <a:p>
            <a:pPr lvl="1"/>
            <a:endParaRPr lang="en-US" dirty="0" smtClean="0"/>
          </a:p>
          <a:p>
            <a:pPr lvl="1"/>
            <a:endParaRPr lang="en-US" dirty="0" smtClean="0"/>
          </a:p>
          <a:p>
            <a:pPr lvl="1"/>
            <a:r>
              <a:rPr lang="en-US" dirty="0"/>
              <a:t>f</a:t>
            </a:r>
            <a:r>
              <a:rPr lang="en-US" dirty="0" smtClean="0"/>
              <a:t>or:</a:t>
            </a:r>
            <a:endParaRPr lang="en-US" dirty="0"/>
          </a:p>
        </p:txBody>
      </p:sp>
      <p:sp>
        <p:nvSpPr>
          <p:cNvPr id="5" name="TextBox 3"/>
          <p:cNvSpPr txBox="1"/>
          <p:nvPr/>
        </p:nvSpPr>
        <p:spPr>
          <a:xfrm>
            <a:off x="2305293" y="1582781"/>
            <a:ext cx="6142941"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while (GuestIsStillCheckedIn())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numberOfNightsStay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2305293" y="3498718"/>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do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eatARoundOfToast();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while </a:t>
            </a:r>
            <a:r>
              <a:rPr lang="en-US" sz="2000" b="0" dirty="0" smtClean="0">
                <a:latin typeface="Lucida Sans Unicode" pitchFamily="34" charset="0"/>
                <a:cs typeface="Lucida Sans Unicode" pitchFamily="34" charset="0"/>
              </a:rPr>
              <a:t>(StillHungry())</a:t>
            </a:r>
            <a:endParaRPr lang="en-GB" sz="2000" b="0" dirty="0">
              <a:latin typeface="Lucida Sans Unicode" pitchFamily="34" charset="0"/>
              <a:cs typeface="Lucida Sans Unicode" pitchFamily="34" charset="0"/>
            </a:endParaRPr>
          </a:p>
        </p:txBody>
      </p:sp>
      <p:sp>
        <p:nvSpPr>
          <p:cNvPr id="7" name="TextBox 5"/>
          <p:cNvSpPr txBox="1"/>
          <p:nvPr/>
        </p:nvSpPr>
        <p:spPr>
          <a:xfrm>
            <a:off x="2305292" y="5323932"/>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for </a:t>
            </a:r>
            <a:r>
              <a:rPr lang="en-US" sz="2000" b="0" dirty="0" smtClean="0">
                <a:latin typeface="Lucida Sans Unicode" pitchFamily="34" charset="0"/>
                <a:cs typeface="Lucida Sans Unicode" pitchFamily="34" charset="0"/>
              </a:rPr>
              <a:t>(var i=0</a:t>
            </a:r>
            <a:r>
              <a:rPr lang="en-US" sz="2000" b="0" dirty="0">
                <a:latin typeface="Lucida Sans Unicode" pitchFamily="34" charset="0"/>
                <a:cs typeface="Lucida Sans Unicode" pitchFamily="34" charset="0"/>
              </a:rPr>
              <a:t>; i&lt;10; i++)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p</a:t>
            </a:r>
            <a:r>
              <a:rPr lang="en-US" sz="2000" b="0" dirty="0" smtClean="0">
                <a:latin typeface="Lucida Sans Unicode" pitchFamily="34" charset="0"/>
                <a:cs typeface="Lucida Sans Unicode" pitchFamily="34" charset="0"/>
              </a:rPr>
              <a:t>lumpUpAPillow</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2231801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53</TotalTime>
  <Words>4384</Words>
  <Application>Microsoft Office PowerPoint</Application>
  <PresentationFormat>On-screen Show (4:3)</PresentationFormat>
  <Paragraphs>539</Paragraphs>
  <Slides>31</Slides>
  <Notes>31</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Segoe Light</vt:lpstr>
      <vt:lpstr>Lucida Sans Unicode</vt:lpstr>
      <vt:lpstr>Wingdings</vt:lpstr>
      <vt:lpstr>Calibri</vt:lpstr>
      <vt:lpstr>Times New Roman</vt:lpstr>
      <vt:lpstr>Verdana</vt:lpstr>
      <vt:lpstr>Segoe UI</vt:lpstr>
      <vt:lpstr>Segoe UI Light</vt:lpstr>
      <vt:lpstr>Symbol</vt:lpstr>
      <vt:lpstr>Presentation1</vt:lpstr>
      <vt:lpstr>Module 3</vt:lpstr>
      <vt:lpstr>Module Overview</vt:lpstr>
      <vt:lpstr>Lesson 1: Overview of JavaScript</vt:lpstr>
      <vt:lpstr>What is JavaScript?</vt:lpstr>
      <vt:lpstr>JavaScript Syntax</vt:lpstr>
      <vt:lpstr>Variables, Data Types, and Operators</vt:lpstr>
      <vt:lpstr>Functions</vt:lpstr>
      <vt:lpstr>Conditional Statements</vt:lpstr>
      <vt:lpstr>Looping Statements</vt:lpstr>
      <vt:lpstr>Using Object Types</vt:lpstr>
      <vt:lpstr>Defining Arrays of Objects by Using JSON</vt:lpstr>
      <vt:lpstr>Lesson 2: Introduction to the Document Object Model</vt:lpstr>
      <vt:lpstr>The Document Object Model</vt:lpstr>
      <vt:lpstr>Finding Elements in the DOM</vt:lpstr>
      <vt:lpstr>Adding, Removing, and Manipulating Objects in the DOM</vt:lpstr>
      <vt:lpstr>Handling Events in the DOM</vt:lpstr>
      <vt:lpstr>Lesson 3: Introduction to jQuery</vt:lpstr>
      <vt:lpstr>The jQuery Library</vt:lpstr>
      <vt:lpstr>Demonstration: Adding jQuery to a Web Project</vt:lpstr>
      <vt:lpstr>Text Continuation Slide</vt:lpstr>
      <vt:lpstr>Text Continuation Slide</vt:lpstr>
      <vt:lpstr>Selecting Elements and Traversing the DOM by Using jQuery</vt:lpstr>
      <vt:lpstr>Adding, Removing, and Modifying Elements by Using jQuery</vt:lpstr>
      <vt:lpstr>Handling Control Events by Using jQuery</vt:lpstr>
      <vt:lpstr>Demonstration: Displaying Data and Handling Events by Using JavaScript</vt:lpstr>
      <vt:lpstr>Text Continuation Slide</vt:lpstr>
      <vt:lpstr>Lab: Displaying Data and Handling Events by Using JavaScript.</vt:lpstr>
      <vt:lpstr>Text Continuation Slide</vt:lpstr>
      <vt:lpstr>Lab Scenario</vt:lpstr>
      <vt:lpstr>Module Review and Takeaways</vt:lpstr>
      <vt:lpstr>Text Continuation Slide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Vikkie Boyd</dc:creator>
  <cp:lastModifiedBy>Vikkie Boyd</cp:lastModifiedBy>
  <cp:revision>6</cp:revision>
  <dcterms:created xsi:type="dcterms:W3CDTF">2012-11-28T14:34:04Z</dcterms:created>
  <dcterms:modified xsi:type="dcterms:W3CDTF">2012-12-03T09:35:19Z</dcterms:modified>
</cp:coreProperties>
</file>