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0" r:id="rId17"/>
    <p:sldId id="271" r:id="rId18"/>
    <p:sldId id="272" r:id="rId19"/>
  </p:sldIdLst>
  <p:sldSz cx="9144000" cy="6858000" type="screen4x3"/>
  <p:notesSz cx="6858000" cy="9144000"/>
  <p:embeddedFontLst>
    <p:embeddedFont>
      <p:font typeface="Lucida Sans Typewriter" pitchFamily="49" charset="0"/>
      <p:regular r:id="rId21"/>
      <p:bold r:id="rId22"/>
      <p:italic r:id="rId23"/>
      <p:boldItalic r:id="rId24"/>
    </p:embeddedFont>
    <p:embeddedFont>
      <p:font typeface="Lucida Sans Unicode" pitchFamily="34" charset="0"/>
      <p:regular r:id="rId25"/>
    </p:embeddedFont>
    <p:embeddedFont>
      <p:font typeface="Calibri" pitchFamily="34" charset="0"/>
      <p:regular r:id="rId26"/>
      <p:bold r:id="rId27"/>
      <p:italic r:id="rId28"/>
      <p:boldItalic r:id="rId29"/>
    </p:embeddedFont>
    <p:embeddedFont>
      <p:font typeface="Verdana" pitchFamily="34" charset="0"/>
      <p:regular r:id="rId30"/>
      <p:bold r:id="rId31"/>
      <p:italic r:id="rId32"/>
      <p:boldItalic r:id="rId33"/>
    </p:embeddedFont>
    <p:embeddedFont>
      <p:font typeface="Segoe UI Light" pitchFamily="34" charset="0"/>
      <p:regular r:id="rId34"/>
    </p:embeddedFont>
    <p:embeddedFont>
      <p:font typeface="Segoe UI" pitchFamily="34" charset="0"/>
      <p:regular r:id="rId35"/>
      <p:bold r:id="rId36"/>
      <p:italic r:id="rId37"/>
      <p:boldItalic r:id="rId38"/>
    </p:embeddedFont>
    <p:embeddedFont>
      <p:font typeface="Segoe" pitchFamily="34" charset="0"/>
      <p:regular r:id="rId39"/>
      <p:bold r:id="rId40"/>
      <p:italic r:id="rId41"/>
      <p:boldItalic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944" y="-666"/>
      </p:cViewPr>
      <p:guideLst>
        <p:guide orient="horz" pos="2160"/>
        <p:guide pos="2880"/>
      </p:guideLst>
    </p:cSldViewPr>
  </p:slideViewPr>
  <p:notesTextViewPr>
    <p:cViewPr>
      <p:scale>
        <a:sx n="1" d="1"/>
        <a:sy n="1" d="1"/>
      </p:scale>
      <p:origin x="0" y="0"/>
    </p:cViewPr>
  </p:notesTextViewPr>
  <p:notesViewPr>
    <p:cSldViewPr>
      <p:cViewPr>
        <p:scale>
          <a:sx n="100" d="100"/>
          <a:sy n="100" d="100"/>
        </p:scale>
        <p:origin x="-355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7D16D1-FF6C-40EC-87EE-8A967875DBD4}" type="datetimeFigureOut">
              <a:rPr lang="en-US" smtClean="0"/>
              <a:t>12/3/2012</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00E670-ACB3-45BD-ADF8-114BC667743A}" type="slidenum">
              <a:rPr lang="en-US" smtClean="0"/>
              <a:t>‹#›</a:t>
            </a:fld>
            <a:endParaRPr lang="en-US" dirty="0"/>
          </a:p>
        </p:txBody>
      </p:sp>
    </p:spTree>
    <p:extLst>
      <p:ext uri="{BB962C8B-B14F-4D97-AF65-F5344CB8AC3E}">
        <p14:creationId xmlns:p14="http://schemas.microsoft.com/office/powerpoint/2010/main" val="4101542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E00E670-ACB3-45BD-ADF8-114BC667743A}"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1099219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manifest file is an ordinary text file. Visual Studio does not currently provide any special tooling to help you write the contents for this file. However, be careful to correctly specify the names of the sections and resources, otherwise caching may not work as expected.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IMPORTANT: Highlight to students that Internet Explorer must be configured to enable the application cache. Walk students through the process of setting the </a:t>
            </a:r>
            <a:r>
              <a:rPr lang="en-US" sz="1000" b="1" dirty="0">
                <a:latin typeface="Arial"/>
                <a:ea typeface="Calibri"/>
                <a:cs typeface="Times New Roman"/>
              </a:rPr>
              <a:t>Allow website caches and databases</a:t>
            </a:r>
            <a:r>
              <a:rPr lang="en-US" sz="1000" dirty="0">
                <a:latin typeface="Arial"/>
                <a:ea typeface="Calibri"/>
                <a:cs typeface="Segoe UI"/>
              </a:rPr>
              <a:t> option; this is used in the lab.</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E00E670-ACB3-45BD-ADF8-114BC667743A}"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3078838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These features of the Application Cache are mainly informational. They can be used to determine the status of the cache and are useful if the cache is behaving in an unexpected manner.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E00E670-ACB3-45BD-ADF8-114BC667743A}"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3262001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caching can cause a website to use outdated resources even if a web page is refreshed in the browser. To use the latest resources, the application cache must be updated.</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E00E670-ACB3-45BD-ADF8-114BC667743A}"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1421195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caching is not an all-encompassing solution, and that sometimes it is better to degrade the functionality of an application and temporarily disable the features that require an active network connection.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E00E670-ACB3-45BD-ADF8-114BC667743A}"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1262579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Read the Lab Scenario to students and point out that they should read each scenario before attempting the lab for a module.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Visual Studio, and open the </a:t>
            </a:r>
            <a:r>
              <a:rPr lang="en-US" sz="1000" b="1" dirty="0" smtClean="0">
                <a:effectLst/>
                <a:latin typeface="Arial"/>
                <a:ea typeface="Times New Roman"/>
                <a:cs typeface="Times New Roman"/>
              </a:rPr>
              <a:t>ContosoConf.sln</a:t>
            </a:r>
            <a:r>
              <a:rPr lang="en-US" sz="1000" dirty="0" smtClean="0">
                <a:effectLst/>
                <a:latin typeface="Arial"/>
                <a:ea typeface="Times New Roman"/>
                <a:cs typeface="Segoe UI"/>
              </a:rPr>
              <a:t> solution in the </a:t>
            </a:r>
            <a:r>
              <a:rPr lang="en-US" sz="1000" b="1" dirty="0" smtClean="0">
                <a:effectLst/>
                <a:latin typeface="Arial"/>
                <a:ea typeface="Times New Roman"/>
                <a:cs typeface="Times New Roman"/>
              </a:rPr>
              <a:t>E:\Mod09\Labfiles\Solution\Exercise 2</a:t>
            </a:r>
            <a:r>
              <a:rPr lang="en-US" sz="1000" dirty="0" smtClean="0">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ContosoConf</a:t>
            </a:r>
            <a:r>
              <a:rPr lang="en-US" sz="1000" dirty="0" smtClean="0">
                <a:effectLst/>
                <a:latin typeface="Arial"/>
                <a:ea typeface="Times New Roman"/>
                <a:cs typeface="Segoe UI"/>
              </a:rPr>
              <a:t> project, and then double-click </a:t>
            </a:r>
            <a:r>
              <a:rPr lang="en-US" sz="1000" b="1" dirty="0" smtClean="0">
                <a:effectLst/>
                <a:latin typeface="Arial"/>
                <a:ea typeface="Times New Roman"/>
                <a:cs typeface="Times New Roman"/>
              </a:rPr>
              <a:t>appcache.manifest</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Code Editor window, scroll through the file and explain that it lists the items that will be cached by the web browser.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scripts</a:t>
            </a:r>
            <a:r>
              <a:rPr lang="en-US" sz="1000" dirty="0" smtClean="0">
                <a:effectLst/>
                <a:latin typeface="Arial"/>
                <a:ea typeface="Times New Roman"/>
                <a:cs typeface="Segoe UI"/>
              </a:rPr>
              <a:t> folder, and then double-click </a:t>
            </a:r>
            <a:r>
              <a:rPr lang="en-US" sz="1000" b="1" dirty="0" smtClean="0">
                <a:effectLst/>
                <a:latin typeface="Arial"/>
                <a:ea typeface="Times New Roman"/>
                <a:cs typeface="Times New Roman"/>
              </a:rPr>
              <a:t>offline.js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Code Editor window, find the following code:</a:t>
            </a:r>
            <a:endParaRPr lang="en-US" sz="1000" dirty="0" smtClean="0">
              <a:effectLst/>
              <a:latin typeface="Arial"/>
              <a:ea typeface="Times New Roman"/>
              <a:cs typeface="Times New Roman"/>
            </a:endParaRPr>
          </a:p>
          <a:p>
            <a:pPr marL="100330" marR="100330">
              <a:lnSpc>
                <a:spcPct val="115000"/>
              </a:lnSpc>
              <a:spcAft>
                <a:spcPts val="995"/>
              </a:spcAft>
            </a:pPr>
            <a:r>
              <a:rPr lang="en-US" sz="1000" dirty="0" smtClean="0">
                <a:effectLst/>
                <a:latin typeface="Arial"/>
                <a:ea typeface="Times New Roman"/>
                <a:cs typeface="Times New Roman"/>
              </a:rPr>
              <a:t>if (!navigator.onLine) {</a:t>
            </a:r>
          </a:p>
          <a:p>
            <a:pPr marL="100330" marR="100330">
              <a:lnSpc>
                <a:spcPct val="115000"/>
              </a:lnSpc>
              <a:spcAft>
                <a:spcPts val="995"/>
              </a:spcAft>
            </a:pPr>
            <a:r>
              <a:rPr lang="en-US" sz="1000" dirty="0" smtClean="0">
                <a:effectLst/>
                <a:latin typeface="Arial"/>
                <a:ea typeface="Times New Roman"/>
                <a:cs typeface="Times New Roman"/>
              </a:rPr>
              <a:t>    hideLinksThatRequireOnline();</a:t>
            </a:r>
          </a:p>
          <a:p>
            <a:pPr marL="100330" marR="100330">
              <a:lnSpc>
                <a:spcPct val="115000"/>
              </a:lnSpc>
              <a:spcAft>
                <a:spcPts val="995"/>
              </a:spcAft>
            </a:pP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startAt="8"/>
            </a:pPr>
            <a:r>
              <a:rPr lang="en-US" sz="1000" dirty="0" smtClean="0">
                <a:effectLst/>
                <a:latin typeface="Arial"/>
                <a:ea typeface="Times New Roman"/>
                <a:cs typeface="Segoe UI"/>
              </a:rPr>
              <a:t>Explain that this statement detects whether the browser has a network connection. If it does not, the </a:t>
            </a:r>
            <a:r>
              <a:rPr lang="en-US" sz="1000" b="1" dirty="0" smtClean="0">
                <a:effectLst/>
                <a:latin typeface="Arial"/>
                <a:ea typeface="Times New Roman"/>
                <a:cs typeface="Times New Roman"/>
              </a:rPr>
              <a:t>hideLinksThatRequireOnline()</a:t>
            </a:r>
            <a:r>
              <a:rPr lang="en-US" sz="1000" dirty="0" smtClean="0">
                <a:effectLst/>
                <a:latin typeface="Arial"/>
                <a:ea typeface="Times New Roman"/>
                <a:cs typeface="Segoe UI"/>
              </a:rPr>
              <a:t> function modifies the links in the navigation bar to ensure that pages that require network connectivity (such as the </a:t>
            </a:r>
            <a:r>
              <a:rPr lang="en-US" sz="1000" b="1" dirty="0" smtClean="0">
                <a:effectLst/>
                <a:latin typeface="Arial"/>
                <a:ea typeface="Times New Roman"/>
                <a:cs typeface="Times New Roman"/>
              </a:rPr>
              <a:t>Location</a:t>
            </a:r>
            <a:r>
              <a:rPr lang="en-US" sz="1000" dirty="0" smtClean="0">
                <a:effectLst/>
                <a:latin typeface="Arial"/>
                <a:ea typeface="Times New Roman"/>
                <a:cs typeface="Segoe UI"/>
              </a:rPr>
              <a:t> and </a:t>
            </a:r>
            <a:r>
              <a:rPr lang="en-US" sz="1000" b="1" dirty="0" smtClean="0">
                <a:effectLst/>
                <a:latin typeface="Arial"/>
                <a:ea typeface="Times New Roman"/>
                <a:cs typeface="Times New Roman"/>
              </a:rPr>
              <a:t>Register</a:t>
            </a:r>
            <a:r>
              <a:rPr lang="en-US" sz="1000" dirty="0" smtClean="0">
                <a:effectLst/>
                <a:latin typeface="Arial"/>
                <a:ea typeface="Times New Roman"/>
                <a:cs typeface="Segoe UI"/>
              </a:rPr>
              <a:t> pages) do not appear.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scripts</a:t>
            </a:r>
            <a:r>
              <a:rPr lang="en-US" sz="1000" dirty="0" smtClean="0">
                <a:effectLst/>
                <a:latin typeface="Arial"/>
                <a:ea typeface="Times New Roman"/>
                <a:cs typeface="Segoe UI"/>
              </a:rPr>
              <a:t> folder, expand the </a:t>
            </a:r>
            <a:r>
              <a:rPr lang="en-US" sz="1000" b="1" dirty="0" smtClean="0">
                <a:effectLst/>
                <a:latin typeface="Arial"/>
                <a:ea typeface="Times New Roman"/>
                <a:cs typeface="Times New Roman"/>
              </a:rPr>
              <a:t>pages</a:t>
            </a:r>
            <a:r>
              <a:rPr lang="en-US" sz="1000" dirty="0" smtClean="0">
                <a:effectLst/>
                <a:latin typeface="Arial"/>
                <a:ea typeface="Times New Roman"/>
                <a:cs typeface="Segoe UI"/>
              </a:rPr>
              <a:t> folder, and then double-click </a:t>
            </a:r>
            <a:r>
              <a:rPr lang="en-US" sz="1000" b="1" dirty="0" smtClean="0">
                <a:effectLst/>
                <a:latin typeface="Arial"/>
                <a:ea typeface="Times New Roman"/>
                <a:cs typeface="Times New Roman"/>
              </a:rPr>
              <a:t>schedule.js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dirty="0" smtClean="0">
                <a:effectLst/>
                <a:latin typeface="Arial"/>
                <a:ea typeface="Times New Roman"/>
                <a:cs typeface="Segoe UI"/>
              </a:rPr>
              <a:t>In the Code Editor window, find the </a:t>
            </a:r>
            <a:r>
              <a:rPr lang="en-US" sz="1000" b="1" dirty="0" smtClean="0">
                <a:effectLst/>
                <a:latin typeface="Arial"/>
                <a:ea typeface="Times New Roman"/>
                <a:cs typeface="Times New Roman"/>
              </a:rPr>
              <a:t>setStar()</a:t>
            </a:r>
            <a:r>
              <a:rPr lang="en-US" sz="1000" dirty="0" smtClean="0">
                <a:effectLst/>
                <a:latin typeface="Arial"/>
                <a:ea typeface="Times New Roman"/>
                <a:cs typeface="Segoe UI"/>
              </a:rPr>
              <a:t> function. Point out that this function saves information about sessions that the user has selected (by clicking the star icon) to local storage, and also posts this information to the web server. Similarly, the </a:t>
            </a:r>
            <a:r>
              <a:rPr lang="en-US" sz="1000" b="1" dirty="0" smtClean="0">
                <a:effectLst/>
                <a:latin typeface="Arial"/>
                <a:ea typeface="Times New Roman"/>
                <a:cs typeface="Times New Roman"/>
              </a:rPr>
              <a:t>unsetStar()</a:t>
            </a:r>
            <a:r>
              <a:rPr lang="en-US" sz="1000" dirty="0" smtClean="0">
                <a:effectLst/>
                <a:latin typeface="Arial"/>
                <a:ea typeface="Times New Roman"/>
                <a:cs typeface="Segoe UI"/>
              </a:rPr>
              <a:t> function removes information about selected sessions from local storage. In this way, the user can still record which sessions they are interested in, even if the browser does not have a network connection.</a:t>
            </a:r>
            <a:endParaRPr lang="en-US" sz="1000" dirty="0" smtClean="0">
              <a:effectLst/>
              <a:latin typeface="Arial"/>
              <a:ea typeface="Times New Roman"/>
              <a:cs typeface="Times New Roman"/>
            </a:endParaRPr>
          </a:p>
          <a:p>
            <a:pPr>
              <a:lnSpc>
                <a:spcPct val="115000"/>
              </a:lnSpc>
              <a:spcAft>
                <a:spcPts val="1000"/>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2E00E670-ACB3-45BD-ADF8-114BC667743A}"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787941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20480B-SEA-DEV11</a:t>
            </a:r>
            <a:r>
              <a:rPr lang="en-US" sz="1000" dirty="0">
                <a:solidFill>
                  <a:prstClr val="black"/>
                </a:solidFill>
                <a:latin typeface="Arial"/>
                <a:ea typeface="Times New Roman"/>
                <a:cs typeface="Segoe UI"/>
              </a:rPr>
              <a:t> virtual machine </a:t>
            </a:r>
            <a:r>
              <a:rPr lang="en-US" sz="1000" dirty="0">
                <a:solidFill>
                  <a:prstClr val="black"/>
                </a:solidFill>
                <a:latin typeface="Arial"/>
                <a:ea typeface="Times New Roman"/>
                <a:cs typeface="Times New Roman"/>
              </a:rPr>
              <a:t>if it is not already running, </a:t>
            </a:r>
            <a:r>
              <a:rPr lang="en-US" sz="1000" dirty="0">
                <a:solidFill>
                  <a:prstClr val="black"/>
                </a:solidFill>
                <a:latin typeface="Arial"/>
                <a:ea typeface="Times New Roman"/>
                <a:cs typeface="Segoe UI"/>
              </a:rPr>
              <a:t>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2E00E670-ACB3-45BD-ADF8-114BC667743A}"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1719915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Segoe UI"/>
              </a:rPr>
              <a:t>Exercise 1: Caching Offline Data by Using the Application Cache API</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make the </a:t>
            </a:r>
            <a:r>
              <a:rPr lang="en-US" sz="1000" b="1" dirty="0">
                <a:latin typeface="Arial"/>
                <a:ea typeface="Calibri"/>
                <a:cs typeface="Times New Roman"/>
              </a:rPr>
              <a:t>Home</a:t>
            </a:r>
            <a:r>
              <a:rPr lang="en-US" sz="1000" dirty="0">
                <a:latin typeface="Arial"/>
                <a:ea typeface="Calibri"/>
                <a:cs typeface="Segoe UI"/>
              </a:rPr>
              <a:t>, </a:t>
            </a:r>
            <a:r>
              <a:rPr lang="en-US" sz="1000" b="1" dirty="0">
                <a:latin typeface="Arial"/>
                <a:ea typeface="Calibri"/>
                <a:cs typeface="Times New Roman"/>
              </a:rPr>
              <a:t>About</a:t>
            </a:r>
            <a:r>
              <a:rPr lang="en-US" sz="1000" dirty="0">
                <a:latin typeface="Arial"/>
                <a:ea typeface="Calibri"/>
                <a:cs typeface="Segoe UI"/>
              </a:rPr>
              <a:t>, </a:t>
            </a:r>
            <a:r>
              <a:rPr lang="en-US" sz="1000" b="1" dirty="0">
                <a:latin typeface="Arial"/>
                <a:ea typeface="Calibri"/>
                <a:cs typeface="Times New Roman"/>
              </a:rPr>
              <a:t>Schedule</a:t>
            </a:r>
            <a:r>
              <a:rPr lang="en-US" sz="1000" dirty="0">
                <a:latin typeface="Arial"/>
                <a:ea typeface="Calibri"/>
                <a:cs typeface="Segoe UI"/>
              </a:rPr>
              <a:t>, and </a:t>
            </a:r>
            <a:r>
              <a:rPr lang="en-US" sz="1000" b="1" dirty="0">
                <a:latin typeface="Arial"/>
                <a:ea typeface="Calibri"/>
                <a:cs typeface="Times New Roman"/>
              </a:rPr>
              <a:t>Location</a:t>
            </a:r>
            <a:r>
              <a:rPr lang="en-US" sz="1000" dirty="0">
                <a:latin typeface="Arial"/>
                <a:ea typeface="Calibri"/>
                <a:cs typeface="Segoe UI"/>
              </a:rPr>
              <a:t> pages available offline.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complete the creation of an application manifest file, which lists all of the files that should be cached for offline access. Next, you will reference the manifest file from the </a:t>
            </a:r>
            <a:r>
              <a:rPr lang="en-US" sz="1000" b="1" dirty="0">
                <a:latin typeface="Arial"/>
                <a:ea typeface="Calibri"/>
                <a:cs typeface="Times New Roman"/>
              </a:rPr>
              <a:t>Home</a:t>
            </a:r>
            <a:r>
              <a:rPr lang="en-US" sz="1000" dirty="0">
                <a:latin typeface="Arial"/>
                <a:ea typeface="Calibri"/>
                <a:cs typeface="Segoe UI"/>
              </a:rPr>
              <a:t>, </a:t>
            </a:r>
            <a:r>
              <a:rPr lang="en-US" sz="1000" b="1" dirty="0">
                <a:latin typeface="Arial"/>
                <a:ea typeface="Calibri"/>
                <a:cs typeface="Times New Roman"/>
              </a:rPr>
              <a:t>About</a:t>
            </a:r>
            <a:r>
              <a:rPr lang="en-US" sz="1000" dirty="0">
                <a:latin typeface="Arial"/>
                <a:ea typeface="Calibri"/>
                <a:cs typeface="Segoe UI"/>
              </a:rPr>
              <a:t>, </a:t>
            </a:r>
            <a:r>
              <a:rPr lang="en-US" sz="1000" b="1" dirty="0">
                <a:latin typeface="Arial"/>
                <a:ea typeface="Calibri"/>
                <a:cs typeface="Times New Roman"/>
              </a:rPr>
              <a:t>Schedule</a:t>
            </a:r>
            <a:r>
              <a:rPr lang="en-US" sz="1000" dirty="0">
                <a:latin typeface="Arial"/>
                <a:ea typeface="Calibri"/>
                <a:cs typeface="Segoe UI"/>
              </a:rPr>
              <a:t>, and </a:t>
            </a:r>
            <a:r>
              <a:rPr lang="en-US" sz="1000" b="1" dirty="0">
                <a:latin typeface="Arial"/>
                <a:ea typeface="Calibri"/>
                <a:cs typeface="Times New Roman"/>
              </a:rPr>
              <a:t>Location</a:t>
            </a:r>
            <a:r>
              <a:rPr lang="en-US" sz="1000" dirty="0">
                <a:latin typeface="Arial"/>
                <a:ea typeface="Calibri"/>
                <a:cs typeface="Segoe UI"/>
              </a:rPr>
              <a:t> pages. Then, you will write JavaScript code that adapts the page navigation, hiding links to pages that are not available offline. Finally, you will run the application and view the </a:t>
            </a:r>
            <a:r>
              <a:rPr lang="en-US" sz="1000" b="1" dirty="0">
                <a:latin typeface="Arial"/>
                <a:ea typeface="Calibri"/>
                <a:cs typeface="Times New Roman"/>
              </a:rPr>
              <a:t>Schedule</a:t>
            </a:r>
            <a:r>
              <a:rPr lang="en-US" sz="1000" dirty="0">
                <a:latin typeface="Arial"/>
                <a:ea typeface="Calibri"/>
                <a:cs typeface="Segoe UI"/>
              </a:rPr>
              <a:t> page. You will stop the web server and then reload the </a:t>
            </a:r>
            <a:r>
              <a:rPr lang="en-US" sz="1000" b="1" dirty="0">
                <a:latin typeface="Arial"/>
                <a:ea typeface="Calibri"/>
                <a:cs typeface="Times New Roman"/>
              </a:rPr>
              <a:t>Schedule</a:t>
            </a:r>
            <a:r>
              <a:rPr lang="en-US" sz="1000" dirty="0">
                <a:latin typeface="Arial"/>
                <a:ea typeface="Calibri"/>
                <a:cs typeface="Segoe UI"/>
              </a:rPr>
              <a:t> page to verify that it works offline.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Inform students that a working solution for this exercise is available in the </a:t>
            </a:r>
            <a:r>
              <a:rPr lang="en-US" sz="1000" b="1" dirty="0">
                <a:latin typeface="Arial"/>
                <a:ea typeface="Calibri"/>
                <a:cs typeface="Times New Roman"/>
              </a:rPr>
              <a:t>E:\Mod09\Labfiles\Solution\Exercise 1</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Exercise 2: Persisting User Data by Using the Local Storage API</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Currently, the </a:t>
            </a:r>
            <a:r>
              <a:rPr lang="en-US" sz="1000" b="1" dirty="0">
                <a:latin typeface="Arial"/>
                <a:ea typeface="Calibri"/>
                <a:cs typeface="Times New Roman"/>
              </a:rPr>
              <a:t>Schedule</a:t>
            </a:r>
            <a:r>
              <a:rPr lang="en-US" sz="1000" dirty="0">
                <a:latin typeface="Arial"/>
                <a:ea typeface="Calibri"/>
                <a:cs typeface="Segoe UI"/>
              </a:rPr>
              <a:t> page is able to display sessions when offline, but this information does not include whether the attendee selected the session by using the star icon. This information is stored on a remote server that is inaccessible when the application is running offline. However, attendees also need to see the sessions they have selected. This information should be saved locally on an attendee’s computer, so it is available offline.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update the JavaScript code for the Schedule page to record an attendee's selected sessions. You will create an object that wraps the Local Storage API. Then you will use this wrapper to save information locally about starred sessions. Finally, you will run the application, view the Schedule page, and verify that the starred sessions are persisted even when the web server is not available.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The Local Storage API is very simple. It can only save and load string key-value pairs. Persisting more complex data requires serialization. In this exercise, you will use a wrapper around the Local Storage API.</a:t>
            </a:r>
          </a:p>
          <a:p>
            <a:pPr>
              <a:lnSpc>
                <a:spcPct val="115000"/>
              </a:lnSpc>
              <a:spcAft>
                <a:spcPts val="1000"/>
              </a:spcAft>
            </a:pPr>
            <a:r>
              <a:rPr lang="en-US" sz="1000" dirty="0">
                <a:latin typeface="Arial"/>
                <a:ea typeface="Calibri"/>
                <a:cs typeface="Segoe UI"/>
              </a:rPr>
              <a:t>Instructor Note: Inform students that they should use the </a:t>
            </a:r>
            <a:r>
              <a:rPr lang="en-US" sz="1000" b="1" dirty="0">
                <a:latin typeface="Arial"/>
                <a:ea typeface="Calibri"/>
                <a:cs typeface="Times New Roman"/>
              </a:rPr>
              <a:t>ContosoConf</a:t>
            </a:r>
            <a:r>
              <a:rPr lang="en-US" sz="1000" dirty="0">
                <a:latin typeface="Arial"/>
                <a:ea typeface="Calibri"/>
                <a:cs typeface="Segoe UI"/>
              </a:rPr>
              <a:t> project in the </a:t>
            </a:r>
            <a:r>
              <a:rPr lang="en-US" sz="1000" b="1" dirty="0">
                <a:latin typeface="Arial"/>
                <a:ea typeface="Calibri"/>
                <a:cs typeface="Times New Roman"/>
              </a:rPr>
              <a:t>E:\Mod09\Labfiles\Starter\Exercise 2 </a:t>
            </a:r>
            <a:r>
              <a:rPr lang="en-US" sz="1000" dirty="0">
                <a:latin typeface="Arial"/>
                <a:ea typeface="Calibri"/>
                <a:cs typeface="Segoe UI"/>
              </a:rPr>
              <a:t>folder.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Mention that a working solution for this exercise is available in the </a:t>
            </a:r>
            <a:r>
              <a:rPr lang="en-US" sz="1000" b="1" dirty="0">
                <a:latin typeface="Arial"/>
                <a:ea typeface="Calibri"/>
                <a:cs typeface="Times New Roman"/>
              </a:rPr>
              <a:t>E:\Mod09\Labfiles\Solution\Exercise 2</a:t>
            </a:r>
            <a:r>
              <a:rPr lang="en-US" sz="1000" dirty="0">
                <a:latin typeface="Arial"/>
                <a:ea typeface="Calibri"/>
                <a:cs typeface="Segoe UI"/>
              </a:rPr>
              <a:t> folder.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E00E670-ACB3-45BD-ADF8-114BC667743A}"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2950727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2E00E670-ACB3-45BD-ADF8-114BC667743A}"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807794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are the primary differences between data retained on a user's device by using session storage and by using local storage?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Data stored by using session storage has a different scope and lifetime than data retained by using local storage.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configure a web page to use the application cache to cache a resource locally. If the resource is modified at the web server, then the browser automatically downloads the latest version. True or false?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p:txBody>
      </p:sp>
      <p:sp>
        <p:nvSpPr>
          <p:cNvPr id="4" name="Slide Number Placeholder 3"/>
          <p:cNvSpPr>
            <a:spLocks noGrp="1"/>
          </p:cNvSpPr>
          <p:nvPr>
            <p:ph type="sldNum" sz="quarter" idx="10"/>
          </p:nvPr>
        </p:nvSpPr>
        <p:spPr/>
        <p:txBody>
          <a:bodyPr/>
          <a:lstStyle/>
          <a:p>
            <a:fld id="{2E00E670-ACB3-45BD-ADF8-114BC667743A}"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1895814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module focusses on the Session Storage API, the Local Storage API, and the Application Cache. This module also summarizes other common technologies such as cookies and the Indexed Database API, but it does not provide much detail on how to use them; students can use the additional reading links to find out more information.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Remind students that the File API covered in module 8 does not support writing files to the local device. This is for security reasons. However, Internet Explorer 10 provides the non-standard function </a:t>
            </a:r>
            <a:r>
              <a:rPr lang="en-US" sz="1000" b="1" dirty="0">
                <a:latin typeface="Arial"/>
                <a:ea typeface="Calibri"/>
                <a:cs typeface="Times New Roman"/>
              </a:rPr>
              <a:t>msSaveBlob</a:t>
            </a:r>
            <a:r>
              <a:rPr lang="en-US" sz="1000" dirty="0">
                <a:latin typeface="Arial"/>
                <a:ea typeface="Calibri"/>
                <a:cs typeface="Segoe UI"/>
              </a:rPr>
              <a:t> that an application can use to save a </a:t>
            </a:r>
            <a:r>
              <a:rPr lang="en-US" sz="1000" b="1" dirty="0">
                <a:latin typeface="Arial"/>
                <a:ea typeface="Calibri"/>
                <a:cs typeface="Times New Roman"/>
              </a:rPr>
              <a:t>Blob</a:t>
            </a:r>
            <a:r>
              <a:rPr lang="en-US" sz="1000" dirty="0">
                <a:latin typeface="Arial"/>
                <a:ea typeface="Calibri"/>
                <a:cs typeface="Segoe UI"/>
              </a:rPr>
              <a:t> or </a:t>
            </a:r>
            <a:r>
              <a:rPr lang="en-US" sz="1000" b="1" dirty="0">
                <a:latin typeface="Arial"/>
                <a:ea typeface="Calibri"/>
                <a:cs typeface="Times New Roman"/>
              </a:rPr>
              <a:t>File</a:t>
            </a:r>
            <a:r>
              <a:rPr lang="en-US" sz="1000" dirty="0">
                <a:latin typeface="Arial"/>
                <a:ea typeface="Calibri"/>
                <a:cs typeface="Segoe UI"/>
              </a:rPr>
              <a:t> object to disk.</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E00E670-ACB3-45BD-ADF8-114BC667743A}"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2632982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This lesson focusses on the new storage paradigms of session and local storage. It is not that cookies are replaced by these technologies—cookies are intended to maintain session state information, rather than to handle intermittent connections—but the new storage mechanisms provide better storage paradigms for most development uses. Cookies used as intended are still a useful web technology.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E00E670-ACB3-45BD-ADF8-114BC667743A}"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3387985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This topic provides some background underlining the reason and need for the new session and local storage technologies. Do not spend more than two or three minutes on this topic.</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Emphasize that cookies are designed to simulate user sessions in a session-less environment, but the issues that they handle are similar to those of building web pages that have to cope with intermittent network connections.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E00E670-ACB3-45BD-ADF8-114BC667743A}"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276346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There is no specified maximum size for session storage; any limits depend on the operating system, the browser, and the resources available on the device for storing data locally. Data may be stored in memory or on disk; again, the underlying storage mechanism used depends on the browser.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E00E670-ACB3-45BD-ADF8-114BC667743A}"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159122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Emphasize that the local storage API is fundamentally the same as the session storage API. The primary differences are the lifetime and scope of data held in storage.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local storage API supersedes the global storage API proposed as part of the original Web Storage specification.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E00E670-ACB3-45BD-ADF8-114BC667743A}"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316180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Mention that Internet Explorer also provides the </a:t>
            </a:r>
            <a:r>
              <a:rPr lang="en-US" sz="1000" b="1" dirty="0">
                <a:latin typeface="Arial"/>
                <a:ea typeface="Calibri"/>
                <a:cs typeface="Times New Roman"/>
              </a:rPr>
              <a:t>storagecommit</a:t>
            </a:r>
            <a:r>
              <a:rPr lang="en-US" sz="1000" dirty="0">
                <a:latin typeface="Arial"/>
                <a:ea typeface="Calibri"/>
                <a:cs typeface="Segoe UI"/>
              </a:rPr>
              <a:t> event, which fires when data in local storage is written to disk.</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E00E670-ACB3-45BD-ADF8-114BC667743A}"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1141792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topic is a very brief summary of the main features of the IndexedDB API. If students want more details and examples, refer them to the additional reading link in the notes.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Note that the IndexedDB API is defined by the World Wide Web Consortium and is currently in the Working Draft stage. The details and API may be subject to change before it is finalized.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Because the information is not encrypted, applications should not use IndexedDB to store sensitive information that the user would not want others to see.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Highlight that the IndexedDB API must be enabled in Internet Explorer for web applications to be able to use it.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E00E670-ACB3-45BD-ADF8-114BC667743A}"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546672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The HTML5 application cache is controlled by using a manifest file that defines the contents of the cache. Creating a manifest file is simple enough, but there are consequences in using it that affect page refreshes; pressing F5 to reload a web page may not apply if the page is configured to use the application cache. Take time to thoroughly explain the implications of using the application cache.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E00E670-ACB3-45BD-ADF8-114BC667743A}"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60201577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4057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dirty="0" smtClean="0"/>
              <a:t>Module 9</a:t>
            </a:r>
            <a:endParaRPr lang="en-US" sz="2600" dirty="0"/>
          </a:p>
        </p:txBody>
      </p:sp>
      <p:sp>
        <p:nvSpPr>
          <p:cNvPr id="3" name="Subtitle 2"/>
          <p:cNvSpPr>
            <a:spLocks noGrp="1"/>
          </p:cNvSpPr>
          <p:nvPr>
            <p:ph type="subTitle" sz="quarter" idx="1"/>
          </p:nvPr>
        </p:nvSpPr>
        <p:spPr/>
        <p:txBody>
          <a:bodyPr/>
          <a:lstStyle/>
          <a:p>
            <a:r>
              <a:rPr lang="en-GB" dirty="0" smtClean="0"/>
              <a:t>Adding Offline Support to Web Applications
</a:t>
            </a:r>
            <a:endParaRPr lang="en-US" dirty="0"/>
          </a:p>
        </p:txBody>
      </p:sp>
    </p:spTree>
    <p:extLst>
      <p:ext uri="{BB962C8B-B14F-4D97-AF65-F5344CB8AC3E}">
        <p14:creationId xmlns:p14="http://schemas.microsoft.com/office/powerpoint/2010/main" val="1613252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the Application Cache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application cache </a:t>
            </a:r>
            <a:br>
              <a:rPr lang="en-US" dirty="0" smtClean="0"/>
            </a:br>
            <a:r>
              <a:rPr lang="en-US" dirty="0" smtClean="0"/>
              <a:t>manifest file specifies the</a:t>
            </a:r>
            <a:br>
              <a:rPr lang="en-US" dirty="0" smtClean="0"/>
            </a:br>
            <a:r>
              <a:rPr lang="en-US" dirty="0" smtClean="0"/>
              <a:t>resources to cache, and</a:t>
            </a:r>
            <a:br>
              <a:rPr lang="en-US" dirty="0" smtClean="0"/>
            </a:br>
            <a:r>
              <a:rPr lang="en-US" dirty="0" smtClean="0"/>
              <a:t>how they should be</a:t>
            </a:r>
            <a:br>
              <a:rPr lang="en-US" dirty="0" smtClean="0"/>
            </a:br>
            <a:r>
              <a:rPr lang="en-US" dirty="0" smtClean="0"/>
              <a:t>updated:</a:t>
            </a:r>
          </a:p>
          <a:p>
            <a:endParaRPr lang="en-US" dirty="0" smtClean="0"/>
          </a:p>
          <a:p>
            <a:endParaRPr lang="en-US" dirty="0" smtClean="0"/>
          </a:p>
          <a:p>
            <a:r>
              <a:rPr lang="en-US" dirty="0" smtClean="0"/>
              <a:t>Each web page that </a:t>
            </a:r>
            <a:br>
              <a:rPr lang="en-US" dirty="0" smtClean="0"/>
            </a:br>
            <a:r>
              <a:rPr lang="en-US" dirty="0" smtClean="0"/>
              <a:t>uses cached resources </a:t>
            </a:r>
            <a:br>
              <a:rPr lang="en-US" dirty="0" smtClean="0"/>
            </a:br>
            <a:r>
              <a:rPr lang="en-US" dirty="0" smtClean="0"/>
              <a:t>should reference the</a:t>
            </a:r>
            <a:br>
              <a:rPr lang="en-US" dirty="0" smtClean="0"/>
            </a:br>
            <a:r>
              <a:rPr lang="en-US" dirty="0" smtClean="0"/>
              <a:t>manifest file:</a:t>
            </a:r>
            <a:endParaRPr lang="en-US" dirty="0"/>
          </a:p>
        </p:txBody>
      </p:sp>
      <p:sp>
        <p:nvSpPr>
          <p:cNvPr id="5" name="TextBox 1"/>
          <p:cNvSpPr txBox="1"/>
          <p:nvPr/>
        </p:nvSpPr>
        <p:spPr>
          <a:xfrm>
            <a:off x="4724400" y="1066800"/>
            <a:ext cx="3950120" cy="3970318"/>
          </a:xfrm>
          <a:prstGeom prst="rect">
            <a:avLst/>
          </a:prstGeom>
          <a:solidFill>
            <a:schemeClr val="bg1">
              <a:lumMod val="95000"/>
            </a:schemeClr>
          </a:solid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Typewriter" pitchFamily="49" charset="0"/>
              </a:rPr>
              <a:t>CACHE MANIFEST</a:t>
            </a:r>
            <a:endParaRPr lang="en-GB" b="0" dirty="0">
              <a:latin typeface="Lucida Sans Typewriter" pitchFamily="49" charset="0"/>
            </a:endParaRPr>
          </a:p>
          <a:p>
            <a:pPr marL="0" indent="0">
              <a:buNone/>
            </a:pPr>
            <a:r>
              <a:rPr lang="en-US" b="0" dirty="0">
                <a:latin typeface="Lucida Sans Typewriter" pitchFamily="49" charset="0"/>
              </a:rPr>
              <a:t>	</a:t>
            </a:r>
            <a:endParaRPr lang="en-GB" b="0" dirty="0">
              <a:latin typeface="Lucida Sans Typewriter" pitchFamily="49" charset="0"/>
            </a:endParaRPr>
          </a:p>
          <a:p>
            <a:pPr marL="0" indent="0">
              <a:buNone/>
            </a:pPr>
            <a:r>
              <a:rPr lang="en-US" b="0" dirty="0">
                <a:latin typeface="Lucida Sans Typewriter" pitchFamily="49" charset="0"/>
              </a:rPr>
              <a:t>CACHE</a:t>
            </a:r>
            <a:r>
              <a:rPr lang="en-US" b="0" dirty="0" smtClean="0">
                <a:latin typeface="Lucida Sans Typewriter" pitchFamily="49" charset="0"/>
              </a:rPr>
              <a:t>:</a:t>
            </a:r>
          </a:p>
          <a:p>
            <a:r>
              <a:rPr lang="en-US" b="0" dirty="0">
                <a:latin typeface="Lucida Sans Typewriter" pitchFamily="49" charset="0"/>
              </a:rPr>
              <a:t>index.html</a:t>
            </a:r>
            <a:br>
              <a:rPr lang="en-US" b="0" dirty="0">
                <a:latin typeface="Lucida Sans Typewriter" pitchFamily="49" charset="0"/>
              </a:rPr>
            </a:br>
            <a:r>
              <a:rPr lang="en-US" b="0" dirty="0">
                <a:latin typeface="Lucida Sans Typewriter" pitchFamily="49" charset="0"/>
              </a:rPr>
              <a:t>verification.js</a:t>
            </a:r>
            <a:br>
              <a:rPr lang="en-US" b="0" dirty="0">
                <a:latin typeface="Lucida Sans Typewriter" pitchFamily="49" charset="0"/>
              </a:rPr>
            </a:br>
            <a:r>
              <a:rPr lang="en-US" b="0" dirty="0">
                <a:latin typeface="Lucida Sans Typewriter" pitchFamily="49" charset="0"/>
              </a:rPr>
              <a:t>site.css</a:t>
            </a:r>
            <a:endParaRPr lang="en-GB" b="0" dirty="0">
              <a:latin typeface="Lucida Sans Typewriter" pitchFamily="49" charset="0"/>
            </a:endParaRPr>
          </a:p>
          <a:p>
            <a:pPr marL="0" indent="0">
              <a:buNone/>
            </a:pPr>
            <a:r>
              <a:rPr lang="en-US" b="0" dirty="0" smtClean="0">
                <a:latin typeface="Lucida Sans Typewriter" pitchFamily="49" charset="0"/>
              </a:rPr>
              <a:t>graphics/logo.jpg</a:t>
            </a:r>
            <a:endParaRPr lang="en-GB" b="0" dirty="0">
              <a:latin typeface="Lucida Sans Typewriter" pitchFamily="49" charset="0"/>
            </a:endParaRPr>
          </a:p>
          <a:p>
            <a:pPr marL="0" indent="0">
              <a:buNone/>
            </a:pPr>
            <a:r>
              <a:rPr lang="en-US" b="0" dirty="0">
                <a:latin typeface="Lucida Sans Typewriter" pitchFamily="49" charset="0"/>
              </a:rPr>
              <a:t> </a:t>
            </a:r>
            <a:endParaRPr lang="en-GB" b="0" dirty="0">
              <a:latin typeface="Lucida Sans Typewriter" pitchFamily="49" charset="0"/>
            </a:endParaRPr>
          </a:p>
          <a:p>
            <a:pPr marL="0" indent="0">
              <a:buNone/>
            </a:pPr>
            <a:r>
              <a:rPr lang="en-US" b="0" dirty="0" smtClean="0">
                <a:latin typeface="Lucida Sans Typewriter" pitchFamily="49" charset="0"/>
              </a:rPr>
              <a:t>NETWORK:</a:t>
            </a:r>
            <a:endParaRPr lang="en-GB" b="0" dirty="0">
              <a:latin typeface="Lucida Sans Typewriter" pitchFamily="49" charset="0"/>
            </a:endParaRPr>
          </a:p>
          <a:p>
            <a:pPr marL="0" indent="0">
              <a:buNone/>
            </a:pPr>
            <a:r>
              <a:rPr lang="en-US" b="0" dirty="0">
                <a:latin typeface="Lucida Sans Typewriter" pitchFamily="49" charset="0"/>
              </a:rPr>
              <a:t>/login</a:t>
            </a:r>
            <a:endParaRPr lang="en-GB" b="0" dirty="0">
              <a:latin typeface="Lucida Sans Typewriter" pitchFamily="49" charset="0"/>
            </a:endParaRPr>
          </a:p>
          <a:p>
            <a:pPr marL="0" indent="0">
              <a:buNone/>
            </a:pPr>
            <a:r>
              <a:rPr lang="en-US" b="0" dirty="0">
                <a:latin typeface="Lucida Sans Typewriter" pitchFamily="49" charset="0"/>
              </a:rPr>
              <a:t> </a:t>
            </a:r>
            <a:endParaRPr lang="en-GB" b="0" dirty="0">
              <a:latin typeface="Lucida Sans Typewriter" pitchFamily="49" charset="0"/>
            </a:endParaRPr>
          </a:p>
          <a:p>
            <a:pPr marL="0" indent="0">
              <a:buNone/>
            </a:pPr>
            <a:r>
              <a:rPr lang="en-US" b="0" dirty="0">
                <a:latin typeface="Lucida Sans Typewriter" pitchFamily="49" charset="0"/>
              </a:rPr>
              <a:t># alternatives paths</a:t>
            </a:r>
            <a:endParaRPr lang="en-GB" b="0" dirty="0">
              <a:latin typeface="Lucida Sans Typewriter" pitchFamily="49" charset="0"/>
            </a:endParaRPr>
          </a:p>
          <a:p>
            <a:pPr marL="0" indent="0">
              <a:buNone/>
            </a:pPr>
            <a:r>
              <a:rPr lang="en-US" b="0" dirty="0" smtClean="0">
                <a:latin typeface="Lucida Sans Typewriter" pitchFamily="49" charset="0"/>
              </a:rPr>
              <a:t>FALLBACK:</a:t>
            </a:r>
            <a:endParaRPr lang="en-GB" b="0" dirty="0">
              <a:latin typeface="Lucida Sans Typewriter" pitchFamily="49" charset="0"/>
            </a:endParaRPr>
          </a:p>
          <a:p>
            <a:pPr marL="0" indent="0">
              <a:buNone/>
            </a:pPr>
            <a:r>
              <a:rPr lang="en-US" b="0" dirty="0">
                <a:latin typeface="Lucida Sans Typewriter" pitchFamily="49" charset="0"/>
              </a:rPr>
              <a:t>/ajax/account</a:t>
            </a:r>
            <a:r>
              <a:rPr lang="en-US" b="0" dirty="0" smtClean="0">
                <a:latin typeface="Lucida Sans Typewriter" pitchFamily="49" charset="0"/>
              </a:rPr>
              <a:t>/  /noCode.htm</a:t>
            </a:r>
            <a:endParaRPr lang="en-GB" b="0" dirty="0">
              <a:latin typeface="Lucida Sans Typewriter" pitchFamily="49" charset="0"/>
            </a:endParaRPr>
          </a:p>
        </p:txBody>
      </p:sp>
      <p:sp>
        <p:nvSpPr>
          <p:cNvPr id="6" name="TextBox 3"/>
          <p:cNvSpPr txBox="1"/>
          <p:nvPr/>
        </p:nvSpPr>
        <p:spPr>
          <a:xfrm>
            <a:off x="609600" y="6024504"/>
            <a:ext cx="5205271" cy="369332"/>
          </a:xfrm>
          <a:prstGeom prst="rect">
            <a:avLst/>
          </a:prstGeom>
          <a:solidFill>
            <a:schemeClr val="bg1">
              <a:lumMod val="95000"/>
            </a:schemeClr>
          </a:solid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GB" b="0" dirty="0" smtClean="0">
                <a:latin typeface="Lucida Sans Typewriter" pitchFamily="49" charset="0"/>
              </a:rPr>
              <a:t>&lt;html </a:t>
            </a:r>
            <a:r>
              <a:rPr lang="en-GB" b="0" dirty="0">
                <a:latin typeface="Lucida Sans Typewriter" pitchFamily="49" charset="0"/>
              </a:rPr>
              <a:t>manifest="appcache.manifest"&gt; </a:t>
            </a:r>
            <a:endParaRPr lang="en-GB" dirty="0"/>
          </a:p>
        </p:txBody>
      </p:sp>
    </p:spTree>
    <p:extLst>
      <p:ext uri="{BB962C8B-B14F-4D97-AF65-F5344CB8AC3E}">
        <p14:creationId xmlns:p14="http://schemas.microsoft.com/office/powerpoint/2010/main" val="740518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Monitoring with the Application Cache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a:t>
            </a:r>
            <a:r>
              <a:rPr lang="en-US" b="1" dirty="0" smtClean="0"/>
              <a:t>applicationCache</a:t>
            </a:r>
            <a:r>
              <a:rPr lang="en-US" dirty="0" smtClean="0"/>
              <a:t> object to monitor the cache:</a:t>
            </a:r>
          </a:p>
          <a:p>
            <a:endParaRPr lang="en-US" dirty="0" smtClean="0"/>
          </a:p>
          <a:p>
            <a:endParaRPr lang="en-US" dirty="0"/>
          </a:p>
          <a:p>
            <a:r>
              <a:rPr lang="en-US" dirty="0" smtClean="0"/>
              <a:t>Examine the </a:t>
            </a:r>
            <a:r>
              <a:rPr lang="en-US" b="1" dirty="0" smtClean="0"/>
              <a:t>status</a:t>
            </a:r>
            <a:r>
              <a:rPr lang="en-US" dirty="0" smtClean="0"/>
              <a:t> property to determine cache state:</a:t>
            </a:r>
          </a:p>
          <a:p>
            <a:endParaRPr lang="en-US" dirty="0" smtClean="0"/>
          </a:p>
          <a:p>
            <a:pPr marL="0" indent="0">
              <a:buNone/>
            </a:pPr>
            <a:r>
              <a:rPr lang="en-US" sz="1800" dirty="0"/>
              <a:t>0 	UNCACHED	</a:t>
            </a:r>
            <a:r>
              <a:rPr lang="en-US" sz="1800" dirty="0" smtClean="0"/>
              <a:t>No </a:t>
            </a:r>
            <a:r>
              <a:rPr lang="en-US" sz="1800" dirty="0"/>
              <a:t>resources have been </a:t>
            </a:r>
            <a:r>
              <a:rPr lang="en-US" sz="1800" dirty="0" smtClean="0"/>
              <a:t>downloaded.</a:t>
            </a:r>
            <a:endParaRPr lang="en-GB" sz="1800" dirty="0"/>
          </a:p>
          <a:p>
            <a:pPr marL="0" indent="0">
              <a:buNone/>
            </a:pPr>
            <a:r>
              <a:rPr lang="en-US" sz="1800" dirty="0" smtClean="0"/>
              <a:t>1 </a:t>
            </a:r>
            <a:r>
              <a:rPr lang="en-US" sz="1800" dirty="0"/>
              <a:t>	IDLE		</a:t>
            </a:r>
            <a:r>
              <a:rPr lang="en-US" sz="1800" dirty="0" smtClean="0"/>
              <a:t>All cached resources have been downloaded.</a:t>
            </a:r>
            <a:endParaRPr lang="en-GB" sz="1800" dirty="0"/>
          </a:p>
          <a:p>
            <a:pPr marL="0" indent="0">
              <a:buNone/>
            </a:pPr>
            <a:r>
              <a:rPr lang="en-US" sz="1800" dirty="0" smtClean="0"/>
              <a:t>2</a:t>
            </a:r>
            <a:r>
              <a:rPr lang="en-US" sz="1800" dirty="0"/>
              <a:t>	CHECKING 	</a:t>
            </a:r>
            <a:r>
              <a:rPr lang="en-US" sz="1800" dirty="0" smtClean="0"/>
              <a:t>The cache is being checked for updates.</a:t>
            </a:r>
            <a:endParaRPr lang="en-GB" sz="1800" dirty="0"/>
          </a:p>
          <a:p>
            <a:pPr marL="0" indent="0">
              <a:buNone/>
            </a:pPr>
            <a:r>
              <a:rPr lang="en-US" sz="1800" dirty="0" smtClean="0"/>
              <a:t>3</a:t>
            </a:r>
            <a:r>
              <a:rPr lang="en-US" sz="1800" dirty="0"/>
              <a:t>	</a:t>
            </a:r>
            <a:r>
              <a:rPr lang="en-US" sz="1800" dirty="0" smtClean="0"/>
              <a:t>DOWNLOADING  </a:t>
            </a:r>
            <a:r>
              <a:rPr lang="en-US" sz="1800" dirty="0"/>
              <a:t>R</a:t>
            </a:r>
            <a:r>
              <a:rPr lang="en-US" sz="1800" dirty="0" smtClean="0"/>
              <a:t>esources are being downloaded to the cache.</a:t>
            </a:r>
            <a:endParaRPr lang="en-GB" sz="1800" dirty="0"/>
          </a:p>
          <a:p>
            <a:pPr marL="0" indent="0">
              <a:buNone/>
            </a:pPr>
            <a:r>
              <a:rPr lang="en-US" sz="1800" dirty="0" smtClean="0"/>
              <a:t>4</a:t>
            </a:r>
            <a:r>
              <a:rPr lang="en-US" sz="1800" dirty="0"/>
              <a:t>	UPDATEREADY	</a:t>
            </a:r>
            <a:r>
              <a:rPr lang="en-US" sz="1800" dirty="0" smtClean="0"/>
              <a:t>The cache has been updated with new resources.</a:t>
            </a:r>
            <a:endParaRPr lang="en-GB" sz="1800" dirty="0"/>
          </a:p>
          <a:p>
            <a:pPr marL="0" indent="0">
              <a:buNone/>
            </a:pPr>
            <a:r>
              <a:rPr lang="en-US" sz="1800" dirty="0" smtClean="0"/>
              <a:t>5</a:t>
            </a:r>
            <a:r>
              <a:rPr lang="en-US" sz="1800" dirty="0"/>
              <a:t>	OBSOLETE	</a:t>
            </a:r>
            <a:r>
              <a:rPr lang="en-US" sz="1800" dirty="0" smtClean="0"/>
              <a:t>The manifest </a:t>
            </a:r>
            <a:r>
              <a:rPr lang="en-US" sz="1800" dirty="0"/>
              <a:t>is </a:t>
            </a:r>
            <a:r>
              <a:rPr lang="en-US" sz="1800" dirty="0" smtClean="0"/>
              <a:t>missing and no cache is available.</a:t>
            </a:r>
            <a:endParaRPr lang="en-GB" sz="1800" dirty="0"/>
          </a:p>
          <a:p>
            <a:pPr marL="0" indent="0">
              <a:buNone/>
            </a:pPr>
            <a:endParaRPr lang="en-US" sz="1800" dirty="0" smtClean="0"/>
          </a:p>
          <a:p>
            <a:pPr marL="0" indent="0">
              <a:buNone/>
            </a:pPr>
            <a:endParaRPr lang="en-US" dirty="0"/>
          </a:p>
        </p:txBody>
      </p:sp>
      <p:sp>
        <p:nvSpPr>
          <p:cNvPr id="5" name="TextBox 1"/>
          <p:cNvSpPr txBox="1"/>
          <p:nvPr/>
        </p:nvSpPr>
        <p:spPr>
          <a:xfrm>
            <a:off x="533400" y="1972270"/>
            <a:ext cx="8092280" cy="923330"/>
          </a:xfrm>
          <a:prstGeom prst="rect">
            <a:avLst/>
          </a:prstGeom>
          <a:solidFill>
            <a:schemeClr val="bg1">
              <a:lumMod val="95000"/>
            </a:schemeClr>
          </a:solid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applicationCache.addEventListener( "error", function()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alert( "Error while downloading resources to the application cache");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true </a:t>
            </a:r>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936320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Triggering Resource Updates by Using the Manifest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A web page may continue to use cached resources even if newer versions are available</a:t>
            </a:r>
          </a:p>
          <a:p>
            <a:r>
              <a:rPr lang="en-GB" dirty="0" smtClean="0"/>
              <a:t>To force an update:</a:t>
            </a:r>
          </a:p>
          <a:p>
            <a:pPr lvl="1"/>
            <a:r>
              <a:rPr lang="en-GB" dirty="0" smtClean="0"/>
              <a:t>Make a significant change to the manifest file, or</a:t>
            </a:r>
          </a:p>
          <a:p>
            <a:pPr lvl="1"/>
            <a:r>
              <a:rPr lang="en-GB" dirty="0" smtClean="0"/>
              <a:t>Initiate a check for updates by using the </a:t>
            </a:r>
            <a:r>
              <a:rPr lang="en-GB" b="1" dirty="0" smtClean="0"/>
              <a:t>update() </a:t>
            </a:r>
            <a:r>
              <a:rPr lang="en-GB" dirty="0" smtClean="0"/>
              <a:t>function, and then use the </a:t>
            </a:r>
            <a:r>
              <a:rPr lang="en-GB" b="1" dirty="0" smtClean="0"/>
              <a:t>swapCache() </a:t>
            </a:r>
            <a:r>
              <a:rPr lang="en-GB" dirty="0" smtClean="0"/>
              <a:t>function</a:t>
            </a:r>
            <a:endParaRPr lang="en-GB" dirty="0"/>
          </a:p>
        </p:txBody>
      </p:sp>
      <p:sp>
        <p:nvSpPr>
          <p:cNvPr id="5" name="TextBox 1"/>
          <p:cNvSpPr txBox="1"/>
          <p:nvPr/>
        </p:nvSpPr>
        <p:spPr>
          <a:xfrm>
            <a:off x="685800" y="4038600"/>
            <a:ext cx="7924800" cy="1938992"/>
          </a:xfrm>
          <a:prstGeom prst="rect">
            <a:avLst/>
          </a:prstGeom>
          <a:solidFill>
            <a:schemeClr val="bg1">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dirty="0">
                <a:latin typeface="Lucida Sans Unicode" pitchFamily="34" charset="0"/>
                <a:cs typeface="Lucida Sans Unicode" pitchFamily="34" charset="0"/>
              </a:rPr>
              <a:t>applicationCache.update();</a:t>
            </a:r>
            <a:endParaRPr lang="en-GB" sz="2400" b="0" dirty="0">
              <a:latin typeface="Lucida Sans Unicode" pitchFamily="34" charset="0"/>
              <a:cs typeface="Lucida Sans Unicode" pitchFamily="34" charset="0"/>
            </a:endParaRPr>
          </a:p>
          <a:p>
            <a:r>
              <a:rPr lang="en-US" sz="2400" b="0" dirty="0">
                <a:latin typeface="Lucida Sans Unicode" pitchFamily="34" charset="0"/>
                <a:cs typeface="Lucida Sans Unicode" pitchFamily="34" charset="0"/>
              </a:rPr>
              <a:t>...</a:t>
            </a:r>
            <a:endParaRPr lang="en-GB" sz="2400" b="0" dirty="0">
              <a:latin typeface="Lucida Sans Unicode" pitchFamily="34" charset="0"/>
              <a:cs typeface="Lucida Sans Unicode" pitchFamily="34" charset="0"/>
            </a:endParaRPr>
          </a:p>
          <a:p>
            <a:r>
              <a:rPr lang="en-US" sz="2400" b="0" dirty="0">
                <a:latin typeface="Lucida Sans Unicode" pitchFamily="34" charset="0"/>
                <a:cs typeface="Lucida Sans Unicode" pitchFamily="34" charset="0"/>
              </a:rPr>
              <a:t>i</a:t>
            </a:r>
            <a:r>
              <a:rPr lang="en-US" sz="2400" b="0" dirty="0" smtClean="0">
                <a:latin typeface="Lucida Sans Unicode" pitchFamily="34" charset="0"/>
                <a:cs typeface="Lucida Sans Unicode" pitchFamily="34" charset="0"/>
              </a:rPr>
              <a:t>f (applicationCache.status </a:t>
            </a:r>
            <a:r>
              <a:rPr lang="en-US" sz="2400" b="0" dirty="0">
                <a:latin typeface="Lucida Sans Unicode" pitchFamily="34" charset="0"/>
                <a:cs typeface="Lucida Sans Unicode" pitchFamily="34" charset="0"/>
              </a:rPr>
              <a:t>== 4 ) {</a:t>
            </a:r>
            <a:endParaRPr lang="en-GB" sz="2400" b="0" dirty="0">
              <a:latin typeface="Lucida Sans Unicode" pitchFamily="34" charset="0"/>
              <a:cs typeface="Lucida Sans Unicode" pitchFamily="34" charset="0"/>
            </a:endParaRPr>
          </a:p>
          <a:p>
            <a:r>
              <a:rPr lang="en-US" sz="2400" b="0" dirty="0">
                <a:latin typeface="Lucida Sans Unicode" pitchFamily="34" charset="0"/>
                <a:cs typeface="Lucida Sans Unicode" pitchFamily="34" charset="0"/>
              </a:rPr>
              <a:t>    applicationCache.swapCache();</a:t>
            </a:r>
            <a:endParaRPr lang="en-GB" sz="2400" b="0" dirty="0">
              <a:latin typeface="Lucida Sans Unicode" pitchFamily="34" charset="0"/>
              <a:cs typeface="Lucida Sans Unicode" pitchFamily="34" charset="0"/>
            </a:endParaRPr>
          </a:p>
          <a:p>
            <a:r>
              <a:rPr lang="en-US" sz="2400" b="0" dirty="0" smtClean="0">
                <a:latin typeface="Lucida Sans Unicode" pitchFamily="34" charset="0"/>
                <a:cs typeface="Lucida Sans Unicode" pitchFamily="34" charset="0"/>
              </a:rPr>
              <a:t>}</a:t>
            </a:r>
            <a:endParaRPr lang="en-GB" sz="24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165462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for Network Connectivity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Sometimes it is better to disable functionality that requires a network connection</a:t>
            </a:r>
          </a:p>
          <a:p>
            <a:endParaRPr lang="en-US" dirty="0" smtClean="0"/>
          </a:p>
          <a:p>
            <a:r>
              <a:rPr lang="en-US" dirty="0" smtClean="0"/>
              <a:t>Use the </a:t>
            </a:r>
            <a:r>
              <a:rPr lang="en-US" b="1" dirty="0" smtClean="0"/>
              <a:t>onLine</a:t>
            </a:r>
            <a:r>
              <a:rPr lang="en-US" dirty="0" smtClean="0"/>
              <a:t> property of the </a:t>
            </a:r>
            <a:r>
              <a:rPr lang="en-US" b="1" dirty="0" smtClean="0"/>
              <a:t>navigator</a:t>
            </a:r>
            <a:r>
              <a:rPr lang="en-US" dirty="0" smtClean="0"/>
              <a:t> object to detect the network status</a:t>
            </a:r>
          </a:p>
          <a:p>
            <a:endParaRPr lang="en-US" dirty="0" smtClean="0"/>
          </a:p>
          <a:p>
            <a:r>
              <a:rPr lang="en-US" dirty="0" smtClean="0"/>
              <a:t>Handle the </a:t>
            </a:r>
            <a:r>
              <a:rPr lang="en-US" b="1" dirty="0" smtClean="0"/>
              <a:t>online</a:t>
            </a:r>
            <a:r>
              <a:rPr lang="en-US" dirty="0" smtClean="0"/>
              <a:t> and </a:t>
            </a:r>
            <a:r>
              <a:rPr lang="en-US" b="1" dirty="0" smtClean="0"/>
              <a:t>offline</a:t>
            </a:r>
            <a:r>
              <a:rPr lang="en-US" dirty="0" smtClean="0"/>
              <a:t> events of the window object to track changes to network connectivity</a:t>
            </a:r>
            <a:endParaRPr lang="en-US" dirty="0"/>
          </a:p>
        </p:txBody>
      </p:sp>
    </p:spTree>
    <p:extLst>
      <p:ext uri="{BB962C8B-B14F-4D97-AF65-F5344CB8AC3E}">
        <p14:creationId xmlns:p14="http://schemas.microsoft.com/office/powerpoint/2010/main" val="2319979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bc0bc0af-2ebd-4087-bc66-86d9035d872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Adding Offline Support to Web Applications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learn about the tasks that you will perform in the lab for this module</a:t>
            </a:r>
            <a:r>
              <a:rPr lang="en-GB" dirty="0" smtClean="0"/>
              <a:t>.</a:t>
            </a:r>
            <a:endParaRPr lang="en-GB" dirty="0"/>
          </a:p>
        </p:txBody>
      </p:sp>
    </p:spTree>
    <p:extLst>
      <p:ext uri="{BB962C8B-B14F-4D97-AF65-F5344CB8AC3E}">
        <p14:creationId xmlns:p14="http://schemas.microsoft.com/office/powerpoint/2010/main" val="173102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84418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Adding Offline Support to Web Applications</a:t>
            </a:r>
            <a:endParaRPr lang="en-US" dirty="0"/>
          </a:p>
        </p:txBody>
      </p:sp>
      <p:sp>
        <p:nvSpPr>
          <p:cNvPr id="3" name="Text Placeholder 2"/>
          <p:cNvSpPr>
            <a:spLocks noGrp="1"/>
          </p:cNvSpPr>
          <p:nvPr>
            <p:ph type="body" idx="1"/>
          </p:nvPr>
        </p:nvSpPr>
        <p:spPr/>
        <p:txBody>
          <a:bodyPr/>
          <a:lstStyle/>
          <a:p>
            <a:r>
              <a:rPr lang="en-GB" dirty="0" smtClean="0"/>
              <a:t>Exercise 1: Caching Offline Data by Using the Application Cache API
Exercise 2: Persisting User Data by Using the Local Storage API</a:t>
            </a:r>
            <a:endParaRPr lang="en-US"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126141"/>
            <a:ext cx="8527527"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smtClean="0">
                <a:latin typeface="Segoe UI"/>
              </a:rPr>
              <a:t>Virtual Machines: 20480B-SEA-DEV11, MSL-TMG1</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User Name: </a:t>
            </a:r>
            <a:r>
              <a:rPr lang="en-US" sz="2800" b="1" i="0" u="none" strike="noStrike" baseline="0" dirty="0" smtClean="0">
                <a:latin typeface="Segoe UI"/>
              </a:rPr>
              <a:t>Student</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Password: </a:t>
            </a:r>
            <a:r>
              <a:rPr lang="en-US" sz="2800" b="1" i="0" u="none" strike="noStrike" baseline="0" dirty="0" smtClean="0">
                <a:latin typeface="Segoe UI"/>
              </a:rPr>
              <a:t>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60 minutes</a:t>
            </a:r>
            <a:endParaRPr lang="en-US" sz="2800" dirty="0">
              <a:latin typeface="Segoe UI"/>
            </a:endParaRPr>
          </a:p>
        </p:txBody>
      </p:sp>
    </p:spTree>
    <p:extLst>
      <p:ext uri="{BB962C8B-B14F-4D97-AF65-F5344CB8AC3E}">
        <p14:creationId xmlns:p14="http://schemas.microsoft.com/office/powerpoint/2010/main" val="4172034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4695131"/>
          </a:xfrm>
          <a:prstGeom prst="rect">
            <a:avLst/>
          </a:prstGeom>
          <a:noFill/>
        </p:spPr>
        <p:txBody>
          <a:bodyPr vert="horz" wrap="square" rtlCol="0">
            <a:spAutoFit/>
          </a:bodyPr>
          <a:lstStyle/>
          <a:p>
            <a:pPr>
              <a:lnSpc>
                <a:spcPct val="115000"/>
              </a:lnSpc>
              <a:spcAft>
                <a:spcPts val="1000"/>
              </a:spcAft>
            </a:pPr>
            <a:r>
              <a:rPr lang="en-US" sz="2000" dirty="0" smtClean="0">
                <a:effectLst/>
                <a:latin typeface="Segoe UI"/>
                <a:ea typeface="Times New Roman"/>
                <a:cs typeface="Segoe UI"/>
              </a:rPr>
              <a:t>The conference organizers are concerned that the venue has poor Wi-Fi coverage in some locations, meaning that attendees might not always be able to access the conference website on their tablets and laptops. The Schedule page is especially important because attendees need to know when sessions are running.</a:t>
            </a:r>
            <a:endParaRPr lang="en-US" sz="2000" dirty="0" smtClean="0">
              <a:effectLst/>
              <a:latin typeface="Segoe UI"/>
              <a:ea typeface="Times New Roman"/>
              <a:cs typeface="Times New Roman"/>
            </a:endParaRPr>
          </a:p>
          <a:p>
            <a:pPr>
              <a:lnSpc>
                <a:spcPct val="115000"/>
              </a:lnSpc>
              <a:spcAft>
                <a:spcPts val="1000"/>
              </a:spcAft>
            </a:pPr>
            <a:r>
              <a:rPr lang="en-US" sz="2000" dirty="0" smtClean="0">
                <a:effectLst/>
                <a:latin typeface="Segoe UI"/>
                <a:ea typeface="Times New Roman"/>
                <a:cs typeface="Segoe UI"/>
              </a:rPr>
              <a:t> </a:t>
            </a:r>
            <a:endParaRPr lang="en-US" sz="2000" dirty="0" smtClean="0">
              <a:effectLst/>
              <a:latin typeface="Segoe UI"/>
              <a:ea typeface="Times New Roman"/>
              <a:cs typeface="Times New Roman"/>
            </a:endParaRPr>
          </a:p>
          <a:p>
            <a:pPr>
              <a:lnSpc>
                <a:spcPct val="115000"/>
              </a:lnSpc>
              <a:spcAft>
                <a:spcPts val="1000"/>
              </a:spcAft>
            </a:pPr>
            <a:r>
              <a:rPr lang="en-US" sz="2000" dirty="0" smtClean="0">
                <a:effectLst/>
                <a:latin typeface="Segoe UI"/>
                <a:ea typeface="Times New Roman"/>
                <a:cs typeface="Segoe UI"/>
              </a:rPr>
              <a:t>You have decided to make parts of the web application available offline by using the offline web application features of HTML5. After an attendee has visited the online website once, their browser will have downloaded and cached the important pages. If a Wi-Fi connection is unavailable, the attendee will still be able to view the website by using the cached information</a:t>
            </a:r>
            <a:r>
              <a:rPr lang="en-US" sz="2800" dirty="0" smtClean="0">
                <a:effectLst/>
                <a:latin typeface="Segoe UI"/>
                <a:ea typeface="Times New Roman"/>
                <a:cs typeface="Segoe UI"/>
              </a:rPr>
              <a:t>.</a:t>
            </a:r>
            <a:endParaRPr lang="en-US" sz="2800" dirty="0">
              <a:effectLst/>
              <a:latin typeface="Segoe UI"/>
              <a:ea typeface="Times New Roman"/>
              <a:cs typeface="Times New Roman"/>
            </a:endParaRPr>
          </a:p>
        </p:txBody>
      </p:sp>
    </p:spTree>
    <p:extLst>
      <p:ext uri="{BB962C8B-B14F-4D97-AF65-F5344CB8AC3E}">
        <p14:creationId xmlns:p14="http://schemas.microsoft.com/office/powerpoint/2010/main" val="3817928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smtClean="0"/>
              <a:t>Review Question(s)</a:t>
            </a:r>
            <a:endParaRPr lang="en-US" dirty="0"/>
          </a:p>
        </p:txBody>
      </p:sp>
    </p:spTree>
    <p:extLst>
      <p:ext uri="{BB962C8B-B14F-4D97-AF65-F5344CB8AC3E}">
        <p14:creationId xmlns:p14="http://schemas.microsoft.com/office/powerpoint/2010/main" val="3377581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Reading and Writing Data Locally
Adding Offline Support by Using the Application Cache</a:t>
            </a:r>
            <a:endParaRPr lang="en-US" dirty="0"/>
          </a:p>
        </p:txBody>
      </p:sp>
    </p:spTree>
    <p:extLst>
      <p:ext uri="{BB962C8B-B14F-4D97-AF65-F5344CB8AC3E}">
        <p14:creationId xmlns:p14="http://schemas.microsoft.com/office/powerpoint/2010/main" val="252647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Reading and Writing Data Locally</a:t>
            </a:r>
            <a:endParaRPr lang="en-US" dirty="0"/>
          </a:p>
        </p:txBody>
      </p:sp>
      <p:sp>
        <p:nvSpPr>
          <p:cNvPr id="3" name="Text Placeholder 2"/>
          <p:cNvSpPr>
            <a:spLocks noGrp="1"/>
          </p:cNvSpPr>
          <p:nvPr>
            <p:ph type="body" idx="1"/>
          </p:nvPr>
        </p:nvSpPr>
        <p:spPr/>
        <p:txBody>
          <a:bodyPr/>
          <a:lstStyle/>
          <a:p>
            <a:r>
              <a:rPr lang="en-GB" dirty="0" smtClean="0"/>
              <a:t>Maintaining Session State Information by Using Cookies
Persisting Session Data by Using Session Storage
Persisting Data Across Sessions by Using Local Storage
Handling Storage Events
Storing Structured Data by Using the Indexed Database API</a:t>
            </a:r>
            <a:endParaRPr lang="en-US" dirty="0"/>
          </a:p>
        </p:txBody>
      </p:sp>
    </p:spTree>
    <p:extLst>
      <p:ext uri="{BB962C8B-B14F-4D97-AF65-F5344CB8AC3E}">
        <p14:creationId xmlns:p14="http://schemas.microsoft.com/office/powerpoint/2010/main" val="2416265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Maintaining Session State Information by Using Cookies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Cookies:</a:t>
            </a:r>
          </a:p>
          <a:p>
            <a:pPr lvl="1"/>
            <a:r>
              <a:rPr lang="en-US" dirty="0" smtClean="0"/>
              <a:t>Were designed to implement session tokens</a:t>
            </a:r>
          </a:p>
          <a:p>
            <a:pPr lvl="1"/>
            <a:r>
              <a:rPr lang="en-US" dirty="0" smtClean="0"/>
              <a:t>Are sent to the server on every page request</a:t>
            </a:r>
          </a:p>
          <a:p>
            <a:pPr lvl="1"/>
            <a:r>
              <a:rPr lang="en-US" dirty="0" smtClean="0"/>
              <a:t>Are small files of limited size, up to 4 KB</a:t>
            </a:r>
          </a:p>
          <a:p>
            <a:pPr lvl="1"/>
            <a:r>
              <a:rPr lang="en-US" dirty="0" smtClean="0"/>
              <a:t>Are open to abuse</a:t>
            </a:r>
          </a:p>
          <a:p>
            <a:pPr lvl="1"/>
            <a:r>
              <a:rPr lang="en-US" dirty="0" smtClean="0"/>
              <a:t>Have no synchronization or concurrency mechanism</a:t>
            </a:r>
            <a:br>
              <a:rPr lang="en-US" dirty="0" smtClean="0"/>
            </a:br>
            <a:endParaRPr lang="en-US" dirty="0" smtClean="0"/>
          </a:p>
          <a:p>
            <a:r>
              <a:rPr lang="en-US" dirty="0" smtClean="0"/>
              <a:t>Cookies were not designed for general-purpose data storage </a:t>
            </a:r>
          </a:p>
        </p:txBody>
      </p:sp>
    </p:spTree>
    <p:extLst>
      <p:ext uri="{BB962C8B-B14F-4D97-AF65-F5344CB8AC3E}">
        <p14:creationId xmlns:p14="http://schemas.microsoft.com/office/powerpoint/2010/main" val="1688998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Persisting Session Data by Using Session Storage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a:t>
            </a:r>
            <a:r>
              <a:rPr lang="en-US" b="1" dirty="0" smtClean="0"/>
              <a:t>sessionStorage</a:t>
            </a:r>
            <a:r>
              <a:rPr lang="en-US" dirty="0" smtClean="0"/>
              <a:t> object to store and retrieve text data for a session:</a:t>
            </a:r>
            <a:br>
              <a:rPr lang="en-US" dirty="0" smtClean="0"/>
            </a:br>
            <a:r>
              <a:rPr lang="en-US" dirty="0" smtClean="0"/>
              <a:t/>
            </a:r>
            <a:br>
              <a:rPr lang="en-US" dirty="0" smtClean="0"/>
            </a:br>
            <a:endParaRPr lang="en-US" dirty="0" smtClean="0"/>
          </a:p>
          <a:p>
            <a:endParaRPr lang="en-US" dirty="0"/>
          </a:p>
          <a:p>
            <a:endParaRPr lang="en-US" dirty="0" smtClean="0"/>
          </a:p>
          <a:p>
            <a:endParaRPr lang="en-US" dirty="0"/>
          </a:p>
          <a:p>
            <a:r>
              <a:rPr lang="en-US" dirty="0" smtClean="0"/>
              <a:t>Session data is only available in the session that creates it</a:t>
            </a:r>
          </a:p>
          <a:p>
            <a:pPr lvl="1"/>
            <a:r>
              <a:rPr lang="en-US" dirty="0" smtClean="0"/>
              <a:t>Session storage is cleared when the user finishes the browser session</a:t>
            </a:r>
            <a:endParaRPr lang="en-US" dirty="0"/>
          </a:p>
        </p:txBody>
      </p:sp>
      <p:sp>
        <p:nvSpPr>
          <p:cNvPr id="5" name="TextBox 1"/>
          <p:cNvSpPr txBox="1"/>
          <p:nvPr/>
        </p:nvSpPr>
        <p:spPr>
          <a:xfrm>
            <a:off x="685800" y="1905000"/>
            <a:ext cx="7994496" cy="2308324"/>
          </a:xfrm>
          <a:prstGeom prst="rect">
            <a:avLst/>
          </a:prstGeom>
          <a:solidFill>
            <a:schemeClr val="bg1">
              <a:lumMod val="95000"/>
            </a:schemeClr>
          </a:solid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Lucida Sans Typewriter" pitchFamily="49" charset="0"/>
              </a:rPr>
              <a:t>sessionStorage.setItem("myKey</a:t>
            </a:r>
            <a:r>
              <a:rPr lang="en-US" b="0" dirty="0">
                <a:latin typeface="Lucida Sans Typewriter" pitchFamily="49" charset="0"/>
              </a:rPr>
              <a:t>", "some text value");</a:t>
            </a:r>
            <a:r>
              <a:rPr lang="en-GB" b="0" dirty="0">
                <a:latin typeface="Lucida Sans Typewriter" pitchFamily="49" charset="0"/>
              </a:rPr>
              <a:t/>
            </a:r>
            <a:br>
              <a:rPr lang="en-GB" b="0" dirty="0">
                <a:latin typeface="Lucida Sans Typewriter" pitchFamily="49" charset="0"/>
              </a:rPr>
            </a:br>
            <a:r>
              <a:rPr lang="en-US" b="0" dirty="0">
                <a:latin typeface="Lucida Sans Typewriter" pitchFamily="49" charset="0"/>
              </a:rPr>
              <a:t>var textFromSession1 = sessionStorage.getItem</a:t>
            </a:r>
            <a:r>
              <a:rPr lang="en-US" b="0" dirty="0" smtClean="0">
                <a:latin typeface="Lucida Sans Typewriter" pitchFamily="49" charset="0"/>
              </a:rPr>
              <a:t>("myKey</a:t>
            </a:r>
            <a:r>
              <a:rPr lang="en-US" b="0" dirty="0">
                <a:latin typeface="Lucida Sans Typewriter" pitchFamily="49" charset="0"/>
              </a:rPr>
              <a:t>");</a:t>
            </a:r>
            <a:br>
              <a:rPr lang="en-US" b="0" dirty="0">
                <a:latin typeface="Lucida Sans Typewriter" pitchFamily="49" charset="0"/>
              </a:rPr>
            </a:br>
            <a:r>
              <a:rPr lang="en-GB" b="0" dirty="0">
                <a:latin typeface="Lucida Sans Typewriter" pitchFamily="49" charset="0"/>
              </a:rPr>
              <a:t/>
            </a:r>
            <a:br>
              <a:rPr lang="en-GB" b="0" dirty="0">
                <a:latin typeface="Lucida Sans Typewriter" pitchFamily="49" charset="0"/>
              </a:rPr>
            </a:br>
            <a:r>
              <a:rPr lang="en-US" b="0" dirty="0" smtClean="0">
                <a:latin typeface="Lucida Sans Typewriter" pitchFamily="49" charset="0"/>
              </a:rPr>
              <a:t>sessionStorage["myKey</a:t>
            </a:r>
            <a:r>
              <a:rPr lang="en-US" b="0" dirty="0">
                <a:latin typeface="Lucida Sans Typewriter" pitchFamily="49" charset="0"/>
              </a:rPr>
              <a:t>"] = "some text value";</a:t>
            </a:r>
            <a:r>
              <a:rPr lang="en-GB" b="0" dirty="0">
                <a:latin typeface="Lucida Sans Typewriter" pitchFamily="49" charset="0"/>
              </a:rPr>
              <a:t/>
            </a:r>
            <a:br>
              <a:rPr lang="en-GB" b="0" dirty="0">
                <a:latin typeface="Lucida Sans Typewriter" pitchFamily="49" charset="0"/>
              </a:rPr>
            </a:br>
            <a:r>
              <a:rPr lang="en-US" b="0" dirty="0">
                <a:latin typeface="Lucida Sans Typewriter" pitchFamily="49" charset="0"/>
              </a:rPr>
              <a:t>var textFromSession2 = </a:t>
            </a:r>
            <a:r>
              <a:rPr lang="en-US" b="0" dirty="0" smtClean="0">
                <a:latin typeface="Lucida Sans Typewriter" pitchFamily="49" charset="0"/>
              </a:rPr>
              <a:t>sessionStorage["myKey</a:t>
            </a:r>
            <a:r>
              <a:rPr lang="en-US" b="0" dirty="0">
                <a:latin typeface="Lucida Sans Typewriter" pitchFamily="49" charset="0"/>
              </a:rPr>
              <a:t>"];</a:t>
            </a:r>
            <a:r>
              <a:rPr lang="en-GB" b="0" dirty="0">
                <a:latin typeface="Lucida Sans Typewriter" pitchFamily="49" charset="0"/>
              </a:rPr>
              <a:t/>
            </a:r>
            <a:br>
              <a:rPr lang="en-GB" b="0" dirty="0">
                <a:latin typeface="Lucida Sans Typewriter" pitchFamily="49" charset="0"/>
              </a:rPr>
            </a:br>
            <a:r>
              <a:rPr lang="en-GB" b="0" dirty="0">
                <a:latin typeface="Lucida Sans Typewriter" pitchFamily="49" charset="0"/>
              </a:rPr>
              <a:t/>
            </a:r>
            <a:br>
              <a:rPr lang="en-GB" b="0" dirty="0">
                <a:latin typeface="Lucida Sans Typewriter" pitchFamily="49" charset="0"/>
              </a:rPr>
            </a:br>
            <a:r>
              <a:rPr lang="en-US" b="0" dirty="0" smtClean="0">
                <a:latin typeface="Lucida Sans Typewriter" pitchFamily="49" charset="0"/>
              </a:rPr>
              <a:t>sessionStorage.myKey </a:t>
            </a:r>
            <a:r>
              <a:rPr lang="en-US" b="0" dirty="0">
                <a:latin typeface="Lucida Sans Typewriter" pitchFamily="49" charset="0"/>
              </a:rPr>
              <a:t>= "some text value";</a:t>
            </a:r>
            <a:r>
              <a:rPr lang="en-GB" b="0" dirty="0">
                <a:latin typeface="Lucida Sans Typewriter" pitchFamily="49" charset="0"/>
              </a:rPr>
              <a:t/>
            </a:r>
            <a:br>
              <a:rPr lang="en-GB" b="0" dirty="0">
                <a:latin typeface="Lucida Sans Typewriter" pitchFamily="49" charset="0"/>
              </a:rPr>
            </a:br>
            <a:r>
              <a:rPr lang="en-US" b="0" dirty="0">
                <a:latin typeface="Lucida Sans Typewriter" pitchFamily="49" charset="0"/>
              </a:rPr>
              <a:t>var textFromSession3 = </a:t>
            </a:r>
            <a:r>
              <a:rPr lang="en-US" b="0" dirty="0" smtClean="0">
                <a:latin typeface="Lucida Sans Typewriter" pitchFamily="49" charset="0"/>
              </a:rPr>
              <a:t>sessionStorage.myKey;</a:t>
            </a:r>
            <a:endParaRPr lang="en-GB" b="0" dirty="0">
              <a:latin typeface="Lucida Sans Typewriter" pitchFamily="49" charset="0"/>
            </a:endParaRPr>
          </a:p>
        </p:txBody>
      </p:sp>
    </p:spTree>
    <p:extLst>
      <p:ext uri="{BB962C8B-B14F-4D97-AF65-F5344CB8AC3E}">
        <p14:creationId xmlns:p14="http://schemas.microsoft.com/office/powerpoint/2010/main" val="165683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Persisting Data Across Sessions by Using Local Storage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latin typeface="Segoe" pitchFamily="34" charset="0"/>
              </a:rPr>
              <a:t>Use the </a:t>
            </a:r>
            <a:r>
              <a:rPr lang="en-GB" b="1" dirty="0" smtClean="0">
                <a:latin typeface="Segoe" pitchFamily="34" charset="0"/>
              </a:rPr>
              <a:t>localStorage</a:t>
            </a:r>
            <a:r>
              <a:rPr lang="en-GB" dirty="0" smtClean="0">
                <a:latin typeface="Segoe" pitchFamily="34" charset="0"/>
              </a:rPr>
              <a:t> object to persist data across sessions and web pages:</a:t>
            </a:r>
          </a:p>
          <a:p>
            <a:endParaRPr lang="en-GB" sz="1800" dirty="0">
              <a:latin typeface="Segoe" pitchFamily="34" charset="0"/>
            </a:endParaRPr>
          </a:p>
          <a:p>
            <a:endParaRPr lang="en-GB" sz="1800" dirty="0" smtClean="0">
              <a:latin typeface="Segoe" pitchFamily="34" charset="0"/>
            </a:endParaRPr>
          </a:p>
          <a:p>
            <a:endParaRPr lang="en-GB" sz="1800" dirty="0">
              <a:latin typeface="Segoe" pitchFamily="34" charset="0"/>
            </a:endParaRPr>
          </a:p>
          <a:p>
            <a:endParaRPr lang="en-GB" sz="1800" dirty="0" smtClean="0">
              <a:latin typeface="Segoe" pitchFamily="34" charset="0"/>
            </a:endParaRPr>
          </a:p>
          <a:p>
            <a:endParaRPr lang="en-GB" sz="1800" dirty="0">
              <a:latin typeface="Segoe" pitchFamily="34" charset="0"/>
            </a:endParaRPr>
          </a:p>
          <a:p>
            <a:endParaRPr lang="en-GB" sz="1800" dirty="0" smtClean="0">
              <a:latin typeface="Segoe" pitchFamily="34" charset="0"/>
            </a:endParaRPr>
          </a:p>
          <a:p>
            <a:endParaRPr lang="en-GB" sz="1800" dirty="0">
              <a:latin typeface="Segoe" pitchFamily="34" charset="0"/>
            </a:endParaRPr>
          </a:p>
          <a:p>
            <a:endParaRPr lang="en-GB" dirty="0" smtClean="0"/>
          </a:p>
          <a:p>
            <a:r>
              <a:rPr lang="en-GB" dirty="0" smtClean="0"/>
              <a:t>Data is persisted until it is explicitly removed</a:t>
            </a:r>
            <a:endParaRPr lang="en-GB" dirty="0"/>
          </a:p>
          <a:p>
            <a:endParaRPr lang="en-US" dirty="0"/>
          </a:p>
        </p:txBody>
      </p:sp>
      <p:sp>
        <p:nvSpPr>
          <p:cNvPr id="5" name="TextBox 3"/>
          <p:cNvSpPr txBox="1"/>
          <p:nvPr/>
        </p:nvSpPr>
        <p:spPr>
          <a:xfrm>
            <a:off x="685800" y="1981200"/>
            <a:ext cx="7157729" cy="2308324"/>
          </a:xfrm>
          <a:prstGeom prst="rect">
            <a:avLst/>
          </a:prstGeom>
          <a:solidFill>
            <a:schemeClr val="bg1">
              <a:lumMod val="95000"/>
            </a:schemeClr>
          </a:solid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Lucida Sans Typewriter" pitchFamily="49" charset="0"/>
              </a:rPr>
              <a:t>localStorage.setItem("myKey",</a:t>
            </a:r>
            <a:r>
              <a:rPr lang="en-US" b="0" dirty="0">
                <a:latin typeface="Lucida Sans Typewriter" pitchFamily="49" charset="0"/>
              </a:rPr>
              <a:t> "some text value");</a:t>
            </a:r>
            <a:r>
              <a:rPr lang="en-GB" b="0" dirty="0">
                <a:latin typeface="Lucida Sans Typewriter" pitchFamily="49" charset="0"/>
              </a:rPr>
              <a:t/>
            </a:r>
            <a:br>
              <a:rPr lang="en-GB" b="0" dirty="0">
                <a:latin typeface="Lucida Sans Typewriter" pitchFamily="49" charset="0"/>
              </a:rPr>
            </a:br>
            <a:r>
              <a:rPr lang="en-US" b="0" dirty="0">
                <a:latin typeface="Lucida Sans Typewriter" pitchFamily="49" charset="0"/>
              </a:rPr>
              <a:t>var </a:t>
            </a:r>
            <a:r>
              <a:rPr lang="en-US" b="0" dirty="0" smtClean="0">
                <a:latin typeface="Lucida Sans Typewriter" pitchFamily="49" charset="0"/>
              </a:rPr>
              <a:t>textData = localStorage.getItem(“myKey</a:t>
            </a:r>
            <a:r>
              <a:rPr lang="en-US" b="0" dirty="0">
                <a:latin typeface="Lucida Sans Typewriter" pitchFamily="49" charset="0"/>
              </a:rPr>
              <a:t>");</a:t>
            </a:r>
            <a:br>
              <a:rPr lang="en-US" b="0" dirty="0">
                <a:latin typeface="Lucida Sans Typewriter" pitchFamily="49" charset="0"/>
              </a:rPr>
            </a:br>
            <a:r>
              <a:rPr lang="en-GB" b="0" dirty="0">
                <a:latin typeface="Lucida Sans Typewriter" pitchFamily="49" charset="0"/>
              </a:rPr>
              <a:t/>
            </a:r>
            <a:br>
              <a:rPr lang="en-GB" b="0" dirty="0">
                <a:latin typeface="Lucida Sans Typewriter" pitchFamily="49" charset="0"/>
              </a:rPr>
            </a:br>
            <a:r>
              <a:rPr lang="en-US" b="0" dirty="0" smtClean="0">
                <a:latin typeface="Lucida Sans Typewriter" pitchFamily="49" charset="0"/>
              </a:rPr>
              <a:t>localStorage["myKey</a:t>
            </a:r>
            <a:r>
              <a:rPr lang="en-US" b="0" dirty="0">
                <a:latin typeface="Lucida Sans Typewriter" pitchFamily="49" charset="0"/>
              </a:rPr>
              <a:t>"] = "some text value";</a:t>
            </a:r>
            <a:r>
              <a:rPr lang="en-GB" b="0" dirty="0">
                <a:latin typeface="Lucida Sans Typewriter" pitchFamily="49" charset="0"/>
              </a:rPr>
              <a:t/>
            </a:r>
            <a:br>
              <a:rPr lang="en-GB" b="0" dirty="0">
                <a:latin typeface="Lucida Sans Typewriter" pitchFamily="49" charset="0"/>
              </a:rPr>
            </a:br>
            <a:r>
              <a:rPr lang="en-US" b="0" dirty="0">
                <a:latin typeface="Lucida Sans Typewriter" pitchFamily="49" charset="0"/>
              </a:rPr>
              <a:t>var </a:t>
            </a:r>
            <a:r>
              <a:rPr lang="en-US" b="0" dirty="0" smtClean="0">
                <a:latin typeface="Lucida Sans Typewriter" pitchFamily="49" charset="0"/>
              </a:rPr>
              <a:t>textData = sessionStorage["myKey"];</a:t>
            </a:r>
            <a:r>
              <a:rPr lang="en-GB" b="0" dirty="0">
                <a:latin typeface="Lucida Sans Typewriter" pitchFamily="49" charset="0"/>
              </a:rPr>
              <a:t/>
            </a:r>
            <a:br>
              <a:rPr lang="en-GB" b="0" dirty="0">
                <a:latin typeface="Lucida Sans Typewriter" pitchFamily="49" charset="0"/>
              </a:rPr>
            </a:br>
            <a:r>
              <a:rPr lang="en-GB" b="0" dirty="0">
                <a:latin typeface="Lucida Sans Typewriter" pitchFamily="49" charset="0"/>
              </a:rPr>
              <a:t/>
            </a:r>
            <a:br>
              <a:rPr lang="en-GB" b="0" dirty="0">
                <a:latin typeface="Lucida Sans Typewriter" pitchFamily="49" charset="0"/>
              </a:rPr>
            </a:br>
            <a:r>
              <a:rPr lang="en-US" b="0" dirty="0" smtClean="0">
                <a:latin typeface="Lucida Sans Typewriter" pitchFamily="49" charset="0"/>
              </a:rPr>
              <a:t>localStorage.myKey </a:t>
            </a:r>
            <a:r>
              <a:rPr lang="en-US" b="0" dirty="0">
                <a:latin typeface="Lucida Sans Typewriter" pitchFamily="49" charset="0"/>
              </a:rPr>
              <a:t>= "some text value";</a:t>
            </a:r>
            <a:r>
              <a:rPr lang="en-GB" b="0" dirty="0">
                <a:latin typeface="Lucida Sans Typewriter" pitchFamily="49" charset="0"/>
              </a:rPr>
              <a:t/>
            </a:r>
            <a:br>
              <a:rPr lang="en-GB" b="0" dirty="0">
                <a:latin typeface="Lucida Sans Typewriter" pitchFamily="49" charset="0"/>
              </a:rPr>
            </a:br>
            <a:r>
              <a:rPr lang="en-US" b="0" dirty="0">
                <a:latin typeface="Lucida Sans Typewriter" pitchFamily="49" charset="0"/>
              </a:rPr>
              <a:t>var </a:t>
            </a:r>
            <a:r>
              <a:rPr lang="en-US" b="0" dirty="0" smtClean="0">
                <a:latin typeface="Lucida Sans Typewriter" pitchFamily="49" charset="0"/>
              </a:rPr>
              <a:t>textData = sessionStorage.myKey;</a:t>
            </a:r>
            <a:endParaRPr lang="en-GB" b="0" dirty="0">
              <a:latin typeface="Lucida Sans Typewriter" pitchFamily="49" charset="0"/>
            </a:endParaRPr>
          </a:p>
        </p:txBody>
      </p:sp>
    </p:spTree>
    <p:extLst>
      <p:ext uri="{BB962C8B-B14F-4D97-AF65-F5344CB8AC3E}">
        <p14:creationId xmlns:p14="http://schemas.microsoft.com/office/powerpoint/2010/main" val="2820360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Storage Events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a:t>
            </a:r>
            <a:r>
              <a:rPr lang="en-US" b="1" dirty="0" smtClean="0"/>
              <a:t>storage</a:t>
            </a:r>
            <a:r>
              <a:rPr lang="en-US" dirty="0" smtClean="0"/>
              <a:t> event to notify a web page of changes made to session and local storage:</a:t>
            </a:r>
          </a:p>
          <a:p>
            <a:endParaRPr lang="en-US" dirty="0" smtClean="0"/>
          </a:p>
          <a:p>
            <a:endParaRPr lang="en-US" dirty="0"/>
          </a:p>
          <a:p>
            <a:endParaRPr lang="en-US" dirty="0" smtClean="0"/>
          </a:p>
          <a:p>
            <a:pPr marL="0" indent="0">
              <a:buNone/>
            </a:pPr>
            <a:endParaRPr lang="en-US" sz="1800" dirty="0" smtClean="0">
              <a:latin typeface="Lucida Sans Typewriter" pitchFamily="49" charset="0"/>
            </a:endParaRPr>
          </a:p>
          <a:p>
            <a:r>
              <a:rPr lang="en-US" dirty="0" smtClean="0">
                <a:latin typeface="Segoe" pitchFamily="34" charset="0"/>
              </a:rPr>
              <a:t>Properties of the event object:</a:t>
            </a:r>
            <a:br>
              <a:rPr lang="en-US" dirty="0" smtClean="0">
                <a:latin typeface="Segoe" pitchFamily="34" charset="0"/>
              </a:rPr>
            </a:br>
            <a:r>
              <a:rPr lang="en-US" dirty="0" smtClean="0">
                <a:latin typeface="Segoe" pitchFamily="34" charset="0"/>
              </a:rPr>
              <a:t>	</a:t>
            </a:r>
            <a:r>
              <a:rPr lang="en-US" sz="2000" dirty="0" smtClean="0"/>
              <a:t>key </a:t>
            </a:r>
            <a:r>
              <a:rPr lang="en-US" sz="2000" dirty="0"/>
              <a:t>		– name of the value which has changed</a:t>
            </a:r>
            <a:br>
              <a:rPr lang="en-US" sz="2000" dirty="0"/>
            </a:br>
            <a:r>
              <a:rPr lang="en-US" sz="2000" dirty="0" smtClean="0"/>
              <a:t>	oldValue </a:t>
            </a:r>
            <a:r>
              <a:rPr lang="en-US" sz="2000" dirty="0"/>
              <a:t>	– </a:t>
            </a:r>
            <a:r>
              <a:rPr lang="en-US" sz="2000" dirty="0" smtClean="0"/>
              <a:t>the original value</a:t>
            </a:r>
            <a:r>
              <a:rPr lang="en-US" sz="2000" dirty="0"/>
              <a:t/>
            </a:r>
            <a:br>
              <a:rPr lang="en-US" sz="2000" dirty="0"/>
            </a:br>
            <a:r>
              <a:rPr lang="en-US" sz="2000" dirty="0" smtClean="0"/>
              <a:t>	newValue </a:t>
            </a:r>
            <a:r>
              <a:rPr lang="en-US" sz="2000" dirty="0"/>
              <a:t>	– </a:t>
            </a:r>
            <a:r>
              <a:rPr lang="en-US" sz="2000" dirty="0" smtClean="0"/>
              <a:t>the new value</a:t>
            </a:r>
            <a:r>
              <a:rPr lang="en-US" sz="2000" dirty="0"/>
              <a:t/>
            </a:r>
            <a:br>
              <a:rPr lang="en-US" sz="2000" dirty="0"/>
            </a:br>
            <a:r>
              <a:rPr lang="en-US" sz="2000" dirty="0" smtClean="0"/>
              <a:t>	url </a:t>
            </a:r>
            <a:r>
              <a:rPr lang="en-US" sz="2000" dirty="0"/>
              <a:t>		– the origin </a:t>
            </a:r>
            <a:r>
              <a:rPr lang="en-US" sz="2000" dirty="0" smtClean="0"/>
              <a:t>of the event</a:t>
            </a:r>
            <a:r>
              <a:rPr lang="en-GB" sz="2000" dirty="0"/>
              <a:t/>
            </a:r>
            <a:br>
              <a:rPr lang="en-GB" sz="2000" dirty="0"/>
            </a:br>
            <a:r>
              <a:rPr lang="en-GB" sz="2000" dirty="0" smtClean="0"/>
              <a:t>	</a:t>
            </a:r>
            <a:r>
              <a:rPr lang="en-US" sz="2000" dirty="0" smtClean="0"/>
              <a:t>storageArea </a:t>
            </a:r>
            <a:r>
              <a:rPr lang="en-US" sz="2000" dirty="0"/>
              <a:t>	– a reference to the store that has changed</a:t>
            </a:r>
            <a:endParaRPr lang="en-GB" sz="2000" dirty="0"/>
          </a:p>
          <a:p>
            <a:pPr marL="0" indent="0">
              <a:buNone/>
            </a:pPr>
            <a:endParaRPr lang="en-GB" sz="1800" dirty="0">
              <a:latin typeface="Lucida Sans Typewriter" pitchFamily="49" charset="0"/>
            </a:endParaRPr>
          </a:p>
          <a:p>
            <a:pPr marL="0" indent="0">
              <a:buNone/>
            </a:pPr>
            <a:endParaRPr lang="en-US" dirty="0"/>
          </a:p>
        </p:txBody>
      </p:sp>
      <p:sp>
        <p:nvSpPr>
          <p:cNvPr id="5" name="TextBox 1"/>
          <p:cNvSpPr txBox="1"/>
          <p:nvPr/>
        </p:nvSpPr>
        <p:spPr>
          <a:xfrm>
            <a:off x="609600" y="2036323"/>
            <a:ext cx="7620000" cy="1477328"/>
          </a:xfrm>
          <a:prstGeom prst="rect">
            <a:avLst/>
          </a:prstGeom>
          <a:solidFill>
            <a:schemeClr val="bg1">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Unicode" pitchFamily="34" charset="0"/>
                <a:cs typeface="Lucida Sans Unicode" pitchFamily="34" charset="0"/>
              </a:rPr>
              <a:t>function myStorageCallback( e ) {</a:t>
            </a:r>
            <a:endParaRPr lang="en-GB" b="0" dirty="0">
              <a:latin typeface="Lucida Sans Unicode" pitchFamily="34" charset="0"/>
              <a:cs typeface="Lucida Sans Unicode" pitchFamily="34" charset="0"/>
            </a:endParaRPr>
          </a:p>
          <a:p>
            <a:pPr marL="0" indent="0">
              <a:buNone/>
            </a:pPr>
            <a:r>
              <a:rPr lang="en-US" b="0" dirty="0" smtClean="0">
                <a:latin typeface="Lucida Sans Unicode" pitchFamily="34" charset="0"/>
                <a:cs typeface="Lucida Sans Unicode" pitchFamily="34" charset="0"/>
              </a:rPr>
              <a:t>    alert</a:t>
            </a:r>
            <a:r>
              <a:rPr lang="en-US" b="0" dirty="0">
                <a:latin typeface="Lucida Sans Unicode" pitchFamily="34" charset="0"/>
                <a:cs typeface="Lucida Sans Unicode" pitchFamily="34" charset="0"/>
              </a:rPr>
              <a:t>( "Key:" + e.key + " changed to " + e.newValue );</a:t>
            </a:r>
            <a:endParaRPr lang="en-GB" b="0" dirty="0">
              <a:latin typeface="Lucida Sans Unicode" pitchFamily="34" charset="0"/>
              <a:cs typeface="Lucida Sans Unicode" pitchFamily="34" charset="0"/>
            </a:endParaRPr>
          </a:p>
          <a:p>
            <a:pPr marL="0" indent="0">
              <a:buNone/>
            </a:pPr>
            <a:r>
              <a:rPr lang="en-US" b="0" dirty="0" smtClean="0">
                <a:latin typeface="Lucida Sans Unicode" pitchFamily="34" charset="0"/>
                <a:cs typeface="Lucida Sans Unicode" pitchFamily="34" charset="0"/>
              </a:rPr>
              <a:t>}</a:t>
            </a:r>
          </a:p>
          <a:p>
            <a:pPr marL="0" indent="0">
              <a:buNone/>
            </a:pPr>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pPr marL="0" indent="0">
              <a:buNone/>
            </a:pPr>
            <a:r>
              <a:rPr lang="en-US" b="0" dirty="0">
                <a:latin typeface="Lucida Sans Unicode" pitchFamily="34" charset="0"/>
                <a:cs typeface="Lucida Sans Unicode" pitchFamily="34" charset="0"/>
              </a:rPr>
              <a:t>window.addEventListener</a:t>
            </a:r>
            <a:r>
              <a:rPr lang="en-US" b="0" dirty="0" smtClean="0">
                <a:latin typeface="Lucida Sans Unicode" pitchFamily="34" charset="0"/>
                <a:cs typeface="Lucida Sans Unicode" pitchFamily="34" charset="0"/>
              </a:rPr>
              <a:t>(</a:t>
            </a:r>
            <a:r>
              <a:rPr lang="en-US" b="0" dirty="0">
                <a:latin typeface="Lucida Sans Typewriter" pitchFamily="49" charset="0"/>
              </a:rPr>
              <a:t>"</a:t>
            </a:r>
            <a:r>
              <a:rPr lang="en-US" b="0" dirty="0" smtClean="0">
                <a:latin typeface="Lucida Sans Unicode" pitchFamily="34" charset="0"/>
                <a:cs typeface="Lucida Sans Unicode" pitchFamily="34" charset="0"/>
              </a:rPr>
              <a:t>storage</a:t>
            </a:r>
            <a:r>
              <a:rPr lang="en-US" b="0" dirty="0">
                <a:latin typeface="Lucida Sans Typewriter" pitchFamily="49" charset="0"/>
              </a:rPr>
              <a:t>"</a:t>
            </a:r>
            <a:r>
              <a:rPr lang="en-US" b="0" dirty="0" smtClean="0">
                <a:latin typeface="Lucida Sans Unicode" pitchFamily="34" charset="0"/>
                <a:cs typeface="Lucida Sans Unicode" pitchFamily="34" charset="0"/>
              </a:rPr>
              <a:t>, myStorageCallback</a:t>
            </a:r>
            <a:r>
              <a:rPr lang="en-US" b="0" dirty="0">
                <a:latin typeface="Lucida Sans Unicode" pitchFamily="34" charset="0"/>
                <a:cs typeface="Lucida Sans Unicode" pitchFamily="34" charset="0"/>
              </a:rPr>
              <a:t>, true </a:t>
            </a:r>
            <a:r>
              <a:rPr lang="en-US" b="0" dirty="0" smtClean="0">
                <a:latin typeface="Lucida Sans Unicode" pitchFamily="34" charset="0"/>
                <a:cs typeface="Lucida Sans Unicode" pitchFamily="34" charset="0"/>
              </a:rPr>
              <a:t>);</a:t>
            </a:r>
            <a:endParaRPr lang="en-GB" dirty="0"/>
          </a:p>
        </p:txBody>
      </p:sp>
    </p:spTree>
    <p:extLst>
      <p:ext uri="{BB962C8B-B14F-4D97-AF65-F5344CB8AC3E}">
        <p14:creationId xmlns:p14="http://schemas.microsoft.com/office/powerpoint/2010/main" val="1647806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b077271c-77e7-434b-95dc-64d2c8222bba">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Storing Structured Data by Using the Indexed Database API</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IndexedDB provides an efficient means for storing structured data on the user’s computer</a:t>
            </a:r>
          </a:p>
          <a:p>
            <a:r>
              <a:rPr lang="en-US" dirty="0" smtClean="0"/>
              <a:t>The API is asynchronous, and includes the following features:</a:t>
            </a:r>
          </a:p>
          <a:p>
            <a:pPr lvl="1"/>
            <a:r>
              <a:rPr lang="en-US" dirty="0" smtClean="0"/>
              <a:t>Multiple object stores</a:t>
            </a:r>
          </a:p>
          <a:p>
            <a:pPr lvl="1"/>
            <a:r>
              <a:rPr lang="en-US" b="1" dirty="0"/>
              <a:t>a</a:t>
            </a:r>
            <a:r>
              <a:rPr lang="en-US" b="1" dirty="0" smtClean="0"/>
              <a:t>dd()</a:t>
            </a:r>
            <a:r>
              <a:rPr lang="en-US" dirty="0" smtClean="0"/>
              <a:t>, </a:t>
            </a:r>
            <a:r>
              <a:rPr lang="en-US" b="1" dirty="0" smtClean="0"/>
              <a:t>put()</a:t>
            </a:r>
            <a:r>
              <a:rPr lang="en-US" dirty="0" smtClean="0"/>
              <a:t>, </a:t>
            </a:r>
            <a:r>
              <a:rPr lang="en-US" b="1" dirty="0" smtClean="0"/>
              <a:t>get()</a:t>
            </a:r>
            <a:r>
              <a:rPr lang="en-US" dirty="0" smtClean="0"/>
              <a:t>, and </a:t>
            </a:r>
            <a:r>
              <a:rPr lang="en-US" b="1" dirty="0" smtClean="0"/>
              <a:t>delete()</a:t>
            </a:r>
            <a:r>
              <a:rPr lang="en-US" dirty="0" smtClean="0"/>
              <a:t> operations on data</a:t>
            </a:r>
          </a:p>
          <a:p>
            <a:pPr lvl="1"/>
            <a:r>
              <a:rPr lang="en-US" dirty="0" smtClean="0"/>
              <a:t>Transactions</a:t>
            </a:r>
          </a:p>
          <a:p>
            <a:pPr lvl="1"/>
            <a:r>
              <a:rPr lang="en-US" dirty="0" smtClean="0"/>
              <a:t>Queries by using cursors</a:t>
            </a:r>
          </a:p>
          <a:p>
            <a:pPr lvl="1"/>
            <a:r>
              <a:rPr lang="en-US" dirty="0" smtClean="0"/>
              <a:t>Indexes to speed up common queries</a:t>
            </a:r>
          </a:p>
          <a:p>
            <a:pPr lvl="1"/>
            <a:endParaRPr lang="en-US" dirty="0"/>
          </a:p>
        </p:txBody>
      </p:sp>
    </p:spTree>
    <p:extLst>
      <p:ext uri="{BB962C8B-B14F-4D97-AF65-F5344CB8AC3E}">
        <p14:creationId xmlns:p14="http://schemas.microsoft.com/office/powerpoint/2010/main" val="2245532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Adding Offline Support by Using the Application Cache</a:t>
            </a:r>
            <a:endParaRPr lang="en-US" dirty="0"/>
          </a:p>
        </p:txBody>
      </p:sp>
      <p:sp>
        <p:nvSpPr>
          <p:cNvPr id="3" name="Text Placeholder 2"/>
          <p:cNvSpPr>
            <a:spLocks noGrp="1"/>
          </p:cNvSpPr>
          <p:nvPr>
            <p:ph type="body" idx="1"/>
          </p:nvPr>
        </p:nvSpPr>
        <p:spPr/>
        <p:txBody>
          <a:bodyPr/>
          <a:lstStyle/>
          <a:p>
            <a:r>
              <a:rPr lang="en-GB" dirty="0" smtClean="0"/>
              <a:t>Configuring the Application Cache
Monitoring with the Application Cache
Triggering Resource Updates by Using the Manifest
Testing for Network Connectivity
Demonstration: Adding Offline Support to Web Applications</a:t>
            </a:r>
            <a:endParaRPr lang="en-US" dirty="0"/>
          </a:p>
        </p:txBody>
      </p:sp>
    </p:spTree>
    <p:extLst>
      <p:ext uri="{BB962C8B-B14F-4D97-AF65-F5344CB8AC3E}">
        <p14:creationId xmlns:p14="http://schemas.microsoft.com/office/powerpoint/2010/main" val="1546485621"/>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7</TotalTime>
  <Words>2373</Words>
  <Application>Microsoft Office PowerPoint</Application>
  <PresentationFormat>On-screen Show (4:3)</PresentationFormat>
  <Paragraphs>234</Paragraphs>
  <Slides>18</Slides>
  <Notes>18</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Arial</vt:lpstr>
      <vt:lpstr>Lucida Sans Typewriter</vt:lpstr>
      <vt:lpstr>Lucida Sans Unicode</vt:lpstr>
      <vt:lpstr>Wingdings</vt:lpstr>
      <vt:lpstr>Calibri</vt:lpstr>
      <vt:lpstr>Times New Roman</vt:lpstr>
      <vt:lpstr>Verdana</vt:lpstr>
      <vt:lpstr>Segoe Light</vt:lpstr>
      <vt:lpstr>Segoe UI Light</vt:lpstr>
      <vt:lpstr>Segoe UI</vt:lpstr>
      <vt:lpstr>Segoe</vt:lpstr>
      <vt:lpstr>Presentation1</vt:lpstr>
      <vt:lpstr>Module 9</vt:lpstr>
      <vt:lpstr>Module Overview</vt:lpstr>
      <vt:lpstr>Lesson 1: Reading and Writing Data Locally</vt:lpstr>
      <vt:lpstr>Maintaining Session State Information by Using Cookies</vt:lpstr>
      <vt:lpstr>Persisting Session Data by Using Session Storage</vt:lpstr>
      <vt:lpstr>Persisting Data Across Sessions by Using Local Storage</vt:lpstr>
      <vt:lpstr>Handling Storage Events</vt:lpstr>
      <vt:lpstr>Storing Structured Data by Using the Indexed Database API</vt:lpstr>
      <vt:lpstr>Lesson 2: Adding Offline Support by Using the Application Cache</vt:lpstr>
      <vt:lpstr>Configuring the Application Cache</vt:lpstr>
      <vt:lpstr>Monitoring with the Application Cache</vt:lpstr>
      <vt:lpstr>Triggering Resource Updates by Using the Manifest</vt:lpstr>
      <vt:lpstr>Testing for Network Connectivity</vt:lpstr>
      <vt:lpstr>Demonstration: Adding Offline Support to Web Applications</vt:lpstr>
      <vt:lpstr>Text Continuation Slide</vt:lpstr>
      <vt:lpstr>Lab: Adding Offline Support to Web Applications</vt:lpstr>
      <vt:lpstr>Lab Scenario</vt:lpstr>
      <vt:lpstr>Module Review and Takeaways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Module9</dc:title>
  <dc:creator>Vikkie Boyd</dc:creator>
  <cp:lastModifiedBy>Vikkie Boyd</cp:lastModifiedBy>
  <cp:revision>3</cp:revision>
  <dcterms:created xsi:type="dcterms:W3CDTF">2012-11-28T14:57:57Z</dcterms:created>
  <dcterms:modified xsi:type="dcterms:W3CDTF">2012-12-03T09:43:49Z</dcterms:modified>
</cp:coreProperties>
</file>