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513" r:id="rId3"/>
    <p:sldId id="681" r:id="rId4"/>
    <p:sldId id="319" r:id="rId5"/>
    <p:sldId id="687" r:id="rId6"/>
    <p:sldId id="440" r:id="rId7"/>
    <p:sldId id="688" r:id="rId8"/>
    <p:sldId id="689" r:id="rId9"/>
    <p:sldId id="690" r:id="rId10"/>
    <p:sldId id="691" r:id="rId11"/>
    <p:sldId id="6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76CD-15D1-4787-BBAA-B7F61FF9E394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72BB13-6C3F-4B49-8DC9-C1247F20279C}" type="slidenum">
              <a:rPr lang="he-IL"/>
              <a:pPr/>
              <a:t>6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8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</a:t>
            </a:r>
            <a:br>
              <a:rPr lang="en-US" dirty="0"/>
            </a:br>
            <a:r>
              <a:rPr lang="en-US" dirty="0"/>
              <a:t>367-1-4361</a:t>
            </a:r>
            <a:br>
              <a:rPr lang="en-US" dirty="0"/>
            </a:br>
            <a:r>
              <a:rPr lang="en-US" dirty="0"/>
              <a:t>Linear Models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1E25-4864-330D-7243-7D93C610A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deterministic variable in the </a:t>
            </a:r>
            <a:r>
              <a:rPr lang="en-US" dirty="0" err="1"/>
              <a:t>idata</a:t>
            </a:r>
            <a:r>
              <a:rPr lang="en-US" dirty="0"/>
              <a:t> 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8E70-108A-7D34-96B6-643F15CB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307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This can be a large object</a:t>
            </a:r>
          </a:p>
          <a:p>
            <a:r>
              <a:rPr lang="en-US" dirty="0"/>
              <a:t>Which can be recalculated if necessary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390CB-14C9-4167-99E8-6E17A05C2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164" y="2691326"/>
            <a:ext cx="7755288" cy="394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3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30AF-9A6E-EF12-AA7C-B59D424A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Posteriors converge to something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6A78D-8254-5575-6E80-2BFAD3BFD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1935"/>
            <a:ext cx="10515600" cy="1015028"/>
          </a:xfrm>
        </p:spPr>
        <p:txBody>
          <a:bodyPr>
            <a:normAutofit fontScale="92500"/>
          </a:bodyPr>
          <a:lstStyle/>
          <a:p>
            <a:r>
              <a:rPr lang="en-US" dirty="0"/>
              <a:t>This is a prediction about the number of bikes rented at each temperature</a:t>
            </a:r>
          </a:p>
          <a:p>
            <a:r>
              <a:rPr lang="en-US" dirty="0"/>
              <a:t>That </a:t>
            </a:r>
            <a:r>
              <a:rPr lang="en-US"/>
              <a:t>includes uncertainty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0C0929-F0D0-A952-F09D-02579BFF1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4" y="1625542"/>
            <a:ext cx="7639665" cy="2405862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AAD97A6-87F4-D755-7358-53C08FFF1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515928"/>
              </p:ext>
            </p:extLst>
          </p:nvPr>
        </p:nvGraphicFramePr>
        <p:xfrm>
          <a:off x="8718191" y="2278627"/>
          <a:ext cx="1930707" cy="541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3600" imgH="203040" progId="Equation.DSMT4">
                  <p:embed/>
                </p:oleObj>
              </mc:Choice>
              <mc:Fallback>
                <p:oleObj name="Equation" r:id="rId3" imgW="7236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18191" y="2278627"/>
                        <a:ext cx="1930707" cy="541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CED4DE-552F-00E7-D47B-3F0BE4180014}"/>
              </a:ext>
            </a:extLst>
          </p:cNvPr>
          <p:cNvSpPr txBox="1"/>
          <p:nvPr/>
        </p:nvSpPr>
        <p:spPr>
          <a:xfrm>
            <a:off x="8718191" y="2872313"/>
            <a:ext cx="99899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But also:</a:t>
            </a:r>
            <a:endParaRPr lang="he-IL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CF3C71D-0202-4BBD-94C8-6CB6EE90B2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716666"/>
              </p:ext>
            </p:extLst>
          </p:nvPr>
        </p:nvGraphicFramePr>
        <p:xfrm>
          <a:off x="9043767" y="3293378"/>
          <a:ext cx="1930707" cy="46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38080" imgH="203040" progId="Equation.DSMT4">
                  <p:embed/>
                </p:oleObj>
              </mc:Choice>
              <mc:Fallback>
                <p:oleObj name="Equation" r:id="rId5" imgW="83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43767" y="3293378"/>
                        <a:ext cx="1930707" cy="46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89214A8-6015-F22D-6E50-CF4742AE70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368006"/>
              </p:ext>
            </p:extLst>
          </p:nvPr>
        </p:nvGraphicFramePr>
        <p:xfrm>
          <a:off x="9043767" y="3753036"/>
          <a:ext cx="1896093" cy="459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38080" imgH="203040" progId="Equation.DSMT4">
                  <p:embed/>
                </p:oleObj>
              </mc:Choice>
              <mc:Fallback>
                <p:oleObj name="Equation" r:id="rId7" imgW="83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43767" y="3753036"/>
                        <a:ext cx="1896093" cy="459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590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5A Review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70B0-ECC8-45AE-D4E3-676E55C8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F5C1D7-29ED-5239-D5EF-25540F0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8DF6AA-C04D-BBD6-5DAD-76574ED31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6A Linear Models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C8F3-85B1-A364-889B-C4D467DAD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97E67-480D-416E-8B4F-E8896A45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52967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bivariate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68414"/>
            <a:ext cx="3754760" cy="36727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x: independent variable</a:t>
            </a:r>
          </a:p>
          <a:p>
            <a:r>
              <a:rPr lang="en-US" dirty="0"/>
              <a:t>y: dependent variable</a:t>
            </a:r>
          </a:p>
          <a:p>
            <a:endParaRPr lang="en-US" dirty="0"/>
          </a:p>
          <a:p>
            <a:r>
              <a:rPr lang="en-US" dirty="0"/>
              <a:t>Sometimes this makes sense</a:t>
            </a:r>
          </a:p>
          <a:p>
            <a:pPr lvl="1"/>
            <a:r>
              <a:rPr lang="en-US" dirty="0"/>
              <a:t>Age is affecting cerebellar volume</a:t>
            </a:r>
          </a:p>
          <a:p>
            <a:r>
              <a:rPr lang="en-US" dirty="0"/>
              <a:t>Sometimes it’s arbitrary</a:t>
            </a:r>
          </a:p>
          <a:p>
            <a:pPr lvl="1"/>
            <a:r>
              <a:rPr lang="en-US" dirty="0"/>
              <a:t>Cerebral volume and cerebellar volume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analysis, Semester </a:t>
            </a:r>
            <a:r>
              <a:rPr lang="en-150"/>
              <a:t>2020-2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6C311-76E6-4493-A800-03F6BFB61D22}" type="slidenum">
              <a:rPr lang="he-IL" smtClean="0"/>
              <a:pPr/>
              <a:t>4</a:t>
            </a:fld>
            <a:r>
              <a:rPr lang="en-CA"/>
              <a:t>/76</a:t>
            </a:r>
            <a:endParaRPr lang="en-US" dirty="0"/>
          </a:p>
        </p:txBody>
      </p:sp>
      <p:pic>
        <p:nvPicPr>
          <p:cNvPr id="1077250" name="Picture 2">
            <a:extLst>
              <a:ext uri="{FF2B5EF4-FFF2-40B4-BE49-F238E27FC236}">
                <a16:creationId xmlns:a16="http://schemas.microsoft.com/office/drawing/2014/main" id="{F8F84E2A-054F-63C1-B266-52EC3A82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75" y="1560734"/>
            <a:ext cx="4456951" cy="35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33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FA17-BAFB-559C-D92D-7BD703257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bivariate data</a:t>
            </a:r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D69F2-30BB-3821-BDC6-C0BDF675A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be linearly related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92A0CF-6B82-31CF-A99E-4E5BD1A87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A56D3-24C1-D044-A411-E1FD14A74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Probably not linearly related</a:t>
            </a:r>
            <a:endParaRPr lang="he-I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96A1CF-2B8A-7D99-B2AE-C57AA5A0A9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961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Data analysis, Semester </a:t>
            </a:r>
            <a:r>
              <a:rPr lang="en-150" dirty="0"/>
              <a:t>2025-2</a:t>
            </a:r>
            <a:r>
              <a:rPr lang="en-US" dirty="0"/>
              <a:t>, Lecture 6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4AFB-DD28-4056-BFEC-B57E966B448E}" type="slidenum">
              <a:rPr lang="he-IL"/>
              <a:pPr/>
              <a:t>6</a:t>
            </a:fld>
            <a:r>
              <a:rPr lang="en-US" dirty="0"/>
              <a:t> </a:t>
            </a:r>
            <a:r>
              <a:rPr lang="en-150" dirty="0"/>
              <a:t>/ 77</a:t>
            </a:r>
            <a:endParaRPr lang="en-US" dirty="0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bivariate population model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68414"/>
            <a:ext cx="8229600" cy="2016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Like the normal model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Where the mean depends on another variable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C7C772C-D9BE-49C6-D337-4BC335F99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222793"/>
              </p:ext>
            </p:extLst>
          </p:nvPr>
        </p:nvGraphicFramePr>
        <p:xfrm>
          <a:off x="2184116" y="3648024"/>
          <a:ext cx="3507339" cy="194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22360" imgH="787320" progId="Equation.DSMT4">
                  <p:embed/>
                </p:oleObj>
              </mc:Choice>
              <mc:Fallback>
                <p:oleObj name="Equation" r:id="rId3" imgW="142236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4116" y="3648024"/>
                        <a:ext cx="3507339" cy="1941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7CC05D7-F125-D975-CC6C-36A0E0066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06251"/>
              </p:ext>
            </p:extLst>
          </p:nvPr>
        </p:nvGraphicFramePr>
        <p:xfrm>
          <a:off x="8507455" y="3648024"/>
          <a:ext cx="3050632" cy="247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36480" imgH="1244520" progId="Equation.DSMT4">
                  <p:embed/>
                </p:oleObj>
              </mc:Choice>
              <mc:Fallback>
                <p:oleObj name="Equation" r:id="rId5" imgW="1536480" imgH="124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07455" y="3648024"/>
                        <a:ext cx="3050632" cy="2470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942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9F2E-9522-83AF-039C-8380B324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088"/>
          </a:xfrm>
        </p:spPr>
        <p:txBody>
          <a:bodyPr/>
          <a:lstStyle/>
          <a:p>
            <a:r>
              <a:rPr lang="en-US" dirty="0"/>
              <a:t>Bike rentals and temperature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DD4D2-D932-E217-7FC1-2225F0F87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1886"/>
            <a:ext cx="10515600" cy="1222374"/>
          </a:xfrm>
        </p:spPr>
        <p:txBody>
          <a:bodyPr/>
          <a:lstStyle/>
          <a:p>
            <a:r>
              <a:rPr lang="en-US" dirty="0"/>
              <a:t>Fewer people want to rent bikes when it is below freezing!</a:t>
            </a:r>
          </a:p>
          <a:p>
            <a:r>
              <a:rPr lang="en-US" dirty="0"/>
              <a:t>Which assumptions hold?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4A1FD-EE14-8DDD-7D9F-D0D9437BB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8186"/>
            <a:ext cx="10001866" cy="29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9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A565-71D9-FCA0-9333-3A392D05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bike data</a:t>
            </a:r>
            <a:endParaRPr lang="he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F21D83-8DC0-52A4-8B27-6692C7A148D4}"/>
              </a:ext>
            </a:extLst>
          </p:cNvPr>
          <p:cNvSpPr txBox="1"/>
          <p:nvPr/>
        </p:nvSpPr>
        <p:spPr>
          <a:xfrm>
            <a:off x="245806" y="4607303"/>
            <a:ext cx="896701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model_lb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l-GR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B0BD3D-611C-1E18-E827-42131151F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1761402"/>
            <a:ext cx="7847014" cy="228589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2501036-FE78-C81F-6220-70876BDCF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5743" y="377221"/>
            <a:ext cx="4486257" cy="39500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DAC4F2-03EA-DB7D-7725-EFA20F77EC67}"/>
              </a:ext>
            </a:extLst>
          </p:cNvPr>
          <p:cNvSpPr/>
          <p:nvPr/>
        </p:nvSpPr>
        <p:spPr>
          <a:xfrm>
            <a:off x="550605" y="5702710"/>
            <a:ext cx="8101781" cy="51573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1FEADE8-4FDA-E5C8-CBBB-2467BCF4117D}"/>
              </a:ext>
            </a:extLst>
          </p:cNvPr>
          <p:cNvSpPr/>
          <p:nvPr/>
        </p:nvSpPr>
        <p:spPr>
          <a:xfrm>
            <a:off x="8652387" y="5044162"/>
            <a:ext cx="3293807" cy="235974"/>
          </a:xfrm>
          <a:prstGeom prst="borderCallout1">
            <a:avLst>
              <a:gd name="adj1" fmla="val 47917"/>
              <a:gd name="adj2" fmla="val -1168"/>
              <a:gd name="adj3" fmla="val 270833"/>
              <a:gd name="adj4" fmla="val -3116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Using a deterministic variable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7554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4329-1E2A-214D-F5C2-A817BD08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variables in </a:t>
            </a:r>
            <a:r>
              <a:rPr lang="en-US" dirty="0" err="1"/>
              <a:t>PyMC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4B997-8CB9-B717-48DA-42694273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32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Deterministic variables</a:t>
            </a:r>
          </a:p>
          <a:p>
            <a:pPr lvl="1"/>
            <a:r>
              <a:rPr lang="en-US" dirty="0"/>
              <a:t>Get a new value at each MCMC sample</a:t>
            </a:r>
          </a:p>
          <a:p>
            <a:pPr lvl="1"/>
            <a:r>
              <a:rPr lang="en-US" dirty="0"/>
              <a:t>Can have both inputs and outputs</a:t>
            </a:r>
          </a:p>
          <a:p>
            <a:pPr lvl="1"/>
            <a:r>
              <a:rPr lang="en-US" dirty="0"/>
              <a:t>Are in the </a:t>
            </a:r>
            <a:r>
              <a:rPr lang="en-US" dirty="0" err="1"/>
              <a:t>PyTensor</a:t>
            </a:r>
            <a:r>
              <a:rPr lang="en-US" dirty="0"/>
              <a:t> graph</a:t>
            </a:r>
          </a:p>
          <a:p>
            <a:pPr lvl="1"/>
            <a:r>
              <a:rPr lang="en-US" dirty="0"/>
              <a:t>Are sampled in the posterior of the </a:t>
            </a:r>
            <a:r>
              <a:rPr lang="en-US" dirty="0" err="1"/>
              <a:t>InferenceData</a:t>
            </a:r>
            <a:r>
              <a:rPr lang="en-US" dirty="0"/>
              <a:t> object</a:t>
            </a:r>
          </a:p>
          <a:p>
            <a:pPr lvl="2"/>
            <a:r>
              <a:rPr lang="en-US" dirty="0"/>
              <a:t>This is what declaring the variable does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FB21A-C414-3EA4-25A1-AFD1AC32BC85}"/>
              </a:ext>
            </a:extLst>
          </p:cNvPr>
          <p:cNvSpPr txBox="1"/>
          <p:nvPr/>
        </p:nvSpPr>
        <p:spPr>
          <a:xfrm>
            <a:off x="540773" y="4728919"/>
            <a:ext cx="9045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Deterministic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l-GR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B2FD8-3AD6-496B-C6C0-4986075088C5}"/>
              </a:ext>
            </a:extLst>
          </p:cNvPr>
          <p:cNvSpPr txBox="1"/>
          <p:nvPr/>
        </p:nvSpPr>
        <p:spPr>
          <a:xfrm>
            <a:off x="540772" y="5727125"/>
            <a:ext cx="9045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β0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β1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temperature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l-GR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bikes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rented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E56C0-A2EC-AF45-2DE3-4748CA0D7856}"/>
              </a:ext>
            </a:extLst>
          </p:cNvPr>
          <p:cNvSpPr txBox="1"/>
          <p:nvPr/>
        </p:nvSpPr>
        <p:spPr>
          <a:xfrm>
            <a:off x="540772" y="4394003"/>
            <a:ext cx="375468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 a declared deterministic variable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53278-684E-C3CB-BEAD-A495C6C46877}"/>
              </a:ext>
            </a:extLst>
          </p:cNvPr>
          <p:cNvSpPr txBox="1"/>
          <p:nvPr/>
        </p:nvSpPr>
        <p:spPr>
          <a:xfrm>
            <a:off x="540772" y="5463944"/>
            <a:ext cx="407528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Without a declared deterministic variable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9711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5026</TotalTime>
  <Words>429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MathType 7.0 Equation</vt:lpstr>
      <vt:lpstr>Statistics 367-1-4361 Linear Models</vt:lpstr>
      <vt:lpstr>PowerPoint Presentation</vt:lpstr>
      <vt:lpstr>PowerPoint Presentation</vt:lpstr>
      <vt:lpstr>Some bivariate data</vt:lpstr>
      <vt:lpstr>Examples of bivariate data</vt:lpstr>
      <vt:lpstr>The bivariate population model</vt:lpstr>
      <vt:lpstr>Bike rentals and temperature</vt:lpstr>
      <vt:lpstr>Modeling the bike data</vt:lpstr>
      <vt:lpstr>Deterministic variables in PyMC</vt:lpstr>
      <vt:lpstr>The deterministic variable in the idata </vt:lpstr>
      <vt:lpstr>Posteriors converge to something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46</cp:revision>
  <dcterms:created xsi:type="dcterms:W3CDTF">2016-03-07T06:16:50Z</dcterms:created>
  <dcterms:modified xsi:type="dcterms:W3CDTF">2025-03-29T23:11:18Z</dcterms:modified>
</cp:coreProperties>
</file>