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9" r:id="rId19"/>
    <p:sldId id="304" r:id="rId20"/>
    <p:sldId id="305" r:id="rId21"/>
    <p:sldId id="307" r:id="rId22"/>
    <p:sldId id="308" r:id="rId23"/>
    <p:sldId id="531" r:id="rId24"/>
    <p:sldId id="540" r:id="rId25"/>
    <p:sldId id="413" r:id="rId26"/>
    <p:sldId id="532" r:id="rId27"/>
    <p:sldId id="349" r:id="rId28"/>
    <p:sldId id="402" r:id="rId29"/>
    <p:sldId id="564" r:id="rId30"/>
    <p:sldId id="530" r:id="rId31"/>
    <p:sldId id="559" r:id="rId32"/>
    <p:sldId id="561" r:id="rId33"/>
    <p:sldId id="563" r:id="rId34"/>
    <p:sldId id="560" r:id="rId35"/>
    <p:sldId id="562" r:id="rId36"/>
    <p:sldId id="541" r:id="rId37"/>
    <p:sldId id="529" r:id="rId38"/>
    <p:sldId id="533" r:id="rId39"/>
    <p:sldId id="375" r:id="rId40"/>
    <p:sldId id="376" r:id="rId41"/>
    <p:sldId id="378" r:id="rId42"/>
    <p:sldId id="534" r:id="rId43"/>
    <p:sldId id="557" r:id="rId44"/>
    <p:sldId id="558" r:id="rId45"/>
    <p:sldId id="565" r:id="rId46"/>
    <p:sldId id="566" r:id="rId47"/>
    <p:sldId id="567" r:id="rId48"/>
    <p:sldId id="571" r:id="rId49"/>
    <p:sldId id="568" r:id="rId50"/>
    <p:sldId id="569" r:id="rId51"/>
    <p:sldId id="570" r:id="rId52"/>
    <p:sldId id="542" r:id="rId53"/>
    <p:sldId id="535" r:id="rId54"/>
    <p:sldId id="536" r:id="rId55"/>
    <p:sldId id="537" r:id="rId56"/>
    <p:sldId id="538" r:id="rId57"/>
    <p:sldId id="311" r:id="rId5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49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flavors of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D2D4-7AE8-CD5D-CB6F-32AABD46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978A7-6C3C-FCEE-B5C9-C3AEF284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4E3376-FCBC-3868-3D3F-3CF6809F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Inference Data Objects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7C56-22DF-CB3D-70A8-FDFDB80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23BF-F810-10CA-3B82-E226278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912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5C9E-7981-F453-320D-D0467DDF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42-50C5-AB15-2095-A0610B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67AB-85BB-795F-2ECC-F8BFE889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9B20-4F5E-6E46-6CDA-40A8DE6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7FA-E3DB-FC71-66E8-CB5E236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E0B-C46E-37E5-305B-4E03CE9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49BF-2169-93D9-C467-6CCCD7F2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8F1C-078C-A4DC-7599-8BA6A79D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ED2-96D1-20CA-BEF8-615F4023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885-3858-5AD7-58CA-D9AFF24C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5E3-8591-CCF7-A9CD-D45AB147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32B5-3451-12FD-9DDF-DA4BEDC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DA24-4382-1518-9212-D609845E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B2-434B-BEF9-8693-D44A56A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654-85FB-3AF6-22AB-142A3E92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B506-2167-9DE3-360D-74035AEF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2D0D-D435-9006-EFB4-F25BA9B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A3B-C80F-CE56-C08C-D3CD769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4C6-448F-1280-48A5-2817327D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093B-BF05-5FCE-D48C-FE29025D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470-A66A-96CD-C6BC-BD002336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0F79-FD0B-C578-1844-1BBB5B7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FD5-B74C-C96C-8DF9-6E5EC61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12DC-9EDE-ABB0-AAAE-203B8F66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3747777"/>
            <a:ext cx="11414185" cy="19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1966304" y="5376393"/>
            <a:ext cx="2300471" cy="18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68023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originally built on a deep learning framework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Theano was the first deep learning framework</a:t>
            </a:r>
          </a:p>
          <a:p>
            <a:pPr lvl="1"/>
            <a:r>
              <a:rPr lang="en-US" dirty="0"/>
              <a:t>Key features</a:t>
            </a:r>
          </a:p>
          <a:p>
            <a:pPr lvl="2"/>
            <a:r>
              <a:rPr lang="en-US" dirty="0"/>
              <a:t>Manipulation of functions</a:t>
            </a:r>
          </a:p>
          <a:p>
            <a:pPr lvl="2"/>
            <a:r>
              <a:rPr lang="en-US" dirty="0"/>
              <a:t>Multi-dimensional matrix manipulation</a:t>
            </a:r>
          </a:p>
          <a:p>
            <a:pPr lvl="2"/>
            <a:r>
              <a:rPr lang="en-US" dirty="0"/>
              <a:t>Automatic differentiation</a:t>
            </a:r>
          </a:p>
          <a:p>
            <a:r>
              <a:rPr lang="en-US" dirty="0" err="1"/>
              <a:t>PyTorch</a:t>
            </a:r>
            <a:r>
              <a:rPr lang="en-US" dirty="0"/>
              <a:t> (Facebook) and TensorFlow (Google)</a:t>
            </a:r>
          </a:p>
          <a:p>
            <a:pPr lvl="1"/>
            <a:r>
              <a:rPr lang="en-US" dirty="0"/>
              <a:t>Build on Theano</a:t>
            </a:r>
          </a:p>
          <a:p>
            <a:pPr lvl="1"/>
            <a:r>
              <a:rPr lang="en-US" dirty="0"/>
              <a:t>And made it obsolete</a:t>
            </a:r>
          </a:p>
          <a:p>
            <a:r>
              <a:rPr lang="en-US" dirty="0" err="1"/>
              <a:t>PyMC</a:t>
            </a:r>
            <a:r>
              <a:rPr lang="en-US" dirty="0"/>
              <a:t> still needed Theano functionality</a:t>
            </a:r>
          </a:p>
          <a:p>
            <a:pPr lvl="1"/>
            <a:r>
              <a:rPr lang="en-US" dirty="0"/>
              <a:t>Forked Theano to </a:t>
            </a:r>
            <a:r>
              <a:rPr lang="en-US" dirty="0" err="1"/>
              <a:t>PyTensor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1901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40F-C212-7D1D-FD3E-579D372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graphical visualizer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4D9-45D5-E442-1893-CF961DC5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>
            <a:normAutofit/>
          </a:bodyPr>
          <a:lstStyle/>
          <a:p>
            <a:r>
              <a:rPr lang="en-US" dirty="0"/>
              <a:t>Visualize any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Shows: dimensionality, distributions, and dependencies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81CE-ECB0-ACC7-CCD3-A53967A3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89" y="2919796"/>
            <a:ext cx="2081091" cy="328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E16DC-376A-A311-9B6B-5F5A0A5D3D97}"/>
              </a:ext>
            </a:extLst>
          </p:cNvPr>
          <p:cNvSpPr txBox="1"/>
          <p:nvPr/>
        </p:nvSpPr>
        <p:spPr>
          <a:xfrm>
            <a:off x="1053846" y="3429000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model_to_graphviz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38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1C-10D3-6230-56CE-4A7718C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0D6A-A4C2-54B8-70DD-940A1FF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D5B6-F152-FD6B-1599-943F472B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3" y="3120351"/>
            <a:ext cx="5090033" cy="1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A02B-8216-10ED-7BAE-28EA2DD9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7CCF-FABD-1E05-0E8F-BD689B5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05C-DF29-E26B-CD5E-66928CA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dprint</a:t>
            </a:r>
            <a:r>
              <a:rPr lang="en-US" dirty="0"/>
              <a:t> show the graph of relationships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D924-66D3-B343-A248-0B73CC4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2908106"/>
            <a:ext cx="4191887" cy="130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66A9-6712-AFFE-7B18-CBDD839F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5" y="3015297"/>
            <a:ext cx="7289245" cy="28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CD2-7671-5FAC-E475-6074266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PyTensor</a:t>
            </a:r>
            <a:r>
              <a:rPr lang="en-US" dirty="0"/>
              <a:t> graphical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A4E-7156-BE20-B2A7-4006AEDC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3272-F280-1BDE-B13A-44D8CD0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51568"/>
            <a:ext cx="11549133" cy="3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20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B1A-3DBB-E992-5782-C0E49CC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nodes are (often) </a:t>
            </a:r>
            <a:r>
              <a:rPr lang="en-US" sz="3600" dirty="0" err="1"/>
              <a:t>PyTensor</a:t>
            </a:r>
            <a:r>
              <a:rPr lang="en-US" sz="3600" dirty="0"/>
              <a:t> random variables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7945-EB22-2B15-E09F-DCAC800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010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generate random values</a:t>
            </a:r>
          </a:p>
          <a:p>
            <a:pPr lvl="1"/>
            <a:r>
              <a:rPr lang="en-US" dirty="0" err="1"/>
              <a:t>PyTensor</a:t>
            </a:r>
            <a:r>
              <a:rPr lang="en-US" dirty="0"/>
              <a:t> generates the same one each call</a:t>
            </a:r>
          </a:p>
          <a:p>
            <a:pPr lvl="1"/>
            <a:r>
              <a:rPr lang="en-US" dirty="0" err="1"/>
              <a:t>PyMC</a:t>
            </a:r>
            <a:r>
              <a:rPr lang="en-US" dirty="0"/>
              <a:t>  takes care of ‘reseeding’ the random number generator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11F9-04F6-10E9-1680-AAB21EB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99" y="2722689"/>
            <a:ext cx="4896034" cy="345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CF9ED-0381-F846-CDCD-78333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" y="2722689"/>
            <a:ext cx="4896034" cy="3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6E5-2C51-DC56-8209-A3DB42A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PyTensor</a:t>
            </a:r>
            <a:r>
              <a:rPr lang="en-US" dirty="0"/>
              <a:t> cascades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2CB-D9FB-310F-DCA3-4A3AB2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Must draw theta in order to draw 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BD7B-8B3A-657A-A5C0-9A54BAA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6" y="2760133"/>
            <a:ext cx="61785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023-2C1C-5348-FADD-729C64E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joint probability density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350-982B-2DBF-745E-EA393DC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95"/>
            <a:ext cx="10515600" cy="866775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uses </a:t>
            </a:r>
            <a:r>
              <a:rPr lang="en-US" dirty="0" err="1"/>
              <a:t>PyTensor</a:t>
            </a:r>
            <a:r>
              <a:rPr lang="en-US" dirty="0"/>
              <a:t> to create a function that gives the probability of parameters and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92274-2B99-FD85-8972-15DC431E35FD}"/>
              </a:ext>
            </a:extLst>
          </p:cNvPr>
          <p:cNvSpPr txBox="1"/>
          <p:nvPr/>
        </p:nvSpPr>
        <p:spPr>
          <a:xfrm>
            <a:off x="1566333" y="2389262"/>
            <a:ext cx="7357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compile_logp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theta_logodds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theta:"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"Joint log probability:"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F30B-B1AC-FDE1-BB1E-4536D458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7" y="4991489"/>
            <a:ext cx="5545570" cy="118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DF658-C48C-C727-F05A-1FA6925E583E}"/>
              </a:ext>
            </a:extLst>
          </p:cNvPr>
          <p:cNvSpPr txBox="1"/>
          <p:nvPr/>
        </p:nvSpPr>
        <p:spPr>
          <a:xfrm>
            <a:off x="9478433" y="3189179"/>
            <a:ext cx="22944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uses a transformed value of theta. We will explain this in a few lectures.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72A73D-45C2-2F8A-FE12-EBFF86E4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08484"/>
              </p:ext>
            </p:extLst>
          </p:nvPr>
        </p:nvGraphicFramePr>
        <p:xfrm>
          <a:off x="402167" y="5831612"/>
          <a:ext cx="2858680" cy="4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67" y="5831612"/>
                        <a:ext cx="2858680" cy="4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19AFBF-157D-0F81-3F72-2D3357D05C66}"/>
              </a:ext>
            </a:extLst>
          </p:cNvPr>
          <p:cNvSpPr txBox="1"/>
          <p:nvPr/>
        </p:nvSpPr>
        <p:spPr>
          <a:xfrm>
            <a:off x="402167" y="546228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probability density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5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1630</Words>
  <Application>Microsoft Office PowerPoint</Application>
  <PresentationFormat>Widescreen</PresentationFormat>
  <Paragraphs>282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MathType 7.0 Equation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PyMC originally built on a deep learning framework</vt:lpstr>
      <vt:lpstr>The PyMC graphical visualizer</vt:lpstr>
      <vt:lpstr>Each PyMC object is a PyTensor object</vt:lpstr>
      <vt:lpstr>Each PyMC object is a PyTensor object</vt:lpstr>
      <vt:lpstr>The PyTensor graphical visualization</vt:lpstr>
      <vt:lpstr>PyMC nodes are (often) PyTensor random variables</vt:lpstr>
      <vt:lpstr>PyTensor cascades evaluation</vt:lpstr>
      <vt:lpstr>The log joint probability density function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6</cp:revision>
  <cp:lastPrinted>2025-03-02T19:02:30Z</cp:lastPrinted>
  <dcterms:created xsi:type="dcterms:W3CDTF">2016-03-07T06:16:50Z</dcterms:created>
  <dcterms:modified xsi:type="dcterms:W3CDTF">2025-03-02T22:47:45Z</dcterms:modified>
</cp:coreProperties>
</file>