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513" r:id="rId3"/>
    <p:sldId id="681" r:id="rId4"/>
    <p:sldId id="319" r:id="rId5"/>
    <p:sldId id="687" r:id="rId6"/>
    <p:sldId id="440" r:id="rId7"/>
    <p:sldId id="688" r:id="rId8"/>
    <p:sldId id="689" r:id="rId9"/>
    <p:sldId id="690" r:id="rId10"/>
    <p:sldId id="691" r:id="rId11"/>
    <p:sldId id="692" r:id="rId12"/>
    <p:sldId id="701" r:id="rId13"/>
    <p:sldId id="702" r:id="rId14"/>
    <p:sldId id="694" r:id="rId15"/>
    <p:sldId id="696" r:id="rId16"/>
    <p:sldId id="697" r:id="rId17"/>
    <p:sldId id="695" r:id="rId18"/>
    <p:sldId id="693" r:id="rId19"/>
    <p:sldId id="698" r:id="rId20"/>
    <p:sldId id="699" r:id="rId21"/>
    <p:sldId id="700" r:id="rId22"/>
    <p:sldId id="703" r:id="rId23"/>
    <p:sldId id="70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176CD-15D1-4787-BBAA-B7F61FF9E394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2BB13-6C3F-4B49-8DC9-C1247F20279C}" type="slidenum">
              <a:rPr lang="he-IL"/>
              <a:pPr/>
              <a:t>6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8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31.wmf"/><Relationship Id="rId26" Type="http://schemas.openxmlformats.org/officeDocument/2006/relationships/image" Target="../media/image35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image" Target="../media/image8.png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4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9.emf"/><Relationship Id="rId14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12" Type="http://schemas.openxmlformats.org/officeDocument/2006/relationships/image" Target="../media/image43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Statistics</a:t>
            </a:r>
            <a:br>
              <a:rPr lang="en-US" dirty="0"/>
            </a:br>
            <a:r>
              <a:rPr lang="en-US" dirty="0"/>
              <a:t>367-1-4361</a:t>
            </a:r>
            <a:br>
              <a:rPr lang="en-US" dirty="0"/>
            </a:br>
            <a:r>
              <a:rPr lang="en-US" dirty="0"/>
              <a:t>Linear Models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1E25-4864-330D-7243-7D93C610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deterministic variable in the </a:t>
            </a:r>
            <a:r>
              <a:rPr lang="en-US" dirty="0" err="1"/>
              <a:t>idata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8E70-108A-7D34-96B6-643F15CB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730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can be a large object</a:t>
            </a:r>
          </a:p>
          <a:p>
            <a:r>
              <a:rPr lang="en-US" dirty="0"/>
              <a:t>Which can be recalculated if necessary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390CB-14C9-4167-99E8-6E17A05C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64" y="2691326"/>
            <a:ext cx="7755288" cy="39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30AF-9A6E-EF12-AA7C-B59D424A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Posteriors are distributions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A78D-8254-5575-6E80-2BFAD3BF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1935"/>
            <a:ext cx="10515600" cy="1015028"/>
          </a:xfrm>
        </p:spPr>
        <p:txBody>
          <a:bodyPr>
            <a:normAutofit fontScale="92500"/>
          </a:bodyPr>
          <a:lstStyle/>
          <a:p>
            <a:r>
              <a:rPr lang="en-US" dirty="0"/>
              <a:t>This is a prediction about the number of bikes rented at each temperature</a:t>
            </a:r>
          </a:p>
          <a:p>
            <a:r>
              <a:rPr lang="en-US" dirty="0"/>
              <a:t>That </a:t>
            </a:r>
            <a:r>
              <a:rPr lang="en-US"/>
              <a:t>includes uncertainty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C0929-F0D0-A952-F09D-02579BFF1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4" y="1625542"/>
            <a:ext cx="7639665" cy="2405862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AAD97A6-87F4-D755-7358-53C08FFF1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452531"/>
              </p:ext>
            </p:extLst>
          </p:nvPr>
        </p:nvGraphicFramePr>
        <p:xfrm>
          <a:off x="8701088" y="2278063"/>
          <a:ext cx="19653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01088" y="2278063"/>
                        <a:ext cx="19653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CED4DE-552F-00E7-D47B-3F0BE4180014}"/>
              </a:ext>
            </a:extLst>
          </p:cNvPr>
          <p:cNvSpPr txBox="1"/>
          <p:nvPr/>
        </p:nvSpPr>
        <p:spPr>
          <a:xfrm>
            <a:off x="8718191" y="2872313"/>
            <a:ext cx="9989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But also:</a:t>
            </a:r>
            <a:endParaRPr lang="he-IL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CF3C71D-0202-4BBD-94C8-6CB6EE90B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262310"/>
              </p:ext>
            </p:extLst>
          </p:nvPr>
        </p:nvGraphicFramePr>
        <p:xfrm>
          <a:off x="9029700" y="3294063"/>
          <a:ext cx="19605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29700" y="3294063"/>
                        <a:ext cx="1960563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89214A8-6015-F22D-6E50-CF4742AE70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365191"/>
              </p:ext>
            </p:extLst>
          </p:nvPr>
        </p:nvGraphicFramePr>
        <p:xfrm>
          <a:off x="9029700" y="3752850"/>
          <a:ext cx="19240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203040" progId="Equation.DSMT4">
                  <p:embed/>
                </p:oleObj>
              </mc:Choice>
              <mc:Fallback>
                <p:oleObj name="Equation" r:id="rId7" imgW="850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29700" y="3752850"/>
                        <a:ext cx="19240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4DD1EB6-2A78-3C1C-E569-E8C0BFD3D0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712860"/>
              </p:ext>
            </p:extLst>
          </p:nvPr>
        </p:nvGraphicFramePr>
        <p:xfrm>
          <a:off x="8736900" y="1603602"/>
          <a:ext cx="1960563" cy="560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99920" imgH="228600" progId="Equation.DSMT4">
                  <p:embed/>
                </p:oleObj>
              </mc:Choice>
              <mc:Fallback>
                <p:oleObj name="Equation" r:id="rId9" imgW="799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36900" y="1603602"/>
                        <a:ext cx="1960563" cy="560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590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539F-4B3D-EBDA-8BA4-0533ADB2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 figure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A06E6-7286-844C-3A29-C9C808D37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4625"/>
            <a:ext cx="5661991" cy="3001617"/>
          </a:xfrm>
        </p:spPr>
        <p:txBody>
          <a:bodyPr>
            <a:normAutofit/>
          </a:bodyPr>
          <a:lstStyle/>
          <a:p>
            <a:r>
              <a:rPr lang="en-US" sz="2400" dirty="0"/>
              <a:t>Samples are from the </a:t>
            </a:r>
            <a:r>
              <a:rPr lang="en-US" sz="2400" b="1" dirty="0"/>
              <a:t>joint</a:t>
            </a:r>
            <a:r>
              <a:rPr lang="en-US" sz="2400" dirty="0"/>
              <a:t> distribution</a:t>
            </a:r>
          </a:p>
          <a:p>
            <a:pPr lvl="1"/>
            <a:r>
              <a:rPr lang="en-US" sz="2000" dirty="0"/>
              <a:t>Parameters may be correlated</a:t>
            </a:r>
          </a:p>
          <a:p>
            <a:pPr lvl="1"/>
            <a:r>
              <a:rPr lang="en-US" sz="2000" dirty="0"/>
              <a:t>Pair plots show these relationships</a:t>
            </a:r>
            <a:endParaRPr lang="he-I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5DC8C-F526-3A1E-3939-5720E5551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335" y="2232991"/>
            <a:ext cx="4149496" cy="4078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CDDFB3-D54B-955D-9032-6C43ECF7495B}"/>
              </a:ext>
            </a:extLst>
          </p:cNvPr>
          <p:cNvSpPr txBox="1"/>
          <p:nvPr/>
        </p:nvSpPr>
        <p:spPr>
          <a:xfrm>
            <a:off x="5719657" y="1755795"/>
            <a:ext cx="6273560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plot_pair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var_names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5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64EC-B6F9-B139-E80D-2AB0A651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of distribution of </a:t>
            </a:r>
            <a:r>
              <a:rPr lang="en-US" dirty="0" err="1"/>
              <a:t>mus</a:t>
            </a:r>
            <a:r>
              <a:rPr lang="en-US" dirty="0"/>
              <a:t> for different x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73014-3843-0A25-2F19-F45FEFACC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674"/>
            <a:ext cx="10515600" cy="626027"/>
          </a:xfrm>
        </p:spPr>
        <p:txBody>
          <a:bodyPr/>
          <a:lstStyle/>
          <a:p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4E79D-52E7-FBCC-4043-80FDC7AE1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817" y="2503276"/>
            <a:ext cx="7518745" cy="3711786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BD1A9A5-02C5-313E-3E12-2A238F76F2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460992"/>
              </p:ext>
            </p:extLst>
          </p:nvPr>
        </p:nvGraphicFramePr>
        <p:xfrm>
          <a:off x="602560" y="2886351"/>
          <a:ext cx="2190210" cy="626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59986" imgH="560900" progId="Equation.DSMT4">
                  <p:embed/>
                </p:oleObj>
              </mc:Choice>
              <mc:Fallback>
                <p:oleObj name="Equation" r:id="rId3" imgW="1959986" imgH="560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2560" y="2886351"/>
                        <a:ext cx="2190210" cy="626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EF2CC6A-E680-6111-8742-7858905704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86605"/>
              </p:ext>
            </p:extLst>
          </p:nvPr>
        </p:nvGraphicFramePr>
        <p:xfrm>
          <a:off x="602560" y="4241730"/>
          <a:ext cx="2460092" cy="52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80800" imgH="253800" progId="Equation.DSMT4">
                  <p:embed/>
                </p:oleObj>
              </mc:Choice>
              <mc:Fallback>
                <p:oleObj name="Equation" r:id="rId5" imgW="1180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2560" y="4241730"/>
                        <a:ext cx="2460092" cy="529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11C1252-E81B-5E4D-B756-D279EEFB55EE}"/>
              </a:ext>
            </a:extLst>
          </p:cNvPr>
          <p:cNvSpPr txBox="1"/>
          <p:nvPr/>
        </p:nvSpPr>
        <p:spPr>
          <a:xfrm>
            <a:off x="602560" y="2503276"/>
            <a:ext cx="195316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The regression line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7CCE8-D7CA-8B4F-18A5-60D2535835EB}"/>
              </a:ext>
            </a:extLst>
          </p:cNvPr>
          <p:cNvSpPr txBox="1"/>
          <p:nvPr/>
        </p:nvSpPr>
        <p:spPr>
          <a:xfrm>
            <a:off x="458526" y="3755258"/>
            <a:ext cx="37500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MCMC samples for the regression line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8E45E-78B7-098C-D006-5E2F5E20D3BA}"/>
              </a:ext>
            </a:extLst>
          </p:cNvPr>
          <p:cNvSpPr txBox="1"/>
          <p:nvPr/>
        </p:nvSpPr>
        <p:spPr>
          <a:xfrm>
            <a:off x="602560" y="4937178"/>
            <a:ext cx="323486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Calculated from MCMC samples </a:t>
            </a:r>
          </a:p>
          <a:p>
            <a:r>
              <a:rPr lang="en-US" dirty="0"/>
              <a:t>of the parameters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6932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D6D5-E581-417F-0550-015CA351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B6B2-1D83-8D02-AA33-8FCF5874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99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multiple samples from the posterior</a:t>
            </a:r>
          </a:p>
          <a:p>
            <a:pPr lvl="1"/>
            <a:r>
              <a:rPr lang="en-US" dirty="0"/>
              <a:t>Each red line is an MCMC sample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36733-24AA-BB05-0A27-14B049B7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03"/>
          <a:stretch/>
        </p:blipFill>
        <p:spPr>
          <a:xfrm>
            <a:off x="6243484" y="2539349"/>
            <a:ext cx="5614220" cy="4161334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A3C65AD-BF3A-24D8-1DBA-1F9FD73CB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544256"/>
              </p:ext>
            </p:extLst>
          </p:nvPr>
        </p:nvGraphicFramePr>
        <p:xfrm>
          <a:off x="804863" y="3797300"/>
          <a:ext cx="24479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640" imgH="457200" progId="Equation.DSMT4">
                  <p:embed/>
                </p:oleObj>
              </mc:Choice>
              <mc:Fallback>
                <p:oleObj name="Equation" r:id="rId3" imgW="1358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863" y="3797300"/>
                        <a:ext cx="2447925" cy="82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81E040C-EA31-74BB-4A1F-69D7434BD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322083"/>
              </p:ext>
            </p:extLst>
          </p:nvPr>
        </p:nvGraphicFramePr>
        <p:xfrm>
          <a:off x="500063" y="3133725"/>
          <a:ext cx="41068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47840" imgH="253800" progId="Equation.DSMT4">
                  <p:embed/>
                </p:oleObj>
              </mc:Choice>
              <mc:Fallback>
                <p:oleObj name="Equation" r:id="rId5" imgW="2247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063" y="3133725"/>
                        <a:ext cx="4106862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4DD5D81-0370-3CB4-9A99-DFEAD75BB0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365309"/>
              </p:ext>
            </p:extLst>
          </p:nvPr>
        </p:nvGraphicFramePr>
        <p:xfrm>
          <a:off x="1976331" y="4819650"/>
          <a:ext cx="1440795" cy="6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45760" imgH="253800" progId="Equation.DSMT4">
                  <p:embed/>
                </p:oleObj>
              </mc:Choice>
              <mc:Fallback>
                <p:oleObj name="Equation" r:id="rId7" imgW="545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6331" y="4819650"/>
                        <a:ext cx="1440795" cy="670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023565-6F20-AEBE-A02C-66B23833CC84}"/>
              </a:ext>
            </a:extLst>
          </p:cNvPr>
          <p:cNvSpPr txBox="1"/>
          <p:nvPr/>
        </p:nvSpPr>
        <p:spPr>
          <a:xfrm>
            <a:off x="534219" y="4994015"/>
            <a:ext cx="11881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Mean line:</a:t>
            </a:r>
            <a:endParaRPr lang="he-IL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A78CE24-4858-DD07-398E-AEB8C0C2E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834855"/>
              </p:ext>
            </p:extLst>
          </p:nvPr>
        </p:nvGraphicFramePr>
        <p:xfrm>
          <a:off x="1158875" y="5867400"/>
          <a:ext cx="36861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38000" imgH="253800" progId="Equation.DSMT4">
                  <p:embed/>
                </p:oleObj>
              </mc:Choice>
              <mc:Fallback>
                <p:oleObj name="Equation" r:id="rId9" imgW="163800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4DD5D81-0370-3CB4-9A99-DFEAD75BB0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58875" y="5867400"/>
                        <a:ext cx="368617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354441-1B47-176B-CD0F-8A40A450C5DA}"/>
              </a:ext>
            </a:extLst>
          </p:cNvPr>
          <p:cNvSpPr txBox="1"/>
          <p:nvPr/>
        </p:nvSpPr>
        <p:spPr>
          <a:xfrm>
            <a:off x="534219" y="5967876"/>
            <a:ext cx="72487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Lines: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3152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8A13F-3258-0175-86AC-B449AAD1A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8350-1517-DF66-2DA6-7AD9349F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3268-AABB-3A04-B402-740386E4A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99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multiple samples from the posterior</a:t>
            </a:r>
          </a:p>
          <a:p>
            <a:pPr lvl="1"/>
            <a:r>
              <a:rPr lang="en-US" dirty="0"/>
              <a:t>Each red line is an MCMC sample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40577-AA7B-3C9C-9CA9-3AC93015C8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03"/>
          <a:stretch/>
        </p:blipFill>
        <p:spPr>
          <a:xfrm>
            <a:off x="7775600" y="2539349"/>
            <a:ext cx="4082103" cy="3025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9780C6-D4C4-8F00-4EB6-B21FC356C3B3}"/>
              </a:ext>
            </a:extLst>
          </p:cNvPr>
          <p:cNvSpPr txBox="1"/>
          <p:nvPr/>
        </p:nvSpPr>
        <p:spPr>
          <a:xfrm>
            <a:off x="216309" y="3021139"/>
            <a:ext cx="695140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num_samples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plot_id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mean_line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4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7A873-C2B1-3492-7A1E-ADC643A5D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81B3-ABB9-FEE7-B37C-AB9EF8A1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59C96-0223-418E-AE2E-29457A84E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007"/>
            <a:ext cx="10515600" cy="1140542"/>
          </a:xfrm>
        </p:spPr>
        <p:txBody>
          <a:bodyPr>
            <a:normAutofit/>
          </a:bodyPr>
          <a:lstStyle/>
          <a:p>
            <a:r>
              <a:rPr lang="en-US" dirty="0"/>
              <a:t>Using multiple samples from the posterior</a:t>
            </a:r>
          </a:p>
          <a:p>
            <a:pPr lvl="1"/>
            <a:r>
              <a:rPr lang="en-US" dirty="0"/>
              <a:t>It can all be calculated from the </a:t>
            </a:r>
            <a:r>
              <a:rPr lang="en-US" dirty="0" err="1"/>
              <a:t>idata</a:t>
            </a:r>
            <a:r>
              <a:rPr lang="en-US" dirty="0"/>
              <a:t> object</a:t>
            </a:r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BFFA0-192F-643A-6639-2985A9C862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03"/>
          <a:stretch/>
        </p:blipFill>
        <p:spPr>
          <a:xfrm>
            <a:off x="7775600" y="2539349"/>
            <a:ext cx="4082103" cy="3025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B7F78B-A576-6D5F-D4A9-5CA35C7A2E3F}"/>
              </a:ext>
            </a:extLst>
          </p:cNvPr>
          <p:cNvSpPr txBox="1"/>
          <p:nvPr/>
        </p:nvSpPr>
        <p:spPr>
          <a:xfrm>
            <a:off x="216309" y="3021139"/>
            <a:ext cx="695140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num_samples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plot_id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mean_line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6606B-3652-53A1-A732-AEF292E3ECAF}"/>
              </a:ext>
            </a:extLst>
          </p:cNvPr>
          <p:cNvSpPr/>
          <p:nvPr/>
        </p:nvSpPr>
        <p:spPr>
          <a:xfrm>
            <a:off x="256010" y="3021139"/>
            <a:ext cx="6793718" cy="3021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EC077B-817C-C312-49F4-614EBCD2F146}"/>
              </a:ext>
            </a:extLst>
          </p:cNvPr>
          <p:cNvSpPr/>
          <p:nvPr/>
        </p:nvSpPr>
        <p:spPr>
          <a:xfrm>
            <a:off x="256011" y="3323303"/>
            <a:ext cx="6793718" cy="10618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9DB13-5942-98F8-A7CE-36CB450F7079}"/>
              </a:ext>
            </a:extLst>
          </p:cNvPr>
          <p:cNvSpPr/>
          <p:nvPr/>
        </p:nvSpPr>
        <p:spPr>
          <a:xfrm>
            <a:off x="256010" y="4385187"/>
            <a:ext cx="6793718" cy="52111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1F73D-B519-F828-8DD4-84C2E4CB763B}"/>
              </a:ext>
            </a:extLst>
          </p:cNvPr>
          <p:cNvSpPr txBox="1"/>
          <p:nvPr/>
        </p:nvSpPr>
        <p:spPr>
          <a:xfrm>
            <a:off x="2703871" y="5496232"/>
            <a:ext cx="541757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Get 50 samples</a:t>
            </a:r>
          </a:p>
          <a:p>
            <a:r>
              <a:rPr lang="en-US" dirty="0"/>
              <a:t>Create x values with the right dimensions</a:t>
            </a:r>
          </a:p>
          <a:p>
            <a:r>
              <a:rPr lang="en-US" dirty="0"/>
              <a:t>Create the lines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886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5" grpId="1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72780-B1AB-0A32-76CF-962BB22F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AF50-4731-5D2A-2F00-ECCA9955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23"/>
          </a:xfrm>
        </p:spPr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25D01-0DA4-69DF-5955-AF1571468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484" y="1219218"/>
                <a:ext cx="10515600" cy="133702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Using multiple samples from the posterior</a:t>
                </a:r>
              </a:p>
              <a:p>
                <a:r>
                  <a:rPr lang="en-US" dirty="0"/>
                  <a:t>Using an HDI patch</a:t>
                </a:r>
              </a:p>
              <a:p>
                <a:pPr lvl="1"/>
                <a:r>
                  <a:rPr lang="en-US" dirty="0"/>
                  <a:t>We can calculate the HDI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if we sampled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we can just use it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25D01-0DA4-69DF-5955-AF1571468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484" y="1219218"/>
                <a:ext cx="10515600" cy="1337026"/>
              </a:xfrm>
              <a:blipFill>
                <a:blip r:embed="rId2"/>
                <a:stretch>
                  <a:fillRect l="-812" t="-10502" b="-54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73A151C-6649-6879-03C8-663D413750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135" t="-28" r="-2732" b="28"/>
          <a:stretch/>
        </p:blipFill>
        <p:spPr>
          <a:xfrm>
            <a:off x="6538452" y="2757983"/>
            <a:ext cx="5319252" cy="394270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1A7CC17-7231-116E-1497-3E28A28308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466410"/>
              </p:ext>
            </p:extLst>
          </p:nvPr>
        </p:nvGraphicFramePr>
        <p:xfrm>
          <a:off x="436563" y="2746376"/>
          <a:ext cx="57531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49280" imgH="253800" progId="Equation.DSMT4">
                  <p:embed/>
                </p:oleObj>
              </mc:Choice>
              <mc:Fallback>
                <p:oleObj name="Equation" r:id="rId4" imgW="314928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81E040C-EA31-74BB-4A1F-69D7434BDF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6563" y="2746376"/>
                        <a:ext cx="5753100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EA6617D-4C84-FB37-57AC-A62B9E249EAC}"/>
              </a:ext>
            </a:extLst>
          </p:cNvPr>
          <p:cNvSpPr txBox="1"/>
          <p:nvPr/>
        </p:nvSpPr>
        <p:spPr>
          <a:xfrm>
            <a:off x="655484" y="425245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hdi_lines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hdi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"])</a:t>
            </a:r>
            <a:endParaRPr lang="el-GR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FE9FDF-A1A5-F36E-ACB1-5E329B2ADADF}"/>
              </a:ext>
            </a:extLst>
          </p:cNvPr>
          <p:cNvSpPr txBox="1"/>
          <p:nvPr/>
        </p:nvSpPr>
        <p:spPr>
          <a:xfrm>
            <a:off x="655484" y="4781139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np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argsort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bikes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temperature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fill_between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hdi_lines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"][:,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hdi_lines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"][:,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380597C-19F7-6019-25E4-5477D91C87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239283"/>
              </p:ext>
            </p:extLst>
          </p:nvPr>
        </p:nvGraphicFramePr>
        <p:xfrm>
          <a:off x="398643" y="3364672"/>
          <a:ext cx="6139809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52680" imgH="253800" progId="Equation.DSMT4">
                  <p:embed/>
                </p:oleObj>
              </mc:Choice>
              <mc:Fallback>
                <p:oleObj name="Equation" r:id="rId6" imgW="3352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8643" y="3364672"/>
                        <a:ext cx="6139809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35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1D4A6-C81D-C12D-383C-271A6661B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A4CA-A441-F041-8E93-6995C43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90187" cy="1325563"/>
          </a:xfrm>
        </p:spPr>
        <p:txBody>
          <a:bodyPr/>
          <a:lstStyle/>
          <a:p>
            <a:r>
              <a:rPr lang="en-US" dirty="0"/>
              <a:t>Uncertainty in means and values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D300-FBD7-F196-2480-E7F8928B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1934"/>
            <a:ext cx="5037663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is uncertainty:</a:t>
            </a:r>
          </a:p>
          <a:p>
            <a:pPr lvl="1"/>
            <a:r>
              <a:rPr lang="en-US" dirty="0"/>
              <a:t>In the mean</a:t>
            </a:r>
          </a:p>
          <a:p>
            <a:pPr lvl="1"/>
            <a:r>
              <a:rPr lang="en-US" dirty="0"/>
              <a:t>In the spread around the mean</a:t>
            </a:r>
          </a:p>
          <a:p>
            <a:pPr lvl="1"/>
            <a:r>
              <a:rPr lang="en-US" dirty="0"/>
              <a:t>In the specific values we would get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65237-63FF-201F-3CFC-0ECFBE39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531" y="299128"/>
            <a:ext cx="4847302" cy="1526498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E1D28B0-7CE4-6CB8-6F01-08C3A5BEE8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880291"/>
              </p:ext>
            </p:extLst>
          </p:nvPr>
        </p:nvGraphicFramePr>
        <p:xfrm>
          <a:off x="628804" y="2179637"/>
          <a:ext cx="19653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AAD97A6-87F4-D755-7358-53C08FFF18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804" y="2179637"/>
                        <a:ext cx="19653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D53635-0D0F-E965-7644-1E4CC96AFB12}"/>
              </a:ext>
            </a:extLst>
          </p:cNvPr>
          <p:cNvSpPr txBox="1"/>
          <p:nvPr/>
        </p:nvSpPr>
        <p:spPr>
          <a:xfrm>
            <a:off x="645907" y="2773887"/>
            <a:ext cx="9989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But also:</a:t>
            </a:r>
            <a:endParaRPr lang="he-IL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520849F-3485-B459-D24E-E62168027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261951"/>
              </p:ext>
            </p:extLst>
          </p:nvPr>
        </p:nvGraphicFramePr>
        <p:xfrm>
          <a:off x="957416" y="3195637"/>
          <a:ext cx="19605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CF3C71D-0202-4BBD-94C8-6CB6EE90B2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7416" y="3195637"/>
                        <a:ext cx="1960563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DA14D72-067C-6B45-360E-1B80A512E3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123951"/>
              </p:ext>
            </p:extLst>
          </p:nvPr>
        </p:nvGraphicFramePr>
        <p:xfrm>
          <a:off x="957416" y="3654424"/>
          <a:ext cx="19240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203040" progId="Equation.DSMT4">
                  <p:embed/>
                </p:oleObj>
              </mc:Choice>
              <mc:Fallback>
                <p:oleObj name="Equation" r:id="rId7" imgW="85068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89214A8-6015-F22D-6E50-CF4742AE70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7416" y="3654424"/>
                        <a:ext cx="19240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BA87F79-4085-AA62-4AC5-3B66F7E75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759458"/>
              </p:ext>
            </p:extLst>
          </p:nvPr>
        </p:nvGraphicFramePr>
        <p:xfrm>
          <a:off x="4527550" y="2080892"/>
          <a:ext cx="1568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60240" imgH="228600" progId="Equation.DSMT4">
                  <p:embed/>
                </p:oleObj>
              </mc:Choice>
              <mc:Fallback>
                <p:oleObj name="Equation" r:id="rId9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27550" y="2080892"/>
                        <a:ext cx="15684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C9C581B-5240-09D7-DBE9-F30214A7E0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104484"/>
              </p:ext>
            </p:extLst>
          </p:nvPr>
        </p:nvGraphicFramePr>
        <p:xfrm>
          <a:off x="4527550" y="3159586"/>
          <a:ext cx="1348314" cy="46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60240" imgH="228600" progId="Equation.DSMT4">
                  <p:embed/>
                </p:oleObj>
              </mc:Choice>
              <mc:Fallback>
                <p:oleObj name="Equation" r:id="rId11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27550" y="3159586"/>
                        <a:ext cx="1348314" cy="466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55BF41F-C34B-837B-F99E-CBB119B56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415162"/>
              </p:ext>
            </p:extLst>
          </p:nvPr>
        </p:nvGraphicFramePr>
        <p:xfrm>
          <a:off x="4527549" y="3709404"/>
          <a:ext cx="1348314" cy="46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60240" imgH="228600" progId="Equation.DSMT4">
                  <p:embed/>
                </p:oleObj>
              </mc:Choice>
              <mc:Fallback>
                <p:oleObj name="Equation" r:id="rId13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27549" y="3709404"/>
                        <a:ext cx="1348314" cy="466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03B63C1-8E94-7169-56C2-81CE24E3D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269115"/>
              </p:ext>
            </p:extLst>
          </p:nvPr>
        </p:nvGraphicFramePr>
        <p:xfrm>
          <a:off x="6819696" y="2080891"/>
          <a:ext cx="1876624" cy="43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90360" imgH="228600" progId="Equation.DSMT4">
                  <p:embed/>
                </p:oleObj>
              </mc:Choice>
              <mc:Fallback>
                <p:oleObj name="Equation" r:id="rId15" imgW="990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19696" y="2080891"/>
                        <a:ext cx="1876624" cy="433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ED70279-D847-F191-F21C-12EAF0626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023119"/>
              </p:ext>
            </p:extLst>
          </p:nvPr>
        </p:nvGraphicFramePr>
        <p:xfrm>
          <a:off x="9625872" y="2084066"/>
          <a:ext cx="1862865" cy="42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90360" imgH="228600" progId="Equation.DSMT4">
                  <p:embed/>
                </p:oleObj>
              </mc:Choice>
              <mc:Fallback>
                <p:oleObj name="Equation" r:id="rId17" imgW="990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625872" y="2084066"/>
                        <a:ext cx="1862865" cy="429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06523D2-2092-C296-7915-E4863CAA4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457423"/>
              </p:ext>
            </p:extLst>
          </p:nvPr>
        </p:nvGraphicFramePr>
        <p:xfrm>
          <a:off x="6877052" y="3134759"/>
          <a:ext cx="1876624" cy="43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990360" imgH="228600" progId="Equation.DSMT4">
                  <p:embed/>
                </p:oleObj>
              </mc:Choice>
              <mc:Fallback>
                <p:oleObj name="Equation" r:id="rId19" imgW="990360" imgH="2286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03B63C1-8E94-7169-56C2-81CE24E3D8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77052" y="3134759"/>
                        <a:ext cx="1876624" cy="433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4646FDC-2514-8C01-4DE5-4E7A96C24D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245107"/>
              </p:ext>
            </p:extLst>
          </p:nvPr>
        </p:nvGraphicFramePr>
        <p:xfrm>
          <a:off x="9683228" y="3137934"/>
          <a:ext cx="1862865" cy="42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990360" imgH="228600" progId="Equation.DSMT4">
                  <p:embed/>
                </p:oleObj>
              </mc:Choice>
              <mc:Fallback>
                <p:oleObj name="Equation" r:id="rId21" imgW="990360" imgH="2286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ED70279-D847-F191-F21C-12EAF0626A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683228" y="3137934"/>
                        <a:ext cx="1862865" cy="429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85C4900-6D38-E9D9-150F-836065BF7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036520"/>
              </p:ext>
            </p:extLst>
          </p:nvPr>
        </p:nvGraphicFramePr>
        <p:xfrm>
          <a:off x="6877052" y="3684874"/>
          <a:ext cx="1876624" cy="43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990360" imgH="228600" progId="Equation.DSMT4">
                  <p:embed/>
                </p:oleObj>
              </mc:Choice>
              <mc:Fallback>
                <p:oleObj name="Equation" r:id="rId23" imgW="990360" imgH="2286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C06523D2-2092-C296-7915-E4863CAA4F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77052" y="3684874"/>
                        <a:ext cx="1876624" cy="433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5FCB0F7-94CA-58BD-1E4F-0DCE82FC36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754079"/>
              </p:ext>
            </p:extLst>
          </p:nvPr>
        </p:nvGraphicFramePr>
        <p:xfrm>
          <a:off x="9683228" y="3688049"/>
          <a:ext cx="1862865" cy="42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90360" imgH="228600" progId="Equation.DSMT4">
                  <p:embed/>
                </p:oleObj>
              </mc:Choice>
              <mc:Fallback>
                <p:oleObj name="Equation" r:id="rId25" imgW="990360" imgH="2286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4646FDC-2514-8C01-4DE5-4E7A96C24D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683228" y="3688049"/>
                        <a:ext cx="1862865" cy="429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95A96D9-A076-D5EB-8832-889F7D1927B0}"/>
              </a:ext>
            </a:extLst>
          </p:cNvPr>
          <p:cNvSpPr txBox="1"/>
          <p:nvPr/>
        </p:nvSpPr>
        <p:spPr>
          <a:xfrm>
            <a:off x="6537189" y="5387353"/>
            <a:ext cx="506407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/>
              <a:t>What value would be surprising to us?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400165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37D3-EA9B-9416-6366-2192CE17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bikes will actually be rented?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E4BC-13FC-9B3B-4C6A-C55F2BE50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8"/>
            <a:ext cx="10515600" cy="907743"/>
          </a:xfrm>
        </p:spPr>
        <p:txBody>
          <a:bodyPr/>
          <a:lstStyle/>
          <a:p>
            <a:r>
              <a:rPr lang="en-US" dirty="0"/>
              <a:t>Posterior predictive sampling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06581-3F5A-1FE0-923F-70FB383173D1}"/>
              </a:ext>
            </a:extLst>
          </p:cNvPr>
          <p:cNvSpPr txBox="1"/>
          <p:nvPr/>
        </p:nvSpPr>
        <p:spPr>
          <a:xfrm>
            <a:off x="1101212" y="2575379"/>
            <a:ext cx="75118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MCMC samples of the posterior distribution of the parameters</a:t>
            </a:r>
            <a:endParaRPr lang="he-IL" sz="20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DB28F7A-037E-ADE4-ED2E-E446816D8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943097"/>
              </p:ext>
            </p:extLst>
          </p:nvPr>
        </p:nvGraphicFramePr>
        <p:xfrm>
          <a:off x="1988164" y="3089041"/>
          <a:ext cx="1738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53800" progId="Equation.DSMT4">
                  <p:embed/>
                </p:oleObj>
              </mc:Choice>
              <mc:Fallback>
                <p:oleObj name="Equation" r:id="rId2" imgW="914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8164" y="3089041"/>
                        <a:ext cx="1738313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CA9E63-DF5F-8CCA-B5C9-349151460077}"/>
              </a:ext>
            </a:extLst>
          </p:cNvPr>
          <p:cNvSpPr txBox="1"/>
          <p:nvPr/>
        </p:nvSpPr>
        <p:spPr>
          <a:xfrm>
            <a:off x="1101212" y="3780914"/>
            <a:ext cx="75118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Samples of posterior distributions calculated from the parameters </a:t>
            </a:r>
            <a:endParaRPr lang="he-IL" sz="20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F7CEE98-75A4-2BFB-14A1-9BA6FF4515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918385"/>
              </p:ext>
            </p:extLst>
          </p:nvPr>
        </p:nvGraphicFramePr>
        <p:xfrm>
          <a:off x="1988164" y="4196061"/>
          <a:ext cx="186050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253800" progId="Equation.DSMT4">
                  <p:embed/>
                </p:oleObj>
              </mc:Choice>
              <mc:Fallback>
                <p:oleObj name="Equation" r:id="rId4" imgW="1180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8164" y="4196061"/>
                        <a:ext cx="186050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9E210-7934-949A-BA54-19CAB61D668C}"/>
              </a:ext>
            </a:extLst>
          </p:cNvPr>
          <p:cNvSpPr txBox="1"/>
          <p:nvPr/>
        </p:nvSpPr>
        <p:spPr>
          <a:xfrm>
            <a:off x="1101212" y="4948614"/>
            <a:ext cx="75118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Data sampled given the posterior distributions of the parameters </a:t>
            </a:r>
            <a:endParaRPr lang="he-IL" sz="20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0BF9178-1C5A-0184-E152-091D831DB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88744"/>
              </p:ext>
            </p:extLst>
          </p:nvPr>
        </p:nvGraphicFramePr>
        <p:xfrm>
          <a:off x="1887538" y="5341938"/>
          <a:ext cx="20605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880" imgH="304560" progId="Equation.DSMT4">
                  <p:embed/>
                </p:oleObj>
              </mc:Choice>
              <mc:Fallback>
                <p:oleObj name="Equation" r:id="rId6" imgW="1307880" imgH="304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F7CEE98-75A4-2BFB-14A1-9BA6FF4515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87538" y="5341938"/>
                        <a:ext cx="206057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A8160BF-74EC-4EBA-B303-C72D813987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070847"/>
              </p:ext>
            </p:extLst>
          </p:nvPr>
        </p:nvGraphicFramePr>
        <p:xfrm>
          <a:off x="3726477" y="3074003"/>
          <a:ext cx="2051046" cy="48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9119" imgH="381000" progId="Equation.DSMT4">
                  <p:embed/>
                </p:oleObj>
              </mc:Choice>
              <mc:Fallback>
                <p:oleObj name="Equation" r:id="rId8" imgW="1619119" imgH="3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26477" y="3074003"/>
                        <a:ext cx="2051046" cy="482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11AC0B2-E1DA-1EC3-1CD1-94D756DC3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364278"/>
              </p:ext>
            </p:extLst>
          </p:nvPr>
        </p:nvGraphicFramePr>
        <p:xfrm>
          <a:off x="3848671" y="4181024"/>
          <a:ext cx="116031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560" imgH="253800" progId="Equation.DSMT4">
                  <p:embed/>
                </p:oleObj>
              </mc:Choice>
              <mc:Fallback>
                <p:oleObj name="Equation" r:id="rId10" imgW="736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48671" y="4181024"/>
                        <a:ext cx="116031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035190F-A77E-DE04-CB4B-50E285EF79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239634"/>
              </p:ext>
            </p:extLst>
          </p:nvPr>
        </p:nvGraphicFramePr>
        <p:xfrm>
          <a:off x="1887538" y="5876601"/>
          <a:ext cx="265863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49080" imgH="279360" progId="Equation.DSMT4">
                  <p:embed/>
                </p:oleObj>
              </mc:Choice>
              <mc:Fallback>
                <p:oleObj name="Equation" r:id="rId12" imgW="15490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87538" y="5876601"/>
                        <a:ext cx="265863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A2AAF12-AC52-4753-9577-8E677A4A2A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506279"/>
              </p:ext>
            </p:extLst>
          </p:nvPr>
        </p:nvGraphicFramePr>
        <p:xfrm>
          <a:off x="4612595" y="5870706"/>
          <a:ext cx="124214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600" imgH="279360" progId="Equation.DSMT4">
                  <p:embed/>
                </p:oleObj>
              </mc:Choice>
              <mc:Fallback>
                <p:oleObj name="Equation" r:id="rId14" imgW="723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12595" y="5870706"/>
                        <a:ext cx="1242147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908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5A Review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8107-1062-6438-39DF-3EC98E8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2C6C6-4F21-0D14-8FF0-C18047062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36C1-47F2-7B7E-C6A8-52B043E0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bikes will actually be rented?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5705-F313-4B80-17CB-B8B88467F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7"/>
            <a:ext cx="10515600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Posterior predictive sampling</a:t>
            </a:r>
          </a:p>
          <a:p>
            <a:r>
              <a:rPr lang="en-US" dirty="0"/>
              <a:t>Practically</a:t>
            </a:r>
          </a:p>
          <a:p>
            <a:pPr lvl="1"/>
            <a:r>
              <a:rPr lang="en-US" dirty="0"/>
              <a:t>Sample from the posterior distribution of the parameters</a:t>
            </a:r>
          </a:p>
          <a:p>
            <a:pPr lvl="1"/>
            <a:r>
              <a:rPr lang="en-US" dirty="0"/>
              <a:t>Sample from the likelihood given these posterior samples</a:t>
            </a:r>
            <a:endParaRPr lang="he-IL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4E5ADF0-56C3-4D4C-EDBB-4767BEE53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780800"/>
              </p:ext>
            </p:extLst>
          </p:nvPr>
        </p:nvGraphicFramePr>
        <p:xfrm>
          <a:off x="1004236" y="3298314"/>
          <a:ext cx="1738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53800" progId="Equation.DSMT4">
                  <p:embed/>
                </p:oleObj>
              </mc:Choice>
              <mc:Fallback>
                <p:oleObj name="Equation" r:id="rId2" imgW="91440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DB28F7A-037E-ADE4-ED2E-E446816D8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4236" y="3298314"/>
                        <a:ext cx="1738313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C62EEF0-A663-7F33-DB36-6E7688A422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809058"/>
              </p:ext>
            </p:extLst>
          </p:nvPr>
        </p:nvGraphicFramePr>
        <p:xfrm>
          <a:off x="1004236" y="3949499"/>
          <a:ext cx="186050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253800" progId="Equation.DSMT4">
                  <p:embed/>
                </p:oleObj>
              </mc:Choice>
              <mc:Fallback>
                <p:oleObj name="Equation" r:id="rId4" imgW="118080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F7CEE98-75A4-2BFB-14A1-9BA6FF4515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236" y="3949499"/>
                        <a:ext cx="186050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8D2266C-6527-982A-F671-C2DFAEE927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585479"/>
              </p:ext>
            </p:extLst>
          </p:nvPr>
        </p:nvGraphicFramePr>
        <p:xfrm>
          <a:off x="1004236" y="4533414"/>
          <a:ext cx="20605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880" imgH="304560" progId="Equation.DSMT4">
                  <p:embed/>
                </p:oleObj>
              </mc:Choice>
              <mc:Fallback>
                <p:oleObj name="Equation" r:id="rId6" imgW="1307880" imgH="3045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0BF9178-1C5A-0184-E152-091D831DB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04236" y="4533414"/>
                        <a:ext cx="206057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18D1E07-1454-5634-A8F0-B178FC9DA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573763"/>
              </p:ext>
            </p:extLst>
          </p:nvPr>
        </p:nvGraphicFramePr>
        <p:xfrm>
          <a:off x="2761297" y="3331865"/>
          <a:ext cx="2051046" cy="48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9119" imgH="381000" progId="Equation.DSMT4">
                  <p:embed/>
                </p:oleObj>
              </mc:Choice>
              <mc:Fallback>
                <p:oleObj name="Equation" r:id="rId8" imgW="1619119" imgH="3810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A8160BF-74EC-4EBA-B303-C72D813987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61297" y="3331865"/>
                        <a:ext cx="2051046" cy="482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48FD5FB-F110-C729-8126-4DEAE844C4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288244"/>
              </p:ext>
            </p:extLst>
          </p:nvPr>
        </p:nvGraphicFramePr>
        <p:xfrm>
          <a:off x="2864743" y="3934462"/>
          <a:ext cx="116031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560" imgH="253800" progId="Equation.DSMT4">
                  <p:embed/>
                </p:oleObj>
              </mc:Choice>
              <mc:Fallback>
                <p:oleObj name="Equation" r:id="rId10" imgW="736560" imgH="2538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11AC0B2-E1DA-1EC3-1CD1-94D756DC3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64743" y="3934462"/>
                        <a:ext cx="116031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7F1C81A-F83D-4B19-2260-93D47DECE726}"/>
              </a:ext>
            </a:extLst>
          </p:cNvPr>
          <p:cNvSpPr txBox="1"/>
          <p:nvPr/>
        </p:nvSpPr>
        <p:spPr>
          <a:xfrm>
            <a:off x="5427405" y="3376059"/>
            <a:ext cx="6646607" cy="4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sample_posterior_predictive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extend_inferencedata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86CA6E-CBC4-D236-2B04-FA177B02EA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3707" y="3949499"/>
            <a:ext cx="5344057" cy="279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86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AC76-8653-870F-3428-F4437146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posterior predictive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F35A-1EA0-299B-88F9-C63CB4BD1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68"/>
            <a:ext cx="10515600" cy="986401"/>
          </a:xfrm>
        </p:spPr>
        <p:txBody>
          <a:bodyPr/>
          <a:lstStyle/>
          <a:p>
            <a:r>
              <a:rPr lang="en-US" dirty="0"/>
              <a:t>Visualize uncertainty in both posterior mean and posterior predictive</a:t>
            </a:r>
          </a:p>
          <a:p>
            <a:pPr lvl="1"/>
            <a:r>
              <a:rPr lang="en-US" dirty="0"/>
              <a:t>Also show 2 different HDIs for posterior predictive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B4F60-9A4F-8970-E4E3-E82C953C4F3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0747" y="2812026"/>
            <a:ext cx="8939205" cy="36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6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5573B-E7BF-0A81-6238-1E206A4D2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7F48-F3D5-60F6-1493-6E45C7AB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posterior predictive is also a tests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5EE5-1B82-7D2E-E884-54DDFCE9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68"/>
            <a:ext cx="10515600" cy="986401"/>
          </a:xfrm>
        </p:spPr>
        <p:txBody>
          <a:bodyPr/>
          <a:lstStyle/>
          <a:p>
            <a:r>
              <a:rPr lang="en-US" dirty="0"/>
              <a:t>Even after fitting, the model will generate negative bike rentals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D7A04-4D43-F668-72E3-C482BB19EEB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0747" y="2812026"/>
            <a:ext cx="8939205" cy="36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8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F712-CAA6-BF28-F2DD-26316D86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normal distribution: </a:t>
            </a:r>
            <a:br>
              <a:rPr lang="en-US" dirty="0"/>
            </a:br>
            <a:r>
              <a:rPr lang="en-US" dirty="0"/>
              <a:t>Generalized Linear Models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A22E4-87E5-E1CE-1B62-464624A69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Model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DE9BF0-25B6-C2AF-242A-2584208A7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656108"/>
          </a:xfrm>
        </p:spPr>
        <p:txBody>
          <a:bodyPr/>
          <a:lstStyle/>
          <a:p>
            <a:r>
              <a:rPr lang="en-US" dirty="0"/>
              <a:t>Gaussian likelihood</a:t>
            </a:r>
          </a:p>
          <a:p>
            <a:r>
              <a:rPr lang="en-US" dirty="0"/>
              <a:t>Linear prediction used directly</a:t>
            </a:r>
            <a:endParaRPr lang="he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0100CB-6BE5-2EE3-1103-2ADF7F828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Generalized Linear Model</a:t>
            </a:r>
            <a:endParaRPr lang="he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7BA00-B0A7-11B5-D8BA-821235706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192282"/>
          </a:xfrm>
        </p:spPr>
        <p:txBody>
          <a:bodyPr/>
          <a:lstStyle/>
          <a:p>
            <a:r>
              <a:rPr lang="en-US" dirty="0"/>
              <a:t>Parameterized likelihood</a:t>
            </a:r>
          </a:p>
          <a:p>
            <a:r>
              <a:rPr lang="en-US" dirty="0"/>
              <a:t>Linear prediction transformed</a:t>
            </a:r>
            <a:endParaRPr lang="he-IL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0D30A9F-F44B-772B-0A4D-ABB1D247B6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344392"/>
              </p:ext>
            </p:extLst>
          </p:nvPr>
        </p:nvGraphicFramePr>
        <p:xfrm>
          <a:off x="1006475" y="3644900"/>
          <a:ext cx="3063875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1371600" progId="Equation.DSMT4">
                  <p:embed/>
                </p:oleObj>
              </mc:Choice>
              <mc:Fallback>
                <p:oleObj name="Equation" r:id="rId2" imgW="144756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6475" y="3644900"/>
                        <a:ext cx="3063875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D3D2DC8-8C96-07D9-C212-7AD90F901D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158530"/>
              </p:ext>
            </p:extLst>
          </p:nvPr>
        </p:nvGraphicFramePr>
        <p:xfrm>
          <a:off x="6008688" y="3684588"/>
          <a:ext cx="3954462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400" imgH="1333440" progId="Equation.DSMT4">
                  <p:embed/>
                </p:oleObj>
              </mc:Choice>
              <mc:Fallback>
                <p:oleObj name="Equation" r:id="rId4" imgW="184140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08688" y="3684588"/>
                        <a:ext cx="3954462" cy="286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081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870B0-ECC8-45AE-D4E3-676E55C85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F5C1D7-29ED-5239-D5EF-25540F0E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8DF6AA-C04D-BBD6-5DAD-76574ED31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6A Linear Models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C8F3-85B1-A364-889B-C4D467DA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97E67-480D-416E-8B4F-E8896A45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52967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bivariate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68414"/>
            <a:ext cx="3754760" cy="36727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x: independent variable</a:t>
            </a:r>
          </a:p>
          <a:p>
            <a:r>
              <a:rPr lang="en-US" dirty="0"/>
              <a:t>y: dependent variable</a:t>
            </a:r>
          </a:p>
          <a:p>
            <a:endParaRPr lang="en-US" dirty="0"/>
          </a:p>
          <a:p>
            <a:r>
              <a:rPr lang="en-US" dirty="0"/>
              <a:t>Sometimes this makes sense</a:t>
            </a:r>
          </a:p>
          <a:p>
            <a:pPr lvl="1"/>
            <a:r>
              <a:rPr lang="en-US" dirty="0"/>
              <a:t>Age is affecting cerebellar volume</a:t>
            </a:r>
          </a:p>
          <a:p>
            <a:r>
              <a:rPr lang="en-US" dirty="0"/>
              <a:t>Sometimes it’s arbitrary</a:t>
            </a:r>
          </a:p>
          <a:p>
            <a:pPr lvl="1"/>
            <a:r>
              <a:rPr lang="en-US" dirty="0"/>
              <a:t>Cerebral volume and cerebellar volume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analysis, Semester </a:t>
            </a:r>
            <a:r>
              <a:rPr lang="en-150"/>
              <a:t>2020-2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4</a:t>
            </a:fld>
            <a:r>
              <a:rPr lang="en-CA"/>
              <a:t>/76</a:t>
            </a:r>
            <a:endParaRPr lang="en-US" dirty="0"/>
          </a:p>
        </p:txBody>
      </p:sp>
      <p:pic>
        <p:nvPicPr>
          <p:cNvPr id="1077250" name="Picture 2">
            <a:extLst>
              <a:ext uri="{FF2B5EF4-FFF2-40B4-BE49-F238E27FC236}">
                <a16:creationId xmlns:a16="http://schemas.microsoft.com/office/drawing/2014/main" id="{F8F84E2A-054F-63C1-B266-52EC3A82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75" y="1560734"/>
            <a:ext cx="4456951" cy="35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33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FA17-BAFB-559C-D92D-7BD70325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bivariate data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D69F2-30BB-3821-BDC6-C0BDF675A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be linearly related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92A0CF-6B82-31CF-A99E-4E5BD1A87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A56D3-24C1-D044-A411-E1FD14A74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Probably not linearly related</a:t>
            </a:r>
            <a:endParaRPr lang="he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96A1CF-2B8A-7D99-B2AE-C57AA5A0A9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961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2025-2</a:t>
            </a:r>
            <a:r>
              <a:rPr lang="en-US" dirty="0"/>
              <a:t>, Lecture 6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4AFB-DD28-4056-BFEC-B57E966B448E}" type="slidenum">
              <a:rPr lang="he-IL"/>
              <a:pPr/>
              <a:t>6</a:t>
            </a:fld>
            <a:r>
              <a:rPr lang="en-US" dirty="0"/>
              <a:t> </a:t>
            </a:r>
            <a:r>
              <a:rPr lang="en-150" dirty="0"/>
              <a:t>/ 77</a:t>
            </a:r>
            <a:endParaRPr lang="en-US" dirty="0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bivariate population model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4"/>
            <a:ext cx="8229600" cy="2016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Like the normal model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Where the mean depends on another variable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C7C772C-D9BE-49C6-D337-4BC335F99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22793"/>
              </p:ext>
            </p:extLst>
          </p:nvPr>
        </p:nvGraphicFramePr>
        <p:xfrm>
          <a:off x="2184116" y="3648024"/>
          <a:ext cx="3507339" cy="194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360" imgH="787320" progId="Equation.DSMT4">
                  <p:embed/>
                </p:oleObj>
              </mc:Choice>
              <mc:Fallback>
                <p:oleObj name="Equation" r:id="rId3" imgW="14223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4116" y="3648024"/>
                        <a:ext cx="3507339" cy="1941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7CC05D7-F125-D975-CC6C-36A0E00662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700554"/>
              </p:ext>
            </p:extLst>
          </p:nvPr>
        </p:nvGraphicFramePr>
        <p:xfrm>
          <a:off x="8321670" y="3008085"/>
          <a:ext cx="3321060" cy="2689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6480" imgH="1244520" progId="Equation.DSMT4">
                  <p:embed/>
                </p:oleObj>
              </mc:Choice>
              <mc:Fallback>
                <p:oleObj name="Equation" r:id="rId5" imgW="153648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21670" y="3008085"/>
                        <a:ext cx="3321060" cy="2689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942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9F2E-9522-83AF-039C-8380B324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/>
          <a:lstStyle/>
          <a:p>
            <a:r>
              <a:rPr lang="en-US" dirty="0"/>
              <a:t>Bike rentals and temperature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D4D2-D932-E217-7FC1-2225F0F87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886"/>
            <a:ext cx="10515600" cy="1222374"/>
          </a:xfrm>
        </p:spPr>
        <p:txBody>
          <a:bodyPr/>
          <a:lstStyle/>
          <a:p>
            <a:r>
              <a:rPr lang="en-US" dirty="0"/>
              <a:t>Fewer people want to rent bikes when it is below freezing!</a:t>
            </a:r>
          </a:p>
          <a:p>
            <a:r>
              <a:rPr lang="en-US" dirty="0"/>
              <a:t>Which assumptions hold?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4A1FD-EE14-8DDD-7D9F-D0D9437BB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8186"/>
            <a:ext cx="10001866" cy="29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9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A565-71D9-FCA0-9333-3A392D05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bike data</a:t>
            </a: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21D83-8DC0-52A4-8B27-6692C7A148D4}"/>
              </a:ext>
            </a:extLst>
          </p:cNvPr>
          <p:cNvSpPr txBox="1"/>
          <p:nvPr/>
        </p:nvSpPr>
        <p:spPr>
          <a:xfrm>
            <a:off x="245806" y="4607303"/>
            <a:ext cx="89670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l-G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0BD3D-611C-1E18-E827-42131151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1761402"/>
            <a:ext cx="7847014" cy="228589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2501036-FE78-C81F-6220-70876BDCF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5743" y="377221"/>
            <a:ext cx="4486257" cy="39500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DAC4F2-03EA-DB7D-7725-EFA20F77EC67}"/>
              </a:ext>
            </a:extLst>
          </p:cNvPr>
          <p:cNvSpPr/>
          <p:nvPr/>
        </p:nvSpPr>
        <p:spPr>
          <a:xfrm>
            <a:off x="550605" y="5702710"/>
            <a:ext cx="8101781" cy="5157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1FEADE8-4FDA-E5C8-CBBB-2467BCF4117D}"/>
              </a:ext>
            </a:extLst>
          </p:cNvPr>
          <p:cNvSpPr/>
          <p:nvPr/>
        </p:nvSpPr>
        <p:spPr>
          <a:xfrm>
            <a:off x="8652387" y="5044162"/>
            <a:ext cx="3293807" cy="235974"/>
          </a:xfrm>
          <a:prstGeom prst="borderCallout1">
            <a:avLst>
              <a:gd name="adj1" fmla="val 47917"/>
              <a:gd name="adj2" fmla="val -1168"/>
              <a:gd name="adj3" fmla="val 270833"/>
              <a:gd name="adj4" fmla="val -311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Using a deterministic variable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554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4329-1E2A-214D-F5C2-A817BD08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variables in </a:t>
            </a:r>
            <a:r>
              <a:rPr lang="en-US" dirty="0" err="1"/>
              <a:t>PyMC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B997-8CB9-B717-48DA-426942731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32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Deterministic variables</a:t>
            </a:r>
          </a:p>
          <a:p>
            <a:pPr lvl="1"/>
            <a:r>
              <a:rPr lang="en-US" dirty="0"/>
              <a:t>Get a new value at each MCMC sample</a:t>
            </a:r>
          </a:p>
          <a:p>
            <a:pPr lvl="1"/>
            <a:r>
              <a:rPr lang="en-US" dirty="0"/>
              <a:t>Can have both inputs and outputs</a:t>
            </a:r>
          </a:p>
          <a:p>
            <a:pPr lvl="1"/>
            <a:r>
              <a:rPr lang="en-US" dirty="0"/>
              <a:t>Are in the </a:t>
            </a:r>
            <a:r>
              <a:rPr lang="en-US" dirty="0" err="1"/>
              <a:t>PyTensor</a:t>
            </a:r>
            <a:r>
              <a:rPr lang="en-US" dirty="0"/>
              <a:t> graph</a:t>
            </a:r>
          </a:p>
          <a:p>
            <a:pPr lvl="1"/>
            <a:r>
              <a:rPr lang="en-US" dirty="0"/>
              <a:t>Are sampled in the posterior of the </a:t>
            </a:r>
            <a:r>
              <a:rPr lang="en-US" dirty="0" err="1"/>
              <a:t>InferenceData</a:t>
            </a:r>
            <a:r>
              <a:rPr lang="en-US" dirty="0"/>
              <a:t> object</a:t>
            </a:r>
          </a:p>
          <a:p>
            <a:pPr lvl="2"/>
            <a:r>
              <a:rPr lang="en-US" dirty="0"/>
              <a:t>This is what declaring the variable does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FB21A-C414-3EA4-25A1-AFD1AC32BC85}"/>
              </a:ext>
            </a:extLst>
          </p:cNvPr>
          <p:cNvSpPr txBox="1"/>
          <p:nvPr/>
        </p:nvSpPr>
        <p:spPr>
          <a:xfrm>
            <a:off x="540773" y="4728919"/>
            <a:ext cx="9045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B2FD8-3AD6-496B-C6C0-4986075088C5}"/>
              </a:ext>
            </a:extLst>
          </p:cNvPr>
          <p:cNvSpPr txBox="1"/>
          <p:nvPr/>
        </p:nvSpPr>
        <p:spPr>
          <a:xfrm>
            <a:off x="540772" y="5727125"/>
            <a:ext cx="9045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E56C0-A2EC-AF45-2DE3-4748CA0D7856}"/>
              </a:ext>
            </a:extLst>
          </p:cNvPr>
          <p:cNvSpPr txBox="1"/>
          <p:nvPr/>
        </p:nvSpPr>
        <p:spPr>
          <a:xfrm>
            <a:off x="540772" y="4394003"/>
            <a:ext cx="37546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With a declared deterministic variable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53278-684E-C3CB-BEAD-A495C6C46877}"/>
              </a:ext>
            </a:extLst>
          </p:cNvPr>
          <p:cNvSpPr txBox="1"/>
          <p:nvPr/>
        </p:nvSpPr>
        <p:spPr>
          <a:xfrm>
            <a:off x="540772" y="5463944"/>
            <a:ext cx="40752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Without a declared deterministic variable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71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5781</TotalTime>
  <Words>1023</Words>
  <Application>Microsoft Office PowerPoint</Application>
  <PresentationFormat>Widescreen</PresentationFormat>
  <Paragraphs>142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Consolas</vt:lpstr>
      <vt:lpstr>Office Theme</vt:lpstr>
      <vt:lpstr>Equation</vt:lpstr>
      <vt:lpstr>MathType 7.0 Equation</vt:lpstr>
      <vt:lpstr>Statistics 367-1-4361 Linear Models</vt:lpstr>
      <vt:lpstr>PowerPoint Presentation</vt:lpstr>
      <vt:lpstr>PowerPoint Presentation</vt:lpstr>
      <vt:lpstr>Some bivariate data</vt:lpstr>
      <vt:lpstr>Examples of bivariate data</vt:lpstr>
      <vt:lpstr>The bivariate population model</vt:lpstr>
      <vt:lpstr>Bike rentals and temperature</vt:lpstr>
      <vt:lpstr>Modeling the bike data</vt:lpstr>
      <vt:lpstr>Deterministic variables in PyMC</vt:lpstr>
      <vt:lpstr>The deterministic variable in the idata </vt:lpstr>
      <vt:lpstr>Posteriors are distributions</vt:lpstr>
      <vt:lpstr>Joint distribution figure</vt:lpstr>
      <vt:lpstr>Picture of distribution of mus for different x</vt:lpstr>
      <vt:lpstr>Showing the uncertainty</vt:lpstr>
      <vt:lpstr>Showing the uncertainty</vt:lpstr>
      <vt:lpstr>Showing the uncertainty</vt:lpstr>
      <vt:lpstr>Showing the uncertainty</vt:lpstr>
      <vt:lpstr>Uncertainty in means and values</vt:lpstr>
      <vt:lpstr>How many bikes will actually be rented?</vt:lpstr>
      <vt:lpstr>How many bikes will actually be rented?</vt:lpstr>
      <vt:lpstr>Showing the posterior predictive</vt:lpstr>
      <vt:lpstr>The posterior predictive is also a tests</vt:lpstr>
      <vt:lpstr>Beyond the normal distribution:  Generalized Linear Models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55</cp:revision>
  <dcterms:created xsi:type="dcterms:W3CDTF">2016-03-07T06:16:50Z</dcterms:created>
  <dcterms:modified xsi:type="dcterms:W3CDTF">2025-03-30T22:09:45Z</dcterms:modified>
</cp:coreProperties>
</file>