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64" r:id="rId3"/>
    <p:sldId id="266" r:id="rId4"/>
    <p:sldId id="314" r:id="rId5"/>
    <p:sldId id="437" r:id="rId6"/>
    <p:sldId id="405" r:id="rId7"/>
    <p:sldId id="488" r:id="rId8"/>
    <p:sldId id="489" r:id="rId9"/>
    <p:sldId id="490" r:id="rId10"/>
    <p:sldId id="491" r:id="rId11"/>
    <p:sldId id="492" r:id="rId12"/>
    <p:sldId id="493" r:id="rId13"/>
    <p:sldId id="460" r:id="rId14"/>
    <p:sldId id="461" r:id="rId15"/>
    <p:sldId id="386" r:id="rId16"/>
    <p:sldId id="387" r:id="rId17"/>
    <p:sldId id="500" r:id="rId18"/>
    <p:sldId id="494" r:id="rId19"/>
    <p:sldId id="495" r:id="rId20"/>
    <p:sldId id="496" r:id="rId21"/>
    <p:sldId id="499" r:id="rId22"/>
    <p:sldId id="467" r:id="rId23"/>
    <p:sldId id="468" r:id="rId24"/>
    <p:sldId id="469" r:id="rId25"/>
    <p:sldId id="470" r:id="rId26"/>
    <p:sldId id="497" r:id="rId27"/>
    <p:sldId id="498" r:id="rId28"/>
    <p:sldId id="472" r:id="rId29"/>
    <p:sldId id="393" r:id="rId30"/>
    <p:sldId id="394" r:id="rId31"/>
    <p:sldId id="395" r:id="rId32"/>
    <p:sldId id="396" r:id="rId33"/>
    <p:sldId id="501" r:id="rId34"/>
    <p:sldId id="398" r:id="rId35"/>
    <p:sldId id="399" r:id="rId36"/>
    <p:sldId id="352" r:id="rId37"/>
    <p:sldId id="354" r:id="rId38"/>
    <p:sldId id="355" r:id="rId39"/>
    <p:sldId id="356" r:id="rId40"/>
    <p:sldId id="357" r:id="rId41"/>
    <p:sldId id="358" r:id="rId42"/>
    <p:sldId id="360" r:id="rId43"/>
    <p:sldId id="503" r:id="rId44"/>
    <p:sldId id="502" r:id="rId45"/>
    <p:sldId id="504" r:id="rId46"/>
    <p:sldId id="505" r:id="rId47"/>
    <p:sldId id="506" r:id="rId48"/>
    <p:sldId id="507" r:id="rId49"/>
    <p:sldId id="508" r:id="rId50"/>
    <p:sldId id="509" r:id="rId51"/>
    <p:sldId id="511" r:id="rId52"/>
    <p:sldId id="515" r:id="rId53"/>
    <p:sldId id="516" r:id="rId54"/>
    <p:sldId id="517" r:id="rId55"/>
    <p:sldId id="518" r:id="rId56"/>
    <p:sldId id="370" r:id="rId57"/>
    <p:sldId id="365" r:id="rId58"/>
    <p:sldId id="519" r:id="rId59"/>
    <p:sldId id="366" r:id="rId60"/>
    <p:sldId id="367" r:id="rId61"/>
    <p:sldId id="368" r:id="rId62"/>
    <p:sldId id="520" r:id="rId63"/>
    <p:sldId id="513" r:id="rId64"/>
    <p:sldId id="510" r:id="rId65"/>
    <p:sldId id="288" r:id="rId66"/>
    <p:sldId id="402" r:id="rId67"/>
    <p:sldId id="522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95277D-8ADB-4A8C-94BF-16C80F47374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328AD98A-E866-405B-84F6-07476DDE4991}">
      <dgm:prSet phldrT="[Text]"/>
      <dgm:spPr/>
      <dgm:t>
        <a:bodyPr/>
        <a:lstStyle/>
        <a:p>
          <a:r>
            <a:rPr lang="en-US" dirty="0"/>
            <a:t>Data</a:t>
          </a:r>
          <a:endParaRPr lang="en-IL" dirty="0"/>
        </a:p>
      </dgm:t>
    </dgm:pt>
    <dgm:pt modelId="{8340561E-D280-42B5-BD42-40C86804A2BD}" type="parTrans" cxnId="{9DBF2E8D-9794-414C-A17E-F33CD32EE999}">
      <dgm:prSet/>
      <dgm:spPr/>
      <dgm:t>
        <a:bodyPr/>
        <a:lstStyle/>
        <a:p>
          <a:endParaRPr lang="en-IL"/>
        </a:p>
      </dgm:t>
    </dgm:pt>
    <dgm:pt modelId="{06AFC589-A950-4EC5-A544-FA9A0A562243}" type="sibTrans" cxnId="{9DBF2E8D-9794-414C-A17E-F33CD32EE999}">
      <dgm:prSet/>
      <dgm:spPr/>
      <dgm:t>
        <a:bodyPr/>
        <a:lstStyle/>
        <a:p>
          <a:endParaRPr lang="en-IL"/>
        </a:p>
      </dgm:t>
    </dgm:pt>
    <dgm:pt modelId="{B38DB0E3-7F35-4F52-B911-696814B870C5}">
      <dgm:prSet phldrT="[Text]"/>
      <dgm:spPr/>
      <dgm:t>
        <a:bodyPr/>
        <a:lstStyle/>
        <a:p>
          <a:r>
            <a:rPr lang="en-US" dirty="0"/>
            <a:t>Models</a:t>
          </a:r>
          <a:endParaRPr lang="en-IL" dirty="0"/>
        </a:p>
      </dgm:t>
    </dgm:pt>
    <dgm:pt modelId="{2DD684BF-22C7-462C-8087-01E5E1D282CA}" type="parTrans" cxnId="{ACB404EA-464E-4BB9-8760-E0B0FEEC7877}">
      <dgm:prSet/>
      <dgm:spPr/>
      <dgm:t>
        <a:bodyPr/>
        <a:lstStyle/>
        <a:p>
          <a:endParaRPr lang="en-IL"/>
        </a:p>
      </dgm:t>
    </dgm:pt>
    <dgm:pt modelId="{F1DD6D85-EC44-4BA3-8E84-B8927223BA9C}" type="sibTrans" cxnId="{ACB404EA-464E-4BB9-8760-E0B0FEEC7877}">
      <dgm:prSet/>
      <dgm:spPr/>
      <dgm:t>
        <a:bodyPr/>
        <a:lstStyle/>
        <a:p>
          <a:endParaRPr lang="en-IL"/>
        </a:p>
      </dgm:t>
    </dgm:pt>
    <dgm:pt modelId="{48DDED3E-9A7C-41FE-8BB4-7D0875C91F67}">
      <dgm:prSet phldrT="[Text]"/>
      <dgm:spPr/>
      <dgm:t>
        <a:bodyPr/>
        <a:lstStyle/>
        <a:p>
          <a:r>
            <a:rPr lang="en-US"/>
            <a:t>Experiments</a:t>
          </a:r>
          <a:endParaRPr lang="en-IL" dirty="0"/>
        </a:p>
      </dgm:t>
    </dgm:pt>
    <dgm:pt modelId="{D9B1DF89-A539-4E0D-82D4-EA9291969A80}" type="parTrans" cxnId="{DD866E09-3739-4382-8B8F-A4A55600B6B0}">
      <dgm:prSet/>
      <dgm:spPr/>
      <dgm:t>
        <a:bodyPr/>
        <a:lstStyle/>
        <a:p>
          <a:endParaRPr lang="en-IL"/>
        </a:p>
      </dgm:t>
    </dgm:pt>
    <dgm:pt modelId="{4952C81E-F970-4A77-8115-E1CB59891776}" type="sibTrans" cxnId="{DD866E09-3739-4382-8B8F-A4A55600B6B0}">
      <dgm:prSet/>
      <dgm:spPr/>
      <dgm:t>
        <a:bodyPr/>
        <a:lstStyle/>
        <a:p>
          <a:endParaRPr lang="en-IL"/>
        </a:p>
      </dgm:t>
    </dgm:pt>
    <dgm:pt modelId="{008A9DDA-739A-4C88-A9B5-B6BB6200D974}" type="pres">
      <dgm:prSet presAssocID="{1795277D-8ADB-4A8C-94BF-16C80F473742}" presName="cycle" presStyleCnt="0">
        <dgm:presLayoutVars>
          <dgm:dir/>
          <dgm:resizeHandles val="exact"/>
        </dgm:presLayoutVars>
      </dgm:prSet>
      <dgm:spPr/>
    </dgm:pt>
    <dgm:pt modelId="{3DEE5857-EB26-44F9-9183-CA74BA84AD9C}" type="pres">
      <dgm:prSet presAssocID="{328AD98A-E866-405B-84F6-07476DDE4991}" presName="dummy" presStyleCnt="0"/>
      <dgm:spPr/>
    </dgm:pt>
    <dgm:pt modelId="{87E945CC-A97C-4462-A520-CA352B16A36D}" type="pres">
      <dgm:prSet presAssocID="{328AD98A-E866-405B-84F6-07476DDE4991}" presName="node" presStyleLbl="revTx" presStyleIdx="0" presStyleCnt="3">
        <dgm:presLayoutVars>
          <dgm:bulletEnabled val="1"/>
        </dgm:presLayoutVars>
      </dgm:prSet>
      <dgm:spPr/>
    </dgm:pt>
    <dgm:pt modelId="{74118A0D-099C-4902-928A-B5003DC0FA46}" type="pres">
      <dgm:prSet presAssocID="{06AFC589-A950-4EC5-A544-FA9A0A562243}" presName="sibTrans" presStyleLbl="node1" presStyleIdx="0" presStyleCnt="3"/>
      <dgm:spPr/>
    </dgm:pt>
    <dgm:pt modelId="{59F39BD7-3125-495C-BC9F-BCBA9C8D327E}" type="pres">
      <dgm:prSet presAssocID="{B38DB0E3-7F35-4F52-B911-696814B870C5}" presName="dummy" presStyleCnt="0"/>
      <dgm:spPr/>
    </dgm:pt>
    <dgm:pt modelId="{BACFA3D0-51F4-4590-A6E2-26D0722C8E66}" type="pres">
      <dgm:prSet presAssocID="{B38DB0E3-7F35-4F52-B911-696814B870C5}" presName="node" presStyleLbl="revTx" presStyleIdx="1" presStyleCnt="3">
        <dgm:presLayoutVars>
          <dgm:bulletEnabled val="1"/>
        </dgm:presLayoutVars>
      </dgm:prSet>
      <dgm:spPr/>
    </dgm:pt>
    <dgm:pt modelId="{7CE82282-28AD-4926-BE08-AE11A3C6F04B}" type="pres">
      <dgm:prSet presAssocID="{F1DD6D85-EC44-4BA3-8E84-B8927223BA9C}" presName="sibTrans" presStyleLbl="node1" presStyleIdx="1" presStyleCnt="3"/>
      <dgm:spPr/>
    </dgm:pt>
    <dgm:pt modelId="{E83B4B74-0AD6-46B9-9297-0FDED4826EE4}" type="pres">
      <dgm:prSet presAssocID="{48DDED3E-9A7C-41FE-8BB4-7D0875C91F67}" presName="dummy" presStyleCnt="0"/>
      <dgm:spPr/>
    </dgm:pt>
    <dgm:pt modelId="{4CA791CA-A4D4-4376-94DB-1EA2D16A8F6C}" type="pres">
      <dgm:prSet presAssocID="{48DDED3E-9A7C-41FE-8BB4-7D0875C91F67}" presName="node" presStyleLbl="revTx" presStyleIdx="2" presStyleCnt="3">
        <dgm:presLayoutVars>
          <dgm:bulletEnabled val="1"/>
        </dgm:presLayoutVars>
      </dgm:prSet>
      <dgm:spPr/>
    </dgm:pt>
    <dgm:pt modelId="{AA8A1B9E-224D-4193-87D0-A52ED7A7762E}" type="pres">
      <dgm:prSet presAssocID="{4952C81E-F970-4A77-8115-E1CB59891776}" presName="sibTrans" presStyleLbl="node1" presStyleIdx="2" presStyleCnt="3"/>
      <dgm:spPr/>
    </dgm:pt>
  </dgm:ptLst>
  <dgm:cxnLst>
    <dgm:cxn modelId="{DD866E09-3739-4382-8B8F-A4A55600B6B0}" srcId="{1795277D-8ADB-4A8C-94BF-16C80F473742}" destId="{48DDED3E-9A7C-41FE-8BB4-7D0875C91F67}" srcOrd="2" destOrd="0" parTransId="{D9B1DF89-A539-4E0D-82D4-EA9291969A80}" sibTransId="{4952C81E-F970-4A77-8115-E1CB59891776}"/>
    <dgm:cxn modelId="{0846E211-0EAC-46A3-8BAE-1B6A7938FE62}" type="presOf" srcId="{06AFC589-A950-4EC5-A544-FA9A0A562243}" destId="{74118A0D-099C-4902-928A-B5003DC0FA46}" srcOrd="0" destOrd="0" presId="urn:microsoft.com/office/officeart/2005/8/layout/cycle1"/>
    <dgm:cxn modelId="{72CCD76C-2C21-4A31-816E-CDA2D0A288FF}" type="presOf" srcId="{48DDED3E-9A7C-41FE-8BB4-7D0875C91F67}" destId="{4CA791CA-A4D4-4376-94DB-1EA2D16A8F6C}" srcOrd="0" destOrd="0" presId="urn:microsoft.com/office/officeart/2005/8/layout/cycle1"/>
    <dgm:cxn modelId="{F5E4B780-2B86-4D24-A2D3-FFC2793A4219}" type="presOf" srcId="{4952C81E-F970-4A77-8115-E1CB59891776}" destId="{AA8A1B9E-224D-4193-87D0-A52ED7A7762E}" srcOrd="0" destOrd="0" presId="urn:microsoft.com/office/officeart/2005/8/layout/cycle1"/>
    <dgm:cxn modelId="{F486F385-B5A4-4CEB-919D-BD86197D1F86}" type="presOf" srcId="{B38DB0E3-7F35-4F52-B911-696814B870C5}" destId="{BACFA3D0-51F4-4590-A6E2-26D0722C8E66}" srcOrd="0" destOrd="0" presId="urn:microsoft.com/office/officeart/2005/8/layout/cycle1"/>
    <dgm:cxn modelId="{9DBF2E8D-9794-414C-A17E-F33CD32EE999}" srcId="{1795277D-8ADB-4A8C-94BF-16C80F473742}" destId="{328AD98A-E866-405B-84F6-07476DDE4991}" srcOrd="0" destOrd="0" parTransId="{8340561E-D280-42B5-BD42-40C86804A2BD}" sibTransId="{06AFC589-A950-4EC5-A544-FA9A0A562243}"/>
    <dgm:cxn modelId="{C1CEE798-62BE-4BF7-9E3F-89C7A0D8CC8D}" type="presOf" srcId="{F1DD6D85-EC44-4BA3-8E84-B8927223BA9C}" destId="{7CE82282-28AD-4926-BE08-AE11A3C6F04B}" srcOrd="0" destOrd="0" presId="urn:microsoft.com/office/officeart/2005/8/layout/cycle1"/>
    <dgm:cxn modelId="{A22B91AB-16D4-4216-B184-6CE2092912B7}" type="presOf" srcId="{328AD98A-E866-405B-84F6-07476DDE4991}" destId="{87E945CC-A97C-4462-A520-CA352B16A36D}" srcOrd="0" destOrd="0" presId="urn:microsoft.com/office/officeart/2005/8/layout/cycle1"/>
    <dgm:cxn modelId="{DFBBADBF-812A-4085-BEDA-F549AD097785}" type="presOf" srcId="{1795277D-8ADB-4A8C-94BF-16C80F473742}" destId="{008A9DDA-739A-4C88-A9B5-B6BB6200D974}" srcOrd="0" destOrd="0" presId="urn:microsoft.com/office/officeart/2005/8/layout/cycle1"/>
    <dgm:cxn modelId="{ACB404EA-464E-4BB9-8760-E0B0FEEC7877}" srcId="{1795277D-8ADB-4A8C-94BF-16C80F473742}" destId="{B38DB0E3-7F35-4F52-B911-696814B870C5}" srcOrd="1" destOrd="0" parTransId="{2DD684BF-22C7-462C-8087-01E5E1D282CA}" sibTransId="{F1DD6D85-EC44-4BA3-8E84-B8927223BA9C}"/>
    <dgm:cxn modelId="{6EF93174-E157-4DFA-88FD-A8FFEE98467B}" type="presParOf" srcId="{008A9DDA-739A-4C88-A9B5-B6BB6200D974}" destId="{3DEE5857-EB26-44F9-9183-CA74BA84AD9C}" srcOrd="0" destOrd="0" presId="urn:microsoft.com/office/officeart/2005/8/layout/cycle1"/>
    <dgm:cxn modelId="{3BF6459B-D194-4E37-95EB-F4B72916624C}" type="presParOf" srcId="{008A9DDA-739A-4C88-A9B5-B6BB6200D974}" destId="{87E945CC-A97C-4462-A520-CA352B16A36D}" srcOrd="1" destOrd="0" presId="urn:microsoft.com/office/officeart/2005/8/layout/cycle1"/>
    <dgm:cxn modelId="{5AA64123-1DB5-4468-B15E-458C06C80A7B}" type="presParOf" srcId="{008A9DDA-739A-4C88-A9B5-B6BB6200D974}" destId="{74118A0D-099C-4902-928A-B5003DC0FA46}" srcOrd="2" destOrd="0" presId="urn:microsoft.com/office/officeart/2005/8/layout/cycle1"/>
    <dgm:cxn modelId="{3AB4817D-F6B0-4DA8-9674-6BEEE8C8DFA4}" type="presParOf" srcId="{008A9DDA-739A-4C88-A9B5-B6BB6200D974}" destId="{59F39BD7-3125-495C-BC9F-BCBA9C8D327E}" srcOrd="3" destOrd="0" presId="urn:microsoft.com/office/officeart/2005/8/layout/cycle1"/>
    <dgm:cxn modelId="{7C28DC94-D460-4020-A627-4EA1E376A424}" type="presParOf" srcId="{008A9DDA-739A-4C88-A9B5-B6BB6200D974}" destId="{BACFA3D0-51F4-4590-A6E2-26D0722C8E66}" srcOrd="4" destOrd="0" presId="urn:microsoft.com/office/officeart/2005/8/layout/cycle1"/>
    <dgm:cxn modelId="{856A496E-4B49-4882-B216-B00B437BBB97}" type="presParOf" srcId="{008A9DDA-739A-4C88-A9B5-B6BB6200D974}" destId="{7CE82282-28AD-4926-BE08-AE11A3C6F04B}" srcOrd="5" destOrd="0" presId="urn:microsoft.com/office/officeart/2005/8/layout/cycle1"/>
    <dgm:cxn modelId="{839FFC2B-5453-4736-834C-CAE01C06EACC}" type="presParOf" srcId="{008A9DDA-739A-4C88-A9B5-B6BB6200D974}" destId="{E83B4B74-0AD6-46B9-9297-0FDED4826EE4}" srcOrd="6" destOrd="0" presId="urn:microsoft.com/office/officeart/2005/8/layout/cycle1"/>
    <dgm:cxn modelId="{EEAEF6A5-E3C2-48D6-B184-77D4FEB1E6CB}" type="presParOf" srcId="{008A9DDA-739A-4C88-A9B5-B6BB6200D974}" destId="{4CA791CA-A4D4-4376-94DB-1EA2D16A8F6C}" srcOrd="7" destOrd="0" presId="urn:microsoft.com/office/officeart/2005/8/layout/cycle1"/>
    <dgm:cxn modelId="{5264219C-8EAC-46EB-9088-533AF6A94DF1}" type="presParOf" srcId="{008A9DDA-739A-4C88-A9B5-B6BB6200D974}" destId="{AA8A1B9E-224D-4193-87D0-A52ED7A7762E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945CC-A97C-4462-A520-CA352B16A36D}">
      <dsp:nvSpPr>
        <dsp:cNvPr id="0" name=""/>
        <dsp:cNvSpPr/>
      </dsp:nvSpPr>
      <dsp:spPr>
        <a:xfrm>
          <a:off x="6156597" y="379968"/>
          <a:ext cx="1935149" cy="193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</a:t>
          </a:r>
          <a:endParaRPr lang="en-IL" sz="2800" kern="1200" dirty="0"/>
        </a:p>
      </dsp:txBody>
      <dsp:txXfrm>
        <a:off x="6156597" y="379968"/>
        <a:ext cx="1935149" cy="1935149"/>
      </dsp:txXfrm>
    </dsp:sp>
    <dsp:sp modelId="{74118A0D-099C-4902-928A-B5003DC0FA46}">
      <dsp:nvSpPr>
        <dsp:cNvPr id="0" name=""/>
        <dsp:cNvSpPr/>
      </dsp:nvSpPr>
      <dsp:spPr>
        <a:xfrm>
          <a:off x="3208852" y="-825"/>
          <a:ext cx="4575876" cy="4575876"/>
        </a:xfrm>
        <a:prstGeom prst="circularArrow">
          <a:avLst>
            <a:gd name="adj1" fmla="val 8247"/>
            <a:gd name="adj2" fmla="val 575959"/>
            <a:gd name="adj3" fmla="val 2964581"/>
            <a:gd name="adj4" fmla="val 51237"/>
            <a:gd name="adj5" fmla="val 96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FA3D0-51F4-4590-A6E2-26D0722C8E66}">
      <dsp:nvSpPr>
        <dsp:cNvPr id="0" name=""/>
        <dsp:cNvSpPr/>
      </dsp:nvSpPr>
      <dsp:spPr>
        <a:xfrm>
          <a:off x="4529216" y="3198675"/>
          <a:ext cx="1935149" cy="193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Models</a:t>
          </a:r>
          <a:endParaRPr lang="en-IL" sz="2800" kern="1200" dirty="0"/>
        </a:p>
      </dsp:txBody>
      <dsp:txXfrm>
        <a:off x="4529216" y="3198675"/>
        <a:ext cx="1935149" cy="1935149"/>
      </dsp:txXfrm>
    </dsp:sp>
    <dsp:sp modelId="{7CE82282-28AD-4926-BE08-AE11A3C6F04B}">
      <dsp:nvSpPr>
        <dsp:cNvPr id="0" name=""/>
        <dsp:cNvSpPr/>
      </dsp:nvSpPr>
      <dsp:spPr>
        <a:xfrm>
          <a:off x="3208852" y="-825"/>
          <a:ext cx="4575876" cy="4575876"/>
        </a:xfrm>
        <a:prstGeom prst="circularArrow">
          <a:avLst>
            <a:gd name="adj1" fmla="val 8247"/>
            <a:gd name="adj2" fmla="val 575959"/>
            <a:gd name="adj3" fmla="val 10172805"/>
            <a:gd name="adj4" fmla="val 7259461"/>
            <a:gd name="adj5" fmla="val 96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791CA-A4D4-4376-94DB-1EA2D16A8F6C}">
      <dsp:nvSpPr>
        <dsp:cNvPr id="0" name=""/>
        <dsp:cNvSpPr/>
      </dsp:nvSpPr>
      <dsp:spPr>
        <a:xfrm>
          <a:off x="2901835" y="379968"/>
          <a:ext cx="1935149" cy="193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Experiments</a:t>
          </a:r>
          <a:endParaRPr lang="en-IL" sz="2800" kern="1200" dirty="0"/>
        </a:p>
      </dsp:txBody>
      <dsp:txXfrm>
        <a:off x="2901835" y="379968"/>
        <a:ext cx="1935149" cy="1935149"/>
      </dsp:txXfrm>
    </dsp:sp>
    <dsp:sp modelId="{AA8A1B9E-224D-4193-87D0-A52ED7A7762E}">
      <dsp:nvSpPr>
        <dsp:cNvPr id="0" name=""/>
        <dsp:cNvSpPr/>
      </dsp:nvSpPr>
      <dsp:spPr>
        <a:xfrm>
          <a:off x="3208852" y="-825"/>
          <a:ext cx="4575876" cy="4575876"/>
        </a:xfrm>
        <a:prstGeom prst="circularArrow">
          <a:avLst>
            <a:gd name="adj1" fmla="val 8247"/>
            <a:gd name="adj2" fmla="val 575959"/>
            <a:gd name="adj3" fmla="val 16857398"/>
            <a:gd name="adj4" fmla="val 14966643"/>
            <a:gd name="adj5" fmla="val 96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176CD-15D1-4787-BBAA-B7F61FF9E394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35DA56-EB12-433A-AF48-FD725D5960F4}" type="slidenum">
              <a:rPr lang="he-IL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5270DB-6325-4149-9067-0A0DCA66F291}" type="slidenum">
              <a:rPr lang="he-IL" altLang="en-US" smtClean="0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8B8694-AF91-4F6B-9138-EE8B000FEFBF}" type="slidenum">
              <a:rPr lang="he-IL" altLang="en-US" smtClean="0"/>
              <a:pPr>
                <a:spcBef>
                  <a:spcPct val="0"/>
                </a:spcBef>
              </a:pPr>
              <a:t>53</a:t>
            </a:fld>
            <a:endParaRPr lang="en-US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F826BD-A937-47E2-9F0F-412E5ABAC266}" type="slidenum">
              <a:rPr lang="he-IL" altLang="en-US" smtClean="0"/>
              <a:pPr>
                <a:spcBef>
                  <a:spcPct val="0"/>
                </a:spcBef>
              </a:pPr>
              <a:t>54</a:t>
            </a:fld>
            <a:endParaRPr lang="en-US" alt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13C6C7-2A84-4527-BEE9-86FF185C238B}" type="slidenum">
              <a:rPr lang="he-IL" altLang="en-US" smtClean="0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36F41C-C99A-422F-AEE3-0DAFFE015DDD}" type="slidenum">
              <a:rPr lang="he-IL" altLang="en-US" smtClean="0"/>
              <a:pPr>
                <a:spcBef>
                  <a:spcPct val="0"/>
                </a:spcBef>
              </a:pPr>
              <a:t>56</a:t>
            </a:fld>
            <a:endParaRPr lang="en-US" alt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6D8A3B-E05F-4D5A-934E-EF28D2DA0C9B}" type="slidenum">
              <a:rPr lang="he-IL" altLang="en-US" smtClean="0"/>
              <a:pPr>
                <a:spcBef>
                  <a:spcPct val="0"/>
                </a:spcBef>
              </a:pPr>
              <a:t>57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2B7F7D-5966-4313-BEF0-EAC8B39809A6}" type="slidenum">
              <a:rPr lang="he-IL" altLang="en-US" smtClean="0"/>
              <a:pPr>
                <a:spcBef>
                  <a:spcPct val="0"/>
                </a:spcBef>
              </a:pPr>
              <a:t>58</a:t>
            </a:fld>
            <a:endParaRPr lang="en-US" alt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C6E194-4C5F-4E9C-B42A-FDF8F372F3B7}" type="slidenum">
              <a:rPr lang="he-IL" altLang="en-US" smtClean="0"/>
              <a:pPr>
                <a:spcBef>
                  <a:spcPct val="0"/>
                </a:spcBef>
              </a:pPr>
              <a:t>59</a:t>
            </a:fld>
            <a:endParaRPr lang="en-US" alt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896B16-66CE-4106-B0F2-1823C36CA2E0}" type="slidenum">
              <a:rPr lang="he-IL" altLang="en-US" smtClean="0"/>
              <a:pPr>
                <a:spcBef>
                  <a:spcPct val="0"/>
                </a:spcBef>
              </a:pPr>
              <a:t>60</a:t>
            </a:fld>
            <a:endParaRPr lang="en-US" alt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6F6790-D777-4D0D-9EA7-C7D604E96ABF}" type="slidenum">
              <a:rPr lang="he-IL" altLang="en-US" smtClean="0"/>
              <a:pPr>
                <a:spcBef>
                  <a:spcPct val="0"/>
                </a:spcBef>
              </a:pPr>
              <a:t>61</a:t>
            </a:fld>
            <a:endParaRPr lang="en-US" alt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1F0053-E7A1-41BF-B8FB-A9EC50A15332}" type="slidenum">
              <a:rPr lang="he-IL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876274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0431D1-ACC7-4DEC-A592-31C80E5DD6CA}" type="slidenum">
              <a:rPr lang="he-IL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871252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211FE6-0EA0-4E84-BF16-8E839FA34CF3}" type="slidenum">
              <a:rPr lang="he-IL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320787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9E1096-3E9A-45F9-B812-D018599C1318}" type="slidenum">
              <a:rPr lang="he-IL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249534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04605B-E1A7-464C-8180-2955FB04D488}" type="slidenum">
              <a:rPr lang="he-IL" altLang="en-US" smtClean="0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670603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3F5108-CDD9-47A0-A767-60DA2FB0FE7B}" type="slidenum">
              <a:rPr lang="he-IL" altLang="en-US" smtClean="0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4184225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BAC7AF-DF03-40A8-A424-9466A374C400}" type="slidenum">
              <a:rPr lang="he-IL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99265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A418D9-01B4-4F81-8ECD-CEC08B22CA01}" type="slidenum">
              <a:rPr lang="he-IL" altLang="en-US" smtClean="0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414295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828801"/>
            <a:ext cx="53848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1"/>
            <a:ext cx="53848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235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2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14038C0-9FD3-42F1-BF20-F1BA7377455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22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F1EE-65BA-4140-B6B9-7F82C437F84A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doi.org/10.2337/dc17-196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ktpub.com/en-us/product/bayesian-analysis-with-python-9781805127161?srsltid=AfmBOoocfbU8QGJZbMeY8PXhVF-VeQSofnV7Qe9-4Sg3C11TqP_lPPSM" TargetMode="External"/><Relationship Id="rId2" Type="http://schemas.openxmlformats.org/officeDocument/2006/relationships/hyperlink" Target="https://github.com/aloctavodia/BAP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primo.bgu.ac.il/discovery/fulldisplay?docid=alma9927058602404361&amp;context=L&amp;vid=972BGU_INST:972BGU&amp;lang=en&amp;search_scope=MyInst_and_CI&amp;adaptor=Local%20Search%20Engine&amp;tab=Everything&amp;query=any,contains,bayesian%20analysis%20with%20python&amp;mode=basic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1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6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16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18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Statistics</a:t>
            </a:r>
            <a:br>
              <a:rPr lang="en-US" dirty="0"/>
            </a:br>
            <a:r>
              <a:rPr lang="en-US" dirty="0"/>
              <a:t>367-1-4361</a:t>
            </a:r>
            <a:br>
              <a:rPr lang="en-US"/>
            </a:br>
            <a:r>
              <a:rPr lang="en-US"/>
              <a:t>Probabilities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Opher Donchin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2"/>
    </mc:Choice>
    <mc:Fallback xmlns="">
      <p:transition spd="slow" advTm="88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A8BA36E-9D80-17F2-3C16-3CE871478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B349-0318-4244-396F-B730F968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Reality, Data, and Models</a:t>
            </a:r>
            <a:endParaRPr lang="en-IL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E6D9A9A-1475-B447-E8FC-0FA1E3C762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87055"/>
          <a:ext cx="10993582" cy="5135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EDF34109-6075-2C21-FCB5-746C634A2807}"/>
              </a:ext>
            </a:extLst>
          </p:cNvPr>
          <p:cNvSpPr/>
          <p:nvPr/>
        </p:nvSpPr>
        <p:spPr>
          <a:xfrm>
            <a:off x="5375563" y="2932691"/>
            <a:ext cx="1847273" cy="142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Reality</a:t>
            </a:r>
            <a:endParaRPr lang="en-IL" sz="28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841BAC9-CF6F-D68B-8972-BCFC540494FC}"/>
              </a:ext>
            </a:extLst>
          </p:cNvPr>
          <p:cNvSpPr/>
          <p:nvPr/>
        </p:nvSpPr>
        <p:spPr>
          <a:xfrm rot="19538492">
            <a:off x="7149507" y="2838310"/>
            <a:ext cx="473071" cy="4963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3FDDACE-ED98-9364-E817-3C5ACFBD2C8C}"/>
              </a:ext>
            </a:extLst>
          </p:cNvPr>
          <p:cNvSpPr/>
          <p:nvPr/>
        </p:nvSpPr>
        <p:spPr>
          <a:xfrm rot="16200000">
            <a:off x="5919353" y="4707153"/>
            <a:ext cx="831275" cy="496309"/>
          </a:xfrm>
          <a:custGeom>
            <a:avLst/>
            <a:gdLst>
              <a:gd name="connsiteX0" fmla="*/ 0 w 831275"/>
              <a:gd name="connsiteY0" fmla="*/ 124077 h 496309"/>
              <a:gd name="connsiteX1" fmla="*/ 583121 w 831275"/>
              <a:gd name="connsiteY1" fmla="*/ 124077 h 496309"/>
              <a:gd name="connsiteX2" fmla="*/ 583121 w 831275"/>
              <a:gd name="connsiteY2" fmla="*/ 0 h 496309"/>
              <a:gd name="connsiteX3" fmla="*/ 831275 w 831275"/>
              <a:gd name="connsiteY3" fmla="*/ 248155 h 496309"/>
              <a:gd name="connsiteX4" fmla="*/ 583121 w 831275"/>
              <a:gd name="connsiteY4" fmla="*/ 496309 h 496309"/>
              <a:gd name="connsiteX5" fmla="*/ 583121 w 831275"/>
              <a:gd name="connsiteY5" fmla="*/ 372232 h 496309"/>
              <a:gd name="connsiteX6" fmla="*/ 0 w 831275"/>
              <a:gd name="connsiteY6" fmla="*/ 372232 h 496309"/>
              <a:gd name="connsiteX7" fmla="*/ 0 w 831275"/>
              <a:gd name="connsiteY7" fmla="*/ 124077 h 49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1275" h="496309" fill="none" extrusionOk="0">
                <a:moveTo>
                  <a:pt x="0" y="124077"/>
                </a:moveTo>
                <a:cubicBezTo>
                  <a:pt x="146359" y="89841"/>
                  <a:pt x="387907" y="133162"/>
                  <a:pt x="583121" y="124077"/>
                </a:cubicBezTo>
                <a:cubicBezTo>
                  <a:pt x="576083" y="93364"/>
                  <a:pt x="592411" y="43673"/>
                  <a:pt x="583121" y="0"/>
                </a:cubicBezTo>
                <a:cubicBezTo>
                  <a:pt x="716018" y="108844"/>
                  <a:pt x="708428" y="148288"/>
                  <a:pt x="831275" y="248155"/>
                </a:cubicBezTo>
                <a:cubicBezTo>
                  <a:pt x="796633" y="340640"/>
                  <a:pt x="639144" y="412891"/>
                  <a:pt x="583121" y="496309"/>
                </a:cubicBezTo>
                <a:cubicBezTo>
                  <a:pt x="578216" y="464195"/>
                  <a:pt x="585250" y="404956"/>
                  <a:pt x="583121" y="372232"/>
                </a:cubicBezTo>
                <a:cubicBezTo>
                  <a:pt x="339609" y="438517"/>
                  <a:pt x="176272" y="337424"/>
                  <a:pt x="0" y="372232"/>
                </a:cubicBezTo>
                <a:cubicBezTo>
                  <a:pt x="-5025" y="268585"/>
                  <a:pt x="5162" y="220228"/>
                  <a:pt x="0" y="124077"/>
                </a:cubicBezTo>
                <a:close/>
              </a:path>
              <a:path w="831275" h="496309" stroke="0" extrusionOk="0">
                <a:moveTo>
                  <a:pt x="0" y="124077"/>
                </a:moveTo>
                <a:cubicBezTo>
                  <a:pt x="130476" y="79213"/>
                  <a:pt x="376202" y="127499"/>
                  <a:pt x="583121" y="124077"/>
                </a:cubicBezTo>
                <a:cubicBezTo>
                  <a:pt x="581700" y="88158"/>
                  <a:pt x="596585" y="31397"/>
                  <a:pt x="583121" y="0"/>
                </a:cubicBezTo>
                <a:cubicBezTo>
                  <a:pt x="635852" y="50713"/>
                  <a:pt x="715619" y="133730"/>
                  <a:pt x="831275" y="248155"/>
                </a:cubicBezTo>
                <a:cubicBezTo>
                  <a:pt x="729703" y="352660"/>
                  <a:pt x="651438" y="375623"/>
                  <a:pt x="583121" y="496309"/>
                </a:cubicBezTo>
                <a:cubicBezTo>
                  <a:pt x="576312" y="454147"/>
                  <a:pt x="586368" y="406381"/>
                  <a:pt x="583121" y="372232"/>
                </a:cubicBezTo>
                <a:cubicBezTo>
                  <a:pt x="441680" y="374275"/>
                  <a:pt x="247984" y="354203"/>
                  <a:pt x="0" y="372232"/>
                </a:cubicBezTo>
                <a:cubicBezTo>
                  <a:pt x="-20037" y="311434"/>
                  <a:pt x="27198" y="190443"/>
                  <a:pt x="0" y="124077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extLst>
              <a:ext uri="{C807C97D-BFC1-408E-A445-0C87EB9F89A2}">
                <ask:lineSketchStyleProps xmlns:ask="http://schemas.microsoft.com/office/drawing/2018/sketchyshapes" sd="2642059119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822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0B16-767A-B813-D0DC-A0FFE7FA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data in biomedical engineering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E322-DABD-2E8D-6C14-3E044040E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1182" cy="4351338"/>
          </a:xfrm>
        </p:spPr>
        <p:txBody>
          <a:bodyPr/>
          <a:lstStyle/>
          <a:p>
            <a:r>
              <a:rPr lang="en-US" dirty="0"/>
              <a:t>Genomic data</a:t>
            </a:r>
          </a:p>
          <a:p>
            <a:r>
              <a:rPr lang="en-US" dirty="0"/>
              <a:t>Biological data</a:t>
            </a:r>
          </a:p>
          <a:p>
            <a:r>
              <a:rPr lang="en-US" dirty="0"/>
              <a:t>Physiological data</a:t>
            </a:r>
          </a:p>
          <a:p>
            <a:r>
              <a:rPr lang="en-US" dirty="0"/>
              <a:t>Clinical data</a:t>
            </a:r>
          </a:p>
          <a:p>
            <a:r>
              <a:rPr lang="en-US" dirty="0"/>
              <a:t>Models and simulations</a:t>
            </a:r>
          </a:p>
          <a:p>
            <a:r>
              <a:rPr lang="en-US" dirty="0"/>
              <a:t>New sources:</a:t>
            </a:r>
          </a:p>
          <a:p>
            <a:pPr lvl="1"/>
            <a:r>
              <a:rPr lang="en-US" dirty="0"/>
              <a:t>Large datasets</a:t>
            </a:r>
          </a:p>
          <a:p>
            <a:pPr lvl="1"/>
            <a:r>
              <a:rPr lang="en-US" dirty="0"/>
              <a:t>Wearable technology</a:t>
            </a:r>
          </a:p>
          <a:p>
            <a:pPr lvl="1"/>
            <a:r>
              <a:rPr lang="en-US" dirty="0"/>
              <a:t>Image and video processing</a:t>
            </a:r>
            <a:endParaRPr lang="en-IL" dirty="0"/>
          </a:p>
        </p:txBody>
      </p:sp>
      <p:pic>
        <p:nvPicPr>
          <p:cNvPr id="1026" name="Picture 2" descr="Diverse genomic data reduces bias in predicting disease risk">
            <a:extLst>
              <a:ext uri="{FF2B5EF4-FFF2-40B4-BE49-F238E27FC236}">
                <a16:creationId xmlns:a16="http://schemas.microsoft.com/office/drawing/2014/main" id="{B84707C0-CAA0-00F5-803F-2CD7F3CAF9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37017" y="1560945"/>
            <a:ext cx="2757090" cy="155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fluidics Stands on the Shoulders of Microfab Giants">
            <a:extLst>
              <a:ext uri="{FF2B5EF4-FFF2-40B4-BE49-F238E27FC236}">
                <a16:creationId xmlns:a16="http://schemas.microsoft.com/office/drawing/2014/main" id="{396BC3E8-EDA0-9FF8-F4D9-9E3EE0329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02933"/>
            <a:ext cx="2650119" cy="176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reers in Exercise Science | Virtua Health College of Medicine &amp; Life  Sciences | Rowan University">
            <a:extLst>
              <a:ext uri="{FF2B5EF4-FFF2-40B4-BE49-F238E27FC236}">
                <a16:creationId xmlns:a16="http://schemas.microsoft.com/office/drawing/2014/main" id="{172AAC0A-9D9B-C7AD-D099-61B623E53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017" y="3623577"/>
            <a:ext cx="4054764" cy="228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linical Examination Skills Masterclass – One PCN Training">
            <a:extLst>
              <a:ext uri="{FF2B5EF4-FFF2-40B4-BE49-F238E27FC236}">
                <a16:creationId xmlns:a16="http://schemas.microsoft.com/office/drawing/2014/main" id="{BAF93713-CD8C-CDCD-FAB0-524ADC107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773" y="1275665"/>
            <a:ext cx="2939950" cy="195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34 Facts About Wearable Technology - OhMyFacts">
            <a:extLst>
              <a:ext uri="{FF2B5EF4-FFF2-40B4-BE49-F238E27FC236}">
                <a16:creationId xmlns:a16="http://schemas.microsoft.com/office/drawing/2014/main" id="{B1FC0FC1-ADDB-408A-53D3-23BAD017A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773" y="2986033"/>
            <a:ext cx="2787144" cy="185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DF] Efficient ConvNet-based marker-less motion capture in general scenes  with a low number of cameras | Semantic Scholar">
            <a:extLst>
              <a:ext uri="{FF2B5EF4-FFF2-40B4-BE49-F238E27FC236}">
                <a16:creationId xmlns:a16="http://schemas.microsoft.com/office/drawing/2014/main" id="{FE99609E-BB37-51AA-EA7A-47C0395692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51636" y="4480612"/>
            <a:ext cx="2699087" cy="218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14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56B5-F6AF-CFA6-D6E0-E61EEA93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data in biomedical engineering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130FF-566F-9E97-F103-3F7D171A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8891" cy="4351338"/>
          </a:xfrm>
        </p:spPr>
        <p:txBody>
          <a:bodyPr/>
          <a:lstStyle/>
          <a:p>
            <a:r>
              <a:rPr lang="en-US" dirty="0"/>
              <a:t>Basic science</a:t>
            </a:r>
          </a:p>
          <a:p>
            <a:r>
              <a:rPr lang="en-US" dirty="0"/>
              <a:t>Clinical testing</a:t>
            </a:r>
          </a:p>
          <a:p>
            <a:r>
              <a:rPr lang="en-US" dirty="0"/>
              <a:t>Clinical trials</a:t>
            </a:r>
          </a:p>
          <a:p>
            <a:r>
              <a:rPr lang="en-US" dirty="0"/>
              <a:t>Calibrating models</a:t>
            </a:r>
          </a:p>
          <a:p>
            <a:r>
              <a:rPr lang="en-US" dirty="0"/>
              <a:t>Product development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41702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68413"/>
            <a:ext cx="8229600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Cerebellar volume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B7C1C0-C2C4-42D9-94E3-EFFED4C05ADF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r>
              <a:rPr lang="en-US" altLang="en-US" sz="1400"/>
              <a:t> /  72</a:t>
            </a:r>
          </a:p>
        </p:txBody>
      </p:sp>
      <p:pic>
        <p:nvPicPr>
          <p:cNvPr id="20486" name="Picture 7" descr="http://2.bp.blogspot.com/-IAWQIBBXuxo/TrgIQv5LmCI/AAAAAAAABm8/QzzANv-zpRo/s1600/photo+%25283%2529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495" y="3140968"/>
            <a:ext cx="3555659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Box 1"/>
          <p:cNvSpPr txBox="1">
            <a:spLocks noChangeArrowheads="1"/>
          </p:cNvSpPr>
          <p:nvPr/>
        </p:nvSpPr>
        <p:spPr bwMode="auto">
          <a:xfrm>
            <a:off x="2782888" y="6454776"/>
            <a:ext cx="67703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/>
              <a:t>http://brainposts.blogspot.co.il/2011/11/neuropsychology-and-cerebellum-part-i.html</a:t>
            </a:r>
          </a:p>
        </p:txBody>
      </p:sp>
      <p:pic>
        <p:nvPicPr>
          <p:cNvPr id="20488" name="Picture 9" descr="http://upload.wikimedia.org/wikipedia/commons/0/00/Human_cerebellum_posterior_vie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3140968"/>
            <a:ext cx="412134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9" name="Rectangle 3"/>
          <p:cNvSpPr>
            <a:spLocks noChangeArrowheads="1"/>
          </p:cNvSpPr>
          <p:nvPr/>
        </p:nvSpPr>
        <p:spPr bwMode="auto">
          <a:xfrm>
            <a:off x="5303838" y="6096000"/>
            <a:ext cx="48958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/>
              <a:t>http://de.wikibooks.org/wiki/Neuroanatomie:_Kleinhirn</a:t>
            </a:r>
          </a:p>
        </p:txBody>
      </p:sp>
    </p:spTree>
    <p:extLst>
      <p:ext uri="{BB962C8B-B14F-4D97-AF65-F5344CB8AC3E}">
        <p14:creationId xmlns:p14="http://schemas.microsoft.com/office/powerpoint/2010/main" val="204960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data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68413"/>
            <a:ext cx="8229600" cy="2089150"/>
          </a:xfrm>
        </p:spPr>
        <p:txBody>
          <a:bodyPr/>
          <a:lstStyle/>
          <a:p>
            <a:pPr eaLnBrk="1" hangingPunct="1"/>
            <a:r>
              <a:rPr lang="en-US" altLang="en-US"/>
              <a:t>An ordered set of ‘observations’ or ‘measurements’</a:t>
            </a:r>
          </a:p>
          <a:p>
            <a:pPr lvl="1" eaLnBrk="1" hangingPunct="1"/>
            <a:r>
              <a:rPr lang="en-US" altLang="en-US"/>
              <a:t>Each observation could be vector valued</a:t>
            </a:r>
          </a:p>
          <a:p>
            <a:pPr lvl="1" eaLnBrk="1" hangingPunct="1"/>
            <a:r>
              <a:rPr lang="en-US" altLang="en-US"/>
              <a:t>Data is finite!</a:t>
            </a: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1D6696-D51A-4FB4-BBF5-64F101C51BB3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r>
              <a:rPr lang="en-US" altLang="en-US" sz="1400"/>
              <a:t> /  72</a:t>
            </a:r>
          </a:p>
        </p:txBody>
      </p:sp>
      <p:graphicFrame>
        <p:nvGraphicFramePr>
          <p:cNvPr id="27654" name="Object 4"/>
          <p:cNvGraphicFramePr>
            <a:graphicFrameLocks noChangeAspect="1"/>
          </p:cNvGraphicFramePr>
          <p:nvPr/>
        </p:nvGraphicFramePr>
        <p:xfrm>
          <a:off x="2351088" y="3860801"/>
          <a:ext cx="266541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79032" imgH="253890" progId="Equation.DSMT4">
                  <p:embed/>
                </p:oleObj>
              </mc:Choice>
              <mc:Fallback>
                <p:oleObj name="Equation" r:id="rId3" imgW="1079032" imgH="253890" progId="Equation.DSMT4">
                  <p:embed/>
                  <p:pic>
                    <p:nvPicPr>
                      <p:cNvPr id="2765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860801"/>
                        <a:ext cx="2665412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5"/>
          <p:cNvGraphicFramePr>
            <a:graphicFrameLocks noChangeAspect="1"/>
          </p:cNvGraphicFramePr>
          <p:nvPr/>
        </p:nvGraphicFramePr>
        <p:xfrm>
          <a:off x="6191251" y="3716339"/>
          <a:ext cx="122237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34725" imgH="710891" progId="Equation.DSMT4">
                  <p:embed/>
                </p:oleObj>
              </mc:Choice>
              <mc:Fallback>
                <p:oleObj name="Equation" r:id="rId5" imgW="634725" imgH="710891" progId="Equation.DSMT4">
                  <p:embed/>
                  <p:pic>
                    <p:nvPicPr>
                      <p:cNvPr id="2765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1" y="3716339"/>
                        <a:ext cx="1222375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736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data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68414"/>
            <a:ext cx="8229600" cy="3024187"/>
          </a:xfrm>
        </p:spPr>
        <p:txBody>
          <a:bodyPr/>
          <a:lstStyle/>
          <a:p>
            <a:pPr eaLnBrk="1" hangingPunct="1"/>
            <a:r>
              <a:rPr lang="en-US" altLang="en-US"/>
              <a:t>An ordered set of ‘observations’ or ‘measurements’</a:t>
            </a:r>
          </a:p>
          <a:p>
            <a:pPr lvl="1" eaLnBrk="1" hangingPunct="1"/>
            <a:r>
              <a:rPr lang="en-US" altLang="en-US"/>
              <a:t>Each observation could be vector valued</a:t>
            </a:r>
          </a:p>
          <a:p>
            <a:pPr lvl="1" eaLnBrk="1" hangingPunct="1"/>
            <a:r>
              <a:rPr lang="en-US" altLang="en-US"/>
              <a:t>Data is finite!</a:t>
            </a:r>
          </a:p>
          <a:p>
            <a:pPr eaLnBrk="1" hangingPunct="1"/>
            <a:r>
              <a:rPr lang="en-US" altLang="en-US"/>
              <a:t>Analyze the brain scans of 5 individuals and extract the size of each cerebellum</a:t>
            </a:r>
          </a:p>
          <a:p>
            <a:pPr eaLnBrk="1" hangingPunct="1"/>
            <a:r>
              <a:rPr lang="en-US" altLang="en-US"/>
              <a:t>We have to choose the right thing to measure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86C313-CEDA-48CB-97EA-1F2AC172DEB1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r>
              <a:rPr lang="en-US" altLang="en-US" sz="1400"/>
              <a:t> /  72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2424114" y="5589589"/>
            <a:ext cx="7056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Cerebellar volume in fraction of total intracranial volume (TICV):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0.13   0.13   0.12   0.13   0.13</a:t>
            </a:r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2792414" y="4589463"/>
            <a:ext cx="70564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Cerebellar volume in liters: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0.16   0.15  0.18  0.21  0.16</a:t>
            </a:r>
          </a:p>
        </p:txBody>
      </p:sp>
    </p:spTree>
    <p:extLst>
      <p:ext uri="{BB962C8B-B14F-4D97-AF65-F5344CB8AC3E}">
        <p14:creationId xmlns:p14="http://schemas.microsoft.com/office/powerpoint/2010/main" val="188432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data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68414"/>
            <a:ext cx="8229600" cy="3024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An ordered set of ‘observations’ or ‘measurements’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Each observation could be vector valued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Data is finite!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Analyze brain scans of 60 subjects and extract cerebellar volumes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We can get more data, but it will still be data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9ACE28-0F20-4359-A845-480778F9BFA1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r>
              <a:rPr lang="en-US" altLang="en-US" sz="1400"/>
              <a:t> /  72</a:t>
            </a: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2424114" y="4437063"/>
            <a:ext cx="70564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Cerebellar volume in fraction TICV for 60 subjects: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0.13  0.13  0.12  0.13  0.13  0.13  0.14  0.10  0.12  0.13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0.11  0.15  0.14  0.14  0.11  0.14  0.14  0.14  0.13  0.14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0.12  0.10  0.11  0.12  0.15  0.14  0.13  0.14  0.14  0.12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0.13  0.15  0.14  0.13  0.13  0.13  0.14  0.13  0.13  0.15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0.12  0.13  0.11  0.10  0.14  0.12  0.15  0.13  0.13  0.13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0.11  0.14  0.14  0.12  0.14  0.13  0.14  0.11  0.12  0.14 </a:t>
            </a:r>
          </a:p>
        </p:txBody>
      </p:sp>
    </p:spTree>
    <p:extLst>
      <p:ext uri="{BB962C8B-B14F-4D97-AF65-F5344CB8AC3E}">
        <p14:creationId xmlns:p14="http://schemas.microsoft.com/office/powerpoint/2010/main" val="163790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380A3-A633-CBB0-4802-BC539F85D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041C31-EC0F-7662-B78C-8AC889F1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8ADDA7-C955-80CB-6F33-F53620BAA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8000" dirty="0"/>
              <a:t>1B What is good data</a:t>
            </a:r>
            <a:endParaRPr lang="en-IL" sz="8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93F2D-1064-B236-942F-9FA811C1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A9B41-5771-F65B-87AA-A1A2D849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17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828015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3EF1-7722-A280-1792-EA79C358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Imperfect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FC3DD-620C-7808-08E3-4CCC4800C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2673" cy="3365211"/>
          </a:xfrm>
        </p:spPr>
        <p:txBody>
          <a:bodyPr/>
          <a:lstStyle/>
          <a:p>
            <a:r>
              <a:rPr lang="en-US" dirty="0"/>
              <a:t>Data is never perfect</a:t>
            </a:r>
          </a:p>
          <a:p>
            <a:pPr lvl="1"/>
            <a:r>
              <a:rPr lang="en-US" dirty="0"/>
              <a:t>Sampling bias</a:t>
            </a:r>
          </a:p>
          <a:p>
            <a:pPr lvl="2"/>
            <a:r>
              <a:rPr lang="en-US" dirty="0"/>
              <a:t>Pulse oximeters tested on white skin</a:t>
            </a:r>
          </a:p>
          <a:p>
            <a:pPr lvl="2"/>
            <a:r>
              <a:rPr lang="en-US" dirty="0"/>
              <a:t>Poorly calibrated for darker skin</a:t>
            </a:r>
          </a:p>
          <a:p>
            <a:pPr lvl="2"/>
            <a:r>
              <a:rPr lang="en-US" dirty="0"/>
              <a:t>During Covid-19, black patients had:</a:t>
            </a:r>
          </a:p>
          <a:p>
            <a:pPr lvl="3"/>
            <a:r>
              <a:rPr lang="en-US" dirty="0"/>
              <a:t>Lower detection</a:t>
            </a:r>
          </a:p>
          <a:p>
            <a:pPr lvl="3"/>
            <a:r>
              <a:rPr lang="en-US" dirty="0"/>
              <a:t>Delays in treatment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73C1A8-1D08-C84B-D7A7-C91450CB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727" y="2139216"/>
            <a:ext cx="4057073" cy="394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D50795-C432-62A8-F4E7-BF4FEB548C8B}"/>
              </a:ext>
            </a:extLst>
          </p:cNvPr>
          <p:cNvSpPr txBox="1"/>
          <p:nvPr/>
        </p:nvSpPr>
        <p:spPr>
          <a:xfrm>
            <a:off x="230909" y="59887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D4D4D"/>
                </a:solidFill>
                <a:effectLst/>
                <a:latin typeface="OTNEJMScalaSansLF"/>
              </a:rPr>
              <a:t>N Engl J Med 2020;383:2477-2478</a:t>
            </a:r>
          </a:p>
          <a:p>
            <a:pPr algn="l"/>
            <a:r>
              <a:rPr lang="en-US" b="1" i="0" dirty="0">
                <a:solidFill>
                  <a:srgbClr val="4D4D4D"/>
                </a:solidFill>
                <a:effectLst/>
                <a:latin typeface="OTNEJMScalaSansLF"/>
              </a:rPr>
              <a:t>DOI: 10.1056/NEJMc2029240</a:t>
            </a:r>
          </a:p>
        </p:txBody>
      </p:sp>
      <p:pic>
        <p:nvPicPr>
          <p:cNvPr id="2052" name="Picture 4" descr="Pulse Oximeter - Physiopedia">
            <a:extLst>
              <a:ext uri="{FF2B5EF4-FFF2-40B4-BE49-F238E27FC236}">
                <a16:creationId xmlns:a16="http://schemas.microsoft.com/office/drawing/2014/main" id="{74C01AA6-2955-F9BC-0A5D-B3DBF7865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513" y="177511"/>
            <a:ext cx="2857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67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0497E-EA53-999B-A36F-F3F580C6A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81E6-BAEB-C154-3396-B26288E4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Imperfect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81297-7429-F99A-5899-2B5CA034D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never perfect</a:t>
            </a:r>
          </a:p>
          <a:p>
            <a:pPr lvl="1"/>
            <a:r>
              <a:rPr lang="en-US" dirty="0"/>
              <a:t>Sampling bias</a:t>
            </a:r>
          </a:p>
          <a:p>
            <a:pPr lvl="1"/>
            <a:r>
              <a:rPr lang="en-US" dirty="0"/>
              <a:t>Measurement error</a:t>
            </a:r>
          </a:p>
          <a:p>
            <a:pPr lvl="2"/>
            <a:r>
              <a:rPr lang="en-US" dirty="0"/>
              <a:t>Inaccurate glucose monitors (2018)</a:t>
            </a:r>
          </a:p>
          <a:p>
            <a:pPr lvl="2"/>
            <a:r>
              <a:rPr lang="en-US" dirty="0"/>
              <a:t>Over and underdosing insulin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EEC2A-051D-B8A2-34E6-DE0F63AC73DB}"/>
              </a:ext>
            </a:extLst>
          </p:cNvPr>
          <p:cNvSpPr txBox="1"/>
          <p:nvPr/>
        </p:nvSpPr>
        <p:spPr>
          <a:xfrm>
            <a:off x="230909" y="59887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1" dirty="0">
                <a:solidFill>
                  <a:srgbClr val="383636"/>
                </a:solidFill>
                <a:effectLst/>
                <a:latin typeface="Helvetica Neue"/>
              </a:rPr>
              <a:t>Diabetes Care</a:t>
            </a:r>
            <a:r>
              <a:rPr lang="en-US" b="0" i="0" dirty="0">
                <a:solidFill>
                  <a:srgbClr val="383636"/>
                </a:solidFill>
                <a:effectLst/>
                <a:latin typeface="Helvetica Neue"/>
              </a:rPr>
              <a:t> 1 August 2018; 41 (8): 1681–1688. </a:t>
            </a:r>
            <a:r>
              <a:rPr lang="en-US" b="0" i="0" u="none" strike="noStrike" dirty="0">
                <a:solidFill>
                  <a:srgbClr val="0F5DB9"/>
                </a:solidFill>
                <a:effectLst/>
                <a:latin typeface="Helvetica Neue"/>
                <a:hlinkClick r:id="rId2"/>
              </a:rPr>
              <a:t>https://doi.org/10.2337/dc17-1960</a:t>
            </a:r>
            <a:endParaRPr lang="en-US" b="1" i="0" dirty="0">
              <a:solidFill>
                <a:srgbClr val="4D4D4D"/>
              </a:solidFill>
              <a:effectLst/>
              <a:latin typeface="OTNEJMScalaSansLF"/>
            </a:endParaRPr>
          </a:p>
        </p:txBody>
      </p:sp>
      <p:pic>
        <p:nvPicPr>
          <p:cNvPr id="3074" name="Picture 2" descr="symtoms, need advice | Page 2 | Diabetes Forum • The Global Diabetes ...">
            <a:extLst>
              <a:ext uri="{FF2B5EF4-FFF2-40B4-BE49-F238E27FC236}">
                <a16:creationId xmlns:a16="http://schemas.microsoft.com/office/drawing/2014/main" id="{17BEA9EA-043E-9185-A8BD-67160107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017" y="1737580"/>
            <a:ext cx="5042477" cy="265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26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goals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data is</a:t>
            </a:r>
          </a:p>
          <a:p>
            <a:r>
              <a:rPr lang="en-US" dirty="0"/>
              <a:t>Create models that may explain data</a:t>
            </a:r>
          </a:p>
          <a:p>
            <a:r>
              <a:rPr lang="en-US" dirty="0"/>
              <a:t>Draw conclusions about the models from the data</a:t>
            </a:r>
          </a:p>
          <a:p>
            <a:r>
              <a:rPr lang="en-US" dirty="0"/>
              <a:t>Test hypotheses by comparing models</a:t>
            </a:r>
          </a:p>
        </p:txBody>
      </p:sp>
    </p:spTree>
    <p:extLst>
      <p:ext uri="{BB962C8B-B14F-4D97-AF65-F5344CB8AC3E}">
        <p14:creationId xmlns:p14="http://schemas.microsoft.com/office/powerpoint/2010/main" val="400368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929"/>
    </mc:Choice>
    <mc:Fallback xmlns="">
      <p:transition spd="slow" advTm="7892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67F45-6796-EAC9-2550-D8AC02E87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86D2-4355-5EF5-72E7-1C8AA4B2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Imperfect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E5F1B-E6EB-336B-F2BA-FD7926F22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never perfect</a:t>
            </a:r>
          </a:p>
          <a:p>
            <a:pPr lvl="1"/>
            <a:r>
              <a:rPr lang="en-US" dirty="0"/>
              <a:t>Sampling bias</a:t>
            </a:r>
          </a:p>
          <a:p>
            <a:pPr lvl="1"/>
            <a:r>
              <a:rPr lang="en-US" dirty="0"/>
              <a:t>Measurement error</a:t>
            </a:r>
          </a:p>
          <a:p>
            <a:pPr lvl="1"/>
            <a:r>
              <a:rPr lang="en-US" dirty="0"/>
              <a:t>Missing data</a:t>
            </a:r>
          </a:p>
          <a:p>
            <a:pPr lvl="2"/>
            <a:r>
              <a:rPr lang="en-US" dirty="0"/>
              <a:t>Increases variance</a:t>
            </a:r>
          </a:p>
          <a:p>
            <a:pPr lvl="2"/>
            <a:r>
              <a:rPr lang="en-US" dirty="0"/>
              <a:t>May introduce bias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13EC4-CA89-CE65-3ED4-741310F4E4A9}"/>
              </a:ext>
            </a:extLst>
          </p:cNvPr>
          <p:cNvSpPr txBox="1"/>
          <p:nvPr/>
        </p:nvSpPr>
        <p:spPr>
          <a:xfrm>
            <a:off x="230909" y="59887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D4D4D"/>
                </a:solidFill>
                <a:effectLst/>
                <a:latin typeface="OTNEJMScalaSansLF"/>
              </a:rPr>
              <a:t>N Engl J Med 2020;383:2477-2478</a:t>
            </a:r>
          </a:p>
          <a:p>
            <a:pPr algn="l"/>
            <a:r>
              <a:rPr lang="en-US" b="1" i="0" dirty="0">
                <a:solidFill>
                  <a:srgbClr val="4D4D4D"/>
                </a:solidFill>
                <a:effectLst/>
                <a:latin typeface="OTNEJMScalaSansLF"/>
              </a:rPr>
              <a:t>DOI: 10.1056/NEJMc2029240</a:t>
            </a:r>
          </a:p>
        </p:txBody>
      </p:sp>
    </p:spTree>
    <p:extLst>
      <p:ext uri="{BB962C8B-B14F-4D97-AF65-F5344CB8AC3E}">
        <p14:creationId xmlns:p14="http://schemas.microsoft.com/office/powerpoint/2010/main" val="451776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E8727-8CA4-1483-0259-3CFBB3557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799D-4796-5BB3-B247-3307005B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Imperfect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4AC0-77FC-4CD9-0DAE-8B69AD798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never perfect</a:t>
            </a:r>
          </a:p>
          <a:p>
            <a:pPr lvl="1"/>
            <a:r>
              <a:rPr lang="en-US" dirty="0"/>
              <a:t>Sampling bias</a:t>
            </a:r>
          </a:p>
          <a:p>
            <a:pPr lvl="1"/>
            <a:r>
              <a:rPr lang="en-US" dirty="0"/>
              <a:t>Measurement error</a:t>
            </a:r>
          </a:p>
          <a:p>
            <a:pPr lvl="1"/>
            <a:r>
              <a:rPr lang="en-US" dirty="0"/>
              <a:t>Missing data</a:t>
            </a:r>
          </a:p>
          <a:p>
            <a:pPr lvl="1"/>
            <a:r>
              <a:rPr lang="en-US" dirty="0"/>
              <a:t>Proxy measures</a:t>
            </a:r>
          </a:p>
          <a:p>
            <a:pPr lvl="2"/>
            <a:r>
              <a:rPr lang="en-US" dirty="0"/>
              <a:t>Intracellular calcium</a:t>
            </a:r>
          </a:p>
          <a:p>
            <a:pPr lvl="3"/>
            <a:r>
              <a:rPr lang="en-US" dirty="0"/>
              <a:t>Used for neural activity</a:t>
            </a:r>
          </a:p>
          <a:p>
            <a:pPr lvl="2"/>
            <a:r>
              <a:rPr lang="en-US" dirty="0"/>
              <a:t>Proxies are:</a:t>
            </a:r>
          </a:p>
          <a:p>
            <a:pPr lvl="3"/>
            <a:r>
              <a:rPr lang="en-US" dirty="0"/>
              <a:t>Nonlinear</a:t>
            </a:r>
          </a:p>
          <a:p>
            <a:pPr lvl="3"/>
            <a:r>
              <a:rPr lang="en-US" dirty="0"/>
              <a:t>Incomplete</a:t>
            </a:r>
          </a:p>
          <a:p>
            <a:pPr lvl="3"/>
            <a:r>
              <a:rPr lang="en-US" dirty="0"/>
              <a:t>Context-dependent</a:t>
            </a:r>
            <a:endParaRPr lang="en-IL" dirty="0"/>
          </a:p>
        </p:txBody>
      </p:sp>
      <p:pic>
        <p:nvPicPr>
          <p:cNvPr id="5122" name="Picture 2" descr="Fig. 5">
            <a:extLst>
              <a:ext uri="{FF2B5EF4-FFF2-40B4-BE49-F238E27FC236}">
                <a16:creationId xmlns:a16="http://schemas.microsoft.com/office/drawing/2014/main" id="{13B54B87-C6FF-6D27-DDF2-283ED668CB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39036" y="365125"/>
            <a:ext cx="4381545" cy="314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ig. 2">
            <a:extLst>
              <a:ext uri="{FF2B5EF4-FFF2-40B4-BE49-F238E27FC236}">
                <a16:creationId xmlns:a16="http://schemas.microsoft.com/office/drawing/2014/main" id="{14708476-673C-F743-947B-97A006BEC7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40218" y="4105419"/>
            <a:ext cx="6394166" cy="154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97F4E2-AF59-3C69-6DC6-84255C2A34B4}"/>
              </a:ext>
            </a:extLst>
          </p:cNvPr>
          <p:cNvSpPr txBox="1"/>
          <p:nvPr/>
        </p:nvSpPr>
        <p:spPr>
          <a:xfrm>
            <a:off x="129309" y="61697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1" dirty="0">
                <a:solidFill>
                  <a:srgbClr val="222222"/>
                </a:solidFill>
                <a:effectLst/>
                <a:latin typeface="-apple-system"/>
              </a:rPr>
              <a:t>Nat </a:t>
            </a:r>
            <a:r>
              <a:rPr lang="fr-FR" b="0" i="1" dirty="0" err="1">
                <a:solidFill>
                  <a:srgbClr val="222222"/>
                </a:solidFill>
                <a:effectLst/>
                <a:latin typeface="-apple-system"/>
              </a:rPr>
              <a:t>Neurosci</a:t>
            </a:r>
            <a:r>
              <a:rPr lang="fr-FR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fr-FR" b="1" i="0" dirty="0">
                <a:solidFill>
                  <a:srgbClr val="222222"/>
                </a:solidFill>
                <a:effectLst/>
                <a:latin typeface="-apple-system"/>
              </a:rPr>
              <a:t>24</a:t>
            </a:r>
            <a:r>
              <a:rPr lang="fr-FR" b="0" i="0" dirty="0">
                <a:solidFill>
                  <a:srgbClr val="222222"/>
                </a:solidFill>
                <a:effectLst/>
                <a:latin typeface="-apple-system"/>
              </a:rPr>
              <a:t>, 1324–1337 (2021). https://doi.org/10.1038/s41593-021-00895-5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36470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3998-6422-F330-8FDA-B57F206E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20714"/>
            <a:ext cx="7139136" cy="777875"/>
          </a:xfrm>
        </p:spPr>
        <p:txBody>
          <a:bodyPr/>
          <a:lstStyle/>
          <a:p>
            <a:r>
              <a:rPr lang="en-US" dirty="0"/>
              <a:t>Key issues in measurement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AD4A3-AFD0-7A43-1002-595AF8AB6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71650"/>
            <a:ext cx="8229600" cy="3745582"/>
          </a:xfrm>
        </p:spPr>
        <p:txBody>
          <a:bodyPr/>
          <a:lstStyle/>
          <a:p>
            <a:r>
              <a:rPr lang="en-US" dirty="0"/>
              <a:t>What are you measuring?</a:t>
            </a:r>
          </a:p>
          <a:p>
            <a:r>
              <a:rPr lang="en-US" dirty="0"/>
              <a:t>What is its precision?</a:t>
            </a:r>
          </a:p>
          <a:p>
            <a:r>
              <a:rPr lang="en-US" dirty="0"/>
              <a:t>Is it valid?</a:t>
            </a:r>
          </a:p>
          <a:p>
            <a:r>
              <a:rPr lang="en-US" dirty="0"/>
              <a:t>Is it reliable?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6E594-468A-E3D2-B62D-1223F3D7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481D3-E832-0A7B-BD8F-69DAF7C9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715274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082C-C7C6-E311-8FE9-1586498F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C97C-458C-79DA-6221-9774D5F6F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71650"/>
            <a:ext cx="8229600" cy="3529558"/>
          </a:xfrm>
        </p:spPr>
        <p:txBody>
          <a:bodyPr/>
          <a:lstStyle/>
          <a:p>
            <a:r>
              <a:rPr lang="en-US" dirty="0"/>
              <a:t>What is a reasonable precision?</a:t>
            </a:r>
          </a:p>
          <a:p>
            <a:r>
              <a:rPr lang="en-US" dirty="0"/>
              <a:t>How much precision do you need to draw conclusions?</a:t>
            </a:r>
          </a:p>
          <a:p>
            <a:r>
              <a:rPr lang="en-US" dirty="0"/>
              <a:t>Some things are imprecise by nature</a:t>
            </a:r>
          </a:p>
          <a:p>
            <a:pPr lvl="1"/>
            <a:r>
              <a:rPr lang="en-US" dirty="0"/>
              <a:t>Quality of life</a:t>
            </a:r>
          </a:p>
          <a:p>
            <a:pPr lvl="1"/>
            <a:r>
              <a:rPr lang="en-US" dirty="0"/>
              <a:t>Preference</a:t>
            </a:r>
          </a:p>
          <a:p>
            <a:pPr lvl="1"/>
            <a:r>
              <a:rPr lang="en-US" dirty="0"/>
              <a:t>Fitness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1990B-85FA-68FB-DEF1-7FF62C6E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1BB3E-253E-359F-C7E4-3C95CDD8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31304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9323-A5EF-71E8-BF4E-84AA05B9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65F1-2164-5B94-2C1E-DD10925EA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71650"/>
            <a:ext cx="8229600" cy="3529558"/>
          </a:xfrm>
        </p:spPr>
        <p:txBody>
          <a:bodyPr/>
          <a:lstStyle/>
          <a:p>
            <a:r>
              <a:rPr lang="en-US" dirty="0"/>
              <a:t>Does the measure </a:t>
            </a:r>
            <a:r>
              <a:rPr lang="en-US" dirty="0" err="1"/>
              <a:t>measure</a:t>
            </a:r>
            <a:r>
              <a:rPr lang="en-US" dirty="0"/>
              <a:t> what you want?</a:t>
            </a:r>
          </a:p>
          <a:p>
            <a:pPr lvl="1"/>
            <a:r>
              <a:rPr lang="en-US" dirty="0"/>
              <a:t>A written test cannot measure musical ability</a:t>
            </a:r>
          </a:p>
          <a:p>
            <a:r>
              <a:rPr lang="en-US" dirty="0"/>
              <a:t>Do we have a gold standard?</a:t>
            </a:r>
          </a:p>
          <a:p>
            <a:r>
              <a:rPr lang="en-US" dirty="0"/>
              <a:t>Can we poll experts?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D3242-692D-3A05-71EA-B552E8AF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46B27-57D1-83D2-B998-C70EF2A0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24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364895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7480-DA56-2568-7FD2-682919D2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B094-9354-FA7B-2C47-9C2F2D6AF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71650"/>
            <a:ext cx="8229600" cy="4465637"/>
          </a:xfrm>
        </p:spPr>
        <p:txBody>
          <a:bodyPr/>
          <a:lstStyle/>
          <a:p>
            <a:r>
              <a:rPr lang="en-US" dirty="0"/>
              <a:t>A measure that is precise and stable</a:t>
            </a:r>
          </a:p>
          <a:p>
            <a:r>
              <a:rPr lang="en-US" dirty="0"/>
              <a:t>The value will stay the same if:</a:t>
            </a:r>
          </a:p>
          <a:p>
            <a:pPr lvl="1"/>
            <a:r>
              <a:rPr lang="en-US" dirty="0"/>
              <a:t>We measure again</a:t>
            </a:r>
          </a:p>
          <a:p>
            <a:pPr lvl="1"/>
            <a:r>
              <a:rPr lang="en-US" dirty="0"/>
              <a:t>Someone else measures</a:t>
            </a:r>
          </a:p>
          <a:p>
            <a:pPr lvl="1"/>
            <a:r>
              <a:rPr lang="en-US" dirty="0"/>
              <a:t>We measure at a different time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D15A9-4492-6CD9-2D0A-C5FD85FA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E4F99-8B8E-39D3-004B-FB6F58FF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25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27216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A726-36EB-9A17-3429-B8325AD0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Ethics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994C-46E4-0BB0-DD1D-F83F1C668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data becomes increasingly important</a:t>
            </a:r>
          </a:p>
          <a:p>
            <a:pPr lvl="1"/>
            <a:r>
              <a:rPr lang="en-US" dirty="0"/>
              <a:t>We become increasingly responsible</a:t>
            </a:r>
          </a:p>
          <a:p>
            <a:pPr lvl="1"/>
            <a:endParaRPr lang="en-US" dirty="0"/>
          </a:p>
          <a:p>
            <a:r>
              <a:rPr lang="en-US" dirty="0"/>
              <a:t>Privacy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Ethical use</a:t>
            </a:r>
          </a:p>
          <a:p>
            <a:pPr lvl="1"/>
            <a:r>
              <a:rPr lang="en-US" dirty="0"/>
              <a:t>Wearable devices share health information with companies</a:t>
            </a:r>
          </a:p>
          <a:p>
            <a:pPr lvl="1"/>
            <a:r>
              <a:rPr lang="en-US" dirty="0"/>
              <a:t>Can those companies share that information?</a:t>
            </a:r>
          </a:p>
          <a:p>
            <a:pPr lvl="1"/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E68F7-343E-B23E-2E0C-2A8A90EE3CE3}"/>
              </a:ext>
            </a:extLst>
          </p:cNvPr>
          <p:cNvSpPr txBox="1"/>
          <p:nvPr/>
        </p:nvSpPr>
        <p:spPr>
          <a:xfrm>
            <a:off x="838200" y="58465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The Information Society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, </a:t>
            </a:r>
            <a:r>
              <a:rPr lang="en-US" b="0" i="1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34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(1), 49–57. https://doi.org/10.1080/01972243.2017.1391912</a:t>
            </a:r>
            <a:endParaRPr lang="en-IL" dirty="0"/>
          </a:p>
        </p:txBody>
      </p:sp>
      <p:pic>
        <p:nvPicPr>
          <p:cNvPr id="4098" name="Picture 2" descr="Fitbit lawsuit alleges heart rate monitors are inaccurate, misleading ...">
            <a:extLst>
              <a:ext uri="{FF2B5EF4-FFF2-40B4-BE49-F238E27FC236}">
                <a16:creationId xmlns:a16="http://schemas.microsoft.com/office/drawing/2014/main" id="{35E0167D-8B33-6785-7648-66D861A03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254" y="1825625"/>
            <a:ext cx="4516582" cy="254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854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9B20-17C3-FE57-1706-9B44B382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ethical data use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39F1-D882-826B-35E7-675D82582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Informed consent</a:t>
            </a:r>
          </a:p>
          <a:p>
            <a:pPr lvl="1"/>
            <a:r>
              <a:rPr lang="en-US" dirty="0"/>
              <a:t>Explain how and why it is being collected</a:t>
            </a:r>
          </a:p>
          <a:p>
            <a:pPr lvl="1"/>
            <a:r>
              <a:rPr lang="en-US" dirty="0"/>
              <a:t>Allow participants to opt out</a:t>
            </a:r>
          </a:p>
          <a:p>
            <a:r>
              <a:rPr lang="en-US" dirty="0"/>
              <a:t>Transparency</a:t>
            </a:r>
          </a:p>
          <a:p>
            <a:pPr lvl="1"/>
            <a:r>
              <a:rPr lang="en-US" dirty="0"/>
              <a:t>Who has access and how will it be used</a:t>
            </a:r>
          </a:p>
          <a:p>
            <a:r>
              <a:rPr lang="en-US" dirty="0"/>
              <a:t>Protect vulnerable populations</a:t>
            </a:r>
          </a:p>
          <a:p>
            <a:pPr lvl="1"/>
            <a:r>
              <a:rPr lang="en-US" dirty="0"/>
              <a:t>Data should not lead to discrimination</a:t>
            </a:r>
          </a:p>
          <a:p>
            <a:pPr lvl="1"/>
            <a:r>
              <a:rPr lang="en-US" dirty="0"/>
              <a:t>Data collection should not lead to secondary harm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34306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7F5E9F-27E1-89FE-7AF6-5406FB04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2CD95E-6D2E-8169-C86D-94B7C1B85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 dirty="0"/>
              <a:t>1C Types of data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A718C-4AC9-D3CF-171D-42A8B3BC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6E101-5769-B94A-B984-0E1A6934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28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083461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Continuous data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68414"/>
            <a:ext cx="8229600" cy="2376487"/>
          </a:xfrm>
        </p:spPr>
        <p:txBody>
          <a:bodyPr/>
          <a:lstStyle/>
          <a:p>
            <a:pPr eaLnBrk="1" hangingPunct="1"/>
            <a:r>
              <a:rPr lang="en-US" altLang="en-US"/>
              <a:t>The data are real numbers</a:t>
            </a:r>
          </a:p>
          <a:p>
            <a:pPr lvl="1" eaLnBrk="1" hangingPunct="1"/>
            <a:r>
              <a:rPr lang="en-US" altLang="en-US"/>
              <a:t>Between any two data values there could be another data point</a:t>
            </a:r>
          </a:p>
          <a:p>
            <a:pPr eaLnBrk="1" hangingPunct="1"/>
            <a:r>
              <a:rPr lang="en-US" altLang="en-US"/>
              <a:t>Examples:</a:t>
            </a:r>
          </a:p>
          <a:p>
            <a:pPr lvl="1" eaLnBrk="1" hangingPunct="1"/>
            <a:r>
              <a:rPr lang="en-US" altLang="en-US"/>
              <a:t>Rate, size, amplitude, time</a:t>
            </a:r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522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1DC037-A678-4809-97F5-2A71F250644A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r>
              <a:rPr lang="en-US" altLang="en-US" sz="1400"/>
              <a:t> /  72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ED8E02-9964-F1C4-A1DB-2BD6A2759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9" y="3644901"/>
            <a:ext cx="37623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77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Bayesian Analysis with Python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52288" cy="4351338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edition!! </a:t>
            </a:r>
            <a:endParaRPr lang="en-US" u="sng" dirty="0">
              <a:hlinkClick r:id="rId2"/>
            </a:endParaRPr>
          </a:p>
          <a:p>
            <a:r>
              <a:rPr lang="en-US" dirty="0">
                <a:hlinkClick r:id="rId2"/>
              </a:rPr>
              <a:t>GitHub</a:t>
            </a:r>
            <a:endParaRPr lang="en-US" dirty="0"/>
          </a:p>
          <a:p>
            <a:r>
              <a:rPr lang="en-US" dirty="0">
                <a:hlinkClick r:id="rId3"/>
              </a:rPr>
              <a:t>Publisher’s website</a:t>
            </a:r>
            <a:endParaRPr lang="en-US" dirty="0"/>
          </a:p>
          <a:p>
            <a:r>
              <a:rPr lang="en-US" dirty="0"/>
              <a:t>Full text available </a:t>
            </a:r>
          </a:p>
          <a:p>
            <a:pPr lvl="1"/>
            <a:r>
              <a:rPr lang="en-US" dirty="0">
                <a:hlinkClick r:id="rId4"/>
              </a:rPr>
              <a:t>the library</a:t>
            </a:r>
            <a:endParaRPr lang="en-US" dirty="0"/>
          </a:p>
          <a:p>
            <a:r>
              <a:rPr lang="en-US" dirty="0"/>
              <a:t>Easy to read!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A8F80E-B981-A67C-6479-8D9E305DE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68052" y="1793138"/>
            <a:ext cx="3590498" cy="441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0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889"/>
    </mc:Choice>
    <mc:Fallback xmlns="">
      <p:transition spd="slow" advTm="315889"/>
    </mc:Fallback>
  </mc:AlternateContent>
  <p:extLst>
    <p:ext uri="{3A86A75C-4F4B-4683-9AE1-C65F6400EC91}">
      <p14:laserTraceLst xmlns:p14="http://schemas.microsoft.com/office/powerpoint/2010/main">
        <p14:tracePtLst>
          <p14:tracePt t="1148" x="1768475" y="5715000"/>
          <p14:tracePt t="1163" x="1751013" y="5670550"/>
          <p14:tracePt t="1179" x="1731963" y="5500688"/>
          <p14:tracePt t="1188" x="1679575" y="5313363"/>
          <p14:tracePt t="1205" x="1652588" y="5108575"/>
          <p14:tracePt t="1218" x="1616075" y="4938713"/>
          <p14:tracePt t="1233" x="1581150" y="4751388"/>
          <p14:tracePt t="1252" x="1536700" y="4384675"/>
          <p14:tracePt t="1268" x="1509713" y="4251325"/>
          <p14:tracePt t="1287" x="1490663" y="4037013"/>
          <p14:tracePt t="1302" x="1473200" y="3938588"/>
          <p14:tracePt t="1317" x="1455738" y="3840163"/>
          <p14:tracePt t="1333" x="1428750" y="3768725"/>
          <p14:tracePt t="1353" x="1393825" y="3652838"/>
          <p14:tracePt t="1367" x="1374775" y="3608388"/>
          <p14:tracePt t="1386" x="1366838" y="3562350"/>
          <p14:tracePt t="1580" x="1357313" y="3536950"/>
          <p14:tracePt t="1595" x="1357313" y="3455988"/>
          <p14:tracePt t="1605" x="1357313" y="3241675"/>
          <p14:tracePt t="1620" x="1374775" y="2965450"/>
          <p14:tracePt t="1634" x="1401763" y="2759075"/>
          <p14:tracePt t="1652" x="1446213" y="2527300"/>
          <p14:tracePt t="1668" x="1482725" y="2116138"/>
          <p14:tracePt t="1684" x="1490663" y="2009775"/>
          <p14:tracePt t="1701" x="1500188" y="1919288"/>
          <p14:tracePt t="1719" x="1500188" y="1839913"/>
          <p14:tracePt t="1734" x="1500188" y="1822450"/>
          <p14:tracePt t="1752" x="1500188" y="1803400"/>
          <p14:tracePt t="1784" x="1509713" y="1803400"/>
          <p14:tracePt t="1800" x="1536700" y="1803400"/>
          <p14:tracePt t="1819" x="1839913" y="1812925"/>
          <p14:tracePt t="1834" x="2081213" y="1874838"/>
          <p14:tracePt t="1851" x="2384425" y="2017713"/>
          <p14:tracePt t="1866" x="2759075" y="2187575"/>
          <p14:tracePt t="1886" x="3473450" y="2633663"/>
          <p14:tracePt t="1901" x="3714750" y="2795588"/>
          <p14:tracePt t="1919" x="3956050" y="2946400"/>
          <p14:tracePt t="1936" x="4010025" y="2965450"/>
          <p14:tracePt t="2097" x="4037013" y="2955925"/>
          <p14:tracePt t="2110" x="4241800" y="2894013"/>
          <p14:tracePt t="2125" x="4633913" y="2795588"/>
          <p14:tracePt t="2137" x="5133975" y="2687638"/>
          <p14:tracePt t="2153" x="5697538" y="2616200"/>
          <p14:tracePt t="2167" x="6215063" y="2562225"/>
          <p14:tracePt t="2185" x="6867525" y="2500313"/>
          <p14:tracePt t="2201" x="6991350" y="2490788"/>
          <p14:tracePt t="2216" x="7081838" y="2482850"/>
          <p14:tracePt t="2234" x="7134225" y="2465388"/>
          <p14:tracePt t="2251" x="7143750" y="2455863"/>
          <p14:tracePt t="2409" x="7180263" y="2446338"/>
          <p14:tracePt t="2422" x="7277100" y="2411413"/>
          <p14:tracePt t="2437" x="7446963" y="2322513"/>
          <p14:tracePt t="2452" x="7589838" y="2214563"/>
          <p14:tracePt t="2468" x="7724775" y="2054225"/>
          <p14:tracePt t="2483" x="7840663" y="1884363"/>
          <p14:tracePt t="2501" x="7920038" y="1679575"/>
          <p14:tracePt t="2517" x="7939088" y="1589088"/>
          <p14:tracePt t="2535" x="7947025" y="1527175"/>
          <p14:tracePt t="2550" x="7947025" y="1482725"/>
          <p14:tracePt t="2567" x="7929563" y="1428750"/>
          <p14:tracePt t="2584" x="7902575" y="1419225"/>
          <p14:tracePt t="2589" x="7867650" y="1401763"/>
          <p14:tracePt t="2602" x="7858125" y="1393825"/>
          <p14:tracePt t="2618" x="7848600" y="1393825"/>
          <p14:tracePt t="2635" x="7840663" y="1393825"/>
          <p14:tracePt t="2651" x="7831138" y="1393825"/>
          <p14:tracePt t="2687" x="7786688" y="1393825"/>
          <p14:tracePt t="2701" x="7759700" y="1419225"/>
          <p14:tracePt t="2718" x="7732713" y="1465263"/>
          <p14:tracePt t="2735" x="7715250" y="1482725"/>
          <p14:tracePt t="2754" x="7705725" y="1500188"/>
          <p14:tracePt t="2767" x="7688263" y="1544638"/>
          <p14:tracePt t="2785" x="7670800" y="1581150"/>
          <p14:tracePt t="2800" x="7653338" y="1625600"/>
          <p14:tracePt t="2817" x="7589838" y="1776413"/>
          <p14:tracePt t="2833" x="7562850" y="1839913"/>
          <p14:tracePt t="2851" x="7518400" y="1901825"/>
          <p14:tracePt t="2867" x="7510463" y="1911350"/>
          <p14:tracePt t="2885" x="7500938" y="1919288"/>
          <p14:tracePt t="2919" x="7500938" y="1928813"/>
          <p14:tracePt t="2935" x="7491413" y="1928813"/>
          <p14:tracePt t="3006" x="7483475" y="1928813"/>
          <p14:tracePt t="3135" x="7491413" y="1928813"/>
          <p14:tracePt t="3146" x="7562850" y="1928813"/>
          <p14:tracePt t="3159" x="7724775" y="1928813"/>
          <p14:tracePt t="3170" x="7858125" y="1928813"/>
          <p14:tracePt t="3186" x="7974013" y="1928813"/>
          <p14:tracePt t="3202" x="8072438" y="1928813"/>
          <p14:tracePt t="3218" x="8251825" y="1884363"/>
          <p14:tracePt t="3236" x="8304213" y="1874838"/>
          <p14:tracePt t="3250" x="8358188" y="1874838"/>
          <p14:tracePt t="3270" x="8412163" y="1874838"/>
          <p14:tracePt t="3284" x="8429625" y="1866900"/>
          <p14:tracePt t="3302" x="8439150" y="1866900"/>
          <p14:tracePt t="3317" x="8447088" y="1866900"/>
          <p14:tracePt t="3335" x="8447088" y="1857375"/>
          <p14:tracePt t="3351" x="8439150" y="1857375"/>
          <p14:tracePt t="3366" x="8259763" y="1919288"/>
          <p14:tracePt t="3386" x="7786688" y="2081213"/>
          <p14:tracePt t="3403" x="7518400" y="2170113"/>
          <p14:tracePt t="3419" x="7143750" y="2295525"/>
          <p14:tracePt t="3436" x="7018338" y="2339975"/>
          <p14:tracePt t="3451" x="6938963" y="2357438"/>
          <p14:tracePt t="3468" x="6894513" y="2374900"/>
          <p14:tracePt t="3485" x="6848475" y="2384425"/>
          <p14:tracePt t="3501" x="6840538" y="2393950"/>
          <p14:tracePt t="3533" x="6831013" y="2393950"/>
          <p14:tracePt t="3570" x="6848475" y="2393950"/>
          <p14:tracePt t="3585" x="6946900" y="2393950"/>
          <p14:tracePt t="3597" x="7170738" y="2393950"/>
          <p14:tracePt t="3609" x="7394575" y="2393950"/>
          <p14:tracePt t="3623" x="7608888" y="2393950"/>
          <p14:tracePt t="3636" x="7786688" y="2393950"/>
          <p14:tracePt t="3653" x="7912100" y="2393950"/>
          <p14:tracePt t="3667" x="8018463" y="2419350"/>
          <p14:tracePt t="3687" x="8197850" y="2482850"/>
          <p14:tracePt t="3702" x="8277225" y="2500313"/>
          <p14:tracePt t="3717" x="8331200" y="2517775"/>
          <p14:tracePt t="3736" x="8420100" y="2527300"/>
          <p14:tracePt t="3751" x="8439150" y="2527300"/>
          <p14:tracePt t="3767" x="8447088" y="2527300"/>
          <p14:tracePt t="3784" x="8456613" y="2527300"/>
          <p14:tracePt t="3801" x="8466138" y="2527300"/>
          <p14:tracePt t="6253" x="8447088" y="2527300"/>
          <p14:tracePt t="6262" x="8348663" y="2536825"/>
          <p14:tracePt t="6277" x="8188325" y="2554288"/>
          <p14:tracePt t="6288" x="7966075" y="2554288"/>
          <p14:tracePt t="6301" x="7724775" y="2554288"/>
          <p14:tracePt t="6316" x="7456488" y="2554288"/>
          <p14:tracePt t="6333" x="7215188" y="2554288"/>
          <p14:tracePt t="6353" x="6786563" y="2589213"/>
          <p14:tracePt t="6368" x="6581775" y="2598738"/>
          <p14:tracePt t="6386" x="6446838" y="2625725"/>
          <p14:tracePt t="6404" x="6188075" y="2670175"/>
          <p14:tracePt t="6417" x="6054725" y="2697163"/>
          <p14:tracePt t="6437" x="5822950" y="2732088"/>
          <p14:tracePt t="6451" x="5732463" y="2751138"/>
          <p14:tracePt t="6468" x="5634038" y="2759075"/>
          <p14:tracePt t="6485" x="5562600" y="2768600"/>
          <p14:tracePt t="6503" x="5411788" y="2776538"/>
          <p14:tracePt t="6517" x="5330825" y="2786063"/>
          <p14:tracePt t="6533" x="5259388" y="2795588"/>
          <p14:tracePt t="6550" x="5197475" y="2795588"/>
          <p14:tracePt t="6568" x="5108575" y="2803525"/>
          <p14:tracePt t="6585" x="5072063" y="2803525"/>
          <p14:tracePt t="6601" x="5054600" y="2803525"/>
          <p14:tracePt t="6618" x="5010150" y="2803525"/>
          <p14:tracePt t="6635" x="4991100" y="2803525"/>
          <p14:tracePt t="6653" x="4973638" y="2803525"/>
          <p14:tracePt t="6671" x="4938713" y="2795588"/>
          <p14:tracePt t="6894" x="4929188" y="2795588"/>
          <p14:tracePt t="6906" x="4919663" y="2795588"/>
          <p14:tracePt t="6920" x="4875213" y="2786063"/>
          <p14:tracePt t="6934" x="4768850" y="2776538"/>
          <p14:tracePt t="6952" x="4670425" y="2732088"/>
          <p14:tracePt t="6968" x="4572000" y="2697163"/>
          <p14:tracePt t="6984" x="4394200" y="2625725"/>
          <p14:tracePt t="7001" x="4330700" y="2608263"/>
          <p14:tracePt t="7017" x="4295775" y="2589213"/>
          <p14:tracePt t="7034" x="4214813" y="2581275"/>
          <p14:tracePt t="7051" x="4197350" y="2571750"/>
          <p14:tracePt t="7068" x="4170363" y="2562225"/>
          <p14:tracePt t="7085" x="4143375" y="2554288"/>
          <p14:tracePt t="7100" x="4125913" y="2554288"/>
          <p14:tracePt t="7120" x="4108450" y="2554288"/>
          <p14:tracePt t="7135" x="4098925" y="2554288"/>
          <p14:tracePt t="7168" x="4089400" y="2554288"/>
          <p14:tracePt t="7211" x="4071938" y="2544763"/>
          <p14:tracePt t="7224" x="4062413" y="2544763"/>
          <p14:tracePt t="7234" x="4054475" y="2536825"/>
          <p14:tracePt t="7250" x="4037013" y="2536825"/>
          <p14:tracePt t="7267" x="4027488" y="2536825"/>
          <p14:tracePt t="7285" x="4010025" y="2527300"/>
          <p14:tracePt t="7339" x="4000500" y="2527300"/>
          <p14:tracePt t="7376" x="3990975" y="2527300"/>
          <p14:tracePt t="7409" x="3983038" y="2527300"/>
          <p14:tracePt t="7422" x="3965575" y="2527300"/>
          <p14:tracePt t="7438" x="3956050" y="2527300"/>
          <p14:tracePt t="7452" x="3938588" y="2536825"/>
          <p14:tracePt t="7468" x="3919538" y="2544763"/>
          <p14:tracePt t="7487" x="3911600" y="2562225"/>
          <p14:tracePt t="7519" x="3902075" y="2562225"/>
          <p14:tracePt t="7534" x="3894138" y="2581275"/>
          <p14:tracePt t="7552" x="3875088" y="2598738"/>
          <p14:tracePt t="7568" x="3857625" y="2616200"/>
          <p14:tracePt t="7584" x="3848100" y="2633663"/>
          <p14:tracePt t="7602" x="3840163" y="2643188"/>
          <p14:tracePt t="7638" x="3830638" y="2652713"/>
          <p14:tracePt t="7790" x="3822700" y="2652713"/>
          <p14:tracePt t="7801" x="3822700" y="2643188"/>
          <p14:tracePt t="7814" x="3803650" y="2581275"/>
          <p14:tracePt t="7840" x="3768725" y="2482850"/>
          <p14:tracePt t="7850" x="3759200" y="2411413"/>
          <p14:tracePt t="7858" x="3759200" y="2357438"/>
          <p14:tracePt t="7872" x="3741738" y="2312988"/>
          <p14:tracePt t="7884" x="3732213" y="2303463"/>
          <p14:tracePt t="7900" x="3724275" y="2295525"/>
          <p14:tracePt t="7920" x="3724275" y="2286000"/>
          <p14:tracePt t="7934" x="3714750" y="2286000"/>
          <p14:tracePt t="7967" x="3714750" y="2303463"/>
          <p14:tracePt t="7979" x="3714750" y="2384425"/>
          <p14:tracePt t="7990" x="3705225" y="2490788"/>
          <p14:tracePt t="8006" x="3705225" y="2589213"/>
          <p14:tracePt t="8017" x="3705225" y="2660650"/>
          <p14:tracePt t="8035" x="3705225" y="2697163"/>
          <p14:tracePt t="8050" x="3705225" y="2724150"/>
          <p14:tracePt t="8068" x="3705225" y="2741613"/>
          <p14:tracePt t="8085" x="3705225" y="2751138"/>
          <p14:tracePt t="8158" x="3705225" y="2732088"/>
          <p14:tracePt t="8170" x="3705225" y="2697163"/>
          <p14:tracePt t="8183" x="3705225" y="2643188"/>
          <p14:tracePt t="8193" x="3705225" y="2616200"/>
          <p14:tracePt t="8208" x="3714750" y="2608263"/>
          <p14:tracePt t="8224" x="3714750" y="2598738"/>
          <p14:tracePt t="8297" x="3714750" y="2616200"/>
          <p14:tracePt t="8310" x="3714750" y="2670175"/>
          <p14:tracePt t="8322" x="3714750" y="2724150"/>
          <p14:tracePt t="8337" x="3714750" y="2759075"/>
          <p14:tracePt t="8350" x="3705225" y="2776538"/>
          <p14:tracePt t="8368" x="3705225" y="2786063"/>
          <p14:tracePt t="8385" x="3705225" y="2795588"/>
          <p14:tracePt t="8402" x="3705225" y="2803525"/>
          <p14:tracePt t="8459" x="3705225" y="2795588"/>
          <p14:tracePt t="8511" x="3705225" y="2786063"/>
          <p14:tracePt t="8536" x="3705225" y="2768600"/>
          <p14:tracePt t="8548" x="3705225" y="2751138"/>
          <p14:tracePt t="8562" x="3705225" y="2732088"/>
          <p14:tracePt t="8571" x="3705225" y="2724150"/>
          <p14:tracePt t="8585" x="3705225" y="2714625"/>
          <p14:tracePt t="8601" x="3705225" y="2705100"/>
          <p14:tracePt t="20713" x="3705225" y="2697163"/>
          <p14:tracePt t="20762" x="3705225" y="2705100"/>
          <p14:tracePt t="20773" x="3714750" y="2705100"/>
          <p14:tracePt t="20787" x="3724275" y="2714625"/>
          <p14:tracePt t="20802" x="3741738" y="2714625"/>
          <p14:tracePt t="20818" x="3751263" y="2697163"/>
          <p14:tracePt t="20835" x="3768725" y="2687638"/>
          <p14:tracePt t="20853" x="3786188" y="2670175"/>
          <p14:tracePt t="20885" x="3786188" y="2660650"/>
          <p14:tracePt t="20902" x="3795713" y="2660650"/>
          <p14:tracePt t="20918" x="3803650" y="2670175"/>
          <p14:tracePt t="20934" x="3813175" y="2697163"/>
          <p14:tracePt t="20952" x="3813175" y="2759075"/>
          <p14:tracePt t="20970" x="3822700" y="2795588"/>
          <p14:tracePt t="20986" x="3848100" y="2867025"/>
          <p14:tracePt t="21002" x="3857625" y="2901950"/>
          <p14:tracePt t="21017" x="3857625" y="2928938"/>
          <p14:tracePt t="21035" x="3857625" y="2946400"/>
          <p14:tracePt t="21052" x="3867150" y="2973388"/>
          <p14:tracePt t="21092" x="3875088" y="2973388"/>
          <p14:tracePt t="21104" x="3875088" y="2982913"/>
          <p14:tracePt t="21142" x="3884613" y="2982913"/>
          <p14:tracePt t="21156" x="3902075" y="2982913"/>
          <p14:tracePt t="21171" x="3929063" y="2955925"/>
          <p14:tracePt t="21187" x="3973513" y="2911475"/>
          <p14:tracePt t="21202" x="4010025" y="2867025"/>
          <p14:tracePt t="21219" x="4071938" y="2795588"/>
          <p14:tracePt t="21235" x="4089400" y="2776538"/>
          <p14:tracePt t="21251" x="4098925" y="2768600"/>
          <p14:tracePt t="21270" x="4108450" y="2759075"/>
          <p14:tracePt t="21347" x="4116388" y="2759075"/>
          <p14:tracePt t="21381" x="4125913" y="2768600"/>
          <p14:tracePt t="21392" x="4133850" y="2768600"/>
          <p14:tracePt t="21409" x="4133850" y="2786063"/>
          <p14:tracePt t="21419" x="4143375" y="2786063"/>
          <p14:tracePt t="21443" x="4143375" y="2795588"/>
          <p14:tracePt t="21585" x="4143375" y="2803525"/>
          <p14:tracePt t="22154" x="4143375" y="2813050"/>
          <p14:tracePt t="22878" x="4143375" y="2822575"/>
          <p14:tracePt t="23012" x="4143375" y="2830513"/>
          <p14:tracePt t="24402" x="4143375" y="2840038"/>
          <p14:tracePt t="24442" x="4143375" y="2857500"/>
          <p14:tracePt t="24458" x="4143375" y="2867025"/>
          <p14:tracePt t="24471" x="4143375" y="2874963"/>
          <p14:tracePt t="24480" x="4143375" y="2884488"/>
          <p14:tracePt t="24493" x="4143375" y="2894013"/>
          <p14:tracePt t="24504" x="4143375" y="2901950"/>
          <p14:tracePt t="24520" x="4143375" y="2911475"/>
          <p14:tracePt t="24542" x="4143375" y="2919413"/>
          <p14:tracePt t="24564" x="4143375" y="2928938"/>
          <p14:tracePt t="24584" x="4143375" y="2938463"/>
          <p14:tracePt t="24630" x="4143375" y="2946400"/>
          <p14:tracePt t="24656" x="4143375" y="2955925"/>
          <p14:tracePt t="24669" x="4143375" y="2965450"/>
          <p14:tracePt t="24682" x="4143375" y="2973388"/>
          <p14:tracePt t="24721" x="4143375" y="2982913"/>
          <p14:tracePt t="24781" x="4133850" y="2982913"/>
          <p14:tracePt t="24806" x="4133850" y="2990850"/>
          <p14:tracePt t="24844" x="4133850" y="3000375"/>
          <p14:tracePt t="24859" x="4125913" y="3000375"/>
          <p14:tracePt t="24871" x="4125913" y="3009900"/>
          <p14:tracePt t="24886" x="4116388" y="3009900"/>
          <p14:tracePt t="24901" x="4116388" y="3017838"/>
          <p14:tracePt t="24937" x="4108450" y="3027363"/>
          <p14:tracePt t="24981" x="4108450" y="3036888"/>
          <p14:tracePt t="25008" x="4108450" y="3044825"/>
          <p14:tracePt t="25037" x="4108450" y="3054350"/>
          <p14:tracePt t="25063" x="4108450" y="3062288"/>
          <p14:tracePt t="25073" x="4108450" y="3071813"/>
          <p14:tracePt t="25089" x="4108450" y="3081338"/>
          <p14:tracePt t="25323" x="4098925" y="3081338"/>
          <p14:tracePt t="28710" x="4098925" y="3089275"/>
          <p14:tracePt t="28724" x="4098925" y="3098800"/>
          <p14:tracePt t="28736" x="4071938" y="3125788"/>
          <p14:tracePt t="28752" x="4010025" y="3160713"/>
          <p14:tracePt t="28771" x="3902075" y="3214688"/>
          <p14:tracePt t="28785" x="3875088" y="3232150"/>
          <p14:tracePt t="28804" x="3830638" y="3241675"/>
          <p14:tracePt t="28819" x="3776663" y="3259138"/>
          <p14:tracePt t="28837" x="3670300" y="3286125"/>
          <p14:tracePt t="28852" x="3598863" y="3322638"/>
          <p14:tracePt t="28871" x="3554413" y="3340100"/>
          <p14:tracePt t="28886" x="3455988" y="3384550"/>
          <p14:tracePt t="28903" x="3429000" y="3402013"/>
          <p14:tracePt t="28919" x="3402013" y="3411538"/>
          <p14:tracePt t="28934" x="3367088" y="3419475"/>
          <p14:tracePt t="28951" x="3367088" y="3429000"/>
          <p14:tracePt t="29180" x="3357563" y="3429000"/>
          <p14:tracePt t="29190" x="3330575" y="3429000"/>
          <p14:tracePt t="29201" x="3268663" y="3419475"/>
          <p14:tracePt t="29220" x="3197225" y="3411538"/>
          <p14:tracePt t="29235" x="3116263" y="3384550"/>
          <p14:tracePt t="29252" x="3017838" y="3340100"/>
          <p14:tracePt t="29269" x="2973388" y="3313113"/>
          <p14:tracePt t="29284" x="2919413" y="3286125"/>
          <p14:tracePt t="29303" x="2803525" y="3241675"/>
          <p14:tracePt t="29336" x="2705100" y="3205163"/>
          <p14:tracePt t="29351" x="2660650" y="3197225"/>
          <p14:tracePt t="29370" x="2616200" y="3197225"/>
          <p14:tracePt t="29385" x="2589213" y="3187700"/>
          <p14:tracePt t="29402" x="2571750" y="3187700"/>
          <p14:tracePt t="29419" x="2527300" y="3187700"/>
          <p14:tracePt t="29435" x="2509838" y="3187700"/>
          <p14:tracePt t="29452" x="2490788" y="3187700"/>
          <p14:tracePt t="29471" x="2465388" y="3187700"/>
          <p14:tracePt t="29503" x="2446338" y="3187700"/>
          <p14:tracePt t="29620" x="2446338" y="3179763"/>
          <p14:tracePt t="29672" x="2465388" y="3170238"/>
          <p14:tracePt t="29683" x="2554288" y="3143250"/>
          <p14:tracePt t="29697" x="2652713" y="3098800"/>
          <p14:tracePt t="29709" x="2724150" y="3062288"/>
          <p14:tracePt t="29723" x="2776538" y="3027363"/>
          <p14:tracePt t="29734" x="2822575" y="3000375"/>
          <p14:tracePt t="29750" x="2840038" y="2990850"/>
          <p14:tracePt t="29769" x="2857500" y="2973388"/>
          <p14:tracePt t="29786" x="2867025" y="2973388"/>
          <p14:tracePt t="29898" x="2840038" y="2982913"/>
          <p14:tracePt t="29913" x="2786063" y="3009900"/>
          <p14:tracePt t="29923" x="2724150" y="3054350"/>
          <p14:tracePt t="29935" x="2633663" y="3098800"/>
          <p14:tracePt t="29952" x="2544763" y="3143250"/>
          <p14:tracePt t="29971" x="2401888" y="3224213"/>
          <p14:tracePt t="29985" x="2347913" y="3259138"/>
          <p14:tracePt t="30003" x="2295525" y="3286125"/>
          <p14:tracePt t="30019" x="2259013" y="3303588"/>
          <p14:tracePt t="30035" x="2205038" y="3340100"/>
          <p14:tracePt t="30052" x="2116138" y="3394075"/>
          <p14:tracePt t="30070" x="2081213" y="3419475"/>
          <p14:tracePt t="30086" x="2027238" y="3429000"/>
          <p14:tracePt t="30089" x="1965325" y="3438525"/>
          <p14:tracePt t="30101" x="1901825" y="3446463"/>
          <p14:tracePt t="30119" x="1857375" y="3446463"/>
          <p14:tracePt t="30135" x="1741488" y="3455988"/>
          <p14:tracePt t="30151" x="1704975" y="3455988"/>
          <p14:tracePt t="30167" x="1670050" y="3446463"/>
          <p14:tracePt t="30188" x="1598613" y="3429000"/>
          <p14:tracePt t="30202" x="1571625" y="3429000"/>
          <p14:tracePt t="30219" x="1554163" y="3419475"/>
          <p14:tracePt t="30237" x="1517650" y="3411538"/>
          <p14:tracePt t="30252" x="1500188" y="3411538"/>
          <p14:tracePt t="30285" x="1490663" y="3411538"/>
          <p14:tracePt t="30318" x="1482725" y="3411538"/>
          <p14:tracePt t="30531" x="1527175" y="3394075"/>
          <p14:tracePt t="30539" x="1697038" y="3357563"/>
          <p14:tracePt t="30553" x="1911350" y="3322638"/>
          <p14:tracePt t="30569" x="2116138" y="3295650"/>
          <p14:tracePt t="30585" x="2339975" y="3276600"/>
          <p14:tracePt t="30602" x="2473325" y="3268663"/>
          <p14:tracePt t="30620" x="2714625" y="3268663"/>
          <p14:tracePt t="30634" x="2786063" y="3268663"/>
          <p14:tracePt t="30652" x="2840038" y="3268663"/>
          <p14:tracePt t="30669" x="2894013" y="3268663"/>
          <p14:tracePt t="30686" x="2901950" y="3268663"/>
          <p14:tracePt t="30703" x="2919413" y="3268663"/>
          <p14:tracePt t="30783" x="2928938" y="3268663"/>
          <p14:tracePt t="30821" x="2938463" y="3268663"/>
          <p14:tracePt t="30880" x="2946400" y="3268663"/>
          <p14:tracePt t="31246" x="2946400" y="3276600"/>
          <p14:tracePt t="31946" x="2946400" y="3286125"/>
          <p14:tracePt t="33105" x="2955925" y="3286125"/>
          <p14:tracePt t="33132" x="2973388" y="3295650"/>
          <p14:tracePt t="33143" x="3000375" y="3295650"/>
          <p14:tracePt t="33154" x="3027363" y="3295650"/>
          <p14:tracePt t="33170" x="3054350" y="3303588"/>
          <p14:tracePt t="33185" x="3062288" y="3313113"/>
          <p14:tracePt t="33203" x="3071813" y="3313113"/>
          <p14:tracePt t="33232" x="3081338" y="3313113"/>
          <p14:tracePt t="58921" x="3081338" y="3322638"/>
          <p14:tracePt t="58937" x="3081338" y="3330575"/>
          <p14:tracePt t="58948" x="3062288" y="3330575"/>
          <p14:tracePt t="58960" x="3054350" y="3348038"/>
          <p14:tracePt t="58972" x="3044825" y="3357563"/>
          <p14:tracePt t="58988" x="3036888" y="3367088"/>
          <p14:tracePt t="59005" x="3017838" y="3384550"/>
          <p14:tracePt t="59020" x="2990850" y="3411538"/>
          <p14:tracePt t="59038" x="2973388" y="3419475"/>
          <p14:tracePt t="59052" x="2965450" y="3438525"/>
          <p14:tracePt t="59070" x="2955925" y="3455988"/>
          <p14:tracePt t="59085" x="2938463" y="3455988"/>
          <p14:tracePt t="59103" x="2938463" y="3473450"/>
          <p14:tracePt t="59118" x="2919413" y="3482975"/>
          <p14:tracePt t="59138" x="2894013" y="3509963"/>
          <p14:tracePt t="59154" x="2884488" y="3517900"/>
          <p14:tracePt t="59170" x="2874963" y="3536950"/>
          <p14:tracePt t="59187" x="2867025" y="3544888"/>
          <p14:tracePt t="59204" x="2857500" y="3554413"/>
          <p14:tracePt t="59237" x="2847975" y="3562350"/>
          <p14:tracePt t="59254" x="2847975" y="3571875"/>
          <p14:tracePt t="59268" x="2840038" y="3571875"/>
          <p14:tracePt t="59288" x="2830513" y="3589338"/>
          <p14:tracePt t="59303" x="2822575" y="3598863"/>
          <p14:tracePt t="59338" x="2813050" y="3598863"/>
          <p14:tracePt t="59353" x="2803525" y="3616325"/>
          <p14:tracePt t="59368" x="2803525" y="3625850"/>
          <p14:tracePt t="59389" x="2795588" y="3643313"/>
          <p14:tracePt t="59403" x="2786063" y="3660775"/>
          <p14:tracePt t="59419" x="2776538" y="3660775"/>
          <p14:tracePt t="59435" x="2776538" y="3670300"/>
          <p14:tracePt t="59453" x="2776538" y="3679825"/>
          <p14:tracePt t="59469" x="2768600" y="3679825"/>
          <p14:tracePt t="59489" x="2759075" y="3679825"/>
          <p14:tracePt t="59503" x="2751138" y="3679825"/>
          <p14:tracePt t="59520" x="2732088" y="3687763"/>
          <p14:tracePt t="59536" x="2705100" y="3687763"/>
          <p14:tracePt t="59556" x="2660650" y="3687763"/>
          <p14:tracePt t="59570" x="2571750" y="3687763"/>
          <p14:tracePt t="59586" x="2500313" y="3679825"/>
          <p14:tracePt t="59610" x="2393950" y="3670300"/>
          <p14:tracePt t="59620" x="2339975" y="3660775"/>
          <p14:tracePt t="59638" x="2268538" y="3652838"/>
          <p14:tracePt t="59653" x="2241550" y="3652838"/>
          <p14:tracePt t="59670" x="2214563" y="3643313"/>
          <p14:tracePt t="59688" x="2197100" y="3643313"/>
          <p14:tracePt t="59704" x="2170113" y="3643313"/>
          <p14:tracePt t="59720" x="2160588" y="3643313"/>
          <p14:tracePt t="59754" x="2152650" y="3643313"/>
          <p14:tracePt t="59998" x="2152650" y="3652838"/>
          <p14:tracePt t="60007" x="2143125" y="3670300"/>
          <p14:tracePt t="60023" x="2133600" y="3705225"/>
          <p14:tracePt t="60038" x="2125663" y="3724275"/>
          <p14:tracePt t="60056" x="2116138" y="3759200"/>
          <p14:tracePt t="60069" x="2116138" y="3768725"/>
          <p14:tracePt t="60088" x="2108200" y="3768725"/>
          <p14:tracePt t="60688" x="2143125" y="3768725"/>
          <p14:tracePt t="60700" x="2197100" y="3768725"/>
          <p14:tracePt t="60712" x="2241550" y="3768725"/>
          <p14:tracePt t="60727" x="2286000" y="3768725"/>
          <p14:tracePt t="60740" x="2312988" y="3768725"/>
          <p14:tracePt t="60756" x="2339975" y="3768725"/>
          <p14:tracePt t="60769" x="2366963" y="3768725"/>
          <p14:tracePt t="60788" x="2411413" y="3759200"/>
          <p14:tracePt t="60804" x="2544763" y="3697288"/>
          <p14:tracePt t="60819" x="2633663" y="3660775"/>
          <p14:tracePt t="60839" x="2830513" y="3581400"/>
          <p14:tracePt t="60853" x="2928938" y="3554413"/>
          <p14:tracePt t="60869" x="3027363" y="3544888"/>
          <p14:tracePt t="60887" x="3116263" y="3544888"/>
          <p14:tracePt t="60904" x="3322638" y="3536950"/>
          <p14:tracePt t="60919" x="3438525" y="3544888"/>
          <p14:tracePt t="60936" x="3544888" y="3562350"/>
          <p14:tracePt t="60953" x="3795713" y="3598863"/>
          <p14:tracePt t="60970" x="3894138" y="3608388"/>
          <p14:tracePt t="60987" x="3965575" y="3608388"/>
          <p14:tracePt t="61004" x="4054475" y="3608388"/>
          <p14:tracePt t="61020" x="4071938" y="3571875"/>
          <p14:tracePt t="61233" x="4081463" y="3571875"/>
          <p14:tracePt t="61247" x="4143375" y="3554413"/>
          <p14:tracePt t="61255" x="4340225" y="3465513"/>
          <p14:tracePt t="61270" x="4537075" y="3402013"/>
          <p14:tracePt t="61286" x="4751388" y="3357563"/>
          <p14:tracePt t="61307" x="4929188" y="3348038"/>
          <p14:tracePt t="61321" x="5197475" y="3348038"/>
          <p14:tracePt t="61336" x="5295900" y="3384550"/>
          <p14:tracePt t="61354" x="5394325" y="3438525"/>
          <p14:tracePt t="61370" x="5527675" y="3500438"/>
          <p14:tracePt t="61386" x="5572125" y="3527425"/>
          <p14:tracePt t="61403" x="5599113" y="3536950"/>
          <p14:tracePt t="61420" x="5616575" y="3544888"/>
          <p14:tracePt t="61437" x="5626100" y="3544888"/>
          <p14:tracePt t="61452" x="5626100" y="3554413"/>
          <p14:tracePt t="61511" x="5608638" y="3554413"/>
          <p14:tracePt t="61522" x="5510213" y="3554413"/>
          <p14:tracePt t="61539" x="5303838" y="3562350"/>
          <p14:tracePt t="61560" x="5081588" y="3571875"/>
          <p14:tracePt t="61571" x="4857750" y="3589338"/>
          <p14:tracePt t="61588" x="4411663" y="3670300"/>
          <p14:tracePt t="61605" x="4179888" y="3714750"/>
          <p14:tracePt t="61619" x="3956050" y="3768725"/>
          <p14:tracePt t="61639" x="3581400" y="3786188"/>
          <p14:tracePt t="61653" x="3340100" y="3786188"/>
          <p14:tracePt t="61668" x="3160713" y="3786188"/>
          <p14:tracePt t="61687" x="2955925" y="3786188"/>
          <p14:tracePt t="61704" x="2867025" y="3786188"/>
          <p14:tracePt t="61721" x="2759075" y="3786188"/>
          <p14:tracePt t="61737" x="2714625" y="3786188"/>
          <p14:tracePt t="61752" x="2687638" y="3786188"/>
          <p14:tracePt t="61768" x="2670175" y="3786188"/>
          <p14:tracePt t="61789" x="2660650" y="3795713"/>
          <p14:tracePt t="61805" x="2652713" y="3795713"/>
          <p14:tracePt t="61820" x="2643188" y="3803650"/>
          <p14:tracePt t="61854" x="2643188" y="3822700"/>
          <p14:tracePt t="61869" x="2625725" y="3857625"/>
          <p14:tracePt t="61888" x="2562225" y="4000500"/>
          <p14:tracePt t="61902" x="2527300" y="4044950"/>
          <p14:tracePt t="61919" x="2490788" y="4071938"/>
          <p14:tracePt t="61939" x="2455863" y="4098925"/>
          <p14:tracePt t="61953" x="2438400" y="4098925"/>
          <p14:tracePt t="61969" x="2438400" y="4108450"/>
          <p14:tracePt t="61987" x="2428875" y="4108450"/>
          <p14:tracePt t="62004" x="2401888" y="4108450"/>
          <p14:tracePt t="62019" x="2393950" y="4108450"/>
          <p14:tracePt t="62037" x="2374900" y="4108450"/>
          <p14:tracePt t="62054" x="2357438" y="4089400"/>
          <p14:tracePt t="62070" x="2347913" y="4089400"/>
          <p14:tracePt t="62088" x="2347913" y="4081463"/>
          <p14:tracePt t="62104" x="2339975" y="4071938"/>
          <p14:tracePt t="62130" x="2330450" y="4071938"/>
          <p14:tracePt t="62141" x="2330450" y="4062413"/>
          <p14:tracePt t="64627" x="2322513" y="4062413"/>
          <p14:tracePt t="64641" x="2312988" y="4062413"/>
          <p14:tracePt t="64657" x="2295525" y="4062413"/>
          <p14:tracePt t="64667" x="2268538" y="4062413"/>
          <p14:tracePt t="64682" x="2251075" y="4062413"/>
          <p14:tracePt t="64695" x="2224088" y="4062413"/>
          <p14:tracePt t="64706" x="2214563" y="4062413"/>
          <p14:tracePt t="64721" x="2187575" y="4062413"/>
          <p14:tracePt t="64738" x="2179638" y="4062413"/>
          <p14:tracePt t="64752" x="2160588" y="4062413"/>
          <p14:tracePt t="64770" x="2143125" y="4062413"/>
          <p14:tracePt t="64785" x="2125663" y="4062413"/>
          <p14:tracePt t="64807" x="2089150" y="4062413"/>
          <p14:tracePt t="64820" x="2071688" y="4062413"/>
          <p14:tracePt t="64840" x="2044700" y="4062413"/>
          <p14:tracePt t="64853" x="2027238" y="4062413"/>
          <p14:tracePt t="64870" x="1982788" y="4071938"/>
          <p14:tracePt t="64888" x="1965325" y="4071938"/>
          <p14:tracePt t="64904" x="1919288" y="4081463"/>
          <p14:tracePt t="64920" x="1893888" y="4081463"/>
          <p14:tracePt t="64936" x="1866900" y="4089400"/>
          <p14:tracePt t="64953" x="1803400" y="4098925"/>
          <p14:tracePt t="64970" x="1776413" y="4098925"/>
          <p14:tracePt t="64986" x="1751013" y="4108450"/>
          <p14:tracePt t="65002" x="1731963" y="4108450"/>
          <p14:tracePt t="65022" x="1704975" y="4108450"/>
          <p14:tracePt t="65036" x="1697038" y="4108450"/>
          <p14:tracePt t="65056" x="1679575" y="4116388"/>
          <p14:tracePt t="65070" x="1652588" y="4116388"/>
          <p14:tracePt t="65088" x="1633538" y="4125913"/>
          <p14:tracePt t="65107" x="1598613" y="4125913"/>
          <p14:tracePt t="65120" x="1589088" y="4125913"/>
          <p14:tracePt t="65137" x="1581150" y="4125913"/>
          <p14:tracePt t="65153" x="1571625" y="4125913"/>
          <p14:tracePt t="65171" x="1554163" y="4125913"/>
          <p14:tracePt t="65204" x="1544638" y="4125913"/>
          <p14:tracePt t="65219" x="1536700" y="4125913"/>
          <p14:tracePt t="65244" x="1527175" y="4125913"/>
          <p14:tracePt t="65349" x="1517650" y="4125913"/>
          <p14:tracePt t="65390" x="1517650" y="4116388"/>
          <p14:tracePt t="65397" x="1509713" y="4116388"/>
          <p14:tracePt t="65411" x="1500188" y="4108450"/>
          <p14:tracePt t="65434" x="1500188" y="4098925"/>
          <p14:tracePt t="65459" x="1490663" y="4098925"/>
          <p14:tracePt t="65468" x="1490663" y="4089400"/>
          <p14:tracePt t="65485" x="1482725" y="4089400"/>
          <p14:tracePt t="65549" x="1473200" y="4089400"/>
          <p14:tracePt t="65562" x="1465263" y="4089400"/>
          <p14:tracePt t="65576" x="1455738" y="4089400"/>
          <p14:tracePt t="65592" x="1446213" y="4108450"/>
          <p14:tracePt t="65606" x="1438275" y="4116388"/>
          <p14:tracePt t="65619" x="1438275" y="4125913"/>
          <p14:tracePt t="65637" x="1428750" y="4125913"/>
          <p14:tracePt t="65654" x="1428750" y="4133850"/>
          <p14:tracePt t="65670" x="1428750" y="4143375"/>
          <p14:tracePt t="65690" x="1419225" y="4152900"/>
          <p14:tracePt t="65716" x="1411288" y="4160838"/>
          <p14:tracePt t="65738" x="1411288" y="4170363"/>
          <p14:tracePt t="65750" x="1401763" y="4170363"/>
          <p14:tracePt t="65762" x="1401763" y="4179888"/>
          <p14:tracePt t="65855" x="1401763" y="4187825"/>
          <p14:tracePt t="65866" x="1393825" y="4187825"/>
          <p14:tracePt t="65881" x="1393825" y="4205288"/>
          <p14:tracePt t="65892" x="1384300" y="4224338"/>
          <p14:tracePt t="65906" x="1374775" y="4259263"/>
          <p14:tracePt t="65920" x="1366838" y="4303713"/>
          <p14:tracePt t="65936" x="1357313" y="4348163"/>
          <p14:tracePt t="65953" x="1357313" y="4402138"/>
          <p14:tracePt t="65971" x="1357313" y="4419600"/>
          <p14:tracePt t="65987" x="1357313" y="4429125"/>
          <p14:tracePt t="66361" x="1357313" y="4438650"/>
          <p14:tracePt t="67255" x="1357313" y="4446588"/>
          <p14:tracePt t="68151" x="1357313" y="4456113"/>
          <p14:tracePt t="68181" x="1366838" y="4456113"/>
          <p14:tracePt t="68192" x="1374775" y="4465638"/>
          <p14:tracePt t="68205" x="1384300" y="4465638"/>
          <p14:tracePt t="68219" x="1384300" y="4473575"/>
          <p14:tracePt t="68238" x="1401763" y="4483100"/>
          <p14:tracePt t="68355" x="1411288" y="4483100"/>
          <p14:tracePt t="68409" x="1419225" y="4483100"/>
          <p14:tracePt t="68431" x="1438275" y="4483100"/>
          <p14:tracePt t="68440" x="1446213" y="4483100"/>
          <p14:tracePt t="68454" x="1455738" y="4483100"/>
          <p14:tracePt t="68471" x="1465263" y="4483100"/>
          <p14:tracePt t="68488" x="1473200" y="4483100"/>
          <p14:tracePt t="68504" x="1482725" y="4483100"/>
          <p14:tracePt t="68519" x="1500188" y="4483100"/>
          <p14:tracePt t="68535" x="1517650" y="4483100"/>
          <p14:tracePt t="68555" x="1544638" y="4483100"/>
          <p14:tracePt t="68570" x="1589088" y="4483100"/>
          <p14:tracePt t="68588" x="1608138" y="4483100"/>
          <p14:tracePt t="68593" x="1625600" y="4483100"/>
          <p14:tracePt t="68607" x="1643063" y="4483100"/>
          <p14:tracePt t="68621" x="1660525" y="4483100"/>
          <p14:tracePt t="68639" x="1679575" y="4483100"/>
          <p14:tracePt t="68653" x="1704975" y="4473575"/>
          <p14:tracePt t="68671" x="1795463" y="4473575"/>
          <p14:tracePt t="68687" x="1830388" y="4473575"/>
          <p14:tracePt t="68703" x="1893888" y="4473575"/>
          <p14:tracePt t="68720" x="1990725" y="4473575"/>
          <p14:tracePt t="68737" x="2036763" y="4473575"/>
          <p14:tracePt t="68754" x="2071688" y="4473575"/>
          <p14:tracePt t="68773" x="2160588" y="4473575"/>
          <p14:tracePt t="68785" x="2187575" y="4473575"/>
          <p14:tracePt t="68805" x="2251075" y="4473575"/>
          <p14:tracePt t="68820" x="2268538" y="4473575"/>
          <p14:tracePt t="68836" x="2276475" y="4473575"/>
          <p14:tracePt t="68854" x="2286000" y="4473575"/>
          <p14:tracePt t="68871" x="2295525" y="4473575"/>
          <p14:tracePt t="68922" x="2303463" y="4473575"/>
          <p14:tracePt t="68934" x="2312988" y="4473575"/>
          <p14:tracePt t="68973" x="2322513" y="4473575"/>
          <p14:tracePt t="69001" x="2330450" y="4473575"/>
          <p14:tracePt t="69023" x="2347913" y="4465638"/>
          <p14:tracePt t="69033" x="2357438" y="4465638"/>
          <p14:tracePt t="69047" x="2366963" y="4465638"/>
          <p14:tracePt t="69058" x="2384425" y="4465638"/>
          <p14:tracePt t="69073" x="2393950" y="4465638"/>
          <p14:tracePt t="69087" x="2393950" y="4456113"/>
          <p14:tracePt t="69104" x="2401888" y="4456113"/>
          <p14:tracePt t="69123" x="2411413" y="4456113"/>
          <p14:tracePt t="77233" x="2401888" y="4456113"/>
          <p14:tracePt t="77244" x="2401888" y="4446588"/>
          <p14:tracePt t="77257" x="2393950" y="4446588"/>
          <p14:tracePt t="77271" x="2384425" y="4438650"/>
          <p14:tracePt t="77286" x="2374900" y="4419600"/>
          <p14:tracePt t="77305" x="2357438" y="4402138"/>
          <p14:tracePt t="77341" x="2357438" y="4394200"/>
          <p14:tracePt t="77366" x="2347913" y="4384675"/>
          <p14:tracePt t="77382" x="2347913" y="4375150"/>
          <p14:tracePt t="77392" x="2339975" y="4375150"/>
          <p14:tracePt t="77407" x="2330450" y="4357688"/>
          <p14:tracePt t="77422" x="2322513" y="4348163"/>
          <p14:tracePt t="77438" x="2312988" y="4340225"/>
          <p14:tracePt t="77454" x="2312988" y="4330700"/>
          <p14:tracePt t="77470" x="2303463" y="4322763"/>
          <p14:tracePt t="77490" x="2303463" y="4313238"/>
          <p14:tracePt t="77505" x="2295525" y="4313238"/>
          <p14:tracePt t="77645" x="2303463" y="4313238"/>
          <p14:tracePt t="77660" x="2322513" y="4313238"/>
          <p14:tracePt t="77673" x="2330450" y="4313238"/>
          <p14:tracePt t="77695" x="2339975" y="4313238"/>
          <p14:tracePt t="77711" x="2347913" y="4313238"/>
          <p14:tracePt t="77724" x="2357438" y="4313238"/>
          <p14:tracePt t="77750" x="2366963" y="4313238"/>
          <p14:tracePt t="77768" x="2374900" y="4313238"/>
          <p14:tracePt t="77783" x="2384425" y="4313238"/>
          <p14:tracePt t="77833" x="2393950" y="4313238"/>
          <p14:tracePt t="77874" x="2401888" y="4313238"/>
          <p14:tracePt t="77885" x="2411413" y="4322763"/>
          <p14:tracePt t="77900" x="2419350" y="4322763"/>
          <p14:tracePt t="77924" x="2428875" y="4330700"/>
          <p14:tracePt t="77974" x="2438400" y="4330700"/>
          <p14:tracePt t="78023" x="2446338" y="4340225"/>
          <p14:tracePt t="78047" x="2455863" y="4340225"/>
          <p14:tracePt t="78063" x="2455863" y="4348163"/>
          <p14:tracePt t="78101" x="2473325" y="4357688"/>
          <p14:tracePt t="78125" x="2482850" y="4357688"/>
          <p14:tracePt t="78163" x="2490788" y="4357688"/>
          <p14:tracePt t="78169" x="2500313" y="4357688"/>
          <p14:tracePt t="78189" x="2517775" y="4357688"/>
          <p14:tracePt t="78203" x="2527300" y="4357688"/>
          <p14:tracePt t="78237" x="2536825" y="4357688"/>
          <p14:tracePt t="78263" x="2544763" y="4357688"/>
          <p14:tracePt t="78301" x="2554288" y="4357688"/>
          <p14:tracePt t="78341" x="2562225" y="4357688"/>
          <p14:tracePt t="78355" x="2562225" y="4348163"/>
          <p14:tracePt t="78365" x="2571750" y="4348163"/>
          <p14:tracePt t="78393" x="2571750" y="4340225"/>
          <p14:tracePt t="78401" x="2571750" y="4330700"/>
          <p14:tracePt t="78413" x="2581275" y="4322763"/>
          <p14:tracePt t="78425" x="2589213" y="4313238"/>
          <p14:tracePt t="78440" x="2598738" y="4303713"/>
          <p14:tracePt t="78454" x="2598738" y="4295775"/>
          <p14:tracePt t="78472" x="2608263" y="4295775"/>
          <p14:tracePt t="78487" x="2608263" y="4286250"/>
          <p14:tracePt t="82601" x="2598738" y="4286250"/>
          <p14:tracePt t="82614" x="2589213" y="4286250"/>
          <p14:tracePt t="300942" x="2589213" y="4295775"/>
          <p14:tracePt t="300954" x="2589213" y="4313238"/>
          <p14:tracePt t="300967" x="2589213" y="4340225"/>
          <p14:tracePt t="300981" x="2589213" y="4367213"/>
          <p14:tracePt t="300996" x="2589213" y="4394200"/>
          <p14:tracePt t="301015" x="2589213" y="4419600"/>
          <p14:tracePt t="301029" x="2589213" y="4483100"/>
          <p14:tracePt t="301046" x="2589213" y="4510088"/>
          <p14:tracePt t="301065" x="2589213" y="4562475"/>
          <p14:tracePt t="301080" x="2589213" y="4589463"/>
          <p14:tracePt t="301095" x="2589213" y="4616450"/>
          <p14:tracePt t="301113" x="2589213" y="4633913"/>
          <p14:tracePt t="301132" x="2589213" y="4660900"/>
          <p14:tracePt t="301144" x="2589213" y="4679950"/>
          <p14:tracePt t="301164" x="2589213" y="4687888"/>
          <p14:tracePt t="301180" x="2589213" y="4714875"/>
          <p14:tracePt t="301196" x="2589213" y="4741863"/>
          <p14:tracePt t="301215" x="2608263" y="4776788"/>
          <p14:tracePt t="301230" x="2652713" y="4911725"/>
          <p14:tracePt t="301249" x="2687638" y="5010150"/>
          <p14:tracePt t="301263" x="2724150" y="5126038"/>
          <p14:tracePt t="301280" x="2776538" y="5303838"/>
          <p14:tracePt t="301297" x="2803525" y="5384800"/>
          <p14:tracePt t="301314" x="2822575" y="5456238"/>
          <p14:tracePt t="301331" x="2840038" y="5518150"/>
          <p14:tracePt t="301347" x="2847975" y="5537200"/>
          <p14:tracePt t="301364" x="2847975" y="5545138"/>
          <p14:tracePt t="301379" x="2847975" y="5554663"/>
          <p14:tracePt t="301413" x="2847975" y="5562600"/>
          <p14:tracePt t="301430" x="2847975" y="5572125"/>
          <p14:tracePt t="301449" x="2847975" y="5626100"/>
          <p14:tracePt t="301463" x="2830513" y="5680075"/>
          <p14:tracePt t="301481" x="2751138" y="5813425"/>
          <p14:tracePt t="301498" x="2732088" y="5857875"/>
          <p14:tracePt t="301513" x="2705100" y="5902325"/>
          <p14:tracePt t="301529" x="2679700" y="5938838"/>
          <p14:tracePt t="301548" x="2633663" y="5983288"/>
          <p14:tracePt t="301565" x="2625725" y="6010275"/>
          <p14:tracePt t="301580" x="2616200" y="6010275"/>
          <p14:tracePt t="301599" x="2608263" y="6018213"/>
          <p14:tracePt t="301613" x="2598738" y="6018213"/>
          <p14:tracePt t="301842" x="2589213" y="6018213"/>
          <p14:tracePt t="301885" x="2598738" y="6018213"/>
          <p14:tracePt t="301900" x="2616200" y="6018213"/>
          <p14:tracePt t="301911" x="2633663" y="6018213"/>
          <p14:tracePt t="301922" x="2652713" y="6018213"/>
          <p14:tracePt t="301934" x="2660650" y="6018213"/>
          <p14:tracePt t="301960" x="2670175" y="6018213"/>
          <p14:tracePt t="301974" x="2679700" y="6018213"/>
          <p14:tracePt t="301999" x="2679700" y="6010275"/>
          <p14:tracePt t="302040" x="2687638" y="6010275"/>
          <p14:tracePt t="302050" x="2705100" y="6000750"/>
          <p14:tracePt t="302066" x="2724150" y="5991225"/>
          <p14:tracePt t="302081" x="2751138" y="5991225"/>
          <p14:tracePt t="302095" x="2776538" y="5991225"/>
          <p14:tracePt t="302115" x="2822575" y="5991225"/>
          <p14:tracePt t="302129" x="2847975" y="5991225"/>
          <p14:tracePt t="302146" x="2874963" y="5991225"/>
          <p14:tracePt t="302150" x="2911475" y="5991225"/>
          <p14:tracePt t="302166" x="2965450" y="5991225"/>
          <p14:tracePt t="302182" x="3036888" y="5991225"/>
          <p14:tracePt t="302197" x="3116263" y="5991225"/>
          <p14:tracePt t="302215" x="3251200" y="5991225"/>
          <p14:tracePt t="302233" x="3295650" y="5991225"/>
          <p14:tracePt t="302247" x="3330575" y="5991225"/>
          <p14:tracePt t="302263" x="3357563" y="5991225"/>
          <p14:tracePt t="302280" x="3384550" y="5991225"/>
          <p14:tracePt t="302541" x="3402013" y="5991225"/>
          <p14:tracePt t="302558" x="3446463" y="5991225"/>
          <p14:tracePt t="302568" x="3527425" y="5991225"/>
          <p14:tracePt t="302585" x="3625850" y="5983288"/>
          <p14:tracePt t="302597" x="3697288" y="5973763"/>
          <p14:tracePt t="302613" x="3768725" y="5965825"/>
          <p14:tracePt t="302632" x="3919538" y="5946775"/>
          <p14:tracePt t="302647" x="3990975" y="5938838"/>
          <p14:tracePt t="302663" x="4071938" y="5929313"/>
          <p14:tracePt t="302680" x="4133850" y="5929313"/>
          <p14:tracePt t="302697" x="4259263" y="5919788"/>
          <p14:tracePt t="302716" x="4313238" y="5919788"/>
          <p14:tracePt t="302730" x="4429125" y="5911850"/>
          <p14:tracePt t="302747" x="4473575" y="5911850"/>
          <p14:tracePt t="302765" x="4500563" y="5911850"/>
          <p14:tracePt t="302781" x="4562475" y="5911850"/>
          <p14:tracePt t="302797" x="4589463" y="5911850"/>
          <p14:tracePt t="302831" x="4652963" y="5911850"/>
          <p14:tracePt t="302846" x="4670425" y="5911850"/>
          <p14:tracePt t="302863" x="4687888" y="5911850"/>
          <p14:tracePt t="302879" x="4697413" y="5919788"/>
          <p14:tracePt t="302897" x="4714875" y="5919788"/>
          <p14:tracePt t="302914" x="4724400" y="5919788"/>
          <p14:tracePt t="302931" x="4732338" y="5919788"/>
          <p14:tracePt t="302947" x="4741863" y="5929313"/>
          <p14:tracePt t="302965" x="4751388" y="5929313"/>
          <p14:tracePt t="303087" x="4714875" y="5929313"/>
          <p14:tracePt t="303099" x="4616450" y="5946775"/>
          <p14:tracePt t="303110" x="4527550" y="5956300"/>
          <p14:tracePt t="303124" x="4438650" y="5956300"/>
          <p14:tracePt t="303139" x="4394200" y="5965825"/>
          <p14:tracePt t="303147" x="4367213" y="5965825"/>
          <p14:tracePt t="303166" x="4357688" y="5965825"/>
          <p14:tracePt t="303182" x="4348163" y="5965825"/>
          <p14:tracePt t="303197" x="4340225" y="5965825"/>
          <p14:tracePt t="303223" x="4330700" y="5965825"/>
          <p14:tracePt t="303290" x="4375150" y="5938838"/>
          <p14:tracePt t="303301" x="4429125" y="5919788"/>
          <p14:tracePt t="303314" x="4483100" y="5911850"/>
          <p14:tracePt t="303329" x="4537075" y="5902325"/>
          <p14:tracePt t="303347" x="4625975" y="5902325"/>
          <p14:tracePt t="303364" x="4660900" y="5902325"/>
          <p14:tracePt t="303380" x="4687888" y="5919788"/>
          <p14:tracePt t="303397" x="4705350" y="5929313"/>
          <p14:tracePt t="303416" x="4751388" y="5938838"/>
          <p14:tracePt t="303431" x="4768850" y="5946775"/>
          <p14:tracePt t="303450" x="4803775" y="5956300"/>
          <p14:tracePt t="303480" x="4830763" y="5956300"/>
          <p14:tracePt t="303499" x="4857750" y="5956300"/>
          <p14:tracePt t="303514" x="4884738" y="5956300"/>
          <p14:tracePt t="303531" x="4894263" y="5956300"/>
          <p14:tracePt t="303546" x="4902200" y="5956300"/>
          <p14:tracePt t="303563" x="4911725" y="5956300"/>
          <p14:tracePt t="303591" x="4919663" y="5956300"/>
          <p14:tracePt t="303994" x="4902200" y="5956300"/>
          <p14:tracePt t="304009" x="4867275" y="5946775"/>
          <p14:tracePt t="304017" x="4786313" y="5929313"/>
          <p14:tracePt t="304030" x="4697413" y="5902325"/>
          <p14:tracePt t="304048" x="4625975" y="5894388"/>
          <p14:tracePt t="304064" x="4554538" y="5884863"/>
          <p14:tracePt t="304080" x="4438650" y="5867400"/>
          <p14:tracePt t="304096" x="4394200" y="5857875"/>
          <p14:tracePt t="304114" x="4348163" y="5848350"/>
          <p14:tracePt t="304130" x="4303713" y="5840413"/>
          <p14:tracePt t="304147" x="4286250" y="5840413"/>
          <p14:tracePt t="304166" x="4268788" y="5840413"/>
          <p14:tracePt t="304179" x="4251325" y="5840413"/>
          <p14:tracePt t="304197" x="4187825" y="5840413"/>
          <p14:tracePt t="304214" x="4152900" y="5840413"/>
          <p14:tracePt t="304232" x="4027488" y="5848350"/>
          <p14:tracePt t="304249" x="3956050" y="5857875"/>
          <p14:tracePt t="304264" x="3902075" y="5857875"/>
          <p14:tracePt t="304279" x="3830638" y="5867400"/>
          <p14:tracePt t="304299" x="3714750" y="5867400"/>
          <p14:tracePt t="304314" x="3652838" y="5867400"/>
          <p14:tracePt t="304330" x="3562350" y="5867400"/>
          <p14:tracePt t="304346" x="3527425" y="5867400"/>
          <p14:tracePt t="304365" x="3482975" y="5875338"/>
          <p14:tracePt t="304382" x="3438525" y="5875338"/>
          <p14:tracePt t="304399" x="3375025" y="5875338"/>
          <p14:tracePt t="304412" x="3340100" y="5884863"/>
          <p14:tracePt t="304429" x="3303588" y="5884863"/>
          <p14:tracePt t="304449" x="3205163" y="5911850"/>
          <p14:tracePt t="304467" x="3133725" y="5938838"/>
          <p14:tracePt t="304481" x="3062288" y="5965825"/>
          <p14:tracePt t="304499" x="2911475" y="6037263"/>
          <p14:tracePt t="304514" x="2847975" y="6062663"/>
          <p14:tracePt t="304530" x="2786063" y="6081713"/>
          <p14:tracePt t="304547" x="2732088" y="6108700"/>
          <p14:tracePt t="304563" x="2643188" y="6134100"/>
          <p14:tracePt t="304580" x="2598738" y="6161088"/>
          <p14:tracePt t="304598" x="2544763" y="6197600"/>
          <p14:tracePt t="304614" x="2517775" y="6197600"/>
          <p14:tracePt t="304629" x="2500313" y="6205538"/>
          <p14:tracePt t="304647" x="2490788" y="6215063"/>
          <p14:tracePt t="304653" x="2482850" y="6215063"/>
          <p14:tracePt t="304663" x="2473325" y="6215063"/>
          <p14:tracePt t="304680" x="2465388" y="6215063"/>
          <p14:tracePt t="304709" x="2455863" y="6215063"/>
          <p14:tracePt t="304749" x="2446338" y="6215063"/>
          <p14:tracePt t="304800" x="2438400" y="6197600"/>
          <p14:tracePt t="304810" x="2438400" y="6188075"/>
          <p14:tracePt t="304825" x="2428875" y="6180138"/>
          <p14:tracePt t="304840" x="2428875" y="6161088"/>
          <p14:tracePt t="304849" x="2428875" y="6153150"/>
          <p14:tracePt t="304866" x="2428875" y="6134100"/>
          <p14:tracePt t="304881" x="2428875" y="6116638"/>
          <p14:tracePt t="304897" x="2455863" y="6081713"/>
          <p14:tracePt t="304912" x="2509838" y="6037263"/>
          <p14:tracePt t="304929" x="2660650" y="5929313"/>
          <p14:tracePt t="304948" x="2759075" y="5875338"/>
          <p14:tracePt t="304963" x="2847975" y="5822950"/>
          <p14:tracePt t="304980" x="3009900" y="5759450"/>
          <p14:tracePt t="304996" x="3071813" y="5741988"/>
          <p14:tracePt t="305021" x="3170238" y="5732463"/>
          <p14:tracePt t="305030" x="3197225" y="5724525"/>
          <p14:tracePt t="305047" x="3214688" y="5724525"/>
          <p14:tracePt t="305065" x="3251200" y="5724525"/>
          <p14:tracePt t="305081" x="3259138" y="5724525"/>
          <p14:tracePt t="305097" x="3286125" y="5724525"/>
          <p14:tracePt t="305112" x="3313113" y="5724525"/>
          <p14:tracePt t="305131" x="3357563" y="5724525"/>
          <p14:tracePt t="305147" x="3384550" y="5724525"/>
          <p14:tracePt t="305166" x="3438525" y="5724525"/>
          <p14:tracePt t="305180" x="3465513" y="5724525"/>
          <p14:tracePt t="305199" x="3490913" y="5724525"/>
          <p14:tracePt t="305214" x="3589338" y="5732463"/>
          <p14:tracePt t="305230" x="3660775" y="5732463"/>
          <p14:tracePt t="305248" x="3724275" y="5741988"/>
          <p14:tracePt t="305263" x="3786188" y="5741988"/>
          <p14:tracePt t="305281" x="3884613" y="5776913"/>
          <p14:tracePt t="305297" x="3929063" y="5786438"/>
          <p14:tracePt t="305313" x="3973513" y="5803900"/>
          <p14:tracePt t="305331" x="4000500" y="5813425"/>
          <p14:tracePt t="305348" x="4081463" y="5822950"/>
          <p14:tracePt t="305363" x="4125913" y="5822950"/>
          <p14:tracePt t="305381" x="4214813" y="5822950"/>
          <p14:tracePt t="305397" x="4241800" y="5822950"/>
          <p14:tracePt t="305412" x="4268788" y="5822950"/>
          <p14:tracePt t="305431" x="4348163" y="5822950"/>
          <p14:tracePt t="305449" x="4402138" y="5822950"/>
          <p14:tracePt t="305465" x="4446588" y="5822950"/>
          <p14:tracePt t="305482" x="4491038" y="5822950"/>
          <p14:tracePt t="305497" x="4589463" y="5822950"/>
          <p14:tracePt t="305514" x="4616450" y="5822950"/>
          <p14:tracePt t="305529" x="4643438" y="5822950"/>
          <p14:tracePt t="305547" x="4679950" y="5822950"/>
          <p14:tracePt t="305563" x="4687888" y="5822950"/>
          <p14:tracePt t="305580" x="4697413" y="5822950"/>
          <p14:tracePt t="305687" x="4697413" y="5830888"/>
          <p14:tracePt t="305709" x="4697413" y="5840413"/>
          <p14:tracePt t="305747" x="4697413" y="5857875"/>
          <p14:tracePt t="305757" x="4697413" y="5884863"/>
          <p14:tracePt t="305765" x="4679950" y="5919788"/>
          <p14:tracePt t="305780" x="4660900" y="5938838"/>
          <p14:tracePt t="305799" x="4652963" y="5965825"/>
          <p14:tracePt t="305829" x="4643438" y="5973763"/>
          <p14:tracePt t="305850" x="4643438" y="5983288"/>
          <p14:tracePt t="305876" x="4643438" y="5991225"/>
          <p14:tracePt t="305884" x="4643438" y="6000750"/>
          <p14:tracePt t="305935" x="4643438" y="6010275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Categorical data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68413"/>
            <a:ext cx="8229600" cy="3600450"/>
          </a:xfrm>
        </p:spPr>
        <p:txBody>
          <a:bodyPr/>
          <a:lstStyle/>
          <a:p>
            <a:pPr eaLnBrk="1" hangingPunct="1"/>
            <a:r>
              <a:rPr lang="en-US" altLang="en-US"/>
              <a:t>Values can’t really be compared or put on a scale</a:t>
            </a:r>
          </a:p>
          <a:p>
            <a:pPr eaLnBrk="1" hangingPunct="1"/>
            <a:r>
              <a:rPr lang="en-US" altLang="en-US"/>
              <a:t>Examples:</a:t>
            </a:r>
          </a:p>
          <a:p>
            <a:pPr lvl="1" eaLnBrk="1" hangingPunct="1"/>
            <a:r>
              <a:rPr lang="en-US" altLang="en-US"/>
              <a:t>Gender (male / female)</a:t>
            </a:r>
          </a:p>
          <a:p>
            <a:pPr lvl="1" eaLnBrk="1" hangingPunct="1"/>
            <a:r>
              <a:rPr lang="en-US" altLang="en-US"/>
              <a:t>Race</a:t>
            </a:r>
          </a:p>
          <a:p>
            <a:pPr lvl="1" eaLnBrk="1" hangingPunct="1"/>
            <a:r>
              <a:rPr lang="en-US" altLang="en-US"/>
              <a:t>Personality type</a:t>
            </a:r>
          </a:p>
          <a:p>
            <a:pPr lvl="1" eaLnBrk="1" hangingPunct="1"/>
            <a:r>
              <a:rPr lang="en-US" altLang="en-US"/>
              <a:t>Color</a:t>
            </a:r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542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A5E659-AD94-419D-B54A-A419DDEB5F4F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r>
              <a:rPr lang="en-US" altLang="en-US" sz="1400"/>
              <a:t> /  72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CC79A1-A8BD-C205-19C5-53320FE2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1" y="3424378"/>
            <a:ext cx="4361681" cy="315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172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Ordinal data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68413"/>
            <a:ext cx="8229600" cy="3384550"/>
          </a:xfrm>
        </p:spPr>
        <p:txBody>
          <a:bodyPr/>
          <a:lstStyle/>
          <a:p>
            <a:pPr eaLnBrk="1" hangingPunct="1"/>
            <a:r>
              <a:rPr lang="en-US" altLang="en-US" sz="2400"/>
              <a:t>Something between continuous and categorical</a:t>
            </a:r>
          </a:p>
          <a:p>
            <a:pPr eaLnBrk="1" hangingPunct="1"/>
            <a:r>
              <a:rPr lang="en-US" altLang="en-US" sz="2400"/>
              <a:t>Data can be ordered but are not real numbers</a:t>
            </a:r>
          </a:p>
          <a:p>
            <a:pPr eaLnBrk="1" hangingPunct="1"/>
            <a:r>
              <a:rPr lang="en-US" altLang="en-US" sz="2400"/>
              <a:t>Data maps onto the integers</a:t>
            </a:r>
          </a:p>
          <a:p>
            <a:pPr eaLnBrk="1" hangingPunct="1"/>
            <a:r>
              <a:rPr lang="en-US" altLang="en-US" sz="2400"/>
              <a:t>Examples:</a:t>
            </a:r>
          </a:p>
          <a:p>
            <a:pPr lvl="1" eaLnBrk="1" hangingPunct="1"/>
            <a:r>
              <a:rPr lang="en-US" altLang="en-US" sz="2000"/>
              <a:t>Child, teen, adult</a:t>
            </a:r>
          </a:p>
          <a:p>
            <a:pPr lvl="1" eaLnBrk="1" hangingPunct="1"/>
            <a:r>
              <a:rPr lang="en-US" altLang="en-US" sz="2000"/>
              <a:t>Strongly approve, approve, don’t care, disapprove, strongly disapprove</a:t>
            </a:r>
          </a:p>
          <a:p>
            <a:pPr lvl="1" eaLnBrk="1" hangingPunct="1"/>
            <a:r>
              <a:rPr lang="en-US" altLang="en-US" sz="2000"/>
              <a:t>Undergraduate student, graduate student, lecturer, professor</a:t>
            </a:r>
          </a:p>
        </p:txBody>
      </p:sp>
      <p:sp>
        <p:nvSpPr>
          <p:cNvPr id="563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563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57A3FE-7E3C-454B-AD40-B0FB2D967E9A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r>
              <a:rPr lang="en-US" altLang="en-US" sz="1400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867537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404814"/>
            <a:ext cx="6119812" cy="777875"/>
          </a:xfrm>
        </p:spPr>
        <p:txBody>
          <a:bodyPr/>
          <a:lstStyle/>
          <a:p>
            <a:pPr eaLnBrk="1" hangingPunct="1"/>
            <a:r>
              <a:rPr lang="en-US" altLang="en-US" sz="3200"/>
              <a:t>Combining different data types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41438"/>
            <a:ext cx="8229600" cy="48244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datum could have multiple parts: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From a database of brain scans: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Gender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/>
              <a:t>Categorical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Handedness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/>
              <a:t>Categorical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Age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/>
              <a:t>Ordinal / continuous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Education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/>
              <a:t>Ordinal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Total intracranial volume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/>
              <a:t>Continuous (ordinal)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Normalized brain volume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/>
              <a:t>Continuous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Taken together, all of these would be one data point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583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315E89-8A43-4230-8FD1-AC2929792C52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r>
              <a:rPr lang="en-US" altLang="en-US" sz="1400"/>
              <a:t> /  72</a:t>
            </a:r>
          </a:p>
        </p:txBody>
      </p:sp>
      <p:sp>
        <p:nvSpPr>
          <p:cNvPr id="58374" name="Text Box 5"/>
          <p:cNvSpPr txBox="1">
            <a:spLocks noChangeArrowheads="1"/>
          </p:cNvSpPr>
          <p:nvPr/>
        </p:nvSpPr>
        <p:spPr bwMode="auto">
          <a:xfrm>
            <a:off x="6600826" y="3284538"/>
            <a:ext cx="1800225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Female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Right handed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74 years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High school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1344 mm</a:t>
            </a:r>
            <a:r>
              <a:rPr lang="en-US" altLang="en-US" sz="1400" baseline="30000"/>
              <a:t>3</a:t>
            </a:r>
            <a:endParaRPr lang="en-US" altLang="en-US" sz="14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0.743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8616951" y="3303588"/>
            <a:ext cx="1800225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Male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Right handed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39 years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College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1636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0.739</a:t>
            </a:r>
          </a:p>
        </p:txBody>
      </p:sp>
      <p:pic>
        <p:nvPicPr>
          <p:cNvPr id="58376" name="Picture 13" descr="https://www.thesun.co.uk/wp-content/uploads/2017/04/nintchdbpict0002903250832.jpg?strip=all&amp;w=960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2551114"/>
            <a:ext cx="7667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3" descr="https://www.thesun.co.uk/wp-content/uploads/2017/04/nintchdbpict0002903250832.jpg?strip=all&amp;w=960"/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928" y="2550438"/>
            <a:ext cx="767134" cy="57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27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30D1D-C743-19E8-8299-D452785D5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FA1D37-AA75-D51E-05B0-DBE3F5F4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FA95E7-0997-7B89-18EB-36CA7E19D5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 dirty="0"/>
              <a:t>1D What is probability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F9106-7D20-EBF0-CE16-64887A1B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E1546-AFD8-45DE-1E04-EF3A0EEC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464511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FCC3-44F3-B3DC-1A04-E0E3C13C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35B9-BA3C-DEFA-4EAD-BF0EF4F07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data</a:t>
            </a:r>
          </a:p>
          <a:p>
            <a:r>
              <a:rPr lang="en-US" dirty="0"/>
              <a:t>Make model of data</a:t>
            </a:r>
          </a:p>
          <a:p>
            <a:r>
              <a:rPr lang="en-US" dirty="0"/>
              <a:t>Combine data with model</a:t>
            </a:r>
          </a:p>
          <a:p>
            <a:pPr lvl="1"/>
            <a:r>
              <a:rPr lang="en-US" dirty="0"/>
              <a:t>To reach conclusions</a:t>
            </a:r>
          </a:p>
          <a:p>
            <a:r>
              <a:rPr lang="en-US" dirty="0"/>
              <a:t>Evaluate model </a:t>
            </a:r>
          </a:p>
          <a:p>
            <a:pPr lvl="1"/>
            <a:r>
              <a:rPr lang="en-US" dirty="0"/>
              <a:t>Update</a:t>
            </a:r>
          </a:p>
          <a:p>
            <a:r>
              <a:rPr lang="en-US" dirty="0"/>
              <a:t>Repeat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736B4-C704-D79A-D9C1-879C690A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35" r="25904" b="9101"/>
          <a:stretch/>
        </p:blipFill>
        <p:spPr>
          <a:xfrm>
            <a:off x="6379779" y="1655983"/>
            <a:ext cx="5370787" cy="46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35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122F-5822-78C7-F808-77C5918E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get this basic approach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0545-E56E-BAA9-2721-0C7762909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imperfect</a:t>
            </a:r>
          </a:p>
          <a:p>
            <a:r>
              <a:rPr lang="en-US" dirty="0"/>
              <a:t>Our model will treat it as stochastic</a:t>
            </a:r>
          </a:p>
          <a:p>
            <a:r>
              <a:rPr lang="en-US" dirty="0"/>
              <a:t>So:</a:t>
            </a:r>
          </a:p>
          <a:p>
            <a:pPr lvl="1"/>
            <a:r>
              <a:rPr lang="en-US" dirty="0"/>
              <a:t>We need to review probability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1D17FAD-6112-9A8B-BA2C-6A4EB43C0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12891" y="1690688"/>
            <a:ext cx="3745345" cy="37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547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Definition of Probability (from Measure theory)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828801"/>
            <a:ext cx="7467600" cy="4302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i="1">
                <a:ea typeface="宋体" panose="02010600030101010101" pitchFamily="2" charset="-122"/>
              </a:rPr>
              <a:t>Experiment</a:t>
            </a:r>
            <a:r>
              <a:rPr lang="en-US" altLang="zh-CN" sz="2400">
                <a:ea typeface="宋体" panose="02010600030101010101" pitchFamily="2" charset="-122"/>
              </a:rPr>
              <a:t>: toss a coin twice</a:t>
            </a:r>
          </a:p>
          <a:p>
            <a:pPr>
              <a:lnSpc>
                <a:spcPct val="90000"/>
              </a:lnSpc>
            </a:pPr>
            <a:r>
              <a:rPr lang="en-US" altLang="zh-CN" sz="2400" b="1" i="1">
                <a:ea typeface="宋体" panose="02010600030101010101" pitchFamily="2" charset="-122"/>
              </a:rPr>
              <a:t>Sample space</a:t>
            </a:r>
            <a:r>
              <a:rPr lang="en-US" altLang="zh-CN" sz="2400">
                <a:ea typeface="宋体" panose="02010600030101010101" pitchFamily="2" charset="-122"/>
              </a:rPr>
              <a:t>: possible outcomes of an experiment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S = {HH, HT, TH, TT}</a:t>
            </a:r>
          </a:p>
          <a:p>
            <a:pPr>
              <a:lnSpc>
                <a:spcPct val="90000"/>
              </a:lnSpc>
            </a:pPr>
            <a:r>
              <a:rPr lang="en-US" altLang="zh-CN" sz="2400" b="1" i="1">
                <a:ea typeface="宋体" panose="02010600030101010101" pitchFamily="2" charset="-122"/>
              </a:rPr>
              <a:t>Event</a:t>
            </a:r>
            <a:r>
              <a:rPr lang="en-US" altLang="zh-CN" sz="2400">
                <a:ea typeface="宋体" panose="02010600030101010101" pitchFamily="2" charset="-122"/>
              </a:rPr>
              <a:t>: a subset of possible outcomes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A={HH}, B={HT, TH}</a:t>
            </a:r>
          </a:p>
          <a:p>
            <a:pPr>
              <a:lnSpc>
                <a:spcPct val="90000"/>
              </a:lnSpc>
            </a:pPr>
            <a:r>
              <a:rPr lang="en-US" altLang="zh-CN" sz="2400" b="1" i="1">
                <a:ea typeface="宋体" panose="02010600030101010101" pitchFamily="2" charset="-122"/>
              </a:rPr>
              <a:t>Probability of an event </a:t>
            </a:r>
            <a:r>
              <a:rPr lang="en-US" altLang="zh-CN" sz="2400">
                <a:ea typeface="宋体" panose="02010600030101010101" pitchFamily="2" charset="-122"/>
              </a:rPr>
              <a:t>: an number assigned to an event </a:t>
            </a:r>
            <a:r>
              <a:rPr lang="en-US" altLang="zh-CN" sz="2400" err="1">
                <a:ea typeface="宋体" panose="02010600030101010101" pitchFamily="2" charset="-122"/>
              </a:rPr>
              <a:t>Pr</a:t>
            </a:r>
            <a:r>
              <a:rPr lang="en-US" altLang="zh-CN" sz="2400">
                <a:ea typeface="宋体" panose="02010600030101010101" pitchFamily="2" charset="-122"/>
              </a:rPr>
              <a:t>(A)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</a:rPr>
              <a:t>Axiom 1: </a:t>
            </a:r>
            <a:r>
              <a:rPr lang="en-US" altLang="zh-CN" sz="2000" err="1">
                <a:ea typeface="宋体" panose="02010600030101010101" pitchFamily="2" charset="-122"/>
              </a:rPr>
              <a:t>Pr</a:t>
            </a:r>
            <a:r>
              <a:rPr lang="en-US" altLang="zh-CN" sz="2000">
                <a:ea typeface="宋体" panose="02010600030101010101" pitchFamily="2" charset="-122"/>
              </a:rPr>
              <a:t>(A)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 0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Axiom 2: </a:t>
            </a:r>
            <a:r>
              <a:rPr lang="en-US" altLang="zh-CN" sz="2000" err="1">
                <a:ea typeface="宋体" panose="02010600030101010101" pitchFamily="2" charset="-122"/>
                <a:sym typeface="Symbol" panose="05050102010706020507" pitchFamily="18" charset="2"/>
              </a:rPr>
              <a:t>Pr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(S) = 1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Axiom 3: For every sequence of disjoint events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endParaRPr lang="zh-CN" altLang="en-US" sz="2000">
              <a:ea typeface="宋体" panose="02010600030101010101" pitchFamily="2" charset="-122"/>
            </a:endParaRPr>
          </a:p>
        </p:txBody>
      </p:sp>
      <p:graphicFrame>
        <p:nvGraphicFramePr>
          <p:cNvPr id="1638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2583084"/>
              </p:ext>
            </p:extLst>
          </p:nvPr>
        </p:nvGraphicFramePr>
        <p:xfrm>
          <a:off x="3960091" y="5748338"/>
          <a:ext cx="19812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80800" imgH="228600" progId="Equation.BREE4">
                  <p:embed/>
                </p:oleObj>
              </mc:Choice>
              <mc:Fallback>
                <p:oleObj name="Equation" r:id="rId3" imgW="1180800" imgH="228600" progId="Equation.BREE4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091" y="5748338"/>
                        <a:ext cx="19812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3414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86"/>
    </mc:Choice>
    <mc:Fallback xmlns="">
      <p:transition spd="slow" advTm="98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P(A) mean?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Frequentist interpretation</a:t>
            </a:r>
            <a:r>
              <a:rPr lang="en-GB"/>
              <a:t> (Out of the head)</a:t>
            </a:r>
          </a:p>
          <a:p>
            <a:pPr lvl="1"/>
            <a:r>
              <a:rPr lang="en-US"/>
              <a:t>If we repeat the experiment N times, the number of times A occurs (#A) converges to: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516744" y="2717656"/>
          <a:ext cx="172986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760" imgH="393480" progId="Equation.DSMT4">
                  <p:embed/>
                </p:oleObj>
              </mc:Choice>
              <mc:Fallback>
                <p:oleObj name="Equation" r:id="rId2" imgW="761760" imgH="3934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16744" y="2717656"/>
                        <a:ext cx="1729862" cy="893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7153" y="2784274"/>
            <a:ext cx="4042313" cy="38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6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22"/>
    </mc:Choice>
    <mc:Fallback xmlns="">
      <p:transition spd="slow" advTm="42322"/>
    </mc:Fallback>
  </mc:AlternateContent>
  <p:extLst>
    <p:ext uri="{3A86A75C-4F4B-4683-9AE1-C65F6400EC91}">
      <p14:laserTraceLst xmlns:p14="http://schemas.microsoft.com/office/powerpoint/2010/main">
        <p14:tracePtLst>
          <p14:tracePt t="12623" x="3411538" y="4500563"/>
          <p14:tracePt t="12633" x="3384550" y="4402138"/>
          <p14:tracePt t="12651" x="3330575" y="4259263"/>
          <p14:tracePt t="12665" x="3303588" y="4170363"/>
          <p14:tracePt t="12680" x="3268663" y="4089400"/>
          <p14:tracePt t="12701" x="3214688" y="3938588"/>
          <p14:tracePt t="12715" x="3187700" y="3875088"/>
          <p14:tracePt t="12733" x="3089275" y="3643313"/>
          <p14:tracePt t="12750" x="3044825" y="3536950"/>
          <p14:tracePt t="12765" x="3009900" y="3438525"/>
          <p14:tracePt t="12783" x="2955925" y="3340100"/>
          <p14:tracePt t="12800" x="2840038" y="3152775"/>
          <p14:tracePt t="12815" x="2786063" y="3081338"/>
          <p14:tracePt t="12831" x="2724150" y="3017838"/>
          <p14:tracePt t="12849" x="2625725" y="2894013"/>
          <p14:tracePt t="12864" x="2581275" y="2857500"/>
          <p14:tracePt t="12881" x="2544763" y="2822575"/>
          <p14:tracePt t="12900" x="2527300" y="2803525"/>
          <p14:tracePt t="13077" x="2517775" y="2803525"/>
          <p14:tracePt t="13091" x="2509838" y="2803525"/>
          <p14:tracePt t="13100" x="2465388" y="2786063"/>
          <p14:tracePt t="13116" x="2339975" y="2732088"/>
          <p14:tracePt t="13132" x="2232025" y="2660650"/>
          <p14:tracePt t="13148" x="2116138" y="2544763"/>
          <p14:tracePt t="13166" x="1928813" y="2366963"/>
          <p14:tracePt t="13199" x="1785938" y="2241550"/>
          <p14:tracePt t="13218" x="1724025" y="2197100"/>
          <p14:tracePt t="13232" x="1714500" y="2187575"/>
          <p14:tracePt t="13249" x="1704975" y="2187575"/>
          <p14:tracePt t="13282" x="1704975" y="2179638"/>
          <p14:tracePt t="13333" x="1768475" y="2205038"/>
          <p14:tracePt t="13343" x="1884363" y="2251075"/>
          <p14:tracePt t="13360" x="2017713" y="2295525"/>
          <p14:tracePt t="13372" x="2179638" y="2312988"/>
          <p14:tracePt t="13383" x="2401888" y="2312988"/>
          <p14:tracePt t="13398" x="2616200" y="2312988"/>
          <p14:tracePt t="13415" x="2867025" y="2312988"/>
          <p14:tracePt t="13433" x="3179763" y="2295525"/>
          <p14:tracePt t="13449" x="3286125" y="2295525"/>
          <p14:tracePt t="13464" x="3375025" y="2295525"/>
          <p14:tracePt t="13482" x="3465513" y="2322513"/>
          <p14:tracePt t="13501" x="3608388" y="2401888"/>
          <p14:tracePt t="13515" x="3660775" y="2428875"/>
          <p14:tracePt t="13531" x="3714750" y="2446338"/>
          <p14:tracePt t="13550" x="3768725" y="2455863"/>
          <p14:tracePt t="13566" x="3776663" y="2455863"/>
          <p14:tracePt t="13778" x="3786188" y="2455863"/>
          <p14:tracePt t="13788" x="3830638" y="2455863"/>
          <p14:tracePt t="13802" x="3929063" y="2419350"/>
          <p14:tracePt t="13818" x="4027488" y="2393950"/>
          <p14:tracePt t="13831" x="4108450" y="2357438"/>
          <p14:tracePt t="13851" x="4197350" y="2330450"/>
          <p14:tracePt t="13867" x="4205288" y="2322513"/>
          <p14:tracePt t="13881" x="4224338" y="2322513"/>
          <p14:tracePt t="13900" x="4224338" y="2312988"/>
          <p14:tracePt t="13916" x="4232275" y="2312988"/>
          <p14:tracePt t="13967" x="4241800" y="2312988"/>
          <p14:tracePt t="13983" x="4251325" y="2312988"/>
          <p14:tracePt t="14022" x="4259263" y="2312988"/>
          <p14:tracePt t="16744" x="4251325" y="2322513"/>
          <p14:tracePt t="16758" x="4224338" y="2339975"/>
          <p14:tracePt t="16771" x="4143375" y="2374900"/>
          <p14:tracePt t="16783" x="4054475" y="2428875"/>
          <p14:tracePt t="16799" x="3956050" y="2465388"/>
          <p14:tracePt t="16817" x="3776663" y="2509838"/>
          <p14:tracePt t="16832" x="3679825" y="2536825"/>
          <p14:tracePt t="16849" x="3571875" y="2536825"/>
          <p14:tracePt t="16864" x="3473450" y="2536825"/>
          <p14:tracePt t="16884" x="3251200" y="2544763"/>
          <p14:tracePt t="16898" x="3143250" y="2554288"/>
          <p14:tracePt t="16914" x="3044825" y="2554288"/>
          <p14:tracePt t="16931" x="2955925" y="2554288"/>
          <p14:tracePt t="16949" x="2813050" y="2562225"/>
          <p14:tracePt t="16965" x="2759075" y="2562225"/>
          <p14:tracePt t="16981" x="2724150" y="2562225"/>
          <p14:tracePt t="17001" x="2660650" y="2562225"/>
          <p14:tracePt t="17015" x="2633663" y="2562225"/>
          <p14:tracePt t="17033" x="2562225" y="2562225"/>
          <p14:tracePt t="17049" x="2517775" y="2571750"/>
          <p14:tracePt t="17064" x="2490788" y="2571750"/>
          <p14:tracePt t="17082" x="2465388" y="2571750"/>
          <p14:tracePt t="17100" x="2438400" y="2571750"/>
          <p14:tracePt t="17115" x="2419350" y="2581275"/>
          <p14:tracePt t="17132" x="2411413" y="2581275"/>
          <p14:tracePt t="17149" x="2401888" y="2581275"/>
          <p14:tracePt t="17164" x="2401888" y="2589213"/>
          <p14:tracePt t="17181" x="2393950" y="2589213"/>
          <p14:tracePt t="17265" x="2419350" y="2589213"/>
          <p14:tracePt t="17278" x="2509838" y="2581275"/>
          <p14:tracePt t="17290" x="2697163" y="2544763"/>
          <p14:tracePt t="17301" x="2938463" y="2509838"/>
          <p14:tracePt t="17317" x="3170238" y="2465388"/>
          <p14:tracePt t="17332" x="3384550" y="2428875"/>
          <p14:tracePt t="17350" x="3786188" y="2384425"/>
          <p14:tracePt t="17365" x="4010025" y="2384425"/>
          <p14:tracePt t="17381" x="4224338" y="2384425"/>
          <p14:tracePt t="17402" x="4491038" y="2401888"/>
          <p14:tracePt t="17414" x="4589463" y="2419350"/>
          <p14:tracePt t="17431" x="4679950" y="2428875"/>
          <p14:tracePt t="17450" x="4724400" y="2446338"/>
          <p14:tracePt t="17464" x="4786313" y="2455863"/>
          <p14:tracePt t="17484" x="4813300" y="2455863"/>
          <p14:tracePt t="17499" x="4830763" y="2473325"/>
          <p14:tracePt t="17515" x="4875213" y="2482850"/>
          <p14:tracePt t="17533" x="4902200" y="2500313"/>
          <p14:tracePt t="17549" x="4938713" y="2517775"/>
          <p14:tracePt t="17564" x="4973638" y="2527300"/>
          <p14:tracePt t="17581" x="5045075" y="2544763"/>
          <p14:tracePt t="17599" x="5062538" y="2554288"/>
          <p14:tracePt t="17615" x="5089525" y="2562225"/>
          <p14:tracePt t="17633" x="5099050" y="2562225"/>
          <p14:tracePt t="17649" x="5108575" y="2562225"/>
          <p14:tracePt t="17885" x="5116513" y="2562225"/>
          <p14:tracePt t="17902" x="5143500" y="2562225"/>
          <p14:tracePt t="17911" x="5224463" y="2562225"/>
          <p14:tracePt t="17924" x="5322888" y="2562225"/>
          <p14:tracePt t="17944" x="5402263" y="2562225"/>
          <p14:tracePt t="17952" x="5465763" y="2562225"/>
          <p14:tracePt t="17967" x="5518150" y="2562225"/>
          <p14:tracePt t="17985" x="5562600" y="2562225"/>
          <p14:tracePt t="17999" x="5572125" y="2562225"/>
          <p14:tracePt t="18014" x="5581650" y="2571750"/>
          <p14:tracePt t="18077" x="5589588" y="2571750"/>
          <p14:tracePt t="18152" x="5589588" y="2581275"/>
          <p14:tracePt t="19029" x="5608638" y="2581275"/>
          <p14:tracePt t="19053" x="5626100" y="2589213"/>
          <p14:tracePt t="19066" x="5830888" y="2608263"/>
          <p14:tracePt t="19083" x="5946775" y="2616200"/>
          <p14:tracePt t="19098" x="6062663" y="2616200"/>
          <p14:tracePt t="19114" x="6161088" y="2625725"/>
          <p14:tracePt t="19132" x="6303963" y="2633663"/>
          <p14:tracePt t="19149" x="6340475" y="2633663"/>
          <p14:tracePt t="19168" x="6384925" y="2633663"/>
          <p14:tracePt t="19357" x="6411913" y="2633663"/>
          <p14:tracePt t="19370" x="6545263" y="2598738"/>
          <p14:tracePt t="19384" x="6813550" y="2527300"/>
          <p14:tracePt t="19399" x="7143750" y="2465388"/>
          <p14:tracePt t="19415" x="7545388" y="2411413"/>
          <p14:tracePt t="19431" x="7939088" y="2374900"/>
          <p14:tracePt t="19451" x="8616950" y="2384425"/>
          <p14:tracePt t="19465" x="8823325" y="2411413"/>
          <p14:tracePt t="19483" x="9018588" y="2446338"/>
          <p14:tracePt t="19499" x="9180513" y="2509838"/>
          <p14:tracePt t="19515" x="9215438" y="2517775"/>
          <p14:tracePt t="19533" x="9224963" y="2527300"/>
          <p14:tracePt t="19689" x="9296400" y="2527300"/>
          <p14:tracePt t="19701" x="9491663" y="2527300"/>
          <p14:tracePt t="19714" x="9609138" y="2527300"/>
          <p14:tracePt t="19726" x="9715500" y="2527300"/>
          <p14:tracePt t="19739" x="9786938" y="2527300"/>
          <p14:tracePt t="19750" x="9823450" y="2527300"/>
          <p14:tracePt t="19765" x="9840913" y="2536825"/>
          <p14:tracePt t="19782" x="9858375" y="2536825"/>
          <p14:tracePt t="19800" x="9867900" y="2536825"/>
          <p14:tracePt t="19824" x="9875838" y="2536825"/>
          <p14:tracePt t="19843" x="9902825" y="2536825"/>
          <p14:tracePt t="19853" x="9947275" y="2536825"/>
          <p14:tracePt t="19866" x="9991725" y="2536825"/>
          <p14:tracePt t="19881" x="10037763" y="2536825"/>
          <p14:tracePt t="19899" x="10072688" y="2536825"/>
          <p14:tracePt t="19914" x="10090150" y="2536825"/>
          <p14:tracePt t="19932" x="10134600" y="2536825"/>
          <p14:tracePt t="19947" x="10153650" y="2536825"/>
          <p14:tracePt t="19968" x="10180638" y="2536825"/>
          <p14:tracePt t="19981" x="10188575" y="2536825"/>
          <p14:tracePt t="20014" x="10198100" y="2536825"/>
          <p14:tracePt t="22024" x="10188575" y="2536825"/>
          <p14:tracePt t="22035" x="10144125" y="2536825"/>
          <p14:tracePt t="22050" x="9956800" y="2554288"/>
          <p14:tracePt t="22066" x="9698038" y="2598738"/>
          <p14:tracePt t="22083" x="9412288" y="2679700"/>
          <p14:tracePt t="22099" x="8661400" y="2857500"/>
          <p14:tracePt t="22114" x="8232775" y="2965450"/>
          <p14:tracePt t="22131" x="7823200" y="3098800"/>
          <p14:tracePt t="22147" x="7205663" y="3322638"/>
          <p14:tracePt t="22165" x="7045325" y="3375025"/>
          <p14:tracePt t="22181" x="6938963" y="3419475"/>
          <p14:tracePt t="22197" x="6875463" y="3438525"/>
          <p14:tracePt t="22214" x="6831013" y="3455988"/>
          <p14:tracePt t="22415" x="6813550" y="3455988"/>
          <p14:tracePt t="22429" x="6715125" y="3455988"/>
          <p14:tracePt t="22441" x="6500813" y="3455988"/>
          <p14:tracePt t="22455" x="6161088" y="3455988"/>
          <p14:tracePt t="22469" x="5786438" y="3429000"/>
          <p14:tracePt t="22483" x="5348288" y="3394075"/>
          <p14:tracePt t="22498" x="4875213" y="3340100"/>
          <p14:tracePt t="22515" x="4456113" y="3303588"/>
          <p14:tracePt t="22533" x="3803650" y="3232150"/>
          <p14:tracePt t="22550" x="3608388" y="3214688"/>
          <p14:tracePt t="22565" x="3473450" y="3205163"/>
          <p14:tracePt t="22583" x="3367088" y="3197225"/>
          <p14:tracePt t="22600" x="3348038" y="3197225"/>
          <p14:tracePt t="22614" x="3330575" y="3197225"/>
          <p14:tracePt t="22649" x="3322638" y="3197225"/>
          <p14:tracePt t="22747" x="3322638" y="3205163"/>
          <p14:tracePt t="22773" x="3322638" y="3214688"/>
          <p14:tracePt t="22784" x="3303588" y="3214688"/>
          <p14:tracePt t="22800" x="3286125" y="3214688"/>
          <p14:tracePt t="22815" x="3251200" y="3214688"/>
          <p14:tracePt t="22832" x="3205163" y="3214688"/>
          <p14:tracePt t="22849" x="3108325" y="3214688"/>
          <p14:tracePt t="22867" x="3071813" y="3214688"/>
          <p14:tracePt t="22882" x="3027363" y="3205163"/>
          <p14:tracePt t="22900" x="2990850" y="3187700"/>
          <p14:tracePt t="22914" x="2973388" y="3179763"/>
          <p14:tracePt t="22932" x="2955925" y="3170238"/>
          <p14:tracePt t="22965" x="2946400" y="3160713"/>
          <p14:tracePt t="22984" x="2938463" y="3160713"/>
          <p14:tracePt t="23001" x="2938463" y="3152775"/>
          <p14:tracePt t="23025" x="2938463" y="3143250"/>
          <p14:tracePt t="23050" x="2938463" y="3133725"/>
          <p14:tracePt t="23078" x="2938463" y="3125788"/>
          <p14:tracePt t="23094" x="2938463" y="3116263"/>
          <p14:tracePt t="23127" x="3000375" y="3116263"/>
          <p14:tracePt t="23136" x="3205163" y="3133725"/>
          <p14:tracePt t="23153" x="3438525" y="3170238"/>
          <p14:tracePt t="23165" x="3625850" y="3205163"/>
          <p14:tracePt t="23182" x="3840163" y="3259138"/>
          <p14:tracePt t="23197" x="3965575" y="3295650"/>
          <p14:tracePt t="23214" x="4179888" y="3367088"/>
          <p14:tracePt t="23235" x="4276725" y="3394075"/>
          <p14:tracePt t="23248" x="4367213" y="3419475"/>
          <p14:tracePt t="23266" x="4465638" y="3446463"/>
          <p14:tracePt t="23281" x="4483100" y="3455988"/>
          <p14:tracePt t="23300" x="4491038" y="3455988"/>
          <p14:tracePt t="23315" x="4500563" y="3455988"/>
          <p14:tracePt t="23333" x="4500563" y="3465513"/>
          <p14:tracePt t="23349" x="4510088" y="3465513"/>
          <p14:tracePt t="23355" x="4510088" y="3473450"/>
          <p14:tracePt t="23582" x="4491038" y="3473450"/>
          <p14:tracePt t="23595" x="4411663" y="3473450"/>
          <p14:tracePt t="23607" x="4268788" y="3446463"/>
          <p14:tracePt t="23624" x="4187825" y="3411538"/>
          <p14:tracePt t="23635" x="4133850" y="3384550"/>
          <p14:tracePt t="23649" x="4089400" y="3367088"/>
          <p14:tracePt t="23664" x="4062413" y="3357563"/>
          <p14:tracePt t="23682" x="4054475" y="3348038"/>
          <p14:tracePt t="23701" x="4044950" y="3348038"/>
          <p14:tracePt t="23714" x="4044950" y="3340100"/>
          <p14:tracePt t="23810" x="4071938" y="3340100"/>
          <p14:tracePt t="23823" x="4205288" y="3313113"/>
          <p14:tracePt t="23836" x="4357688" y="3259138"/>
          <p14:tracePt t="23855" x="4465638" y="3232150"/>
          <p14:tracePt t="23865" x="4562475" y="3205163"/>
          <p14:tracePt t="23882" x="4633913" y="3197225"/>
          <p14:tracePt t="23898" x="4705350" y="3197225"/>
          <p14:tracePt t="23914" x="4741863" y="3187700"/>
          <p14:tracePt t="23934" x="4786313" y="3187700"/>
          <p14:tracePt t="23964" x="4795838" y="3187700"/>
          <p14:tracePt t="23991" x="4786313" y="3187700"/>
          <p14:tracePt t="24003" x="4724400" y="3187700"/>
          <p14:tracePt t="24017" x="4643438" y="3187700"/>
          <p14:tracePt t="24032" x="4562475" y="3187700"/>
          <p14:tracePt t="24049" x="4473575" y="3187700"/>
          <p14:tracePt t="24065" x="4348163" y="3197225"/>
          <p14:tracePt t="24082" x="4295775" y="3205163"/>
          <p14:tracePt t="24099" x="4268788" y="3205163"/>
          <p14:tracePt t="24115" x="4251325" y="3205163"/>
          <p14:tracePt t="24132" x="4224338" y="3205163"/>
          <p14:tracePt t="24166" x="4197350" y="3224213"/>
          <p14:tracePt t="24183" x="4170363" y="3232150"/>
          <p14:tracePt t="24199" x="4143375" y="3251200"/>
          <p14:tracePt t="24218" x="4098925" y="3268663"/>
          <p14:tracePt t="24232" x="4098925" y="3276600"/>
          <p14:tracePt t="24249" x="4089400" y="3276600"/>
          <p14:tracePt t="24266" x="4081463" y="3276600"/>
          <p14:tracePt t="24330" x="4071938" y="3276600"/>
          <p14:tracePt t="24499" x="4081463" y="3276600"/>
          <p14:tracePt t="24507" x="4160838" y="3276600"/>
          <p14:tracePt t="24521" x="4295775" y="3251200"/>
          <p14:tracePt t="24535" x="4465638" y="3197225"/>
          <p14:tracePt t="24548" x="4598988" y="3143250"/>
          <p14:tracePt t="24565" x="4776788" y="3081338"/>
          <p14:tracePt t="24582" x="4929188" y="3027363"/>
          <p14:tracePt t="24599" x="5133975" y="2946400"/>
          <p14:tracePt t="24615" x="5214938" y="2919413"/>
          <p14:tracePt t="24631" x="5251450" y="2911475"/>
          <p14:tracePt t="24651" x="5276850" y="2894013"/>
          <p14:tracePt t="24666" x="5286375" y="2894013"/>
          <p14:tracePt t="25179" x="5276850" y="2894013"/>
          <p14:tracePt t="25395" x="5276850" y="2901950"/>
          <p14:tracePt t="25407" x="5276850" y="2911475"/>
          <p14:tracePt t="25424" x="5268913" y="2938463"/>
          <p14:tracePt t="25435" x="5259388" y="2965450"/>
          <p14:tracePt t="25450" x="5251450" y="3017838"/>
          <p14:tracePt t="25464" x="5241925" y="3054350"/>
          <p14:tracePt t="25481" x="5232400" y="3116263"/>
          <p14:tracePt t="25499" x="5205413" y="3268663"/>
          <p14:tracePt t="25516" x="5187950" y="3348038"/>
          <p14:tracePt t="25532" x="5180013" y="3419475"/>
          <p14:tracePt t="25551" x="5160963" y="3509963"/>
          <p14:tracePt t="25565" x="5153025" y="3544888"/>
          <p14:tracePt t="25600" x="5153025" y="3554413"/>
          <p14:tracePt t="25615" x="5153025" y="3562350"/>
          <p14:tracePt t="34552" x="5153025" y="3517900"/>
          <p14:tracePt t="34566" x="5160963" y="3357563"/>
          <p14:tracePt t="34578" x="5232400" y="3133725"/>
          <p14:tracePt t="34587" x="5303838" y="2938463"/>
          <p14:tracePt t="34600" x="5375275" y="2751138"/>
          <p14:tracePt t="34620" x="5438775" y="2581275"/>
          <p14:tracePt t="34632" x="5483225" y="2465388"/>
          <p14:tracePt t="34648" x="5500688" y="2419350"/>
          <p14:tracePt t="34664" x="5510213" y="2374900"/>
          <p14:tracePt t="34682" x="5510213" y="2347913"/>
          <p14:tracePt t="34698" x="5491163" y="2312988"/>
          <p14:tracePt t="34714" x="5438775" y="2286000"/>
          <p14:tracePt t="34732" x="5340350" y="2259013"/>
          <p14:tracePt t="34748" x="5303838" y="2259013"/>
          <p14:tracePt t="34766" x="5268913" y="2251075"/>
          <p14:tracePt t="34782" x="5259388" y="2251075"/>
          <p14:tracePt t="34797" x="5251450" y="2251075"/>
          <p14:tracePt t="34833" x="5241925" y="2251075"/>
          <p14:tracePt t="34884" x="5224463" y="2268538"/>
          <p14:tracePt t="34895" x="5205413" y="2303463"/>
          <p14:tracePt t="34908" x="5180013" y="2366963"/>
          <p14:tracePt t="34917" x="5133975" y="2455863"/>
          <p14:tracePt t="34931" x="5099050" y="2517775"/>
          <p14:tracePt t="34948" x="5081588" y="2571750"/>
          <p14:tracePt t="34965" x="5072063" y="2608263"/>
          <p14:tracePt t="34984" x="5045075" y="2643188"/>
          <p14:tracePt t="35020" x="5045075" y="2652713"/>
          <p14:tracePt t="35046" x="5037138" y="2652713"/>
          <p14:tracePt t="39386" x="5027613" y="2652713"/>
          <p14:tracePt t="39478" x="5027613" y="2660650"/>
          <p14:tracePt t="39490" x="5027613" y="2670175"/>
          <p14:tracePt t="39500" x="5037138" y="2687638"/>
          <p14:tracePt t="39518" x="5045075" y="2697163"/>
          <p14:tracePt t="39537" x="5072063" y="2741613"/>
          <p14:tracePt t="39566" x="5089525" y="2759075"/>
          <p14:tracePt t="39583" x="5133975" y="2813050"/>
          <p14:tracePt t="39599" x="5160963" y="2840038"/>
          <p14:tracePt t="39615" x="5241925" y="2928938"/>
          <p14:tracePt t="39632" x="5276850" y="2973388"/>
          <p14:tracePt t="39649" x="5348288" y="3071813"/>
          <p14:tracePt t="39667" x="5384800" y="3116263"/>
          <p14:tracePt t="39681" x="5419725" y="3152775"/>
          <p14:tracePt t="39698" x="5456238" y="3205163"/>
          <p14:tracePt t="39715" x="5518150" y="3313113"/>
          <p14:tracePt t="39733" x="5527675" y="3348038"/>
          <p14:tracePt t="39752" x="5545138" y="3375025"/>
          <p14:tracePt t="39766" x="5554663" y="3411538"/>
          <p14:tracePt t="39784" x="5572125" y="3419475"/>
          <p14:tracePt t="39800" x="5581650" y="3438525"/>
          <p14:tracePt t="39818" x="5608638" y="3509963"/>
          <p14:tracePt t="39833" x="5616575" y="3536950"/>
          <p14:tracePt t="39849" x="5626100" y="3554413"/>
          <p14:tracePt t="39855" x="5643563" y="3571875"/>
          <p14:tracePt t="39868" x="5643563" y="3589338"/>
          <p14:tracePt t="39891" x="5653088" y="3598863"/>
        </p14:tracePtLst>
      </p14:laserTraceLst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political futures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FF6AF6-D0E5-43BB-BBA0-6CDEC42C7F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2959" y="1690688"/>
            <a:ext cx="7475676" cy="43754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7F6736-E597-1A0D-DD8A-2328EF29CC46}"/>
              </a:ext>
            </a:extLst>
          </p:cNvPr>
          <p:cNvSpPr txBox="1"/>
          <p:nvPr/>
        </p:nvSpPr>
        <p:spPr>
          <a:xfrm>
            <a:off x="2889250" y="6236385"/>
            <a:ext cx="8528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/>
              <a:t>https://www.axios.com/2024/09/11/prediction-markets-election-trump-harris</a:t>
            </a:r>
          </a:p>
        </p:txBody>
      </p:sp>
    </p:spTree>
    <p:extLst>
      <p:ext uri="{BB962C8B-B14F-4D97-AF65-F5344CB8AC3E}">
        <p14:creationId xmlns:p14="http://schemas.microsoft.com/office/powerpoint/2010/main" val="2350583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price of bitcoin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FB0E7-AD9A-41C7-9CDE-3634E2AAE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250" y="2050741"/>
            <a:ext cx="5774656" cy="455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Grading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68414"/>
            <a:ext cx="8229600" cy="49688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Pre-lecture questions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Questions are worth 5% of the grade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Exercises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Exercises are worth15% of the grade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5 exercises. Each worth 3.6%</a:t>
            </a:r>
            <a:endParaRPr lang="en-US" altLang="en-US" sz="1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Midterm quiz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10% of the grade. </a:t>
            </a:r>
            <a:r>
              <a:rPr lang="en-US" altLang="en-US" sz="1800" b="1" dirty="0"/>
              <a:t>Can only improve grade!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On computers during recitation section on May 6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Practice for exam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Exam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70% of the grade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On computers on campus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Open book (material on Moodle only!)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2 hours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Students who do not pass the exam </a:t>
            </a:r>
            <a:r>
              <a:rPr lang="en-US" altLang="en-US" sz="1800" b="1" dirty="0"/>
              <a:t>will not pass the course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2022-1, Lecture 1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E2CECC-1D25-40EF-ADE8-434745EFC874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r>
              <a:rPr lang="en-US" altLang="en-US" sz="1400"/>
              <a:t> /  72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P(A) mean?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4557"/>
          </a:xfrm>
        </p:spPr>
        <p:txBody>
          <a:bodyPr/>
          <a:lstStyle/>
          <a:p>
            <a:r>
              <a:rPr lang="en-US"/>
              <a:t>Frequentist interpretation</a:t>
            </a:r>
            <a:r>
              <a:rPr lang="en-GB"/>
              <a:t> (Out of the head)</a:t>
            </a:r>
          </a:p>
          <a:p>
            <a:r>
              <a:rPr lang="en-US"/>
              <a:t>Plausibility (In the head)</a:t>
            </a:r>
          </a:p>
          <a:p>
            <a:pPr lvl="1"/>
            <a:r>
              <a:rPr lang="en-US"/>
              <a:t>How likely is it that the coin is fair?</a:t>
            </a:r>
          </a:p>
          <a:p>
            <a:pPr lvl="1"/>
            <a:r>
              <a:rPr lang="en-US"/>
              <a:t>Calibrate by choosing a bet</a:t>
            </a:r>
          </a:p>
          <a:p>
            <a:pPr lvl="2"/>
            <a:r>
              <a:rPr lang="en-US"/>
              <a:t>Political futures markets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277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490"/>
    </mc:Choice>
    <mc:Fallback xmlns="">
      <p:transition spd="slow" advTm="2674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420" x="5608638" y="3625850"/>
          <p14:tracePt t="2429" x="5446713" y="3741738"/>
          <p14:tracePt t="2445" x="5268913" y="3894138"/>
          <p14:tracePt t="2463" x="4965700" y="4276725"/>
          <p14:tracePt t="2478" x="4840288" y="4465638"/>
          <p14:tracePt t="2495" x="4768850" y="4625975"/>
          <p14:tracePt t="2511" x="4724400" y="4724400"/>
          <p14:tracePt t="2530" x="4697413" y="4830763"/>
          <p14:tracePt t="2547" x="4697413" y="4857750"/>
          <p14:tracePt t="2561" x="4697413" y="4875213"/>
          <p14:tracePt t="2576" x="4714875" y="4902200"/>
          <p14:tracePt t="2596" x="4786313" y="4965700"/>
          <p14:tracePt t="2611" x="4830763" y="4991100"/>
          <p14:tracePt t="2627" x="4875213" y="5027613"/>
          <p14:tracePt t="2644" x="4929188" y="5108575"/>
          <p14:tracePt t="2661" x="4965700" y="5133975"/>
          <p14:tracePt t="2676" x="4983163" y="5180013"/>
          <p14:tracePt t="2693" x="5000625" y="5232400"/>
          <p14:tracePt t="2712" x="5010150" y="5251450"/>
          <p14:tracePt t="2727" x="5010150" y="5259388"/>
          <p14:tracePt t="2746" x="5010150" y="5268913"/>
          <p14:tracePt t="2783" x="5010150" y="5276850"/>
          <p14:tracePt t="2873" x="5010150" y="5259388"/>
          <p14:tracePt t="2887" x="5010150" y="5160963"/>
          <p14:tracePt t="2902" x="5010150" y="5054600"/>
          <p14:tracePt t="2911" x="5010150" y="4983163"/>
          <p14:tracePt t="2926" x="5010150" y="4938713"/>
          <p14:tracePt t="2947" x="4983163" y="4911725"/>
          <p14:tracePt t="2962" x="4956175" y="4911725"/>
          <p14:tracePt t="2979" x="4902200" y="5000625"/>
          <p14:tracePt t="2996" x="4857750" y="5099050"/>
          <p14:tracePt t="3014" x="4830763" y="5313363"/>
          <p14:tracePt t="3027" x="4830763" y="5402263"/>
          <p14:tracePt t="3047" x="4830763" y="5483225"/>
          <p14:tracePt t="3061" x="4840288" y="5545138"/>
          <p14:tracePt t="3078" x="4857750" y="5599113"/>
          <p14:tracePt t="3111" x="4875213" y="5608638"/>
          <p14:tracePt t="3127" x="4946650" y="5473700"/>
          <p14:tracePt t="3143" x="4983163" y="5340350"/>
          <p14:tracePt t="3161" x="5000625" y="5232400"/>
          <p14:tracePt t="3178" x="5018088" y="5099050"/>
          <p14:tracePt t="3194" x="5018088" y="5072063"/>
          <p14:tracePt t="3212" x="5018088" y="5062538"/>
          <p14:tracePt t="3245" x="4983163" y="5187950"/>
          <p14:tracePt t="3262" x="4946650" y="5348288"/>
          <p14:tracePt t="3279" x="4938713" y="5599113"/>
          <p14:tracePt t="3295" x="4938713" y="5670550"/>
          <p14:tracePt t="3311" x="4938713" y="5697538"/>
          <p14:tracePt t="3327" x="4938713" y="5705475"/>
          <p14:tracePt t="3345" x="4938713" y="5715000"/>
          <p14:tracePt t="3362" x="4938713" y="5697538"/>
          <p14:tracePt t="3378" x="4946650" y="5465763"/>
          <p14:tracePt t="3395" x="4956175" y="5394325"/>
          <p14:tracePt t="3411" x="4956175" y="5367338"/>
          <p14:tracePt t="3428" x="4965700" y="5348288"/>
          <p14:tracePt t="3444" x="4956175" y="5348288"/>
          <p14:tracePt t="3462" x="4911725" y="5411788"/>
          <p14:tracePt t="3481" x="4867275" y="5510213"/>
          <p14:tracePt t="3493" x="4857750" y="5545138"/>
          <p14:tracePt t="3512" x="4857750" y="5554663"/>
          <p14:tracePt t="3557" x="4857750" y="5510213"/>
          <p14:tracePt t="3572" x="4902200" y="5303838"/>
          <p14:tracePt t="3582" x="4938713" y="5160963"/>
          <p14:tracePt t="3597" x="4956175" y="5072063"/>
          <p14:tracePt t="3612" x="4965700" y="5037138"/>
          <p14:tracePt t="3627" x="4965700" y="5018088"/>
          <p14:tracePt t="3644" x="4965700" y="5010150"/>
          <p14:tracePt t="3662" x="4894263" y="5232400"/>
          <p14:tracePt t="3678" x="4848225" y="5402263"/>
          <p14:tracePt t="3696" x="4822825" y="5724525"/>
          <p14:tracePt t="3712" x="4813300" y="5776913"/>
          <p14:tracePt t="3726" x="4813300" y="5803900"/>
          <p14:tracePt t="3746" x="4813300" y="5822950"/>
          <p14:tracePt t="3766" x="4813300" y="5813425"/>
          <p14:tracePt t="3777" x="4848225" y="5661025"/>
          <p14:tracePt t="3794" x="4919663" y="5394325"/>
          <p14:tracePt t="3813" x="5037138" y="4848225"/>
          <p14:tracePt t="3827" x="5045075" y="4741863"/>
          <p14:tracePt t="3845" x="5054600" y="4697413"/>
          <p14:tracePt t="3862" x="5062538" y="4660900"/>
          <p14:tracePt t="3877" x="5062538" y="4652963"/>
          <p14:tracePt t="4170" x="5062538" y="4633913"/>
          <p14:tracePt t="4177" x="5062538" y="4598988"/>
          <p14:tracePt t="4195" x="5062538" y="4562475"/>
          <p14:tracePt t="4211" x="5062538" y="4518025"/>
          <p14:tracePt t="4229" x="5054600" y="4419600"/>
          <p14:tracePt t="4246" x="5045075" y="4367213"/>
          <p14:tracePt t="4262" x="5037138" y="4313238"/>
          <p14:tracePt t="4278" x="5027613" y="4286250"/>
          <p14:tracePt t="4295" x="5018088" y="4268788"/>
          <p14:tracePt t="4312" x="5010150" y="4259263"/>
          <p14:tracePt t="4368" x="5000625" y="4259263"/>
          <p14:tracePt t="4380" x="4991100" y="4259263"/>
          <p14:tracePt t="4396" x="4965700" y="4313238"/>
          <p14:tracePt t="4407" x="4894263" y="4491038"/>
          <p14:tracePt t="4422" x="4822825" y="4697413"/>
          <p14:tracePt t="4436" x="4786313" y="4929188"/>
          <p14:tracePt t="4447" x="4759325" y="5133975"/>
          <p14:tracePt t="4462" x="4732338" y="5295900"/>
          <p14:tracePt t="4477" x="4732338" y="5411788"/>
          <p14:tracePt t="4493" x="4724400" y="5483225"/>
          <p14:tracePt t="4510" x="4714875" y="5537200"/>
          <p14:tracePt t="4528" x="4714875" y="5545138"/>
          <p14:tracePt t="4545" x="4714875" y="5554663"/>
          <p14:tracePt t="4612" x="4714875" y="5562600"/>
          <p14:tracePt t="4653" x="4714875" y="5572125"/>
          <p14:tracePt t="4664" x="4714875" y="5589588"/>
          <p14:tracePt t="4679" x="4714875" y="5634038"/>
          <p14:tracePt t="4693" x="4714875" y="5705475"/>
          <p14:tracePt t="4711" x="4714875" y="5795963"/>
          <p14:tracePt t="4727" x="4714875" y="5822950"/>
          <p14:tracePt t="4744" x="4714875" y="5830888"/>
          <p14:tracePt t="4763" x="4714875" y="5840413"/>
          <p14:tracePt t="4794" x="4714875" y="5848350"/>
          <p14:tracePt t="4815" x="4714875" y="5840413"/>
          <p14:tracePt t="4828" x="4714875" y="5741988"/>
          <p14:tracePt t="4845" x="4714875" y="5537200"/>
          <p14:tracePt t="4861" x="4714875" y="5295900"/>
          <p14:tracePt t="4878" x="4697413" y="4848225"/>
          <p14:tracePt t="4895" x="4697413" y="4751388"/>
          <p14:tracePt t="4910" x="4697413" y="4687888"/>
          <p14:tracePt t="4929" x="4697413" y="4652963"/>
          <p14:tracePt t="4945" x="4687888" y="4652963"/>
          <p14:tracePt t="4964" x="4679950" y="4652963"/>
          <p14:tracePt t="4977" x="4660900" y="4697413"/>
          <p14:tracePt t="4993" x="4616450" y="4894263"/>
          <p14:tracePt t="5011" x="4572000" y="5099050"/>
          <p14:tracePt t="5028" x="4545013" y="5357813"/>
          <p14:tracePt t="5045" x="4537075" y="5537200"/>
          <p14:tracePt t="5062" x="4527550" y="5653088"/>
          <p14:tracePt t="5076" x="4527550" y="5724525"/>
          <p14:tracePt t="5094" x="4527550" y="5741988"/>
          <p14:tracePt t="5112" x="4527550" y="5732463"/>
          <p14:tracePt t="5128" x="4537075" y="5375275"/>
          <p14:tracePt t="5144" x="4554538" y="5170488"/>
          <p14:tracePt t="5162" x="4562475" y="4973638"/>
          <p14:tracePt t="5176" x="4562475" y="4848225"/>
          <p14:tracePt t="5193" x="4562475" y="4768850"/>
          <p14:tracePt t="5211" x="4562475" y="4741863"/>
          <p14:tracePt t="5246" x="4562475" y="4732338"/>
          <p14:tracePt t="5296" x="4562475" y="4741863"/>
          <p14:tracePt t="5308" x="4562475" y="4768850"/>
          <p14:tracePt t="5322" x="4562475" y="4822825"/>
          <p14:tracePt t="5336" x="4562475" y="4867275"/>
          <p14:tracePt t="5347" x="4562475" y="4902200"/>
          <p14:tracePt t="5361" x="4562475" y="4929188"/>
          <p14:tracePt t="5376" x="4562475" y="4938713"/>
          <p14:tracePt t="5397" x="4562475" y="4946650"/>
          <p14:tracePt t="5413" x="4562475" y="4956175"/>
          <p14:tracePt t="5466" x="4562475" y="4965700"/>
          <p14:tracePt t="5597" x="4562475" y="4956175"/>
          <p14:tracePt t="5613" x="4562475" y="4946650"/>
          <p14:tracePt t="5623" x="4562475" y="4919663"/>
          <p14:tracePt t="5638" x="4562475" y="4867275"/>
          <p14:tracePt t="5648" x="4562475" y="4776788"/>
          <p14:tracePt t="5666" x="4562475" y="4705350"/>
          <p14:tracePt t="5677" x="4562475" y="4652963"/>
          <p14:tracePt t="5695" x="4562475" y="4598988"/>
          <p14:tracePt t="5715" x="4562475" y="4554538"/>
          <p14:tracePt t="5728" x="4562475" y="4545013"/>
          <p14:tracePt t="5746" x="4562475" y="4537075"/>
          <p14:tracePt t="5779" x="4562475" y="4527550"/>
          <p14:tracePt t="5813" x="4554538" y="4518025"/>
          <p14:tracePt t="5864" x="4554538" y="4510088"/>
          <p14:tracePt t="5876" x="4554538" y="4483100"/>
          <p14:tracePt t="5889" x="4545013" y="4438650"/>
          <p14:tracePt t="5905" x="4537075" y="4367213"/>
          <p14:tracePt t="5917" x="4527550" y="4295775"/>
          <p14:tracePt t="5931" x="4518025" y="4241800"/>
          <p14:tracePt t="5946" x="4510088" y="4205288"/>
          <p14:tracePt t="5963" x="4500563" y="4170363"/>
          <p14:tracePt t="5981" x="4500563" y="4133850"/>
          <p14:tracePt t="5996" x="4500563" y="4125913"/>
          <p14:tracePt t="6011" x="4491038" y="4116388"/>
          <p14:tracePt t="6047" x="4483100" y="4116388"/>
          <p14:tracePt t="6118" x="4473575" y="4116388"/>
          <p14:tracePt t="6403" x="4473575" y="4125913"/>
          <p14:tracePt t="11566" x="4465638" y="4125913"/>
          <p14:tracePt t="11579" x="4419600" y="4089400"/>
          <p14:tracePt t="11590" x="4276725" y="3973513"/>
          <p14:tracePt t="11605" x="4116388" y="3813175"/>
          <p14:tracePt t="11617" x="3929063" y="3643313"/>
          <p14:tracePt t="11628" x="3822700" y="3554413"/>
          <p14:tracePt t="11644" x="3732213" y="3473450"/>
          <p14:tracePt t="11662" x="3544888" y="3357563"/>
          <p14:tracePt t="11678" x="3446463" y="3322638"/>
          <p14:tracePt t="11693" x="3348038" y="3276600"/>
          <p14:tracePt t="11709" x="3259138" y="3268663"/>
          <p14:tracePt t="11726" x="3125788" y="3251200"/>
          <p14:tracePt t="11745" x="3062288" y="3251200"/>
          <p14:tracePt t="11764" x="2894013" y="3259138"/>
          <p14:tracePt t="11778" x="2803525" y="3276600"/>
          <p14:tracePt t="11793" x="2714625" y="3303588"/>
          <p14:tracePt t="11816" x="2598738" y="3330575"/>
          <p14:tracePt t="11828" x="2554288" y="3340100"/>
          <p14:tracePt t="11844" x="2517775" y="3348038"/>
          <p14:tracePt t="11862" x="2482850" y="3348038"/>
          <p14:tracePt t="11878" x="2419350" y="3357563"/>
          <p14:tracePt t="11895" x="2374900" y="3357563"/>
          <p14:tracePt t="11914" x="2259013" y="3330575"/>
          <p14:tracePt t="11928" x="2214563" y="3303588"/>
          <p14:tracePt t="11945" x="2152650" y="3259138"/>
          <p14:tracePt t="11962" x="2125663" y="3241675"/>
          <p14:tracePt t="11980" x="2098675" y="3214688"/>
          <p14:tracePt t="11998" x="2062163" y="3179763"/>
          <p14:tracePt t="12013" x="2044700" y="3179763"/>
          <p14:tracePt t="12028" x="2036763" y="3160713"/>
          <p14:tracePt t="12048" x="2027238" y="3160713"/>
          <p14:tracePt t="12061" x="2027238" y="3152775"/>
          <p14:tracePt t="12112" x="2027238" y="3143250"/>
          <p14:tracePt t="12137" x="2062163" y="3143250"/>
          <p14:tracePt t="12147" x="2187575" y="3143250"/>
          <p14:tracePt t="12163" x="2393950" y="3143250"/>
          <p14:tracePt t="12178" x="2608263" y="3143250"/>
          <p14:tracePt t="12198" x="3027363" y="3143250"/>
          <p14:tracePt t="12212" x="3241675" y="3143250"/>
          <p14:tracePt t="12228" x="3394075" y="3143250"/>
          <p14:tracePt t="12244" x="3500438" y="3143250"/>
          <p14:tracePt t="12260" x="3581400" y="3143250"/>
          <p14:tracePt t="12278" x="3660775" y="3143250"/>
          <p14:tracePt t="12294" x="3670300" y="3143250"/>
          <p14:tracePt t="12310" x="3679825" y="3143250"/>
          <p14:tracePt t="12345" x="3687763" y="3143250"/>
          <p14:tracePt t="14157" x="3687763" y="3152775"/>
          <p14:tracePt t="14296" x="3687763" y="3160713"/>
          <p14:tracePt t="14303" x="3687763" y="3170238"/>
          <p14:tracePt t="14318" x="3687763" y="3187700"/>
          <p14:tracePt t="14330" x="3697288" y="3232150"/>
          <p14:tracePt t="14345" x="3705225" y="3322638"/>
          <p14:tracePt t="14360" x="3705225" y="3411538"/>
          <p14:tracePt t="14378" x="3732213" y="3536950"/>
          <p14:tracePt t="14396" x="3803650" y="3867150"/>
          <p14:tracePt t="14411" x="3867150" y="4037013"/>
          <p14:tracePt t="14428" x="3929063" y="4179888"/>
          <p14:tracePt t="14446" x="4054475" y="4367213"/>
          <p14:tracePt t="14462" x="4116388" y="4429125"/>
          <p14:tracePt t="14477" x="4179888" y="4500563"/>
          <p14:tracePt t="14497" x="4268788" y="4598988"/>
          <p14:tracePt t="14510" x="4303713" y="4652963"/>
          <p14:tracePt t="14528" x="4340225" y="4687888"/>
          <p14:tracePt t="14544" x="4357688" y="4724400"/>
          <p14:tracePt t="14561" x="4394200" y="4759325"/>
          <p14:tracePt t="14578" x="4402138" y="4768850"/>
          <p14:tracePt t="14595" x="4419600" y="4768850"/>
          <p14:tracePt t="14830" x="4419600" y="4786313"/>
          <p14:tracePt t="14840" x="4419600" y="4875213"/>
          <p14:tracePt t="14854" x="4438650" y="5072063"/>
          <p14:tracePt t="14865" x="4473575" y="5241925"/>
          <p14:tracePt t="14880" x="4500563" y="5384800"/>
          <p14:tracePt t="14894" x="4554538" y="5554663"/>
          <p14:tracePt t="14911" x="4581525" y="5661025"/>
          <p14:tracePt t="14928" x="4633913" y="5803900"/>
          <p14:tracePt t="14946" x="4652963" y="5830888"/>
          <p14:tracePt t="14963" x="4660900" y="5848350"/>
          <p14:tracePt t="16742" x="8134350" y="6081713"/>
          <p14:tracePt t="195640" x="8108950" y="6062663"/>
          <p14:tracePt t="195649" x="7920038" y="5965825"/>
          <p14:tracePt t="195659" x="7724775" y="5840413"/>
          <p14:tracePt t="195676" x="7554913" y="5724525"/>
          <p14:tracePt t="195693" x="7419975" y="5581650"/>
          <p14:tracePt t="195710" x="7232650" y="5295900"/>
          <p14:tracePt t="195726" x="7197725" y="5197475"/>
          <p14:tracePt t="195742" x="7180263" y="5126038"/>
          <p14:tracePt t="195760" x="7170738" y="5062538"/>
          <p14:tracePt t="195776" x="7205663" y="4938713"/>
          <p14:tracePt t="195793" x="7304088" y="4867275"/>
          <p14:tracePt t="195810" x="7439025" y="4786313"/>
          <p14:tracePt t="195825" x="7680325" y="4697413"/>
          <p14:tracePt t="195859" x="7902575" y="4660900"/>
          <p14:tracePt t="195876" x="8143875" y="4652963"/>
          <p14:tracePt t="195892" x="8259763" y="4652963"/>
          <p14:tracePt t="195910" x="8474075" y="4652963"/>
          <p14:tracePt t="195926" x="8582025" y="4652963"/>
          <p14:tracePt t="195943" x="8670925" y="4652963"/>
          <p14:tracePt t="195959" x="8732838" y="4633913"/>
          <p14:tracePt t="195977" x="8804275" y="4616450"/>
          <p14:tracePt t="195991" x="8804275" y="4608513"/>
          <p14:tracePt t="196010" x="8813800" y="4589463"/>
          <p14:tracePt t="196015" x="8769350" y="4545013"/>
          <p14:tracePt t="196030" x="8616950" y="4438650"/>
          <p14:tracePt t="196046" x="8439150" y="4340225"/>
          <p14:tracePt t="196060" x="8232775" y="4276725"/>
          <p14:tracePt t="196076" x="8062913" y="4232275"/>
          <p14:tracePt t="196094" x="7804150" y="4152900"/>
          <p14:tracePt t="196110" x="7724775" y="4133850"/>
          <p14:tracePt t="196125" x="7653338" y="4116388"/>
          <p14:tracePt t="196142" x="7589838" y="4108450"/>
          <p14:tracePt t="196318" x="7572375" y="4098925"/>
          <p14:tracePt t="196338" x="7545388" y="4081463"/>
          <p14:tracePt t="196346" x="7439025" y="3973513"/>
          <p14:tracePt t="196360" x="7296150" y="3813175"/>
          <p14:tracePt t="196376" x="7126288" y="3625850"/>
          <p14:tracePt t="196395" x="6759575" y="3214688"/>
          <p14:tracePt t="196411" x="6589713" y="3036888"/>
          <p14:tracePt t="196426" x="6438900" y="2874963"/>
          <p14:tracePt t="196442" x="6367463" y="2795588"/>
          <p14:tracePt t="196460" x="6251575" y="2687638"/>
          <p14:tracePt t="196476" x="6242050" y="2670175"/>
          <p14:tracePt t="196492" x="6224588" y="2652713"/>
          <p14:tracePt t="196511" x="6215063" y="2643188"/>
          <p14:tracePt t="196811" x="6188075" y="2625725"/>
          <p14:tracePt t="196826" x="6134100" y="2581275"/>
          <p14:tracePt t="196840" x="6054725" y="2527300"/>
          <p14:tracePt t="196850" x="5973763" y="2473325"/>
          <p14:tracePt t="196864" x="5919788" y="2446338"/>
          <p14:tracePt t="196878" x="5875338" y="2419350"/>
          <p14:tracePt t="196893" x="5822950" y="2401888"/>
          <p14:tracePt t="196909" x="5795963" y="2393950"/>
          <p14:tracePt t="196925" x="5751513" y="2384425"/>
          <p14:tracePt t="196942" x="5697538" y="2384425"/>
          <p14:tracePt t="196959" x="5680075" y="2384425"/>
          <p14:tracePt t="196977" x="5653088" y="2374900"/>
          <p14:tracePt t="196993" x="5616575" y="2374900"/>
          <p14:tracePt t="197009" x="5599113" y="2366963"/>
          <p14:tracePt t="197026" x="5589588" y="2366963"/>
          <p14:tracePt t="197044" x="5562600" y="2366963"/>
          <p14:tracePt t="197059" x="5554663" y="2366963"/>
          <p14:tracePt t="197077" x="5545138" y="2366963"/>
          <p14:tracePt t="197093" x="5510213" y="2347913"/>
          <p14:tracePt t="197111" x="5500688" y="2347913"/>
          <p14:tracePt t="197126" x="5483225" y="2347913"/>
          <p14:tracePt t="197145" x="5465763" y="2330450"/>
          <p14:tracePt t="197158" x="5456238" y="2330450"/>
          <p14:tracePt t="197200" x="5446713" y="2330450"/>
          <p14:tracePt t="197211" x="5446713" y="2322513"/>
          <p14:tracePt t="197322" x="5438775" y="2322513"/>
          <p14:tracePt t="197370" x="5429250" y="2322513"/>
          <p14:tracePt t="197395" x="5419725" y="2322513"/>
          <p14:tracePt t="197434" x="5411788" y="2312988"/>
          <p14:tracePt t="197486" x="5402263" y="2312988"/>
          <p14:tracePt t="197728" x="5402263" y="2303463"/>
          <p14:tracePt t="198174" x="5402263" y="2295525"/>
          <p14:tracePt t="198234" x="5411788" y="2295525"/>
          <p14:tracePt t="198539" x="5419725" y="2295525"/>
          <p14:tracePt t="198768" x="5429250" y="2295525"/>
          <p14:tracePt t="199669" x="5438775" y="2295525"/>
          <p14:tracePt t="201010" x="5446713" y="2295525"/>
          <p14:tracePt t="201048" x="5446713" y="2303463"/>
          <p14:tracePt t="201151" x="5438775" y="2303463"/>
          <p14:tracePt t="201169" x="5411788" y="2303463"/>
          <p14:tracePt t="201179" x="5375275" y="2303463"/>
          <p14:tracePt t="201193" x="5340350" y="2303463"/>
          <p14:tracePt t="201211" x="5303838" y="2295525"/>
          <p14:tracePt t="201226" x="5286375" y="2286000"/>
          <p14:tracePt t="201243" x="5268913" y="2286000"/>
          <p14:tracePt t="201278" x="5259388" y="2286000"/>
          <p14:tracePt t="201352" x="5259388" y="2276475"/>
          <p14:tracePt t="201460" x="5251450" y="2276475"/>
          <p14:tracePt t="201534" x="5241925" y="2276475"/>
          <p14:tracePt t="201545" x="5232400" y="2276475"/>
          <p14:tracePt t="201593" x="5224463" y="2276475"/>
          <p14:tracePt t="201656" x="5214938" y="2276475"/>
          <p14:tracePt t="201788" x="5259388" y="2276475"/>
          <p14:tracePt t="201799" x="5348288" y="2276475"/>
          <p14:tracePt t="201812" x="5419725" y="2276475"/>
          <p14:tracePt t="201827" x="5500688" y="2276475"/>
          <p14:tracePt t="201843" x="5572125" y="2276475"/>
          <p14:tracePt t="201861" x="5715000" y="2268538"/>
          <p14:tracePt t="201877" x="5768975" y="2259013"/>
          <p14:tracePt t="201894" x="5830888" y="2251075"/>
          <p14:tracePt t="201910" x="5875338" y="2241550"/>
          <p14:tracePt t="201927" x="5965825" y="2224088"/>
          <p14:tracePt t="201942" x="6010275" y="2214563"/>
          <p14:tracePt t="201959" x="6054725" y="2205038"/>
          <p14:tracePt t="201975" x="6108700" y="2197100"/>
          <p14:tracePt t="201993" x="6224588" y="2179638"/>
          <p14:tracePt t="202010" x="6269038" y="2170113"/>
          <p14:tracePt t="202017" x="6323013" y="2160588"/>
          <p14:tracePt t="202027" x="6357938" y="2152650"/>
          <p14:tracePt t="202042" x="6384925" y="2152650"/>
          <p14:tracePt t="202066" x="6402388" y="2152650"/>
          <p14:tracePt t="202076" x="6419850" y="2143125"/>
          <p14:tracePt t="202094" x="6473825" y="2143125"/>
          <p14:tracePt t="202111" x="6500813" y="2143125"/>
          <p14:tracePt t="202126" x="6527800" y="2143125"/>
          <p14:tracePt t="202142" x="6589713" y="2143125"/>
          <p14:tracePt t="202160" x="6616700" y="2143125"/>
          <p14:tracePt t="202178" x="6670675" y="2143125"/>
          <p14:tracePt t="202192" x="6697663" y="2143125"/>
          <p14:tracePt t="202210" x="6742113" y="2143125"/>
          <p14:tracePt t="202225" x="6786563" y="2143125"/>
          <p14:tracePt t="202244" x="6902450" y="2143125"/>
          <p14:tracePt t="202259" x="6956425" y="2143125"/>
          <p14:tracePt t="202276" x="7000875" y="2143125"/>
          <p14:tracePt t="202296" x="7062788" y="2143125"/>
          <p14:tracePt t="202310" x="7081838" y="2143125"/>
          <p14:tracePt t="202326" x="7108825" y="2143125"/>
          <p14:tracePt t="202346" x="7153275" y="2143125"/>
          <p14:tracePt t="202361" x="7170738" y="2143125"/>
          <p14:tracePt t="202393" x="7188200" y="2143125"/>
          <p14:tracePt t="202422" x="7197725" y="2143125"/>
          <p14:tracePt t="202522" x="7205663" y="2143125"/>
          <p14:tracePt t="202561" x="7215188" y="2143125"/>
          <p14:tracePt t="202587" x="7224713" y="2143125"/>
          <p14:tracePt t="202611" x="7224713" y="2152650"/>
          <p14:tracePt t="202635" x="7232650" y="2160588"/>
          <p14:tracePt t="202650" x="7242175" y="2160588"/>
          <p14:tracePt t="202662" x="7251700" y="2170113"/>
          <p14:tracePt t="202687" x="7259638" y="2179638"/>
          <p14:tracePt t="202710" x="7269163" y="2187575"/>
          <p14:tracePt t="202761" x="7269163" y="2197100"/>
          <p14:tracePt t="202772" x="7269163" y="2205038"/>
          <p14:tracePt t="202828" x="7269163" y="2214563"/>
          <p14:tracePt t="202852" x="7269163" y="2224088"/>
          <p14:tracePt t="202865" x="7242175" y="2232025"/>
          <p14:tracePt t="202879" x="7188200" y="2241550"/>
          <p14:tracePt t="202892" x="7153275" y="2251075"/>
          <p14:tracePt t="202910" x="7116763" y="2251075"/>
          <p14:tracePt t="202929" x="7045325" y="2276475"/>
          <p14:tracePt t="202942" x="7000875" y="2286000"/>
          <p14:tracePt t="202958" x="6938963" y="2295525"/>
          <p14:tracePt t="202976" x="6769100" y="2312988"/>
          <p14:tracePt t="202992" x="6680200" y="2312988"/>
          <p14:tracePt t="203009" x="6608763" y="2322513"/>
          <p14:tracePt t="203014" x="6537325" y="2322513"/>
          <p14:tracePt t="203041" x="6473825" y="2330450"/>
          <p14:tracePt t="203052" x="6419850" y="2330450"/>
          <p14:tracePt t="203060" x="6330950" y="2330450"/>
          <p14:tracePt t="203079" x="6153150" y="2330450"/>
          <p14:tracePt t="203095" x="6045200" y="2322513"/>
          <p14:tracePt t="203111" x="5956300" y="2312988"/>
          <p14:tracePt t="203125" x="5867400" y="2303463"/>
          <p14:tracePt t="203143" x="5697538" y="2295525"/>
          <p14:tracePt t="203159" x="5626100" y="2286000"/>
          <p14:tracePt t="203176" x="5554663" y="2286000"/>
          <p14:tracePt t="203192" x="5491163" y="2276475"/>
          <p14:tracePt t="203208" x="5394325" y="2276475"/>
          <p14:tracePt t="203226" x="5357813" y="2276475"/>
          <p14:tracePt t="203244" x="5303838" y="2276475"/>
          <p14:tracePt t="203259" x="5276850" y="2276475"/>
          <p14:tracePt t="203276" x="5241925" y="2276475"/>
          <p14:tracePt t="203292" x="5214938" y="2268538"/>
          <p14:tracePt t="203311" x="5180013" y="2259013"/>
          <p14:tracePt t="203327" x="5170488" y="2259013"/>
          <p14:tracePt t="203347" x="5153025" y="2251075"/>
          <p14:tracePt t="203378" x="5153025" y="2241550"/>
          <p14:tracePt t="203394" x="5143500" y="2241550"/>
          <p14:tracePt t="210909" x="5126038" y="2241550"/>
          <p14:tracePt t="210922" x="5018088" y="2259013"/>
          <p14:tracePt t="210933" x="4803775" y="2322513"/>
          <p14:tracePt t="210946" x="4589463" y="2393950"/>
          <p14:tracePt t="210962" x="4367213" y="2482850"/>
          <p14:tracePt t="210976" x="4108450" y="2581275"/>
          <p14:tracePt t="210992" x="3911600" y="2660650"/>
          <p14:tracePt t="211010" x="3509963" y="2795588"/>
          <p14:tracePt t="211027" x="3340100" y="2847975"/>
          <p14:tracePt t="211044" x="3116263" y="2884488"/>
          <p14:tracePt t="211078" x="2982913" y="2884488"/>
          <p14:tracePt t="211096" x="2919413" y="2894013"/>
          <p14:tracePt t="211111" x="2884488" y="2894013"/>
          <p14:tracePt t="211127" x="2857500" y="2894013"/>
          <p14:tracePt t="211143" x="2830513" y="2894013"/>
          <p14:tracePt t="211160" x="2813050" y="2894013"/>
          <p14:tracePt t="211179" x="2795588" y="2894013"/>
          <p14:tracePt t="211193" x="2786063" y="2894013"/>
          <p14:tracePt t="211211" x="2768600" y="2901950"/>
          <p14:tracePt t="211227" x="2741613" y="2911475"/>
          <p14:tracePt t="211244" x="2705100" y="2928938"/>
          <p14:tracePt t="211260" x="2652713" y="2946400"/>
          <p14:tracePt t="211277" x="2608263" y="2955925"/>
          <p14:tracePt t="211293" x="2581275" y="2955925"/>
          <p14:tracePt t="211310" x="2581275" y="2965450"/>
          <p14:tracePt t="211327" x="2571750" y="2965450"/>
          <p14:tracePt t="211343" x="2562225" y="2965450"/>
          <p14:tracePt t="211366" x="2544763" y="2965450"/>
          <p14:tracePt t="211379" x="2517775" y="2965450"/>
          <p14:tracePt t="211393" x="2473325" y="2965450"/>
          <p14:tracePt t="211411" x="2438400" y="2955925"/>
          <p14:tracePt t="211428" x="2384425" y="2938463"/>
          <p14:tracePt t="211442" x="2357438" y="2928938"/>
          <p14:tracePt t="211460" x="2322513" y="2911475"/>
          <p14:tracePt t="211477" x="2276475" y="2901950"/>
          <p14:tracePt t="211492" x="2251075" y="2894013"/>
          <p14:tracePt t="211509" x="2241550" y="2884488"/>
          <p14:tracePt t="211514" x="2214563" y="2884488"/>
          <p14:tracePt t="211529" x="2214563" y="2874963"/>
          <p14:tracePt t="211544" x="2205038" y="2874963"/>
          <p14:tracePt t="211648" x="2214563" y="2874963"/>
          <p14:tracePt t="211656" x="2251075" y="2874963"/>
          <p14:tracePt t="211672" x="2339975" y="2867025"/>
          <p14:tracePt t="211682" x="2446338" y="2867025"/>
          <p14:tracePt t="211696" x="2562225" y="2840038"/>
          <p14:tracePt t="211711" x="2679700" y="2813050"/>
          <p14:tracePt t="211728" x="2813050" y="2795588"/>
          <p14:tracePt t="211742" x="2938463" y="2786063"/>
          <p14:tracePt t="211759" x="3089275" y="2759075"/>
          <p14:tracePt t="211776" x="3152775" y="2759075"/>
          <p14:tracePt t="211794" x="3205163" y="2759075"/>
          <p14:tracePt t="211809" x="3224213" y="2759075"/>
          <p14:tracePt t="211847" x="3241675" y="2759075"/>
          <p14:tracePt t="211861" x="3251200" y="2759075"/>
          <p14:tracePt t="212011" x="3259138" y="2759075"/>
          <p14:tracePt t="212088" x="3268663" y="2759075"/>
          <p14:tracePt t="212101" x="3276600" y="2759075"/>
          <p14:tracePt t="212114" x="3303588" y="2759075"/>
          <p14:tracePt t="212128" x="3340100" y="2759075"/>
          <p14:tracePt t="212144" x="3402013" y="2759075"/>
          <p14:tracePt t="212162" x="3517900" y="2759075"/>
          <p14:tracePt t="212176" x="3581400" y="2759075"/>
          <p14:tracePt t="212192" x="3652838" y="2759075"/>
          <p14:tracePt t="212211" x="3795713" y="2759075"/>
          <p14:tracePt t="212227" x="3875088" y="2759075"/>
          <p14:tracePt t="212243" x="3946525" y="2759075"/>
          <p14:tracePt t="212259" x="4010025" y="2751138"/>
          <p14:tracePt t="212277" x="4108450" y="2732088"/>
          <p14:tracePt t="212293" x="4133850" y="2732088"/>
          <p14:tracePt t="212310" x="4152900" y="2732088"/>
          <p14:tracePt t="212327" x="4170363" y="2732088"/>
          <p14:tracePt t="212344" x="4187825" y="2732088"/>
          <p14:tracePt t="212428" x="4179888" y="2732088"/>
          <p14:tracePt t="212440" x="4071938" y="2751138"/>
          <p14:tracePt t="212453" x="3929063" y="2768600"/>
          <p14:tracePt t="212468" x="3813175" y="2776538"/>
          <p14:tracePt t="212479" x="3705225" y="2795588"/>
          <p14:tracePt t="212493" x="3625850" y="2795588"/>
          <p14:tracePt t="212510" x="3554413" y="2795588"/>
          <p14:tracePt t="212526" x="3473450" y="2803525"/>
          <p14:tracePt t="212543" x="3340100" y="2813050"/>
          <p14:tracePt t="212559" x="3303588" y="2813050"/>
          <p14:tracePt t="212577" x="3268663" y="2822575"/>
          <p14:tracePt t="212593" x="3241675" y="2830513"/>
          <p14:tracePt t="212612" x="3232150" y="2830513"/>
          <p14:tracePt t="212644" x="3224213" y="2830513"/>
          <p14:tracePt t="212757" x="3232150" y="2830513"/>
          <p14:tracePt t="212771" x="3286125" y="2830513"/>
          <p14:tracePt t="212783" x="3384550" y="2830513"/>
          <p14:tracePt t="212810" x="3455988" y="2830513"/>
          <p14:tracePt t="212822" x="3527425" y="2830513"/>
          <p14:tracePt t="212829" x="3589338" y="2830513"/>
          <p14:tracePt t="212844" x="3625850" y="2830513"/>
          <p14:tracePt t="212863" x="3670300" y="2830513"/>
          <p14:tracePt t="212877" x="3679825" y="2830513"/>
          <p14:tracePt t="212910" x="3687763" y="2830513"/>
          <p14:tracePt t="218788" x="3687763" y="2840038"/>
          <p14:tracePt t="218863" x="3687763" y="2847975"/>
          <p14:tracePt t="234525" x="3660775" y="2847975"/>
          <p14:tracePt t="234537" x="3500438" y="2847975"/>
          <p14:tracePt t="234551" x="3303588" y="2847975"/>
          <p14:tracePt t="234564" x="3133725" y="2847975"/>
          <p14:tracePt t="234578" x="2919413" y="2867025"/>
          <p14:tracePt t="234594" x="2751138" y="2928938"/>
          <p14:tracePt t="234611" x="2339975" y="3089275"/>
          <p14:tracePt t="234628" x="2160588" y="3170238"/>
          <p14:tracePt t="234645" x="2027238" y="3224213"/>
          <p14:tracePt t="234661" x="1928813" y="3268663"/>
          <p14:tracePt t="234677" x="1812925" y="3322638"/>
          <p14:tracePt t="234693" x="1795463" y="3340100"/>
          <p14:tracePt t="234712" x="1776413" y="3348038"/>
          <p14:tracePt t="234728" x="1768475" y="3348038"/>
          <p14:tracePt t="234746" x="1768475" y="3357563"/>
          <p14:tracePt t="234761" x="1758950" y="3357563"/>
          <p14:tracePt t="234842" x="1751013" y="3357563"/>
          <p14:tracePt t="234855" x="1741488" y="3357563"/>
          <p14:tracePt t="234867" x="1704975" y="3357563"/>
          <p14:tracePt t="234880" x="1652588" y="3357563"/>
          <p14:tracePt t="234897" x="1616075" y="3357563"/>
          <p14:tracePt t="234913" x="1598613" y="3348038"/>
          <p14:tracePt t="234931" x="1571625" y="3322638"/>
          <p14:tracePt t="234943" x="1562100" y="3313113"/>
          <p14:tracePt t="234962" x="1554163" y="3313113"/>
          <p14:tracePt t="234978" x="1554163" y="3303588"/>
          <p14:tracePt t="234995" x="1571625" y="3286125"/>
          <p14:tracePt t="235011" x="1731963" y="3232150"/>
          <p14:tracePt t="235017" x="1965325" y="3187700"/>
          <p14:tracePt t="235030" x="2205038" y="3152775"/>
          <p14:tracePt t="235043" x="2455863" y="3125788"/>
          <p14:tracePt t="235060" x="2625725" y="3125788"/>
          <p14:tracePt t="235077" x="2830513" y="3108325"/>
          <p14:tracePt t="235093" x="3054350" y="3108325"/>
          <p14:tracePt t="235111" x="3116263" y="3116263"/>
          <p14:tracePt t="235127" x="3170238" y="3125788"/>
          <p14:tracePt t="235146" x="3205163" y="3133725"/>
          <p14:tracePt t="235322" x="3214688" y="3133725"/>
          <p14:tracePt t="235334" x="3259138" y="3133725"/>
          <p14:tracePt t="235346" x="3465513" y="3143250"/>
          <p14:tracePt t="235361" x="3660775" y="3160713"/>
          <p14:tracePt t="235377" x="3894138" y="3170238"/>
          <p14:tracePt t="235393" x="4133850" y="3187700"/>
          <p14:tracePt t="235412" x="4527550" y="3187700"/>
          <p14:tracePt t="235428" x="4633913" y="3187700"/>
          <p14:tracePt t="235445" x="4697413" y="3187700"/>
          <p14:tracePt t="235464" x="4741863" y="3187700"/>
          <p14:tracePt t="235478" x="4751388" y="3187700"/>
          <p14:tracePt t="235494" x="4759325" y="3187700"/>
          <p14:tracePt t="235563" x="4768850" y="3187700"/>
          <p14:tracePt t="235579" x="4786313" y="3187700"/>
          <p14:tracePt t="235590" x="4830763" y="3187700"/>
          <p14:tracePt t="235605" x="4902200" y="3197225"/>
          <p14:tracePt t="235617" x="4973638" y="3205163"/>
          <p14:tracePt t="235631" x="5037138" y="3205163"/>
          <p14:tracePt t="235646" x="5089525" y="3214688"/>
          <p14:tracePt t="235662" x="5133975" y="3214688"/>
          <p14:tracePt t="235678" x="5180013" y="3214688"/>
          <p14:tracePt t="235696" x="5197475" y="3214688"/>
          <p14:tracePt t="235711" x="5214938" y="3214688"/>
          <p14:tracePt t="235744" x="5224463" y="3214688"/>
          <p14:tracePt t="235781" x="5232400" y="3214688"/>
          <p14:tracePt t="235834" x="5241925" y="3214688"/>
          <p14:tracePt t="235846" x="5251450" y="3214688"/>
          <p14:tracePt t="235857" x="5259388" y="3214688"/>
          <p14:tracePt t="235870" x="5268913" y="3205163"/>
          <p14:tracePt t="235883" x="5276850" y="3205163"/>
          <p14:tracePt t="235897" x="5286375" y="3205163"/>
          <p14:tracePt t="235946" x="5295900" y="3205163"/>
          <p14:tracePt t="236009" x="5303838" y="3205163"/>
          <p14:tracePt t="236107" x="5313363" y="3205163"/>
          <p14:tracePt t="236147" x="5322888" y="3205163"/>
          <p14:tracePt t="236266" x="5330825" y="3205163"/>
          <p14:tracePt t="238761" x="5330825" y="3197225"/>
          <p14:tracePt t="250235" x="5303838" y="3197225"/>
          <p14:tracePt t="250247" x="5099050" y="3197225"/>
          <p14:tracePt t="250260" x="4875213" y="3187700"/>
          <p14:tracePt t="250277" x="4751388" y="3187700"/>
          <p14:tracePt t="250289" x="4633913" y="3187700"/>
          <p14:tracePt t="250299" x="4518025" y="3179763"/>
          <p14:tracePt t="250312" x="4438650" y="3170238"/>
          <p14:tracePt t="250329" x="4375150" y="3170238"/>
          <p14:tracePt t="250345" x="4303713" y="3170238"/>
          <p14:tracePt t="250360" x="4268788" y="3170238"/>
          <p14:tracePt t="250378" x="4214813" y="3170238"/>
          <p14:tracePt t="250399" x="4027488" y="3205163"/>
          <p14:tracePt t="250411" x="3884613" y="3241675"/>
          <p14:tracePt t="250428" x="3741738" y="3268663"/>
          <p14:tracePt t="250445" x="3598863" y="3303588"/>
          <p14:tracePt t="250462" x="3429000" y="3340100"/>
          <p14:tracePt t="250478" x="3367088" y="3340100"/>
          <p14:tracePt t="250495" x="3330575" y="3348038"/>
          <p14:tracePt t="250511" x="3268663" y="3357563"/>
          <p14:tracePt t="250515" x="3214688" y="3357563"/>
          <p14:tracePt t="250527" x="3133725" y="3367088"/>
          <p14:tracePt t="250546" x="3054350" y="3384550"/>
          <p14:tracePt t="250561" x="2901950" y="3419475"/>
          <p14:tracePt t="250578" x="2840038" y="3438525"/>
          <p14:tracePt t="250595" x="2786063" y="3465513"/>
          <p14:tracePt t="250611" x="2741613" y="3482975"/>
          <p14:tracePt t="250628" x="2633663" y="3527425"/>
          <p14:tracePt t="250644" x="2571750" y="3554413"/>
          <p14:tracePt t="250661" x="2517775" y="3571875"/>
          <p14:tracePt t="250686" x="2428875" y="3608388"/>
          <p14:tracePt t="250695" x="2384425" y="3616325"/>
          <p14:tracePt t="250712" x="2339975" y="3625850"/>
          <p14:tracePt t="250730" x="2322513" y="3633788"/>
          <p14:tracePt t="250745" x="2303463" y="3633788"/>
          <p14:tracePt t="250761" x="2286000" y="3643313"/>
          <p14:tracePt t="250779" x="2268538" y="3643313"/>
          <p14:tracePt t="250796" x="2259013" y="3643313"/>
          <p14:tracePt t="251020" x="2251075" y="3643313"/>
          <p14:tracePt t="251036" x="2232025" y="3643313"/>
          <p14:tracePt t="251048" x="2197100" y="3643313"/>
          <p14:tracePt t="251063" x="2133600" y="3643313"/>
          <p14:tracePt t="251078" x="2081213" y="3643313"/>
          <p14:tracePt t="251098" x="2009775" y="3625850"/>
          <p14:tracePt t="251112" x="1990725" y="3625850"/>
          <p14:tracePt t="251127" x="1982788" y="3625850"/>
          <p14:tracePt t="251145" x="1973263" y="3625850"/>
          <p14:tracePt t="251178" x="1965325" y="3625850"/>
          <p14:tracePt t="251263" x="1982788" y="3625850"/>
          <p14:tracePt t="251271" x="2054225" y="3625850"/>
          <p14:tracePt t="251284" x="2187575" y="3616325"/>
          <p14:tracePt t="251297" x="2322513" y="3616325"/>
          <p14:tracePt t="251312" x="2428875" y="3616325"/>
          <p14:tracePt t="251330" x="2544763" y="3616325"/>
          <p14:tracePt t="251347" x="2724150" y="3616325"/>
          <p14:tracePt t="251361" x="2786063" y="3616325"/>
          <p14:tracePt t="251378" x="2830513" y="3625850"/>
          <p14:tracePt t="251395" x="2857500" y="3625850"/>
          <p14:tracePt t="251413" x="2884488" y="3633788"/>
          <p14:tracePt t="251429" x="2894013" y="3633788"/>
          <p14:tracePt t="251465" x="2901950" y="3633788"/>
          <p14:tracePt t="251692" x="2938463" y="3633788"/>
          <p14:tracePt t="251706" x="3017838" y="3625850"/>
          <p14:tracePt t="251720" x="3108325" y="3616325"/>
          <p14:tracePt t="251730" x="3160713" y="3616325"/>
          <p14:tracePt t="251747" x="3214688" y="3608388"/>
          <p14:tracePt t="251762" x="3259138" y="3608388"/>
          <p14:tracePt t="251778" x="3303588" y="3608388"/>
          <p14:tracePt t="251795" x="3375025" y="3608388"/>
          <p14:tracePt t="251811" x="3402013" y="3608388"/>
          <p14:tracePt t="251828" x="3438525" y="3608388"/>
          <p14:tracePt t="251847" x="3490913" y="3608388"/>
          <p14:tracePt t="251861" x="3517900" y="3608388"/>
          <p14:tracePt t="251880" x="3536950" y="3608388"/>
          <p14:tracePt t="251897" x="3581400" y="3608388"/>
          <p14:tracePt t="251911" x="3616325" y="3608388"/>
          <p14:tracePt t="251929" x="3652838" y="3608388"/>
          <p14:tracePt t="251948" x="3786188" y="3625850"/>
          <p14:tracePt t="251961" x="3867150" y="3633788"/>
          <p14:tracePt t="251979" x="3919538" y="3633788"/>
          <p14:tracePt t="251994" x="3983038" y="3633788"/>
          <p14:tracePt t="252012" x="4081463" y="3633788"/>
          <p14:tracePt t="252028" x="4116388" y="3633788"/>
          <p14:tracePt t="252047" x="4224338" y="3633788"/>
          <p14:tracePt t="252063" x="4276725" y="3633788"/>
          <p14:tracePt t="252078" x="4303713" y="3643313"/>
          <p14:tracePt t="252094" x="4340225" y="3652838"/>
          <p14:tracePt t="252112" x="4384675" y="3660775"/>
          <p14:tracePt t="252128" x="4394200" y="3660775"/>
          <p14:tracePt t="252145" x="4402138" y="3660775"/>
          <p14:tracePt t="252162" x="4411663" y="3660775"/>
          <p14:tracePt t="252313" x="4411663" y="3670300"/>
          <p14:tracePt t="252326" x="4402138" y="3670300"/>
          <p14:tracePt t="252337" x="4367213" y="3670300"/>
          <p14:tracePt t="252352" x="4340225" y="3670300"/>
          <p14:tracePt t="252368" x="4313238" y="3670300"/>
          <p14:tracePt t="252379" x="4295775" y="3670300"/>
          <p14:tracePt t="252395" x="4286250" y="3670300"/>
          <p14:tracePt t="252416" x="4276725" y="3670300"/>
          <p14:tracePt t="252441" x="4268788" y="3670300"/>
          <p14:tracePt t="253064" x="4251325" y="3670300"/>
          <p14:tracePt t="253075" x="4197350" y="3670300"/>
          <p14:tracePt t="253090" x="4108450" y="3670300"/>
          <p14:tracePt t="253102" x="4037013" y="3660775"/>
          <p14:tracePt t="253123" x="3990975" y="3660775"/>
          <p14:tracePt t="253131" x="3965575" y="3652838"/>
          <p14:tracePt t="253145" x="3946525" y="3652838"/>
          <p14:tracePt t="253162" x="3938588" y="3652838"/>
          <p14:tracePt t="253181" x="3929063" y="3652838"/>
          <p14:tracePt t="253265" x="3946525" y="3643313"/>
          <p14:tracePt t="253275" x="4054475" y="3625850"/>
          <p14:tracePt t="253290" x="4170363" y="3616325"/>
          <p14:tracePt t="253302" x="4268788" y="3598863"/>
          <p14:tracePt t="253316" x="4340225" y="3589338"/>
          <p14:tracePt t="253331" x="4402138" y="3589338"/>
          <p14:tracePt t="253346" x="4438650" y="3589338"/>
          <p14:tracePt t="253361" x="4456113" y="3589338"/>
          <p14:tracePt t="253379" x="4465638" y="3589338"/>
          <p14:tracePt t="253395" x="4473575" y="3589338"/>
          <p14:tracePt t="253412" x="4483100" y="3589338"/>
          <p14:tracePt t="253457" x="4438650" y="3589338"/>
          <p14:tracePt t="253471" x="4322763" y="3598863"/>
          <p14:tracePt t="253480" x="4224338" y="3625850"/>
          <p14:tracePt t="253495" x="4143375" y="3643313"/>
          <p14:tracePt t="253511" x="4098925" y="3652838"/>
          <p14:tracePt t="253530" x="4062413" y="3670300"/>
          <p14:tracePt t="253569" x="4054475" y="3670300"/>
          <p14:tracePt t="253582" x="4062413" y="3670300"/>
          <p14:tracePt t="253595" x="4133850" y="3670300"/>
          <p14:tracePt t="253611" x="4241800" y="3670300"/>
          <p14:tracePt t="253629" x="4348163" y="3670300"/>
          <p14:tracePt t="253647" x="4491038" y="3670300"/>
          <p14:tracePt t="253661" x="4545013" y="3670300"/>
          <p14:tracePt t="253677" x="4572000" y="3670300"/>
          <p14:tracePt t="253696" x="4581525" y="3670300"/>
          <p14:tracePt t="253713" x="4589463" y="3670300"/>
          <p14:tracePt t="253729" x="4598988" y="3670300"/>
          <p14:tracePt t="253810" x="4608513" y="3670300"/>
          <p14:tracePt t="256032" x="4616450" y="3670300"/>
        </p14:tracePtLst>
      </p14:laserTraceLst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P(A) mean?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5975"/>
          </a:xfrm>
        </p:spPr>
        <p:txBody>
          <a:bodyPr/>
          <a:lstStyle/>
          <a:p>
            <a:r>
              <a:rPr lang="en-US"/>
              <a:t>Frequentist interpretation</a:t>
            </a:r>
            <a:r>
              <a:rPr lang="en-GB"/>
              <a:t> (Out of the head)</a:t>
            </a:r>
          </a:p>
          <a:p>
            <a:r>
              <a:rPr lang="en-US"/>
              <a:t>Plausibility (In the head)</a:t>
            </a:r>
          </a:p>
          <a:p>
            <a:pPr lvl="1"/>
            <a:r>
              <a:rPr lang="en-US"/>
              <a:t>How likely is it that the coin is fair?</a:t>
            </a:r>
          </a:p>
          <a:p>
            <a:pPr lvl="1"/>
            <a:r>
              <a:rPr lang="en-US"/>
              <a:t>Calibrate by choosing a bet</a:t>
            </a:r>
          </a:p>
          <a:p>
            <a:pPr lvl="2"/>
            <a:r>
              <a:rPr lang="en-US"/>
              <a:t>Political futures markets</a:t>
            </a:r>
          </a:p>
          <a:p>
            <a:pPr lvl="1"/>
            <a:r>
              <a:rPr lang="en-US"/>
              <a:t>Or by assigning a distribution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91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3"/>
    </mc:Choice>
    <mc:Fallback xmlns="">
      <p:transition spd="slow" advTm="1883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 </a:t>
            </a:r>
            <a:r>
              <a:rPr lang="en-US" err="1"/>
              <a:t>Finetti’s</a:t>
            </a:r>
            <a:r>
              <a:rPr lang="en-US"/>
              <a:t> Dutch Book (1975)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Dutch book is a book of bets that lets you beat the house at gambling</a:t>
            </a:r>
          </a:p>
          <a:p>
            <a:r>
              <a:rPr lang="en-US" dirty="0"/>
              <a:t>de </a:t>
            </a:r>
            <a:r>
              <a:rPr lang="en-US" dirty="0" err="1"/>
              <a:t>Finetti</a:t>
            </a:r>
            <a:r>
              <a:rPr lang="en-US" dirty="0"/>
              <a:t> derives axioms of probability from assumption that we assign probability such that a Dutch book is impossible</a:t>
            </a:r>
          </a:p>
          <a:p>
            <a:r>
              <a:rPr lang="en-US" dirty="0"/>
              <a:t>This is the idea followed by </a:t>
            </a:r>
            <a:r>
              <a:rPr lang="en-US" dirty="0" err="1"/>
              <a:t>Kruschke</a:t>
            </a:r>
            <a:endParaRPr lang="en-GB" dirty="0"/>
          </a:p>
        </p:txBody>
      </p:sp>
      <p:pic>
        <p:nvPicPr>
          <p:cNvPr id="41988" name="Picture 4" descr="http://static.webshopapp.com/shops/000145/files/005314800/mercis-nijntje-nijntje-originele-titels-diversen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8041" y="3613404"/>
            <a:ext cx="4175760" cy="313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55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857"/>
    </mc:Choice>
    <mc:Fallback xmlns="">
      <p:transition spd="slow" advTm="86857"/>
    </mc:Fallback>
  </mc:AlternateContent>
  <p:extLst>
    <p:ext uri="{3A86A75C-4F4B-4683-9AE1-C65F6400EC91}">
      <p14:laserTraceLst xmlns:p14="http://schemas.microsoft.com/office/powerpoint/2010/main">
        <p14:tracePtLst>
          <p14:tracePt t="3608" x="5214938" y="5830888"/>
          <p14:tracePt t="3619" x="5429250" y="5768975"/>
          <p14:tracePt t="3631" x="5768975" y="5670550"/>
          <p14:tracePt t="3646" x="6232525" y="5527675"/>
          <p14:tracePt t="3664" x="6786563" y="5367338"/>
          <p14:tracePt t="3680" x="7875588" y="5010150"/>
          <p14:tracePt t="3698" x="8412163" y="4848225"/>
          <p14:tracePt t="3714" x="8912225" y="4724400"/>
          <p14:tracePt t="3729" x="9671050" y="4572000"/>
          <p14:tracePt t="3746" x="9912350" y="4518025"/>
          <p14:tracePt t="3762" x="10055225" y="4483100"/>
          <p14:tracePt t="3778" x="10126663" y="4456113"/>
          <p14:tracePt t="3798" x="10188575" y="4438650"/>
          <p14:tracePt t="3815" x="10206038" y="4438650"/>
          <p14:tracePt t="3848" x="10215563" y="4429125"/>
          <p14:tracePt t="3882" x="10215563" y="4419600"/>
          <p14:tracePt t="3989" x="10215563" y="4411663"/>
          <p14:tracePt t="3999" x="10252075" y="4384675"/>
          <p14:tracePt t="4015" x="10304463" y="4340225"/>
          <p14:tracePt t="4029" x="10340975" y="4303713"/>
          <p14:tracePt t="4046" x="10348913" y="4286250"/>
          <p14:tracePt t="4064" x="10367963" y="4268788"/>
          <p14:tracePt t="4099" x="10375900" y="4259263"/>
          <p14:tracePt t="4199" x="10367963" y="4251325"/>
          <p14:tracePt t="4209" x="10348913" y="4241800"/>
          <p14:tracePt t="4217" x="10331450" y="4241800"/>
          <p14:tracePt t="4230" x="10323513" y="4241800"/>
          <p14:tracePt t="4246" x="10313988" y="4241800"/>
          <p14:tracePt t="4267" x="10313988" y="4232275"/>
          <p14:tracePt t="4293" x="10304463" y="4232275"/>
          <p14:tracePt t="4483" x="10287000" y="4232275"/>
          <p14:tracePt t="4495" x="10215563" y="4232275"/>
          <p14:tracePt t="4508" x="9848850" y="4313238"/>
          <p14:tracePt t="4524" x="9385300" y="4429125"/>
          <p14:tracePt t="4533" x="8929688" y="4554538"/>
          <p14:tracePt t="4548" x="8510588" y="4732338"/>
          <p14:tracePt t="4563" x="8116888" y="4884738"/>
          <p14:tracePt t="4578" x="7858125" y="5010150"/>
          <p14:tracePt t="4597" x="7562850" y="5116513"/>
          <p14:tracePt t="4614" x="7510463" y="5133975"/>
          <p14:tracePt t="4629" x="7491413" y="5143500"/>
          <p14:tracePt t="4838" x="7456488" y="5143500"/>
          <p14:tracePt t="4848" x="7277100" y="5099050"/>
          <p14:tracePt t="4865" x="7010400" y="5010150"/>
          <p14:tracePt t="4879" x="6670675" y="4894263"/>
          <p14:tracePt t="4899" x="5929313" y="4625975"/>
          <p14:tracePt t="4913" x="5608638" y="4500563"/>
          <p14:tracePt t="4929" x="5330825" y="4375150"/>
          <p14:tracePt t="4945" x="5099050" y="4241800"/>
          <p14:tracePt t="4965" x="4902200" y="4133850"/>
          <p14:tracePt t="4979" x="4857750" y="4098925"/>
          <p14:tracePt t="4997" x="4840288" y="4081463"/>
          <p14:tracePt t="5205" x="4830763" y="4071938"/>
          <p14:tracePt t="5217" x="4795838" y="4071938"/>
          <p14:tracePt t="5230" x="4687888" y="4071938"/>
          <p14:tracePt t="5246" x="4554538" y="4071938"/>
          <p14:tracePt t="5262" x="4446588" y="4062413"/>
          <p14:tracePt t="5280" x="4214813" y="4010025"/>
          <p14:tracePt t="5297" x="4133850" y="3990975"/>
          <p14:tracePt t="5312" x="4062413" y="3973513"/>
          <p14:tracePt t="5329" x="4000500" y="3965575"/>
          <p14:tracePt t="5347" x="3867150" y="3938588"/>
          <p14:tracePt t="5363" x="3803650" y="3929063"/>
          <p14:tracePt t="5380" x="3660775" y="3894138"/>
          <p14:tracePt t="5398" x="3616325" y="3875088"/>
          <p14:tracePt t="5414" x="3571875" y="3857625"/>
          <p14:tracePt t="5431" x="3527425" y="3830638"/>
          <p14:tracePt t="5447" x="3500438" y="3822700"/>
          <p14:tracePt t="5462" x="3482975" y="3803650"/>
          <p14:tracePt t="5478" x="3465513" y="3803650"/>
          <p14:tracePt t="5499" x="3446463" y="3776663"/>
          <p14:tracePt t="5514" x="3429000" y="3759200"/>
          <p14:tracePt t="5549" x="3429000" y="3732213"/>
          <p14:tracePt t="5826" x="3419475" y="3732213"/>
          <p14:tracePt t="5840" x="3411538" y="3732213"/>
          <p14:tracePt t="5854" x="3367088" y="3687763"/>
          <p14:tracePt t="5867" x="3276600" y="3581400"/>
          <p14:tracePt t="5880" x="3197225" y="3438525"/>
          <p14:tracePt t="5899" x="3125788" y="3303588"/>
          <p14:tracePt t="5916" x="3009900" y="3000375"/>
          <p14:tracePt t="5930" x="2955925" y="2901950"/>
          <p14:tracePt t="5945" x="2919413" y="2813050"/>
          <p14:tracePt t="5963" x="2874963" y="2732088"/>
          <p14:tracePt t="5979" x="2803525" y="2598738"/>
          <p14:tracePt t="5998" x="2768600" y="2554288"/>
          <p14:tracePt t="6014" x="2751138" y="2517775"/>
          <p14:tracePt t="6031" x="2724150" y="2490788"/>
          <p14:tracePt t="6047" x="2714625" y="2482850"/>
          <p14:tracePt t="6064" x="2705100" y="2473325"/>
          <p14:tracePt t="6096" x="2697163" y="2473325"/>
          <p14:tracePt t="6168" x="2687638" y="2465388"/>
          <p14:tracePt t="6258" x="2679700" y="2465388"/>
          <p14:tracePt t="6274" x="2670175" y="2455863"/>
          <p14:tracePt t="6288" x="2660650" y="2446338"/>
          <p14:tracePt t="6299" x="2633663" y="2428875"/>
          <p14:tracePt t="6313" x="2608263" y="2401888"/>
          <p14:tracePt t="6330" x="2589213" y="2384425"/>
          <p14:tracePt t="6348" x="2571750" y="2374900"/>
          <p14:tracePt t="6364" x="2554288" y="2374900"/>
          <p14:tracePt t="6401" x="2544763" y="2374900"/>
          <p14:tracePt t="6458" x="2527300" y="2366963"/>
          <p14:tracePt t="6486" x="2509838" y="2366963"/>
          <p14:tracePt t="6507" x="2490788" y="2366963"/>
          <p14:tracePt t="6512" x="2473325" y="2357438"/>
          <p14:tracePt t="6529" x="2446338" y="2357438"/>
          <p14:tracePt t="6546" x="2428875" y="2357438"/>
          <p14:tracePt t="6563" x="2401888" y="2357438"/>
          <p14:tracePt t="6580" x="2393950" y="2357438"/>
          <p14:tracePt t="6597" x="2384425" y="2357438"/>
          <p14:tracePt t="6613" x="2374900" y="2357438"/>
          <p14:tracePt t="6649" x="2366963" y="2357438"/>
          <p14:tracePt t="6663" x="2357438" y="2357438"/>
          <p14:tracePt t="6689" x="2339975" y="2357438"/>
          <p14:tracePt t="6700" x="2322513" y="2357438"/>
          <p14:tracePt t="6717" x="2295525" y="2357438"/>
          <p14:tracePt t="6729" x="2259013" y="2357438"/>
          <p14:tracePt t="6749" x="2241550" y="2357438"/>
          <p14:tracePt t="6763" x="2224088" y="2357438"/>
          <p14:tracePt t="6780" x="2197100" y="2339975"/>
          <p14:tracePt t="6797" x="2187575" y="2339975"/>
          <p14:tracePt t="6814" x="2170113" y="2339975"/>
          <p14:tracePt t="6830" x="2160588" y="2339975"/>
          <p14:tracePt t="6847" x="2152650" y="2330450"/>
          <p14:tracePt t="6866" x="2143125" y="2330450"/>
          <p14:tracePt t="6880" x="2133600" y="2322513"/>
          <p14:tracePt t="6897" x="2125663" y="2322513"/>
          <p14:tracePt t="6932" x="2116138" y="2312988"/>
          <p14:tracePt t="6957" x="2108200" y="2312988"/>
          <p14:tracePt t="6982" x="2089150" y="2312988"/>
          <p14:tracePt t="7009" x="2081213" y="2312988"/>
          <p14:tracePt t="7045" x="2071688" y="2312988"/>
          <p14:tracePt t="7715" x="2081213" y="2312988"/>
          <p14:tracePt t="7729" x="2098675" y="2312988"/>
          <p14:tracePt t="7742" x="2133600" y="2312988"/>
          <p14:tracePt t="7754" x="2187575" y="2312988"/>
          <p14:tracePt t="7767" x="2268538" y="2312988"/>
          <p14:tracePt t="7781" x="2366963" y="2312988"/>
          <p14:tracePt t="7795" x="2473325" y="2312988"/>
          <p14:tracePt t="7813" x="2581275" y="2312988"/>
          <p14:tracePt t="7830" x="2768600" y="2312988"/>
          <p14:tracePt t="7845" x="2840038" y="2312988"/>
          <p14:tracePt t="7865" x="2884488" y="2312988"/>
          <p14:tracePt t="7879" x="2928938" y="2312988"/>
          <p14:tracePt t="7897" x="2973388" y="2312988"/>
          <p14:tracePt t="7912" x="2982913" y="2312988"/>
          <p14:tracePt t="7947" x="2990850" y="2312988"/>
          <p14:tracePt t="7962" x="3000375" y="2312988"/>
          <p14:tracePt t="8162" x="3000375" y="2303463"/>
          <p14:tracePt t="8186" x="3017838" y="2295525"/>
          <p14:tracePt t="8199" x="3098800" y="2268538"/>
          <p14:tracePt t="8211" x="3295650" y="2214563"/>
          <p14:tracePt t="8225" x="3455988" y="2197100"/>
          <p14:tracePt t="8239" x="3625850" y="2179638"/>
          <p14:tracePt t="8249" x="3822700" y="2179638"/>
          <p14:tracePt t="8263" x="3973513" y="2179638"/>
          <p14:tracePt t="8278" x="4116388" y="2179638"/>
          <p14:tracePt t="8296" x="4241800" y="2179638"/>
          <p14:tracePt t="8312" x="4465638" y="2179638"/>
          <p14:tracePt t="8330" x="4537075" y="2179638"/>
          <p14:tracePt t="8345" x="4581525" y="2179638"/>
          <p14:tracePt t="8361" x="4608513" y="2179638"/>
          <p14:tracePt t="8378" x="4625975" y="2170113"/>
          <p14:tracePt t="8541" x="4643438" y="2170113"/>
          <p14:tracePt t="8556" x="4741863" y="2160588"/>
          <p14:tracePt t="8569" x="4919663" y="2160588"/>
          <p14:tracePt t="8580" x="5170488" y="2160588"/>
          <p14:tracePt t="8596" x="5394325" y="2152650"/>
          <p14:tracePt t="8612" x="5562600" y="2152650"/>
          <p14:tracePt t="8630" x="5840413" y="2152650"/>
          <p14:tracePt t="8646" x="5946775" y="2170113"/>
          <p14:tracePt t="8662" x="6054725" y="2187575"/>
          <p14:tracePt t="8678" x="6215063" y="2224088"/>
          <p14:tracePt t="8696" x="6269038" y="2232025"/>
          <p14:tracePt t="8713" x="6303963" y="2251075"/>
          <p14:tracePt t="8729" x="6330950" y="2251075"/>
          <p14:tracePt t="8746" x="6330950" y="2259013"/>
          <p14:tracePt t="8908" x="6340475" y="2259013"/>
          <p14:tracePt t="8919" x="6394450" y="2259013"/>
          <p14:tracePt t="8933" x="6599238" y="2259013"/>
          <p14:tracePt t="8948" x="6804025" y="2214563"/>
          <p14:tracePt t="8962" x="7010400" y="2197100"/>
          <p14:tracePt t="8978" x="7197725" y="2170113"/>
          <p14:tracePt t="8995" x="7394575" y="2170113"/>
          <p14:tracePt t="9012" x="7626350" y="2170113"/>
          <p14:tracePt t="9029" x="7732713" y="2179638"/>
          <p14:tracePt t="9045" x="7813675" y="2197100"/>
          <p14:tracePt t="9062" x="7867650" y="2205038"/>
          <p14:tracePt t="9079" x="7920038" y="2214563"/>
          <p14:tracePt t="9096" x="8001000" y="2224088"/>
          <p14:tracePt t="9114" x="8018463" y="2232025"/>
          <p14:tracePt t="9129" x="8027988" y="2232025"/>
          <p14:tracePt t="9165" x="7939088" y="2259013"/>
          <p14:tracePt t="9179" x="7715250" y="2276475"/>
          <p14:tracePt t="9196" x="7367588" y="2312988"/>
          <p14:tracePt t="9215" x="6491288" y="2347913"/>
          <p14:tracePt t="9228" x="5983288" y="2384425"/>
          <p14:tracePt t="9246" x="5491163" y="2438400"/>
          <p14:tracePt t="9264" x="4714875" y="2554288"/>
          <p14:tracePt t="9280" x="4500563" y="2589213"/>
          <p14:tracePt t="9296" x="4367213" y="2616200"/>
          <p14:tracePt t="9300" x="4276725" y="2625725"/>
          <p14:tracePt t="9316" x="4232275" y="2633663"/>
          <p14:tracePt t="9329" x="4205288" y="2633663"/>
          <p14:tracePt t="9520" x="4160838" y="2633663"/>
          <p14:tracePt t="9533" x="3983038" y="2633663"/>
          <p14:tracePt t="9548" x="3714750" y="2643188"/>
          <p14:tracePt t="9556" x="3446463" y="2643188"/>
          <p14:tracePt t="9569" x="3251200" y="2643188"/>
          <p14:tracePt t="9582" x="3081338" y="2643188"/>
          <p14:tracePt t="9597" x="2973388" y="2643188"/>
          <p14:tracePt t="9614" x="2894013" y="2625725"/>
          <p14:tracePt t="9632" x="2830513" y="2608263"/>
          <p14:tracePt t="9647" x="2813050" y="2608263"/>
          <p14:tracePt t="9664" x="2803525" y="2608263"/>
          <p14:tracePt t="9679" x="2795588" y="2608263"/>
          <p14:tracePt t="9697" x="2786063" y="2608263"/>
          <p14:tracePt t="9799" x="2776538" y="2608263"/>
          <p14:tracePt t="9876" x="2768600" y="2608263"/>
          <p14:tracePt t="9891" x="2759075" y="2598738"/>
          <p14:tracePt t="9909" x="2741613" y="2598738"/>
          <p14:tracePt t="9917" x="2705100" y="2598738"/>
          <p14:tracePt t="9929" x="2660650" y="2589213"/>
          <p14:tracePt t="9946" x="2625725" y="2581275"/>
          <p14:tracePt t="9965" x="2598738" y="2571750"/>
          <p14:tracePt t="9981" x="2589213" y="2571750"/>
          <p14:tracePt t="9998" x="2581275" y="2571750"/>
          <p14:tracePt t="10526" x="2589213" y="2571750"/>
          <p14:tracePt t="10702" x="2589213" y="2581275"/>
          <p14:tracePt t="25580" x="2589213" y="2589213"/>
          <p14:tracePt t="25592" x="2581275" y="2616200"/>
          <p14:tracePt t="25604" x="2536825" y="2679700"/>
          <p14:tracePt t="25616" x="2490788" y="2741613"/>
          <p14:tracePt t="25631" x="2446338" y="2803525"/>
          <p14:tracePt t="25651" x="2428875" y="2847975"/>
          <p14:tracePt t="25665" x="2411413" y="2884488"/>
          <p14:tracePt t="25681" x="2393950" y="2911475"/>
          <p14:tracePt t="25699" x="2384425" y="2965450"/>
          <p14:tracePt t="25715" x="2357438" y="3009900"/>
          <p14:tracePt t="25731" x="2347913" y="3036888"/>
          <p14:tracePt t="25750" x="2330450" y="3071813"/>
          <p14:tracePt t="25764" x="2312988" y="3098800"/>
          <p14:tracePt t="25782" x="2295525" y="3125788"/>
          <p14:tracePt t="25797" x="2295525" y="3143250"/>
          <p14:tracePt t="25813" x="2286000" y="3143250"/>
          <p14:tracePt t="25833" x="2276475" y="3152775"/>
          <p14:tracePt t="25847" x="2268538" y="3160713"/>
          <p14:tracePt t="25863" x="2251075" y="3170238"/>
          <p14:tracePt t="25883" x="2205038" y="3205163"/>
          <p14:tracePt t="25901" x="2160588" y="3232150"/>
          <p14:tracePt t="25914" x="2108200" y="3259138"/>
          <p14:tracePt t="25932" x="2054225" y="3286125"/>
          <p14:tracePt t="25949" x="1965325" y="3313113"/>
          <p14:tracePt t="25964" x="1938338" y="3313113"/>
          <p14:tracePt t="25982" x="1893888" y="3322638"/>
          <p14:tracePt t="25999" x="1857375" y="3322638"/>
          <p14:tracePt t="26013" x="1830388" y="3330575"/>
          <p14:tracePt t="26030" x="1776413" y="3340100"/>
          <p14:tracePt t="26047" x="1714500" y="3340100"/>
          <p14:tracePt t="26063" x="1687513" y="3348038"/>
          <p14:tracePt t="26083" x="1652588" y="3348038"/>
          <p14:tracePt t="26098" x="1643063" y="3348038"/>
          <p14:tracePt t="26113" x="1633538" y="3348038"/>
          <p14:tracePt t="26151" x="1625600" y="3357563"/>
          <p14:tracePt t="26226" x="1616075" y="3357563"/>
          <p14:tracePt t="26241" x="1616075" y="3367088"/>
          <p14:tracePt t="26257" x="1608138" y="3375025"/>
          <p14:tracePt t="26266" x="1589088" y="3394075"/>
          <p14:tracePt t="26280" x="1589088" y="3402013"/>
          <p14:tracePt t="26299" x="1581150" y="3411538"/>
          <p14:tracePt t="26315" x="1571625" y="3429000"/>
          <p14:tracePt t="26347" x="1562100" y="3429000"/>
          <p14:tracePt t="26427" x="1562100" y="3438525"/>
          <p14:tracePt t="26451" x="1562100" y="3446463"/>
          <p14:tracePt t="26465" x="1562100" y="3455988"/>
          <p14:tracePt t="26478" x="1562100" y="3473450"/>
          <p14:tracePt t="26492" x="1562100" y="3490913"/>
          <p14:tracePt t="26510" x="1562100" y="3509963"/>
          <p14:tracePt t="26518" x="1562100" y="3536950"/>
          <p14:tracePt t="26543" x="1562100" y="3544888"/>
          <p14:tracePt t="26733" x="1571625" y="3544888"/>
          <p14:tracePt t="26751" x="1581150" y="3544888"/>
          <p14:tracePt t="26759" x="1581150" y="3554413"/>
          <p14:tracePt t="26810" x="1589088" y="3554413"/>
          <p14:tracePt t="27026" x="1598613" y="3554413"/>
          <p14:tracePt t="27065" x="1608138" y="3554413"/>
          <p14:tracePt t="27076" x="1616075" y="3554413"/>
          <p14:tracePt t="27142" x="1625600" y="3554413"/>
          <p14:tracePt t="44193" x="1643063" y="3517900"/>
          <p14:tracePt t="44206" x="1687513" y="3465513"/>
          <p14:tracePt t="44218" x="1731963" y="3402013"/>
          <p14:tracePt t="44244" x="1776413" y="3340100"/>
          <p14:tracePt t="44252" x="1812925" y="3303588"/>
          <p14:tracePt t="44265" x="1857375" y="3241675"/>
          <p14:tracePt t="44282" x="1955800" y="3125788"/>
          <p14:tracePt t="44299" x="2009775" y="3081338"/>
          <p14:tracePt t="44304" x="2054225" y="3036888"/>
          <p14:tracePt t="44318" x="2071688" y="3017838"/>
          <p14:tracePt t="44332" x="2089150" y="3000375"/>
          <p14:tracePt t="44347" x="2108200" y="2990850"/>
          <p14:tracePt t="44365" x="2125663" y="2982913"/>
          <p14:tracePt t="44384" x="2170113" y="2973388"/>
          <p14:tracePt t="44398" x="2205038" y="2973388"/>
          <p14:tracePt t="44414" x="2268538" y="2973388"/>
          <p14:tracePt t="44432" x="2330450" y="2973388"/>
          <p14:tracePt t="44449" x="2411413" y="2990850"/>
          <p14:tracePt t="44465" x="2438400" y="3000375"/>
          <p14:tracePt t="44480" x="2455863" y="3009900"/>
          <p14:tracePt t="44498" x="2465388" y="3009900"/>
          <p14:tracePt t="44516" x="2473325" y="3017838"/>
          <p14:tracePt t="44531" x="2473325" y="3044825"/>
          <p14:tracePt t="44727" x="2490788" y="2973388"/>
          <p14:tracePt t="44739" x="2643188" y="2697163"/>
          <p14:tracePt t="44752" x="2867025" y="2339975"/>
          <p14:tracePt t="44768" x="3108325" y="2000250"/>
          <p14:tracePt t="44781" x="3295650" y="1704975"/>
          <p14:tracePt t="44802" x="3536950" y="1366838"/>
          <p14:tracePt t="44814" x="3598863" y="1268413"/>
          <p14:tracePt t="44831" x="3633788" y="1214438"/>
          <p14:tracePt t="44848" x="3643313" y="1179513"/>
          <p14:tracePt t="44867" x="3660775" y="1152525"/>
          <p14:tracePt t="44881" x="3660775" y="1143000"/>
          <p14:tracePt t="44915" x="3670300" y="1143000"/>
          <p14:tracePt t="44952" x="3679825" y="1143000"/>
          <p14:tracePt t="44966" x="3679825" y="1152525"/>
          <p14:tracePt t="44978" x="3705225" y="1214438"/>
          <p14:tracePt t="44992" x="3741738" y="1295400"/>
          <p14:tracePt t="45004" x="3786188" y="1384300"/>
          <p14:tracePt t="45017" x="3822700" y="1455738"/>
          <p14:tracePt t="45031" x="3857625" y="1536700"/>
          <p14:tracePt t="45047" x="3884613" y="1608138"/>
          <p14:tracePt t="45064" x="3902075" y="1670050"/>
          <p14:tracePt t="45084" x="3929063" y="1758950"/>
          <p14:tracePt t="45099" x="3938588" y="1812925"/>
          <p14:tracePt t="45115" x="3938588" y="1857375"/>
          <p14:tracePt t="45133" x="3938588" y="1919288"/>
          <p14:tracePt t="45149" x="3946525" y="1938338"/>
          <p14:tracePt t="45185" x="3946525" y="1946275"/>
          <p14:tracePt t="45232" x="3929063" y="1893888"/>
          <p14:tracePt t="45237" x="3894138" y="1812925"/>
          <p14:tracePt t="45249" x="3857625" y="1741488"/>
          <p14:tracePt t="45265" x="3822700" y="1660525"/>
          <p14:tracePt t="45282" x="3803650" y="1625600"/>
          <p14:tracePt t="45298" x="3786188" y="1571625"/>
          <p14:tracePt t="45315" x="3776663" y="1571625"/>
          <p14:tracePt t="45335" x="3776663" y="1562100"/>
          <p14:tracePt t="45436" x="3768725" y="1562100"/>
          <p14:tracePt t="45600" x="3759200" y="1562100"/>
          <p14:tracePt t="45612" x="3714750" y="1562100"/>
          <p14:tracePt t="45626" x="3608388" y="1562100"/>
          <p14:tracePt t="45638" x="3490913" y="1562100"/>
          <p14:tracePt t="45652" x="3367088" y="1562100"/>
          <p14:tracePt t="45666" x="3276600" y="1562100"/>
          <p14:tracePt t="45683" x="3179763" y="1562100"/>
          <p14:tracePt t="45699" x="3108325" y="1562100"/>
          <p14:tracePt t="45716" x="3036888" y="1562100"/>
          <p14:tracePt t="45731" x="3009900" y="1562100"/>
          <p14:tracePt t="45748" x="2990850" y="1562100"/>
          <p14:tracePt t="45780" x="2973388" y="1554163"/>
          <p14:tracePt t="45835" x="2982913" y="1554163"/>
          <p14:tracePt t="45843" x="3071813" y="1554163"/>
          <p14:tracePt t="45859" x="3259138" y="1536700"/>
          <p14:tracePt t="45870" x="3455988" y="1536700"/>
          <p14:tracePt t="45882" x="3670300" y="1536700"/>
          <p14:tracePt t="45898" x="3867150" y="1536700"/>
          <p14:tracePt t="45914" x="4098925" y="1554163"/>
          <p14:tracePt t="45932" x="4357688" y="1633538"/>
          <p14:tracePt t="45947" x="4438650" y="1652588"/>
          <p14:tracePt t="45965" x="4473575" y="1670050"/>
          <p14:tracePt t="45983" x="4510088" y="1670050"/>
          <p14:tracePt t="46015" x="4510088" y="1679575"/>
          <p14:tracePt t="46107" x="4510088" y="1687513"/>
          <p14:tracePt t="46121" x="4510088" y="1731963"/>
          <p14:tracePt t="46136" x="4456113" y="1928813"/>
          <p14:tracePt t="46153" x="4394200" y="2170113"/>
          <p14:tracePt t="46166" x="4340225" y="2411413"/>
          <p14:tracePt t="46182" x="4286250" y="2598738"/>
          <p14:tracePt t="46199" x="4251325" y="2786063"/>
          <p14:tracePt t="46217" x="4197350" y="3044825"/>
          <p14:tracePt t="46232" x="4179888" y="3125788"/>
          <p14:tracePt t="46249" x="4160838" y="3187700"/>
          <p14:tracePt t="46267" x="4160838" y="3197225"/>
          <p14:tracePt t="46299" x="4143375" y="3089275"/>
          <p14:tracePt t="46315" x="4116388" y="2955925"/>
          <p14:tracePt t="46332" x="4108450" y="2867025"/>
          <p14:tracePt t="46544" x="4108450" y="2857500"/>
          <p14:tracePt t="46594" x="4089400" y="2857500"/>
          <p14:tracePt t="46609" x="4062413" y="2857500"/>
          <p14:tracePt t="46620" x="4017963" y="2874963"/>
          <p14:tracePt t="46632" x="3938588" y="2901950"/>
          <p14:tracePt t="46648" x="3875088" y="2919413"/>
          <p14:tracePt t="46666" x="3803650" y="2938463"/>
          <p14:tracePt t="46681" x="3768725" y="2938463"/>
          <p14:tracePt t="46698" x="3741738" y="2955925"/>
          <p14:tracePt t="46717" x="3697288" y="2982913"/>
          <p14:tracePt t="46732" x="3679825" y="2990850"/>
          <p14:tracePt t="46748" x="3679825" y="3000375"/>
          <p14:tracePt t="46765" x="3670300" y="3000375"/>
          <p14:tracePt t="46783" x="3660775" y="3009900"/>
          <p14:tracePt t="46816" x="3652838" y="3017838"/>
          <p14:tracePt t="46830" x="3652838" y="3027363"/>
          <p14:tracePt t="46848" x="3643313" y="3027363"/>
          <p14:tracePt t="46864" x="3643313" y="3036888"/>
          <p14:tracePt t="46886" x="3633788" y="3036888"/>
          <p14:tracePt t="46912" x="3625850" y="3036888"/>
          <p14:tracePt t="46936" x="3625850" y="3044825"/>
          <p14:tracePt t="47381" x="3625850" y="3054350"/>
          <p14:tracePt t="47394" x="3625850" y="3062288"/>
          <p14:tracePt t="47418" x="3633788" y="3071813"/>
          <p14:tracePt t="47457" x="3633788" y="3081338"/>
          <p14:tracePt t="47496" x="3643313" y="3081338"/>
          <p14:tracePt t="55434" x="3652838" y="3081338"/>
          <p14:tracePt t="55446" x="3679825" y="3089275"/>
          <p14:tracePt t="55459" x="3705225" y="3116263"/>
          <p14:tracePt t="55471" x="3732213" y="3133725"/>
          <p14:tracePt t="55485" x="3759200" y="3170238"/>
          <p14:tracePt t="55499" x="3786188" y="3197225"/>
          <p14:tracePt t="55517" x="3803650" y="3241675"/>
          <p14:tracePt t="55531" x="3840163" y="3286125"/>
          <p14:tracePt t="55548" x="3938588" y="3367088"/>
          <p14:tracePt t="55565" x="3983038" y="3394075"/>
          <p14:tracePt t="55581" x="4037013" y="3402013"/>
          <p14:tracePt t="55599" x="4098925" y="3429000"/>
          <p14:tracePt t="55616" x="4116388" y="3429000"/>
          <p14:tracePt t="55649" x="4125913" y="3429000"/>
          <p14:tracePt t="55677" x="4133850" y="3429000"/>
          <p14:tracePt t="55702" x="4133850" y="3419475"/>
          <p14:tracePt t="55715" x="4143375" y="3384550"/>
          <p14:tracePt t="55728" x="4143375" y="3348038"/>
          <p14:tracePt t="55740" x="4143375" y="3322638"/>
          <p14:tracePt t="55756" x="4143375" y="3313113"/>
          <p14:tracePt t="55768" x="4143375" y="3295650"/>
          <p14:tracePt t="55793" x="4143375" y="3286125"/>
          <p14:tracePt t="55868" x="4160838" y="3286125"/>
          <p14:tracePt t="55882" x="4197350" y="3286125"/>
          <p14:tracePt t="55893" x="4259263" y="3313113"/>
          <p14:tracePt t="55907" x="4322763" y="3330575"/>
          <p14:tracePt t="55919" x="4384675" y="3357563"/>
          <p14:tracePt t="55931" x="4419600" y="3367088"/>
          <p14:tracePt t="55948" x="4446588" y="3375025"/>
          <p14:tracePt t="55969" x="4473575" y="3384550"/>
          <p14:tracePt t="56175" x="4483100" y="3384550"/>
          <p14:tracePt t="56187" x="4545013" y="3375025"/>
          <p14:tracePt t="56201" x="4705350" y="3357563"/>
          <p14:tracePt t="56218" x="4848225" y="3340100"/>
          <p14:tracePt t="56232" x="4965700" y="3322638"/>
          <p14:tracePt t="56250" x="5170488" y="3303588"/>
          <p14:tracePt t="56265" x="5241925" y="3295650"/>
          <p14:tracePt t="56281" x="5313363" y="3295650"/>
          <p14:tracePt t="56298" x="5411788" y="3286125"/>
          <p14:tracePt t="56315" x="5429250" y="3286125"/>
          <p14:tracePt t="56331" x="5456238" y="3286125"/>
          <p14:tracePt t="56351" x="5473700" y="3286125"/>
          <p14:tracePt t="56401" x="5483225" y="3286125"/>
          <p14:tracePt t="59528" x="5491163" y="3303588"/>
          <p14:tracePt t="59540" x="5500688" y="3357563"/>
          <p14:tracePt t="59554" x="5510213" y="3402013"/>
          <p14:tracePt t="59567" x="5518150" y="3455988"/>
          <p14:tracePt t="59581" x="5527675" y="3490913"/>
          <p14:tracePt t="59599" x="5545138" y="3536950"/>
          <p14:tracePt t="59615" x="5562600" y="3581400"/>
          <p14:tracePt t="59631" x="5562600" y="3589338"/>
          <p14:tracePt t="59648" x="5572125" y="3608388"/>
          <p14:tracePt t="59667" x="5599113" y="3633788"/>
          <p14:tracePt t="59681" x="5608638" y="3643313"/>
          <p14:tracePt t="59699" x="5634038" y="3660775"/>
          <p14:tracePt t="59719" x="5680075" y="3670300"/>
          <p14:tracePt t="59733" x="5705475" y="3679825"/>
          <p14:tracePt t="59749" x="5732463" y="3679825"/>
          <p14:tracePt t="59769" x="5776913" y="3679825"/>
          <p14:tracePt t="59782" x="5813425" y="3660775"/>
          <p14:tracePt t="59799" x="5840413" y="3643313"/>
          <p14:tracePt t="59815" x="5857875" y="3625850"/>
          <p14:tracePt t="59832" x="5894388" y="3598863"/>
          <p14:tracePt t="59849" x="5894388" y="3589338"/>
          <p14:tracePt t="59868" x="5902325" y="3589338"/>
          <p14:tracePt t="59882" x="5902325" y="3581400"/>
          <p14:tracePt t="59899" x="5911850" y="3571875"/>
          <p14:tracePt t="68292" x="5894388" y="3598863"/>
          <p14:tracePt t="68304" x="5830888" y="3670300"/>
          <p14:tracePt t="68320" x="5768975" y="3759200"/>
          <p14:tracePt t="68333" x="5688013" y="3857625"/>
          <p14:tracePt t="68349" x="5616575" y="3956050"/>
          <p14:tracePt t="68365" x="5537200" y="4054475"/>
          <p14:tracePt t="68381" x="5429250" y="4224338"/>
          <p14:tracePt t="68399" x="5375275" y="4286250"/>
          <p14:tracePt t="68416" x="5322888" y="4384675"/>
          <p14:tracePt t="68432" x="5313363" y="4411663"/>
          <p14:tracePt t="68449" x="5303838" y="4429125"/>
          <p14:tracePt t="68465" x="5303838" y="4438650"/>
          <p14:tracePt t="68482" x="5295900" y="4456113"/>
          <p14:tracePt t="68499" x="5286375" y="4456113"/>
          <p14:tracePt t="68515" x="5286375" y="4465638"/>
          <p14:tracePt t="68533" x="5276850" y="4473575"/>
          <p14:tracePt t="68549" x="5268913" y="4473575"/>
          <p14:tracePt t="68567" x="5259388" y="4483100"/>
          <p14:tracePt t="68598" x="5259388" y="4491038"/>
          <p14:tracePt t="68616" x="5251450" y="4491038"/>
          <p14:tracePt t="68632" x="5251450" y="4500563"/>
          <p14:tracePt t="68648" x="5241925" y="4518025"/>
          <p14:tracePt t="68671" x="5232400" y="4527550"/>
          <p14:tracePt t="68694" x="5232400" y="4537075"/>
          <p14:tracePt t="69360" x="5214938" y="4537075"/>
          <p14:tracePt t="69369" x="5180013" y="4500563"/>
          <p14:tracePt t="69385" x="5133975" y="4438650"/>
          <p14:tracePt t="69400" x="5108575" y="4330700"/>
          <p14:tracePt t="69415" x="5099050" y="4232275"/>
          <p14:tracePt t="69432" x="5099050" y="4152900"/>
          <p14:tracePt t="69449" x="5214938" y="4017963"/>
          <p14:tracePt t="69468" x="5303838" y="3956050"/>
          <p14:tracePt t="69481" x="5402263" y="3919538"/>
          <p14:tracePt t="69499" x="5562600" y="3848100"/>
          <p14:tracePt t="69518" x="5626100" y="3840163"/>
          <p14:tracePt t="69533" x="5715000" y="3830638"/>
          <p14:tracePt t="69550" x="5732463" y="3840163"/>
          <p14:tracePt t="69565" x="5751513" y="3884613"/>
          <p14:tracePt t="69581" x="5768975" y="3919538"/>
          <p14:tracePt t="69600" x="5768975" y="4010025"/>
          <p14:tracePt t="69617" x="5751513" y="4037013"/>
          <p14:tracePt t="69648" x="5616575" y="4116388"/>
          <p14:tracePt t="69667" x="5483225" y="4160838"/>
          <p14:tracePt t="69682" x="5429250" y="4179888"/>
          <p14:tracePt t="69699" x="5402263" y="4179888"/>
          <p14:tracePt t="69716" x="5384800" y="4187825"/>
          <p14:tracePt t="69750" x="5375275" y="4187825"/>
          <p14:tracePt t="69767" x="5375275" y="4179888"/>
          <p14:tracePt t="69783" x="5375275" y="4160838"/>
          <p14:tracePt t="69806" x="5375275" y="4152900"/>
          <p14:tracePt t="69863" x="5394325" y="4152900"/>
          <p14:tracePt t="69877" x="5419725" y="4152900"/>
          <p14:tracePt t="69891" x="5465763" y="4152900"/>
          <p14:tracePt t="69903" x="5537200" y="4143375"/>
          <p14:tracePt t="69915" x="5608638" y="4143375"/>
          <p14:tracePt t="69931" x="5661025" y="4143375"/>
          <p14:tracePt t="69948" x="5688013" y="4143375"/>
          <p14:tracePt t="69966" x="5715000" y="4143375"/>
          <p14:tracePt t="70000" x="5697538" y="4152900"/>
          <p14:tracePt t="70018" x="5562600" y="4214813"/>
          <p14:tracePt t="70033" x="5537200" y="4224338"/>
          <p14:tracePt t="70048" x="5527675" y="4232275"/>
          <p14:tracePt t="70069" x="5518150" y="4232275"/>
          <p14:tracePt t="70098" x="5537200" y="4187825"/>
          <p14:tracePt t="70116" x="5572125" y="4143375"/>
          <p14:tracePt t="70132" x="5589588" y="4125913"/>
          <p14:tracePt t="70149" x="5608638" y="4108450"/>
          <p14:tracePt t="70170" x="5446713" y="4205288"/>
          <p14:tracePt t="70199" x="5322888" y="4276725"/>
          <p14:tracePt t="70215" x="5303838" y="4286250"/>
          <p14:tracePt t="70249" x="5303838" y="4295775"/>
          <p14:tracePt t="70267" x="5438775" y="4224338"/>
          <p14:tracePt t="70284" x="5724525" y="4071938"/>
          <p14:tracePt t="70300" x="5786438" y="4054475"/>
          <p14:tracePt t="70318" x="5803900" y="4037013"/>
          <p14:tracePt t="70333" x="5822950" y="4027488"/>
          <p14:tracePt t="70349" x="5803900" y="4027488"/>
          <p14:tracePt t="70366" x="5688013" y="4081463"/>
          <p14:tracePt t="70382" x="5626100" y="4108450"/>
          <p14:tracePt t="70402" x="5581650" y="4133850"/>
          <p14:tracePt t="70417" x="5572125" y="4143375"/>
          <p14:tracePt t="70432" x="5562600" y="4143375"/>
          <p14:tracePt t="70466" x="5572125" y="4143375"/>
          <p14:tracePt t="70483" x="5616575" y="4143375"/>
          <p14:tracePt t="70498" x="5653088" y="4133850"/>
          <p14:tracePt t="70516" x="5680075" y="4116388"/>
          <p14:tracePt t="70551" x="5688013" y="4116388"/>
          <p14:tracePt t="77431" x="5554663" y="4089400"/>
          <p14:tracePt t="77455" x="5251450" y="4044950"/>
          <p14:tracePt t="77465" x="4919663" y="3983038"/>
          <p14:tracePt t="77470" x="4598988" y="3894138"/>
          <p14:tracePt t="77483" x="4357688" y="3822700"/>
          <p14:tracePt t="77498" x="4160838" y="3751263"/>
          <p14:tracePt t="77513" x="3965575" y="3687763"/>
          <p14:tracePt t="77531" x="3786188" y="3625850"/>
          <p14:tracePt t="77549" x="3544888" y="3581400"/>
          <p14:tracePt t="77564" x="3446463" y="3571875"/>
          <p14:tracePt t="77581" x="3375025" y="3562350"/>
          <p14:tracePt t="77600" x="3276600" y="3562350"/>
          <p14:tracePt t="77615" x="3259138" y="3571875"/>
          <p14:tracePt t="77631" x="3232150" y="3581400"/>
          <p14:tracePt t="77647" x="3187700" y="3625850"/>
          <p14:tracePt t="77665" x="3062288" y="3751263"/>
          <p14:tracePt t="77682" x="3000375" y="3803650"/>
          <p14:tracePt t="77697" x="2919413" y="3867150"/>
          <p14:tracePt t="77715" x="2705100" y="3990975"/>
          <p14:tracePt t="77732" x="2554288" y="4037013"/>
          <p14:tracePt t="77748" x="2428875" y="4071938"/>
          <p14:tracePt t="77767" x="2214563" y="4108450"/>
          <p14:tracePt t="77782" x="2143125" y="4108450"/>
          <p14:tracePt t="77799" x="2081213" y="4108450"/>
          <p14:tracePt t="77803" x="2027238" y="4089400"/>
          <p14:tracePt t="77818" x="1973263" y="4071938"/>
          <p14:tracePt t="77832" x="1946275" y="4054475"/>
          <p14:tracePt t="77849" x="1919288" y="4054475"/>
          <p14:tracePt t="77868" x="1884363" y="4037013"/>
          <p14:tracePt t="77882" x="1874838" y="4037013"/>
          <p14:tracePt t="77898" x="1866900" y="4037013"/>
          <p14:tracePt t="77931" x="1866900" y="4027488"/>
          <p14:tracePt t="77947" x="1866900" y="4017963"/>
          <p14:tracePt t="77966" x="1928813" y="3983038"/>
          <p14:tracePt t="77981" x="2108200" y="3938588"/>
          <p14:tracePt t="77997" x="2384425" y="3894138"/>
          <p14:tracePt t="78017" x="3054350" y="3848100"/>
          <p14:tracePt t="78031" x="3419475" y="3830638"/>
          <p14:tracePt t="78049" x="3786188" y="3830638"/>
          <p14:tracePt t="78066" x="4108450" y="3840163"/>
          <p14:tracePt t="78082" x="4562475" y="3894138"/>
          <p14:tracePt t="78099" x="4724400" y="3919538"/>
          <p14:tracePt t="78114" x="4822825" y="3938588"/>
          <p14:tracePt t="78132" x="4956175" y="3973513"/>
          <p14:tracePt t="78149" x="4983163" y="3973513"/>
          <p14:tracePt t="78165" x="4991100" y="3973513"/>
          <p14:tracePt t="78198" x="5000625" y="3973513"/>
          <p14:tracePt t="78218" x="4822825" y="3990975"/>
          <p14:tracePt t="78233" x="4510088" y="3990975"/>
          <p14:tracePt t="78248" x="4143375" y="4000500"/>
          <p14:tracePt t="78265" x="3803650" y="4000500"/>
          <p14:tracePt t="78283" x="3205163" y="4037013"/>
          <p14:tracePt t="78300" x="3036888" y="4037013"/>
          <p14:tracePt t="78316" x="2955925" y="4037013"/>
          <p14:tracePt t="78333" x="2884488" y="4037013"/>
          <p14:tracePt t="78348" x="2874963" y="4037013"/>
          <p14:tracePt t="78365" x="2867025" y="4037013"/>
          <p14:tracePt t="78386" x="3089275" y="3965575"/>
          <p14:tracePt t="78398" x="3419475" y="3902075"/>
          <p14:tracePt t="78414" x="3795713" y="3867150"/>
          <p14:tracePt t="78433" x="4160838" y="3840163"/>
          <p14:tracePt t="78448" x="4768850" y="3840163"/>
          <p14:tracePt t="78465" x="4965700" y="3840163"/>
          <p14:tracePt t="78483" x="5062538" y="3848100"/>
          <p14:tracePt t="78499" x="5133975" y="3867150"/>
          <p14:tracePt t="78515" x="5116513" y="3884613"/>
          <p14:tracePt t="78534" x="4929188" y="3938588"/>
          <p14:tracePt t="78552" x="4616450" y="3973513"/>
          <p14:tracePt t="78566" x="4545013" y="3983038"/>
          <p14:tracePt t="78583" x="4518025" y="3983038"/>
          <p14:tracePt t="78600" x="4500563" y="3983038"/>
          <p14:tracePt t="78615" x="4670425" y="3983038"/>
          <p14:tracePt t="78633" x="4983163" y="3983038"/>
          <p14:tracePt t="78650" x="5572125" y="4089400"/>
          <p14:tracePt t="78666" x="5768975" y="4133850"/>
          <p14:tracePt t="78681" x="5848350" y="4179888"/>
          <p14:tracePt t="78698" x="5884863" y="4187825"/>
          <p14:tracePt t="78717" x="5902325" y="4205288"/>
          <p14:tracePt t="78734" x="5884863" y="4205288"/>
          <p14:tracePt t="78752" x="5803900" y="4205288"/>
          <p14:tracePt t="78769" x="5741988" y="4205288"/>
          <p14:tracePt t="78782" x="5732463" y="4205288"/>
          <p14:tracePt t="78815" x="5724525" y="4205288"/>
          <p14:tracePt t="78833" x="5751513" y="4205288"/>
          <p14:tracePt t="78851" x="5776913" y="4205288"/>
          <p14:tracePt t="78866" x="5803900" y="4205288"/>
          <p14:tracePt t="78882" x="5776913" y="4205288"/>
          <p14:tracePt t="78899" x="5581650" y="4205288"/>
          <p14:tracePt t="78918" x="5037138" y="4232275"/>
          <p14:tracePt t="78932" x="4840288" y="4232275"/>
          <p14:tracePt t="78950" x="4660900" y="4232275"/>
          <p14:tracePt t="78966" x="4562475" y="4214813"/>
          <p14:tracePt t="78983" x="4491038" y="4179888"/>
          <p14:tracePt t="78999" x="4491038" y="4170363"/>
          <p14:tracePt t="79015" x="4500563" y="4133850"/>
          <p14:tracePt t="79034" x="4884738" y="3956050"/>
          <p14:tracePt t="79051" x="4965700" y="3938588"/>
          <p14:tracePt t="79068" x="5037138" y="3919538"/>
          <p14:tracePt t="79081" x="5045075" y="3919538"/>
          <p14:tracePt t="79099" x="5000625" y="3938588"/>
          <p14:tracePt t="79115" x="4813300" y="4037013"/>
          <p14:tracePt t="79132" x="4429125" y="4143375"/>
          <p14:tracePt t="79151" x="4303713" y="4152900"/>
          <p14:tracePt t="79165" x="4214813" y="4170363"/>
          <p14:tracePt t="79182" x="4179888" y="4170363"/>
          <p14:tracePt t="79201" x="4152900" y="4170363"/>
          <p14:tracePt t="79232" x="4286250" y="4108450"/>
          <p14:tracePt t="79251" x="4929188" y="3983038"/>
          <p14:tracePt t="79265" x="5224463" y="3965575"/>
          <p14:tracePt t="79284" x="5545138" y="3973513"/>
          <p14:tracePt t="79301" x="5634038" y="4000500"/>
          <p14:tracePt t="79318" x="5680075" y="4017963"/>
          <p14:tracePt t="79334" x="5688013" y="4017963"/>
          <p14:tracePt t="79353" x="5697538" y="4027488"/>
          <p14:tracePt t="79367" x="5697538" y="4037013"/>
          <p14:tracePt t="79381" x="5705475" y="4037013"/>
          <p14:tracePt t="79402" x="5705475" y="4044950"/>
          <p14:tracePt t="79433" x="5661025" y="4054475"/>
          <p14:tracePt t="79450" x="5259388" y="4125913"/>
          <p14:tracePt t="79466" x="5018088" y="4125913"/>
          <p14:tracePt t="79481" x="4840288" y="4143375"/>
          <p14:tracePt t="79499" x="4732338" y="4143375"/>
          <p14:tracePt t="79519" x="4616450" y="4143375"/>
          <p14:tracePt t="79533" x="4589463" y="4143375"/>
          <p14:tracePt t="79566" x="4581525" y="4143375"/>
          <p14:tracePt t="79591" x="4589463" y="4143375"/>
          <p14:tracePt t="79605" x="4670425" y="4108450"/>
          <p14:tracePt t="79618" x="4768850" y="4071938"/>
          <p14:tracePt t="79633" x="4822825" y="4044950"/>
          <p14:tracePt t="79650" x="4857750" y="4017963"/>
          <p14:tracePt t="79665" x="4911725" y="4000500"/>
          <p14:tracePt t="79682" x="4919663" y="3990975"/>
          <p14:tracePt t="79699" x="4938713" y="3983038"/>
          <p14:tracePt t="79717" x="4946650" y="3983038"/>
          <p14:tracePt t="79742" x="4929188" y="4017963"/>
          <p14:tracePt t="79754" x="4822825" y="4089400"/>
          <p14:tracePt t="79769" x="4697413" y="4143375"/>
          <p14:tracePt t="79783" x="4537075" y="4170363"/>
          <p14:tracePt t="79801" x="4394200" y="4170363"/>
          <p14:tracePt t="79818" x="3938588" y="4133850"/>
          <p14:tracePt t="79832" x="3705225" y="4108450"/>
          <p14:tracePt t="79850" x="3473450" y="4081463"/>
          <p14:tracePt t="79868" x="3133725" y="4081463"/>
          <p14:tracePt t="79882" x="3017838" y="4081463"/>
          <p14:tracePt t="79900" x="2911475" y="4081463"/>
          <p14:tracePt t="79915" x="2840038" y="4081463"/>
          <p14:tracePt t="79934" x="2768600" y="4081463"/>
          <p14:tracePt t="79950" x="2741613" y="4081463"/>
          <p14:tracePt t="79965" x="2732088" y="4081463"/>
          <p14:tracePt t="80000" x="2714625" y="4081463"/>
          <p14:tracePt t="80162" x="2724150" y="4081463"/>
          <p14:tracePt t="80236" x="2714625" y="4081463"/>
          <p14:tracePt t="80249" x="2697163" y="4081463"/>
          <p14:tracePt t="80260" x="2670175" y="4081463"/>
          <p14:tracePt t="80273" x="2652713" y="4081463"/>
          <p14:tracePt t="80287" x="2633663" y="4081463"/>
          <p14:tracePt t="80302" x="2625725" y="4081463"/>
          <p14:tracePt t="80318" x="2608263" y="4071938"/>
          <p14:tracePt t="80352" x="2598738" y="4071938"/>
          <p14:tracePt t="80439" x="2598738" y="4062413"/>
          <p14:tracePt t="80467" x="2633663" y="4054475"/>
          <p14:tracePt t="80479" x="2776538" y="4054475"/>
          <p14:tracePt t="80491" x="2955925" y="4054475"/>
          <p14:tracePt t="80504" x="3170238" y="4054475"/>
          <p14:tracePt t="80519" x="3394075" y="4054475"/>
          <p14:tracePt t="80533" x="3633788" y="4054475"/>
          <p14:tracePt t="80550" x="3848100" y="4054475"/>
          <p14:tracePt t="80568" x="4241800" y="4054475"/>
          <p14:tracePt t="80583" x="4375150" y="4054475"/>
          <p14:tracePt t="80600" x="4483100" y="4054475"/>
          <p14:tracePt t="80616" x="4562475" y="4054475"/>
          <p14:tracePt t="80632" x="4660900" y="4062413"/>
          <p14:tracePt t="80649" x="4705350" y="4081463"/>
          <p14:tracePt t="80665" x="4741863" y="4098925"/>
          <p14:tracePt t="80683" x="4840288" y="4143375"/>
          <p14:tracePt t="80698" x="4884738" y="4152900"/>
          <p14:tracePt t="80714" x="4938713" y="4170363"/>
          <p14:tracePt t="80731" x="5027613" y="4179888"/>
          <p14:tracePt t="80748" x="5062538" y="4179888"/>
          <p14:tracePt t="80765" x="5099050" y="4179888"/>
          <p14:tracePt t="80782" x="5153025" y="4187825"/>
          <p14:tracePt t="80798" x="5170488" y="4187825"/>
          <p14:tracePt t="80815" x="5214938" y="4197350"/>
          <p14:tracePt t="80833" x="5303838" y="4232275"/>
          <p14:tracePt t="80848" x="5340350" y="4251325"/>
          <p14:tracePt t="80865" x="5375275" y="4268788"/>
          <p14:tracePt t="80881" x="5402263" y="4286250"/>
          <p14:tracePt t="80898" x="5429250" y="4295775"/>
          <p14:tracePt t="80915" x="5429250" y="4303713"/>
          <p14:tracePt t="80931" x="5446713" y="4303713"/>
        </p14:tracePtLst>
      </p14:laserTraceLst>
    </p:ext>
  </p:extLs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E5283-1B4C-15B3-06E5-94E1CCD10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CD1E9C-E423-AB63-B887-CE2525BF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A25524-A185-04C0-E230-26958B6A2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 dirty="0"/>
              <a:t>1E Random variables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29867-ACFB-8BA3-E7BA-F2A5606F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716CD-E076-BB7E-3697-F12F3789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43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673223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FE8D-15A1-CE4C-2ACC-6A5E7153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F729-C3F1-3BE3-347B-F6D427040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127F1-4FC8-D61F-BDE8-815C822A6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525" y="2621210"/>
            <a:ext cx="7332275" cy="223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618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1F2D-5729-D30E-019D-496FD9AE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probability distributions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F84E-D9B0-D2D7-BB0B-E175E0CA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DCFB9-C8E7-5E89-0625-A028FC77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1" y="3252129"/>
            <a:ext cx="6339646" cy="29737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129BB5-A9ED-7EC6-E2AE-DD944CA5E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494" y="1532229"/>
            <a:ext cx="3660346" cy="8807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95B4FC-02AE-492F-ABAD-3E9B419B7EDF}"/>
              </a:ext>
            </a:extLst>
          </p:cNvPr>
          <p:cNvSpPr/>
          <p:nvPr/>
        </p:nvSpPr>
        <p:spPr>
          <a:xfrm>
            <a:off x="530352" y="1532229"/>
            <a:ext cx="10012680" cy="3634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Replace with binomial distribution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522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FF10-ABE2-7B23-165D-1B99CA27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 distribution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D989-1EC5-2009-3D24-4F233AD1E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4F85E8-8B87-0092-FF63-11D5B8B9B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84" y="1540880"/>
            <a:ext cx="4973675" cy="745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667974-534F-F9C2-B60A-650F94D74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59" y="2420937"/>
            <a:ext cx="5464013" cy="4077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1788BD-B1AA-445C-38EA-5197EEA27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435" y="2567865"/>
            <a:ext cx="4686706" cy="17222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FB89D6-1543-3647-BD65-6711EF3716B2}"/>
              </a:ext>
            </a:extLst>
          </p:cNvPr>
          <p:cNvSpPr/>
          <p:nvPr/>
        </p:nvSpPr>
        <p:spPr>
          <a:xfrm>
            <a:off x="530352" y="1532229"/>
            <a:ext cx="10012680" cy="3634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Replace with binomial distribution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2163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E3B7-396A-8FDA-F265-00ADAC52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samples from a distribution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26A8-310A-BB31-6C08-71430A8F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FA298-9B12-DEEA-E5EE-0D71921A3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2" y="2326601"/>
            <a:ext cx="9151339" cy="1432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235B35-A5E4-AB2D-EA06-9DEDBEC7C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30" y="3727928"/>
            <a:ext cx="5997169" cy="27652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FF555B-E3F2-1CB2-8F6B-5E22F328C8E4}"/>
              </a:ext>
            </a:extLst>
          </p:cNvPr>
          <p:cNvSpPr/>
          <p:nvPr/>
        </p:nvSpPr>
        <p:spPr>
          <a:xfrm>
            <a:off x="530352" y="1532229"/>
            <a:ext cx="10012680" cy="3634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Replace with binomial distribution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98660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044D-42EF-CCE5-4402-DC3A73EF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random variables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F35E-6D4F-C813-CC70-F5BBD27A5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455F1-165E-3862-8207-C9B014D95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3" y="2350815"/>
            <a:ext cx="5316820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4EE0A4-2E60-DD5C-D1CD-36FC1AAC5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985" y="1027906"/>
            <a:ext cx="6295993" cy="3166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0B5D8B-8672-B654-6EB9-0F36D5108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" y="5394582"/>
            <a:ext cx="3633996" cy="85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5B1E50-25F1-173E-D829-E1F804D2C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605" y="4408334"/>
            <a:ext cx="5319221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271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1CCB1-43F1-800A-D60B-4ADF5AA0A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4405-31EA-8F95-CE55-FF883D44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random variables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DDAC0-B215-5647-6A10-A0633198F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75DCC7-DC07-B02A-8EF8-FF52A5FDF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2110432"/>
            <a:ext cx="3633996" cy="85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D1EC30-D529-8B4B-0116-D2DC268D0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377" y="2537201"/>
            <a:ext cx="5916224" cy="2551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0E7DF-78A0-A3C4-1100-B933E2DBA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44" y="3657411"/>
            <a:ext cx="4981132" cy="265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5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7F5E9F-27E1-89FE-7AF6-5406FB04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2CD95E-6D2E-8169-C86D-94B7C1B85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8000" dirty="0"/>
              <a:t>1A What is data</a:t>
            </a:r>
            <a:endParaRPr lang="en-IL" sz="8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A718C-4AC9-D3CF-171D-42A8B3BC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6E101-5769-B94A-B984-0E1A6934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5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433594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C0AF-CA46-25B1-FD3D-2B40800D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 functions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2445E-DDDA-3845-19F0-2A30FC32E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72590-A2B9-7CFE-4EAB-DCD65D297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287071" cy="381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82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422FA-9AA3-2555-2A74-DEA4801ED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B11B0A-0D73-9F70-9E22-9445BD3E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A0383A-1525-E759-FD5A-87DA4D772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en-US" sz="7200" dirty="0"/>
              <a:t>1F Characterizing distributions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9DA0C-8CE4-5F60-4BAD-C710649D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D9CED-E98D-23DC-5061-0EBA326A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51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8442670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Describing the distribution with one number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1700214"/>
            <a:ext cx="8229600" cy="2232025"/>
          </a:xfrm>
        </p:spPr>
        <p:txBody>
          <a:bodyPr/>
          <a:lstStyle/>
          <a:p>
            <a:pPr eaLnBrk="1" hangingPunct="1"/>
            <a:r>
              <a:rPr lang="en-US" altLang="en-US" dirty="0"/>
              <a:t>We want to use a single number to describe the distribution</a:t>
            </a:r>
          </a:p>
          <a:p>
            <a:pPr eaLnBrk="1" hangingPunct="1"/>
            <a:r>
              <a:rPr lang="en-US" altLang="en-US" dirty="0"/>
              <a:t>We can choose it</a:t>
            </a:r>
          </a:p>
          <a:p>
            <a:pPr eaLnBrk="1" hangingPunct="1"/>
            <a:r>
              <a:rPr lang="en-US" altLang="en-US" dirty="0"/>
              <a:t>Where is the ‘middle’ of the data?</a:t>
            </a:r>
          </a:p>
        </p:txBody>
      </p:sp>
      <p:sp>
        <p:nvSpPr>
          <p:cNvPr id="890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890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AFB267-0278-4423-8DD3-5D10A10EAE78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52</a:t>
            </a:fld>
            <a:r>
              <a:rPr lang="en-US" altLang="en-US" sz="1400"/>
              <a:t> /  72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Describing the distribution with one number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1700214"/>
            <a:ext cx="8229600" cy="22320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Where is the ‘middle’ of the distribution?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Three common measures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Median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Mean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There are others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We use a different one to calculate your homework score</a:t>
            </a:r>
          </a:p>
        </p:txBody>
      </p:sp>
      <p:sp>
        <p:nvSpPr>
          <p:cNvPr id="921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921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B1F74C-D4FC-4D5D-B0A5-4AA662F193D4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53</a:t>
            </a:fld>
            <a:r>
              <a:rPr lang="en-US" altLang="en-US" sz="1400"/>
              <a:t> /  72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than one mode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It is possible to have more than one mode</a:t>
            </a:r>
          </a:p>
          <a:p>
            <a:pPr eaLnBrk="1" hangingPunct="1"/>
            <a:r>
              <a:rPr lang="en-US" altLang="en-US" dirty="0"/>
              <a:t>This often means that the distribution combines two different sources</a:t>
            </a:r>
          </a:p>
        </p:txBody>
      </p:sp>
      <p:sp>
        <p:nvSpPr>
          <p:cNvPr id="1003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1003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28FA80-B96C-4FB2-87B5-F17D6E890F09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54</a:t>
            </a:fld>
            <a:r>
              <a:rPr lang="en-US" altLang="en-US" sz="1400"/>
              <a:t> /  72</a:t>
            </a:r>
          </a:p>
        </p:txBody>
      </p:sp>
      <p:pic>
        <p:nvPicPr>
          <p:cNvPr id="10035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3881438"/>
            <a:ext cx="3673475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100359" name="Text Box 5"/>
          <p:cNvSpPr txBox="1">
            <a:spLocks noChangeArrowheads="1"/>
          </p:cNvSpPr>
          <p:nvPr/>
        </p:nvSpPr>
        <p:spPr bwMode="auto">
          <a:xfrm>
            <a:off x="1919288" y="328453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BE1402"/>
                </a:solidFill>
              </a:rPr>
              <a:t>Modes</a:t>
            </a:r>
          </a:p>
        </p:txBody>
      </p:sp>
      <p:sp>
        <p:nvSpPr>
          <p:cNvPr id="100360" name="Line 6"/>
          <p:cNvSpPr>
            <a:spLocks noChangeShapeType="1"/>
          </p:cNvSpPr>
          <p:nvPr/>
        </p:nvSpPr>
        <p:spPr bwMode="auto">
          <a:xfrm>
            <a:off x="2717801" y="3500438"/>
            <a:ext cx="1008063" cy="1079500"/>
          </a:xfrm>
          <a:prstGeom prst="line">
            <a:avLst/>
          </a:prstGeom>
          <a:noFill/>
          <a:ln w="28575">
            <a:solidFill>
              <a:srgbClr val="BE140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1" name="Line 7"/>
          <p:cNvSpPr>
            <a:spLocks noChangeShapeType="1"/>
          </p:cNvSpPr>
          <p:nvPr/>
        </p:nvSpPr>
        <p:spPr bwMode="auto">
          <a:xfrm>
            <a:off x="2717800" y="3500438"/>
            <a:ext cx="1944688" cy="1079500"/>
          </a:xfrm>
          <a:prstGeom prst="line">
            <a:avLst/>
          </a:prstGeom>
          <a:noFill/>
          <a:ln w="28575">
            <a:solidFill>
              <a:srgbClr val="BE140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Unimodal and multimodal distributions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4508500"/>
            <a:ext cx="8229600" cy="1944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mode is the point with the largest probability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We usually take multi-modal data to be selected from different unimodal distributions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So </a:t>
            </a:r>
            <a:r>
              <a:rPr lang="en-US" altLang="en-US" sz="2400" b="1" dirty="0"/>
              <a:t>we</a:t>
            </a:r>
            <a:r>
              <a:rPr lang="en-US" altLang="en-US" sz="2400" dirty="0"/>
              <a:t> will usually only deal with unimodal data</a:t>
            </a:r>
          </a:p>
        </p:txBody>
      </p:sp>
      <p:sp>
        <p:nvSpPr>
          <p:cNvPr id="10240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1024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DDDEF6-AC73-4E2C-81A0-A02C5D02985B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55</a:t>
            </a:fld>
            <a:r>
              <a:rPr lang="en-US" altLang="en-US" sz="1400"/>
              <a:t> /  72</a:t>
            </a:r>
          </a:p>
        </p:txBody>
      </p:sp>
      <p:pic>
        <p:nvPicPr>
          <p:cNvPr id="10240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700213"/>
            <a:ext cx="30226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0240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8" y="1700213"/>
            <a:ext cx="30226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02408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888" y="1700213"/>
            <a:ext cx="30226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Measures of central tendency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71651"/>
            <a:ext cx="8229600" cy="1223963"/>
          </a:xfrm>
        </p:spPr>
        <p:txBody>
          <a:bodyPr/>
          <a:lstStyle/>
          <a:p>
            <a:pPr eaLnBrk="1" hangingPunct="1"/>
            <a:r>
              <a:rPr lang="en-US" altLang="en-US"/>
              <a:t>Notice the difference between the mean, the median, and the mode</a:t>
            </a:r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1044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1CD814-7DC7-433A-8781-3CDC56DE7AFF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56</a:t>
            </a:fld>
            <a:r>
              <a:rPr lang="en-US" altLang="en-US" sz="1400"/>
              <a:t> /  72</a:t>
            </a:r>
          </a:p>
        </p:txBody>
      </p:sp>
      <p:pic>
        <p:nvPicPr>
          <p:cNvPr id="10445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2889250"/>
            <a:ext cx="3792538" cy="28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279651" y="5949951"/>
            <a:ext cx="31229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/>
              <a:t>Which is better?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Representing a distribution with two numbers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71651"/>
            <a:ext cx="8229600" cy="1223963"/>
          </a:xfrm>
        </p:spPr>
        <p:txBody>
          <a:bodyPr/>
          <a:lstStyle/>
          <a:p>
            <a:pPr eaLnBrk="1" hangingPunct="1"/>
            <a:r>
              <a:rPr lang="en-US" altLang="en-US" sz="2400"/>
              <a:t>The first number: where is the center?</a:t>
            </a:r>
          </a:p>
          <a:p>
            <a:pPr eaLnBrk="1" hangingPunct="1"/>
            <a:r>
              <a:rPr lang="en-US" altLang="en-US" sz="2400"/>
              <a:t>The second number: how close to the center are we?</a:t>
            </a:r>
          </a:p>
        </p:txBody>
      </p:sp>
      <p:sp>
        <p:nvSpPr>
          <p:cNvPr id="1075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1075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1CDDAB-F604-42E8-A908-F0F88C5207F9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57</a:t>
            </a:fld>
            <a:r>
              <a:rPr lang="en-US" altLang="en-US" sz="1400"/>
              <a:t> /  72</a:t>
            </a:r>
          </a:p>
        </p:txBody>
      </p:sp>
      <p:pic>
        <p:nvPicPr>
          <p:cNvPr id="10752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330575"/>
            <a:ext cx="316865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7" name="Line 6"/>
          <p:cNvSpPr>
            <a:spLocks noChangeShapeType="1"/>
          </p:cNvSpPr>
          <p:nvPr/>
        </p:nvSpPr>
        <p:spPr bwMode="auto">
          <a:xfrm flipH="1" flipV="1">
            <a:off x="4872038" y="5634039"/>
            <a:ext cx="647700" cy="865187"/>
          </a:xfrm>
          <a:prstGeom prst="line">
            <a:avLst/>
          </a:prstGeom>
          <a:noFill/>
          <a:ln w="38100">
            <a:solidFill>
              <a:srgbClr val="BE140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8" name="Text Box 7"/>
          <p:cNvSpPr txBox="1">
            <a:spLocks noChangeArrowheads="1"/>
          </p:cNvSpPr>
          <p:nvPr/>
        </p:nvSpPr>
        <p:spPr bwMode="auto">
          <a:xfrm>
            <a:off x="5538788" y="6283325"/>
            <a:ext cx="1287532" cy="369332"/>
          </a:xfrm>
          <a:prstGeom prst="rect">
            <a:avLst/>
          </a:prstGeom>
          <a:noFill/>
          <a:ln w="19050">
            <a:solidFill>
              <a:srgbClr val="BE140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center</a:t>
            </a:r>
          </a:p>
        </p:txBody>
      </p:sp>
      <p:sp>
        <p:nvSpPr>
          <p:cNvPr id="107529" name="Line 8"/>
          <p:cNvSpPr>
            <a:spLocks noChangeShapeType="1"/>
          </p:cNvSpPr>
          <p:nvPr/>
        </p:nvSpPr>
        <p:spPr bwMode="auto">
          <a:xfrm>
            <a:off x="4511676" y="4986338"/>
            <a:ext cx="576263" cy="0"/>
          </a:xfrm>
          <a:prstGeom prst="line">
            <a:avLst/>
          </a:prstGeom>
          <a:noFill/>
          <a:ln w="57150">
            <a:solidFill>
              <a:srgbClr val="BE140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0" name="Line 9"/>
          <p:cNvSpPr>
            <a:spLocks noChangeShapeType="1"/>
          </p:cNvSpPr>
          <p:nvPr/>
        </p:nvSpPr>
        <p:spPr bwMode="auto">
          <a:xfrm flipV="1">
            <a:off x="4800600" y="3041650"/>
            <a:ext cx="1150938" cy="1944688"/>
          </a:xfrm>
          <a:prstGeom prst="line">
            <a:avLst/>
          </a:prstGeom>
          <a:noFill/>
          <a:ln w="28575">
            <a:solidFill>
              <a:srgbClr val="BE140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1" name="Text Box 10"/>
          <p:cNvSpPr txBox="1">
            <a:spLocks noChangeArrowheads="1"/>
          </p:cNvSpPr>
          <p:nvPr/>
        </p:nvSpPr>
        <p:spPr bwMode="auto">
          <a:xfrm>
            <a:off x="5932489" y="2846388"/>
            <a:ext cx="1697901" cy="369332"/>
          </a:xfrm>
          <a:prstGeom prst="rect">
            <a:avLst/>
          </a:prstGeom>
          <a:noFill/>
          <a:ln w="19050">
            <a:solidFill>
              <a:srgbClr val="BE140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dispersion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Representing the distribution with two numbers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71650"/>
            <a:ext cx="8229600" cy="1519238"/>
          </a:xfrm>
        </p:spPr>
        <p:txBody>
          <a:bodyPr/>
          <a:lstStyle/>
          <a:p>
            <a:pPr eaLnBrk="1" hangingPunct="1"/>
            <a:r>
              <a:rPr lang="en-US" altLang="en-US"/>
              <a:t>Center and spread</a:t>
            </a:r>
          </a:p>
          <a:p>
            <a:pPr eaLnBrk="1" hangingPunct="1"/>
            <a:r>
              <a:rPr lang="en-US" altLang="en-US"/>
              <a:t>Again, we have different measures</a:t>
            </a:r>
          </a:p>
          <a:p>
            <a:pPr lvl="1" eaLnBrk="1" hangingPunct="1"/>
            <a:r>
              <a:rPr lang="en-US" altLang="en-US"/>
              <a:t>The standard deviation is the most commonly used</a:t>
            </a:r>
          </a:p>
        </p:txBody>
      </p:sp>
      <p:sp>
        <p:nvSpPr>
          <p:cNvPr id="1116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1116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1A4FC5-14B2-468D-A941-33A3E518B4A6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58</a:t>
            </a:fld>
            <a:r>
              <a:rPr lang="en-US" altLang="en-US" sz="1400"/>
              <a:t> /  72</a:t>
            </a:r>
          </a:p>
        </p:txBody>
      </p:sp>
      <p:sp>
        <p:nvSpPr>
          <p:cNvPr id="110598" name="Text Box 4"/>
          <p:cNvSpPr txBox="1">
            <a:spLocks noChangeArrowheads="1"/>
          </p:cNvSpPr>
          <p:nvPr/>
        </p:nvSpPr>
        <p:spPr bwMode="auto">
          <a:xfrm>
            <a:off x="2043113" y="3878263"/>
            <a:ext cx="156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variance:</a:t>
            </a:r>
          </a:p>
        </p:txBody>
      </p:sp>
      <p:graphicFrame>
        <p:nvGraphicFramePr>
          <p:cNvPr id="110599" name="Object 5"/>
          <p:cNvGraphicFramePr>
            <a:graphicFrameLocks noChangeAspect="1"/>
          </p:cNvGraphicFramePr>
          <p:nvPr/>
        </p:nvGraphicFramePr>
        <p:xfrm>
          <a:off x="3709989" y="3687763"/>
          <a:ext cx="397033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87600" imgH="469900" progId="Equation.DSMT4">
                  <p:embed/>
                </p:oleObj>
              </mc:Choice>
              <mc:Fallback>
                <p:oleObj name="Equation" r:id="rId3" imgW="2387600" imgH="469900" progId="Equation.DSMT4">
                  <p:embed/>
                  <p:pic>
                    <p:nvPicPr>
                      <p:cNvPr id="1105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9" y="3687763"/>
                        <a:ext cx="3970337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0" name="Text Box 6"/>
          <p:cNvSpPr txBox="1">
            <a:spLocks noChangeArrowheads="1"/>
          </p:cNvSpPr>
          <p:nvPr/>
        </p:nvSpPr>
        <p:spPr bwMode="auto">
          <a:xfrm>
            <a:off x="2043113" y="4832351"/>
            <a:ext cx="257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standard deviation:</a:t>
            </a:r>
          </a:p>
        </p:txBody>
      </p:sp>
      <p:graphicFrame>
        <p:nvGraphicFramePr>
          <p:cNvPr id="110601" name="Object 7"/>
          <p:cNvGraphicFramePr>
            <a:graphicFrameLocks noChangeAspect="1"/>
          </p:cNvGraphicFramePr>
          <p:nvPr/>
        </p:nvGraphicFramePr>
        <p:xfrm>
          <a:off x="4643438" y="4773614"/>
          <a:ext cx="9715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83947" imgH="253890" progId="Equation.DSMT4">
                  <p:embed/>
                </p:oleObj>
              </mc:Choice>
              <mc:Fallback>
                <p:oleObj name="Equation" r:id="rId5" imgW="583947" imgH="253890" progId="Equation.DSMT4">
                  <p:embed/>
                  <p:pic>
                    <p:nvPicPr>
                      <p:cNvPr id="11060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773614"/>
                        <a:ext cx="9715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2" name="Text Box 9"/>
          <p:cNvSpPr txBox="1">
            <a:spLocks noChangeArrowheads="1"/>
          </p:cNvSpPr>
          <p:nvPr/>
        </p:nvSpPr>
        <p:spPr bwMode="auto">
          <a:xfrm>
            <a:off x="2052638" y="5516563"/>
            <a:ext cx="254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absolute deviation:</a:t>
            </a:r>
          </a:p>
        </p:txBody>
      </p:sp>
      <p:graphicFrame>
        <p:nvGraphicFramePr>
          <p:cNvPr id="110603" name="Object 12"/>
          <p:cNvGraphicFramePr>
            <a:graphicFrameLocks noChangeAspect="1"/>
          </p:cNvGraphicFramePr>
          <p:nvPr/>
        </p:nvGraphicFramePr>
        <p:xfrm>
          <a:off x="4722813" y="5351891"/>
          <a:ext cx="25558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36480" imgH="469800" progId="Equation.DSMT4">
                  <p:embed/>
                </p:oleObj>
              </mc:Choice>
              <mc:Fallback>
                <p:oleObj name="Equation" r:id="rId7" imgW="1536480" imgH="469800" progId="Equation.DSMT4">
                  <p:embed/>
                  <p:pic>
                    <p:nvPicPr>
                      <p:cNvPr id="11060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3" y="5351891"/>
                        <a:ext cx="25558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4" name="Text Box 13"/>
          <p:cNvSpPr txBox="1">
            <a:spLocks noChangeArrowheads="1"/>
          </p:cNvSpPr>
          <p:nvPr/>
        </p:nvSpPr>
        <p:spPr bwMode="auto">
          <a:xfrm>
            <a:off x="2052638" y="6157913"/>
            <a:ext cx="848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inter-quartile interval: The difference between 0.75 and 0.25 of the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8" grpId="0"/>
      <p:bldP spid="110600" grpId="0"/>
      <p:bldP spid="110602" grpId="0"/>
      <p:bldP spid="11060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Representing more details about the distribution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71650"/>
            <a:ext cx="8229600" cy="3602038"/>
          </a:xfrm>
        </p:spPr>
        <p:txBody>
          <a:bodyPr/>
          <a:lstStyle/>
          <a:p>
            <a:pPr eaLnBrk="1" hangingPunct="1"/>
            <a:r>
              <a:rPr lang="en-US" altLang="en-US"/>
              <a:t>What should we use?</a:t>
            </a:r>
          </a:p>
          <a:p>
            <a:pPr eaLnBrk="1" hangingPunct="1"/>
            <a:r>
              <a:rPr lang="en-US" altLang="en-US"/>
              <a:t>Skewness</a:t>
            </a:r>
          </a:p>
          <a:p>
            <a:pPr lvl="1" eaLnBrk="1" hangingPunct="1"/>
            <a:r>
              <a:rPr lang="en-US" altLang="en-US"/>
              <a:t>How symmetric is the data?</a:t>
            </a:r>
          </a:p>
          <a:p>
            <a:pPr eaLnBrk="1" hangingPunct="1"/>
            <a:r>
              <a:rPr lang="en-US" altLang="en-US"/>
              <a:t>Kurtosis </a:t>
            </a:r>
          </a:p>
          <a:p>
            <a:pPr lvl="1" eaLnBrk="1" hangingPunct="1"/>
            <a:r>
              <a:rPr lang="en-US" altLang="en-US"/>
              <a:t>How sharp is the peak?</a:t>
            </a:r>
          </a:p>
        </p:txBody>
      </p:sp>
      <p:sp>
        <p:nvSpPr>
          <p:cNvPr id="1146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1146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588999-B0E8-4CF0-9E39-2E826D4B28E7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59</a:t>
            </a:fld>
            <a:r>
              <a:rPr lang="en-US" altLang="en-US" sz="1400"/>
              <a:t> /  72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2E18-427F-2C8C-C71C-FA01ED38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00782" cy="1325563"/>
          </a:xfrm>
        </p:spPr>
        <p:txBody>
          <a:bodyPr/>
          <a:lstStyle/>
          <a:p>
            <a:r>
              <a:rPr lang="en-US" dirty="0"/>
              <a:t>What is statistics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99FA6-7716-F882-5345-1E58E5CBF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928533" cy="4351338"/>
          </a:xfrm>
        </p:spPr>
        <p:txBody>
          <a:bodyPr>
            <a:normAutofit/>
          </a:bodyPr>
          <a:lstStyle/>
          <a:p>
            <a:r>
              <a:rPr lang="en-US" sz="4000" dirty="0"/>
              <a:t>Collecting</a:t>
            </a:r>
          </a:p>
          <a:p>
            <a:r>
              <a:rPr lang="en-US" sz="4000" dirty="0"/>
              <a:t>Organizing</a:t>
            </a:r>
          </a:p>
          <a:p>
            <a:r>
              <a:rPr lang="en-US" sz="4000" dirty="0"/>
              <a:t>Analyzing</a:t>
            </a:r>
          </a:p>
          <a:p>
            <a:r>
              <a:rPr lang="en-US" sz="4000" dirty="0"/>
              <a:t>Interpreting</a:t>
            </a:r>
            <a:endParaRPr lang="en-IL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14A43-38FC-7091-0E57-521B231C8F40}"/>
              </a:ext>
            </a:extLst>
          </p:cNvPr>
          <p:cNvSpPr txBox="1"/>
          <p:nvPr/>
        </p:nvSpPr>
        <p:spPr>
          <a:xfrm>
            <a:off x="3953933" y="1490133"/>
            <a:ext cx="2760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</a:t>
            </a:r>
            <a:endParaRPr lang="en-IL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85B13-30E1-C66C-E906-44319160856F}"/>
              </a:ext>
            </a:extLst>
          </p:cNvPr>
          <p:cNvSpPr txBox="1"/>
          <p:nvPr/>
        </p:nvSpPr>
        <p:spPr>
          <a:xfrm>
            <a:off x="3953932" y="2187656"/>
            <a:ext cx="2760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</a:t>
            </a:r>
            <a:endParaRPr lang="en-IL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D4E05-7A5F-9B8F-8267-8436142AC76D}"/>
              </a:ext>
            </a:extLst>
          </p:cNvPr>
          <p:cNvSpPr txBox="1"/>
          <p:nvPr/>
        </p:nvSpPr>
        <p:spPr>
          <a:xfrm>
            <a:off x="3953931" y="2885179"/>
            <a:ext cx="2760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</a:t>
            </a:r>
            <a:endParaRPr lang="en-IL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5A0D8-65BB-E4DE-C081-D396082DCDE0}"/>
              </a:ext>
            </a:extLst>
          </p:cNvPr>
          <p:cNvSpPr txBox="1"/>
          <p:nvPr/>
        </p:nvSpPr>
        <p:spPr>
          <a:xfrm>
            <a:off x="3953931" y="3582702"/>
            <a:ext cx="2760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</a:t>
            </a:r>
            <a:endParaRPr lang="en-IL" sz="6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CE5C3F-86A5-3CD9-86A8-B8D3583E55F7}"/>
              </a:ext>
            </a:extLst>
          </p:cNvPr>
          <p:cNvSpPr txBox="1">
            <a:spLocks/>
          </p:cNvSpPr>
          <p:nvPr/>
        </p:nvSpPr>
        <p:spPr>
          <a:xfrm>
            <a:off x="6384636" y="365125"/>
            <a:ext cx="51007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Its two main goals</a:t>
            </a:r>
            <a:endParaRPr lang="en-I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218FFC1-67A0-14BE-65E7-11BDF11C8B6B}"/>
              </a:ext>
            </a:extLst>
          </p:cNvPr>
          <p:cNvSpPr txBox="1">
            <a:spLocks/>
          </p:cNvSpPr>
          <p:nvPr/>
        </p:nvSpPr>
        <p:spPr>
          <a:xfrm>
            <a:off x="6384636" y="1825625"/>
            <a:ext cx="58073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Exploratory data analysis</a:t>
            </a:r>
          </a:p>
          <a:p>
            <a:r>
              <a:rPr lang="en-US" sz="4000" dirty="0"/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8431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Measure of assymetry: Skewness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1703388" y="4365626"/>
            <a:ext cx="4906962" cy="2232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For the </a:t>
            </a:r>
            <a:r>
              <a:rPr lang="en-US" altLang="en-US" sz="2000">
                <a:solidFill>
                  <a:schemeClr val="accent2"/>
                </a:solidFill>
              </a:rPr>
              <a:t>normal distribution</a:t>
            </a:r>
            <a:r>
              <a:rPr lang="en-US" altLang="en-US" sz="2000"/>
              <a:t>, we only need mean and variance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For any other distribution, it will vary in </a:t>
            </a:r>
            <a:r>
              <a:rPr lang="en-US" altLang="en-US" sz="2000">
                <a:solidFill>
                  <a:schemeClr val="accent2"/>
                </a:solidFill>
              </a:rPr>
              <a:t>either skewness or kurtosis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Skewness measures the symmetry</a:t>
            </a:r>
            <a:r>
              <a:rPr lang="en-US" altLang="en-US" sz="2000"/>
              <a:t> of the distribution</a:t>
            </a:r>
          </a:p>
        </p:txBody>
      </p:sp>
      <p:sp>
        <p:nvSpPr>
          <p:cNvPr id="1167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1167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90C17B-727A-4556-AEF5-84B417B32316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60</a:t>
            </a:fld>
            <a:r>
              <a:rPr lang="en-US" altLang="en-US" sz="1400"/>
              <a:t> /  72</a:t>
            </a:r>
          </a:p>
        </p:txBody>
      </p:sp>
      <p:graphicFrame>
        <p:nvGraphicFramePr>
          <p:cNvPr id="116742" name="Object 7"/>
          <p:cNvGraphicFramePr>
            <a:graphicFrameLocks noChangeAspect="1"/>
          </p:cNvGraphicFramePr>
          <p:nvPr/>
        </p:nvGraphicFramePr>
        <p:xfrm>
          <a:off x="6826250" y="4745038"/>
          <a:ext cx="3532188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26920" imgH="393480" progId="Equation.DSMT4">
                  <p:embed/>
                </p:oleObj>
              </mc:Choice>
              <mc:Fallback>
                <p:oleObj name="Equation" r:id="rId3" imgW="1726920" imgH="393480" progId="Equation.DSMT4">
                  <p:embed/>
                  <p:pic>
                    <p:nvPicPr>
                      <p:cNvPr id="11674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0" y="4745038"/>
                        <a:ext cx="3532188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43" name="Picture 8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84314"/>
            <a:ext cx="3036888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16744" name="Picture 9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4" y="1484314"/>
            <a:ext cx="3036887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16745" name="Picture 10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4" y="1484314"/>
            <a:ext cx="3036887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Sharpness of peak: Kurtosis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1774825" y="4005264"/>
            <a:ext cx="4402138" cy="2592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Kurtosis measures the size of the tails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This also captures the pointiness of the peak</a:t>
            </a:r>
          </a:p>
        </p:txBody>
      </p:sp>
      <p:sp>
        <p:nvSpPr>
          <p:cNvPr id="1187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Data analysis, 2022-2, Lecture 1</a:t>
            </a:r>
          </a:p>
        </p:txBody>
      </p:sp>
      <p:sp>
        <p:nvSpPr>
          <p:cNvPr id="1187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F232D0-F740-4D37-846B-84E8A91ADAF5}" type="slidenum">
              <a:rPr lang="he-IL" altLang="en-US" sz="1400"/>
              <a:pPr>
                <a:spcBef>
                  <a:spcPct val="0"/>
                </a:spcBef>
                <a:buFontTx/>
                <a:buNone/>
              </a:pPr>
              <a:t>61</a:t>
            </a:fld>
            <a:r>
              <a:rPr lang="en-US" altLang="en-US" sz="1400"/>
              <a:t> /  72</a:t>
            </a:r>
          </a:p>
        </p:txBody>
      </p:sp>
      <p:graphicFrame>
        <p:nvGraphicFramePr>
          <p:cNvPr id="118790" name="Object 7"/>
          <p:cNvGraphicFramePr>
            <a:graphicFrameLocks noChangeAspect="1"/>
          </p:cNvGraphicFramePr>
          <p:nvPr/>
        </p:nvGraphicFramePr>
        <p:xfrm>
          <a:off x="6311900" y="4622800"/>
          <a:ext cx="40846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66600" imgH="393480" progId="Equation.DSMT4">
                  <p:embed/>
                </p:oleObj>
              </mc:Choice>
              <mc:Fallback>
                <p:oleObj name="Equation" r:id="rId3" imgW="1866600" imgH="393480" progId="Equation.DSMT4">
                  <p:embed/>
                  <p:pic>
                    <p:nvPicPr>
                      <p:cNvPr id="11879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4622800"/>
                        <a:ext cx="40846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879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26" y="1484314"/>
            <a:ext cx="3178175" cy="238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18792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14" y="1484314"/>
            <a:ext cx="3178175" cy="238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118793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484314"/>
            <a:ext cx="3178175" cy="238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E4DD-5BE7-251D-03E1-5C6AA04A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05D7A-95F8-6E6E-05C7-B1AD1F761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1E0D6-715F-81B7-F5C7-1AFAD0D06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122" y="1581260"/>
            <a:ext cx="8946038" cy="484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182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D03F-1386-FFFF-9FB8-3727CF8D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0E59-0B27-D1E1-E8D2-67F196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8FB38-F6C8-A105-F16D-64FC1B7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 dirty="0"/>
              <a:t>1F Conditional probability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08107-1062-6438-39DF-3EC98E8B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5A1-06F1-03C0-D58C-B662FCC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63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244368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D868-F644-64A6-C13B-6224DD78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A4096-B2F7-E23A-7AA2-AD83404A6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D3C37-9CDD-D7C7-FEB9-FE9793DCE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97" y="2479015"/>
            <a:ext cx="3691465" cy="1424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E31820-B55D-227C-F472-89B1A41F3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569" y="1825625"/>
            <a:ext cx="4463764" cy="427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73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Baye’s</a:t>
            </a:r>
            <a:r>
              <a:rPr lang="en-US" dirty="0"/>
              <a:t> rule</a:t>
            </a:r>
            <a:endParaRPr lang="en-GB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507624" y="1891602"/>
          <a:ext cx="2140951" cy="9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469800" progId="Equation.DSMT4">
                  <p:embed/>
                </p:oleObj>
              </mc:Choice>
              <mc:Fallback>
                <p:oleObj name="Equation" r:id="rId2" imgW="1066680" imgH="469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07624" y="1891602"/>
                        <a:ext cx="2140951" cy="943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14438" y="3286125"/>
          <a:ext cx="27273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640" imgH="279360" progId="Equation.DSMT4">
                  <p:embed/>
                </p:oleObj>
              </mc:Choice>
              <mc:Fallback>
                <p:oleObj name="Equation" r:id="rId4" imgW="1358640" imgH="2793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4438" y="3286125"/>
                        <a:ext cx="2727325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207896" y="1891602"/>
          <a:ext cx="2140951" cy="9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680" imgH="469800" progId="Equation.DSMT4">
                  <p:embed/>
                </p:oleObj>
              </mc:Choice>
              <mc:Fallback>
                <p:oleObj name="Equation" r:id="rId6" imgW="1066680" imgH="469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07896" y="1891602"/>
                        <a:ext cx="2140951" cy="943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914710" y="3286125"/>
          <a:ext cx="27273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58640" imgH="279360" progId="Equation.DSMT4">
                  <p:embed/>
                </p:oleObj>
              </mc:Choice>
              <mc:Fallback>
                <p:oleObj name="Equation" r:id="rId8" imgW="1358640" imgH="2793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14710" y="3286125"/>
                        <a:ext cx="2727325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649538" y="4298950"/>
          <a:ext cx="33639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76160" imgH="279360" progId="Equation.DSMT4">
                  <p:embed/>
                </p:oleObj>
              </mc:Choice>
              <mc:Fallback>
                <p:oleObj name="Equation" r:id="rId10" imgW="1676160" imgH="2793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49538" y="4298950"/>
                        <a:ext cx="3363912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55925" y="5244656"/>
          <a:ext cx="2751138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71600" imgH="495000" progId="Equation.DSMT4">
                  <p:embed/>
                </p:oleObj>
              </mc:Choice>
              <mc:Fallback>
                <p:oleObj name="Equation" r:id="rId12" imgW="1371600" imgH="4950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55925" y="5244656"/>
                        <a:ext cx="2751138" cy="995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707063" y="5219255"/>
          <a:ext cx="2624138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07880" imgH="520560" progId="Equation.DSMT4">
                  <p:embed/>
                </p:oleObj>
              </mc:Choice>
              <mc:Fallback>
                <p:oleObj name="Equation" r:id="rId14" imgW="1307880" imgH="52056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07063" y="5219255"/>
                        <a:ext cx="2624138" cy="104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384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to data and models</a:t>
            </a:r>
            <a:endParaRPr lang="en-GB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087438" y="1827212"/>
          <a:ext cx="351472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480" imgH="520560" progId="Equation.DSMT4">
                  <p:embed/>
                </p:oleObj>
              </mc:Choice>
              <mc:Fallback>
                <p:oleObj name="Equation" r:id="rId2" imgW="1752480" imgH="52056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87438" y="1827212"/>
                        <a:ext cx="3514725" cy="104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362455"/>
              </p:ext>
            </p:extLst>
          </p:nvPr>
        </p:nvGraphicFramePr>
        <p:xfrm>
          <a:off x="4906963" y="2898775"/>
          <a:ext cx="5957887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71800" imgH="583920" progId="Equation.DSMT4">
                  <p:embed/>
                </p:oleObj>
              </mc:Choice>
              <mc:Fallback>
                <p:oleObj name="Equation" r:id="rId4" imgW="2971800" imgH="5839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06963" y="2898775"/>
                        <a:ext cx="5957887" cy="1173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Arrow 4"/>
          <p:cNvSpPr/>
          <p:nvPr/>
        </p:nvSpPr>
        <p:spPr>
          <a:xfrm>
            <a:off x="4837175" y="2065892"/>
            <a:ext cx="1821372" cy="568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6436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F8360-1187-AB3F-8E1B-22F658FA6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A59B-E364-E741-CFBD-3DAED845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use </a:t>
            </a:r>
            <a:r>
              <a:rPr lang="en-US" dirty="0" err="1"/>
              <a:t>Baye’s</a:t>
            </a:r>
            <a:r>
              <a:rPr lang="en-US" dirty="0"/>
              <a:t> rule to update our models</a:t>
            </a:r>
            <a:endParaRPr lang="en-GB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35F5A3B-CC4A-88BC-24D0-B7025174E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345283"/>
              </p:ext>
            </p:extLst>
          </p:nvPr>
        </p:nvGraphicFramePr>
        <p:xfrm>
          <a:off x="5229895" y="2914860"/>
          <a:ext cx="6222862" cy="122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583920" progId="Equation.DSMT4">
                  <p:embed/>
                </p:oleObj>
              </mc:Choice>
              <mc:Fallback>
                <p:oleObj name="Equation" r:id="rId2" imgW="2971800" imgH="5839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35F5A3B-CC4A-88BC-24D0-B7025174E1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29895" y="2914860"/>
                        <a:ext cx="6222862" cy="1225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65BB742-817F-8B14-BD56-742C89FBE6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235" r="25904" b="9101"/>
          <a:stretch/>
        </p:blipFill>
        <p:spPr>
          <a:xfrm>
            <a:off x="590550" y="1738898"/>
            <a:ext cx="4479149" cy="389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E1B3-6E92-6641-E108-7182D291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Truth to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30736-DC21-AA3B-C40B-BA9248CF8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8745" cy="4351338"/>
          </a:xfrm>
        </p:spPr>
        <p:txBody>
          <a:bodyPr/>
          <a:lstStyle/>
          <a:p>
            <a:r>
              <a:rPr lang="en-US" dirty="0"/>
              <a:t>Francis Bacon</a:t>
            </a:r>
          </a:p>
          <a:p>
            <a:pPr lvl="1"/>
            <a:r>
              <a:rPr lang="en-US" i="1" dirty="0"/>
              <a:t>Novum Organum</a:t>
            </a:r>
            <a:r>
              <a:rPr lang="en-US" dirty="0"/>
              <a:t> 1620</a:t>
            </a:r>
          </a:p>
          <a:p>
            <a:pPr lvl="1"/>
            <a:r>
              <a:rPr lang="en-US" b="1" dirty="0"/>
              <a:t>Facts</a:t>
            </a:r>
            <a:r>
              <a:rPr lang="en-US" dirty="0"/>
              <a:t> and </a:t>
            </a:r>
            <a:r>
              <a:rPr lang="en-US" b="1" dirty="0"/>
              <a:t>observations</a:t>
            </a:r>
            <a:r>
              <a:rPr lang="en-US" dirty="0"/>
              <a:t> give us evidence</a:t>
            </a:r>
          </a:p>
          <a:p>
            <a:r>
              <a:rPr lang="en-US" dirty="0"/>
              <a:t>Pierre-Simon Laplace</a:t>
            </a:r>
          </a:p>
          <a:p>
            <a:pPr lvl="1"/>
            <a:r>
              <a:rPr lang="en-US" i="1" dirty="0" err="1"/>
              <a:t>Theorie</a:t>
            </a:r>
            <a:r>
              <a:rPr lang="en-US" i="1" dirty="0"/>
              <a:t> </a:t>
            </a:r>
            <a:r>
              <a:rPr lang="en-US" i="1" dirty="0" err="1"/>
              <a:t>analytique</a:t>
            </a:r>
            <a:r>
              <a:rPr lang="en-US" i="1" dirty="0"/>
              <a:t> des probabilities</a:t>
            </a:r>
            <a:r>
              <a:rPr lang="en-US" dirty="0"/>
              <a:t> 1812</a:t>
            </a:r>
          </a:p>
          <a:p>
            <a:pPr lvl="1"/>
            <a:r>
              <a:rPr lang="en-US" b="1" dirty="0"/>
              <a:t>Observations</a:t>
            </a:r>
            <a:r>
              <a:rPr lang="en-US" dirty="0"/>
              <a:t> are </a:t>
            </a:r>
            <a:r>
              <a:rPr lang="en-US" b="1" dirty="0"/>
              <a:t>givens</a:t>
            </a:r>
            <a:r>
              <a:rPr lang="en-US" dirty="0"/>
              <a:t>, but they are uncertain</a:t>
            </a:r>
          </a:p>
          <a:p>
            <a:r>
              <a:rPr lang="en-US" dirty="0"/>
              <a:t>Carl Friedrich Gauss </a:t>
            </a:r>
          </a:p>
          <a:p>
            <a:pPr lvl="1"/>
            <a:r>
              <a:rPr lang="en-US" i="1" dirty="0"/>
              <a:t>Theoria motor </a:t>
            </a:r>
            <a:r>
              <a:rPr lang="en-US" i="1" dirty="0" err="1"/>
              <a:t>corporum</a:t>
            </a:r>
            <a:r>
              <a:rPr lang="en-US" i="1" dirty="0"/>
              <a:t> </a:t>
            </a:r>
            <a:r>
              <a:rPr lang="en-US" i="1" dirty="0" err="1"/>
              <a:t>coelestium</a:t>
            </a:r>
            <a:r>
              <a:rPr lang="en-US" i="1" dirty="0"/>
              <a:t> </a:t>
            </a:r>
            <a:r>
              <a:rPr lang="en-US" dirty="0"/>
              <a:t>1809</a:t>
            </a:r>
          </a:p>
          <a:p>
            <a:pPr lvl="1"/>
            <a:r>
              <a:rPr lang="en-US" dirty="0"/>
              <a:t>Process </a:t>
            </a:r>
            <a:r>
              <a:rPr lang="en-US" b="1" dirty="0"/>
              <a:t>givens</a:t>
            </a:r>
            <a:r>
              <a:rPr lang="en-US" dirty="0"/>
              <a:t> to improve </a:t>
            </a:r>
            <a:r>
              <a:rPr lang="en-US" b="1" dirty="0"/>
              <a:t>estimates</a:t>
            </a:r>
          </a:p>
          <a:p>
            <a:pPr lvl="1"/>
            <a:r>
              <a:rPr lang="en-US" dirty="0"/>
              <a:t>In Latin: </a:t>
            </a:r>
            <a:r>
              <a:rPr lang="en-US" b="1" dirty="0"/>
              <a:t>givens</a:t>
            </a:r>
            <a:r>
              <a:rPr lang="en-US" dirty="0"/>
              <a:t> is </a:t>
            </a:r>
            <a:r>
              <a:rPr lang="en-US" b="1" dirty="0"/>
              <a:t>data</a:t>
            </a:r>
            <a:endParaRPr lang="en-IL" dirty="0"/>
          </a:p>
        </p:txBody>
      </p:sp>
      <p:pic>
        <p:nvPicPr>
          <p:cNvPr id="5" name="Picture 4" descr="A person sitting at a table with a telescope&#10;&#10;AI-generated content may be incorrect.">
            <a:extLst>
              <a:ext uri="{FF2B5EF4-FFF2-40B4-BE49-F238E27FC236}">
                <a16:creationId xmlns:a16="http://schemas.microsoft.com/office/drawing/2014/main" id="{748352AB-9DAE-8641-B7A1-280526B0963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509" y="759691"/>
            <a:ext cx="3946236" cy="394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9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B772-2A6C-3595-574E-E5216455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gives birth to statistics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857E-6AA0-FCDF-A9FB-80778051A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274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Adolphe </a:t>
            </a:r>
            <a:r>
              <a:rPr lang="en-US" dirty="0" err="1"/>
              <a:t>Quetelet</a:t>
            </a:r>
            <a:endParaRPr lang="en-US" dirty="0"/>
          </a:p>
          <a:p>
            <a:pPr lvl="1"/>
            <a:r>
              <a:rPr lang="en-US" i="1" dirty="0"/>
              <a:t>Sur </a:t>
            </a:r>
            <a:r>
              <a:rPr lang="en-US" i="1" dirty="0" err="1"/>
              <a:t>l’homme</a:t>
            </a:r>
            <a:r>
              <a:rPr lang="en-US" dirty="0"/>
              <a:t> 1835</a:t>
            </a:r>
          </a:p>
          <a:p>
            <a:pPr lvl="1"/>
            <a:r>
              <a:rPr lang="en-US" dirty="0"/>
              <a:t>Data on heights implies an “average man”</a:t>
            </a:r>
          </a:p>
          <a:p>
            <a:r>
              <a:rPr lang="en-US" dirty="0"/>
              <a:t>Francis Galton</a:t>
            </a:r>
          </a:p>
          <a:p>
            <a:pPr lvl="1"/>
            <a:r>
              <a:rPr lang="en-US" i="1" dirty="0"/>
              <a:t>Hereditary Genius</a:t>
            </a:r>
            <a:r>
              <a:rPr lang="en-US" dirty="0"/>
              <a:t> 1869</a:t>
            </a:r>
          </a:p>
          <a:p>
            <a:pPr lvl="1"/>
            <a:r>
              <a:rPr lang="en-US" dirty="0"/>
              <a:t>Multi-variate data</a:t>
            </a:r>
          </a:p>
          <a:p>
            <a:pPr lvl="1"/>
            <a:r>
              <a:rPr lang="en-US" dirty="0"/>
              <a:t>Variability and co-variance</a:t>
            </a:r>
          </a:p>
          <a:p>
            <a:r>
              <a:rPr lang="en-US" dirty="0"/>
              <a:t>Karl Pearson</a:t>
            </a:r>
          </a:p>
          <a:p>
            <a:pPr lvl="1"/>
            <a:r>
              <a:rPr lang="en-US" i="1" dirty="0"/>
              <a:t>The Grammar of Science</a:t>
            </a:r>
            <a:r>
              <a:rPr lang="en-US" dirty="0"/>
              <a:t> 1892</a:t>
            </a:r>
          </a:p>
          <a:p>
            <a:pPr lvl="1"/>
            <a:r>
              <a:rPr lang="en-US" dirty="0"/>
              <a:t>Using data to establish scientific truth</a:t>
            </a:r>
          </a:p>
          <a:p>
            <a:r>
              <a:rPr lang="en-US" dirty="0"/>
              <a:t>Ronald Fisher</a:t>
            </a:r>
          </a:p>
          <a:p>
            <a:pPr lvl="1"/>
            <a:r>
              <a:rPr lang="en-US" i="1" dirty="0"/>
              <a:t>The Design of Experiments</a:t>
            </a:r>
            <a:r>
              <a:rPr lang="en-US" dirty="0"/>
              <a:t> 1935</a:t>
            </a:r>
          </a:p>
          <a:p>
            <a:pPr lvl="1"/>
            <a:r>
              <a:rPr lang="en-US" dirty="0"/>
              <a:t>Data is not given; it is generated by design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4461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0B1A-5C8F-CE56-D90D-20329B11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Reality, Data, and Models</a:t>
            </a:r>
            <a:endParaRPr lang="en-I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60E4E0-2988-6DEF-1B0A-128ED4538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53" y="1690688"/>
            <a:ext cx="6254930" cy="1804265"/>
          </a:xfrm>
        </p:spPr>
        <p:txBody>
          <a:bodyPr>
            <a:normAutofit/>
          </a:bodyPr>
          <a:lstStyle/>
          <a:p>
            <a:r>
              <a:rPr lang="en-US" dirty="0"/>
              <a:t>Experiments produce data from reality</a:t>
            </a:r>
          </a:p>
          <a:p>
            <a:r>
              <a:rPr lang="en-US" dirty="0"/>
              <a:t>Data updates models of reality</a:t>
            </a:r>
          </a:p>
          <a:p>
            <a:r>
              <a:rPr lang="en-US" dirty="0"/>
              <a:t>Models lead to further experiments</a:t>
            </a:r>
            <a:endParaRPr lang="en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AC264B-5B97-240F-7E59-8840A3E851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35" r="25904" b="9101"/>
          <a:stretch/>
        </p:blipFill>
        <p:spPr>
          <a:xfrm>
            <a:off x="6379779" y="1655983"/>
            <a:ext cx="5370787" cy="46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272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2|0.2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0.2|18|18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2124</Words>
  <Application>Microsoft Office PowerPoint</Application>
  <PresentationFormat>Widescreen</PresentationFormat>
  <Paragraphs>447</Paragraphs>
  <Slides>67</Slides>
  <Notes>19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8" baseType="lpstr">
      <vt:lpstr>宋体</vt:lpstr>
      <vt:lpstr>-apple-system</vt:lpstr>
      <vt:lpstr>Arial</vt:lpstr>
      <vt:lpstr>Calibri</vt:lpstr>
      <vt:lpstr>Calibri Light</vt:lpstr>
      <vt:lpstr>Helvetica Neue</vt:lpstr>
      <vt:lpstr>Open Sans</vt:lpstr>
      <vt:lpstr>OTNEJMScalaSansLF</vt:lpstr>
      <vt:lpstr>Wingdings</vt:lpstr>
      <vt:lpstr>Office Theme</vt:lpstr>
      <vt:lpstr>Equation</vt:lpstr>
      <vt:lpstr>Statistics 367-1-4361 Probabilities</vt:lpstr>
      <vt:lpstr>Course goals</vt:lpstr>
      <vt:lpstr>Bayesian Analysis with Python </vt:lpstr>
      <vt:lpstr>Grading</vt:lpstr>
      <vt:lpstr>PowerPoint Presentation</vt:lpstr>
      <vt:lpstr>What is statistics</vt:lpstr>
      <vt:lpstr>From Truth to Data</vt:lpstr>
      <vt:lpstr>Data gives birth to statistics</vt:lpstr>
      <vt:lpstr>Reality, Data, and Models</vt:lpstr>
      <vt:lpstr>Reality, Data, and Models</vt:lpstr>
      <vt:lpstr>Sources of data in biomedical engineering</vt:lpstr>
      <vt:lpstr>Uses of data in biomedical engineering</vt:lpstr>
      <vt:lpstr>An example</vt:lpstr>
      <vt:lpstr>What is data</vt:lpstr>
      <vt:lpstr>What is data</vt:lpstr>
      <vt:lpstr>What is data</vt:lpstr>
      <vt:lpstr>PowerPoint Presentation</vt:lpstr>
      <vt:lpstr>Imperfect data</vt:lpstr>
      <vt:lpstr>Imperfect data</vt:lpstr>
      <vt:lpstr>Imperfect data</vt:lpstr>
      <vt:lpstr>Imperfect data</vt:lpstr>
      <vt:lpstr>Key issues in measurement</vt:lpstr>
      <vt:lpstr>Precision</vt:lpstr>
      <vt:lpstr>Validity</vt:lpstr>
      <vt:lpstr>Reliability</vt:lpstr>
      <vt:lpstr>Data Ethics</vt:lpstr>
      <vt:lpstr>Strategies for ethical data use</vt:lpstr>
      <vt:lpstr>PowerPoint Presentation</vt:lpstr>
      <vt:lpstr>Continuous data</vt:lpstr>
      <vt:lpstr>Categorical data</vt:lpstr>
      <vt:lpstr>Ordinal data</vt:lpstr>
      <vt:lpstr>Combining different data types</vt:lpstr>
      <vt:lpstr>PowerPoint Presentation</vt:lpstr>
      <vt:lpstr>A basic approach</vt:lpstr>
      <vt:lpstr>To get this basic approach to work</vt:lpstr>
      <vt:lpstr>Definition of Probability (from Measure theory)</vt:lpstr>
      <vt:lpstr>What does P(A) mean?</vt:lpstr>
      <vt:lpstr>Example: political futures</vt:lpstr>
      <vt:lpstr>Another example: price of bitcoin</vt:lpstr>
      <vt:lpstr>What does P(A) mean?</vt:lpstr>
      <vt:lpstr>What does P(A) mean?</vt:lpstr>
      <vt:lpstr>de Finetti’s Dutch Book (1975)</vt:lpstr>
      <vt:lpstr>PowerPoint Presentation</vt:lpstr>
      <vt:lpstr>Random variables</vt:lpstr>
      <vt:lpstr>Parameterized probability distributions</vt:lpstr>
      <vt:lpstr>Exploring a distribution</vt:lpstr>
      <vt:lpstr>Generating samples from a distribution</vt:lpstr>
      <vt:lpstr>Continuous random variables</vt:lpstr>
      <vt:lpstr>Continuous random variables</vt:lpstr>
      <vt:lpstr>Cumulative distribution functions</vt:lpstr>
      <vt:lpstr>PowerPoint Presentation</vt:lpstr>
      <vt:lpstr>Describing the distribution with one number</vt:lpstr>
      <vt:lpstr>Describing the distribution with one number</vt:lpstr>
      <vt:lpstr>More than one mode</vt:lpstr>
      <vt:lpstr>Unimodal and multimodal distributions</vt:lpstr>
      <vt:lpstr>Measures of central tendency</vt:lpstr>
      <vt:lpstr>Representing a distribution with two numbers</vt:lpstr>
      <vt:lpstr>Representing the distribution with two numbers</vt:lpstr>
      <vt:lpstr>Representing more details about the distribution</vt:lpstr>
      <vt:lpstr>Measure of assymetry: Skewness</vt:lpstr>
      <vt:lpstr>Sharpness of peak: Kurtosis</vt:lpstr>
      <vt:lpstr>PowerPoint Presentation</vt:lpstr>
      <vt:lpstr>PowerPoint Presentation</vt:lpstr>
      <vt:lpstr>PowerPoint Presentation</vt:lpstr>
      <vt:lpstr>Baye’s rule</vt:lpstr>
      <vt:lpstr>Applied to data and models</vt:lpstr>
      <vt:lpstr>We will use Baye’s rule to update our models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2</cp:revision>
  <dcterms:created xsi:type="dcterms:W3CDTF">2016-03-07T06:16:50Z</dcterms:created>
  <dcterms:modified xsi:type="dcterms:W3CDTF">2025-03-10T10:43:04Z</dcterms:modified>
</cp:coreProperties>
</file>