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513" r:id="rId3"/>
    <p:sldId id="681" r:id="rId4"/>
    <p:sldId id="319" r:id="rId5"/>
    <p:sldId id="687" r:id="rId6"/>
    <p:sldId id="440" r:id="rId7"/>
    <p:sldId id="688" r:id="rId8"/>
    <p:sldId id="689" r:id="rId9"/>
    <p:sldId id="690" r:id="rId10"/>
    <p:sldId id="691" r:id="rId11"/>
    <p:sldId id="692" r:id="rId12"/>
    <p:sldId id="701" r:id="rId13"/>
    <p:sldId id="702" r:id="rId14"/>
    <p:sldId id="694" r:id="rId15"/>
    <p:sldId id="696" r:id="rId16"/>
    <p:sldId id="697" r:id="rId17"/>
    <p:sldId id="695" r:id="rId18"/>
    <p:sldId id="693" r:id="rId19"/>
    <p:sldId id="698" r:id="rId20"/>
    <p:sldId id="699" r:id="rId21"/>
    <p:sldId id="700" r:id="rId22"/>
    <p:sldId id="703" r:id="rId23"/>
    <p:sldId id="705" r:id="rId24"/>
    <p:sldId id="707" r:id="rId25"/>
    <p:sldId id="708" r:id="rId26"/>
    <p:sldId id="710" r:id="rId27"/>
    <p:sldId id="711" r:id="rId28"/>
    <p:sldId id="706" r:id="rId29"/>
    <p:sldId id="712" r:id="rId30"/>
    <p:sldId id="718" r:id="rId31"/>
    <p:sldId id="704" r:id="rId32"/>
    <p:sldId id="713" r:id="rId33"/>
    <p:sldId id="715" r:id="rId34"/>
    <p:sldId id="714" r:id="rId35"/>
    <p:sldId id="716" r:id="rId36"/>
    <p:sldId id="717" r:id="rId37"/>
    <p:sldId id="719" r:id="rId38"/>
    <p:sldId id="720" r:id="rId39"/>
    <p:sldId id="721" r:id="rId40"/>
    <p:sldId id="72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898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176CD-15D1-4787-BBAA-B7F61FF9E394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755F2-1724-4A9A-9963-AF329A739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792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72BB13-6C3F-4B49-8DC9-C1247F20279C}" type="slidenum">
              <a:rPr lang="he-IL"/>
              <a:pPr/>
              <a:t>6</a:t>
            </a:fld>
            <a:endParaRPr lang="en-US"/>
          </a:p>
        </p:txBody>
      </p:sp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81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32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42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65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90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1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93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91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3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20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03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85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AF1EE-65BA-4140-B6B9-7F82C437F84A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5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3.w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31.wmf"/><Relationship Id="rId26" Type="http://schemas.openxmlformats.org/officeDocument/2006/relationships/image" Target="../media/image35.w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22.bin"/><Relationship Id="rId25" Type="http://schemas.openxmlformats.org/officeDocument/2006/relationships/oleObject" Target="../embeddings/oleObject26.bin"/><Relationship Id="rId2" Type="http://schemas.openxmlformats.org/officeDocument/2006/relationships/image" Target="../media/image8.png"/><Relationship Id="rId16" Type="http://schemas.openxmlformats.org/officeDocument/2006/relationships/image" Target="../media/image30.wmf"/><Relationship Id="rId20" Type="http://schemas.openxmlformats.org/officeDocument/2006/relationships/image" Target="../media/image3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34.wmf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9.wmf"/><Relationship Id="rId22" Type="http://schemas.openxmlformats.org/officeDocument/2006/relationships/image" Target="../media/image3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32.bin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5" Type="http://schemas.openxmlformats.org/officeDocument/2006/relationships/image" Target="../media/image42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9.emf"/><Relationship Id="rId14" Type="http://schemas.openxmlformats.org/officeDocument/2006/relationships/oleObject" Target="../embeddings/oleObject3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36.wmf"/><Relationship Id="rId7" Type="http://schemas.openxmlformats.org/officeDocument/2006/relationships/image" Target="../media/image43.wmf"/><Relationship Id="rId12" Type="http://schemas.openxmlformats.org/officeDocument/2006/relationships/image" Target="../media/image44.png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9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48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3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55.w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4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image" Target="../media/image59.wmf"/><Relationship Id="rId7" Type="http://schemas.openxmlformats.org/officeDocument/2006/relationships/image" Target="../media/image61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6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6.wmf"/><Relationship Id="rId4" Type="http://schemas.openxmlformats.org/officeDocument/2006/relationships/oleObject" Target="../embeddings/oleObject5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7.emf"/><Relationship Id="rId4" Type="http://schemas.openxmlformats.org/officeDocument/2006/relationships/oleObject" Target="../embeddings/oleObject5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3.svg"/><Relationship Id="rId4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Statistics</a:t>
            </a:r>
            <a:br>
              <a:rPr lang="en-US" dirty="0"/>
            </a:br>
            <a:r>
              <a:rPr lang="en-US" dirty="0"/>
              <a:t>367-1-4361</a:t>
            </a:r>
            <a:br>
              <a:rPr lang="en-US" dirty="0"/>
            </a:br>
            <a:r>
              <a:rPr lang="en-US" dirty="0"/>
              <a:t>Linear Models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/>
              <a:t>Opher Donchin</a:t>
            </a:r>
            <a:endParaRPr lang="en-GB" sz="5400"/>
          </a:p>
        </p:txBody>
      </p:sp>
    </p:spTree>
    <p:extLst>
      <p:ext uri="{BB962C8B-B14F-4D97-AF65-F5344CB8AC3E}">
        <p14:creationId xmlns:p14="http://schemas.microsoft.com/office/powerpoint/2010/main" val="209587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62"/>
    </mc:Choice>
    <mc:Fallback xmlns="">
      <p:transition spd="slow" advTm="88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1E25-4864-330D-7243-7D93C610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deterministic variable in the </a:t>
            </a:r>
            <a:r>
              <a:rPr lang="en-US" dirty="0" err="1"/>
              <a:t>idata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8E70-108A-7D34-96B6-643F15CB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7307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This can be a large object</a:t>
            </a:r>
          </a:p>
          <a:p>
            <a:r>
              <a:rPr lang="en-US" dirty="0"/>
              <a:t>Which can be recalculated if necessary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7390CB-14C9-4167-99E8-6E17A05C2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164" y="2691326"/>
            <a:ext cx="7755288" cy="394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3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430AF-9A6E-EF12-AA7C-B59D424A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Posteriors are distributions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6A78D-8254-5575-6E80-2BFAD3BFD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1935"/>
            <a:ext cx="10515600" cy="1015028"/>
          </a:xfrm>
        </p:spPr>
        <p:txBody>
          <a:bodyPr>
            <a:normAutofit fontScale="92500"/>
          </a:bodyPr>
          <a:lstStyle/>
          <a:p>
            <a:r>
              <a:rPr lang="en-US" dirty="0"/>
              <a:t>This is a prediction about the number of bikes rented at each temperature</a:t>
            </a:r>
          </a:p>
          <a:p>
            <a:r>
              <a:rPr lang="en-US" dirty="0"/>
              <a:t>That </a:t>
            </a:r>
            <a:r>
              <a:rPr lang="en-US"/>
              <a:t>includes uncertainty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0C0929-F0D0-A952-F09D-02579BFF1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4" y="1625542"/>
            <a:ext cx="7639665" cy="2405862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AAD97A6-87F4-D755-7358-53C08FFF18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452531"/>
              </p:ext>
            </p:extLst>
          </p:nvPr>
        </p:nvGraphicFramePr>
        <p:xfrm>
          <a:off x="8701088" y="2278063"/>
          <a:ext cx="19653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6560" imgH="203040" progId="Equation.DSMT4">
                  <p:embed/>
                </p:oleObj>
              </mc:Choice>
              <mc:Fallback>
                <p:oleObj name="Equation" r:id="rId3" imgW="736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01088" y="2278063"/>
                        <a:ext cx="19653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CCED4DE-552F-00E7-D47B-3F0BE4180014}"/>
              </a:ext>
            </a:extLst>
          </p:cNvPr>
          <p:cNvSpPr txBox="1"/>
          <p:nvPr/>
        </p:nvSpPr>
        <p:spPr>
          <a:xfrm>
            <a:off x="8718191" y="2872313"/>
            <a:ext cx="99899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But also:</a:t>
            </a:r>
            <a:endParaRPr lang="he-IL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CF3C71D-0202-4BBD-94C8-6CB6EE90B2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262310"/>
              </p:ext>
            </p:extLst>
          </p:nvPr>
        </p:nvGraphicFramePr>
        <p:xfrm>
          <a:off x="9029700" y="3294063"/>
          <a:ext cx="19605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50680" imgH="203040" progId="Equation.DSMT4">
                  <p:embed/>
                </p:oleObj>
              </mc:Choice>
              <mc:Fallback>
                <p:oleObj name="Equation" r:id="rId5" imgW="850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29700" y="3294063"/>
                        <a:ext cx="1960563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89214A8-6015-F22D-6E50-CF4742AE70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365191"/>
              </p:ext>
            </p:extLst>
          </p:nvPr>
        </p:nvGraphicFramePr>
        <p:xfrm>
          <a:off x="9029700" y="3752850"/>
          <a:ext cx="19240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50680" imgH="203040" progId="Equation.DSMT4">
                  <p:embed/>
                </p:oleObj>
              </mc:Choice>
              <mc:Fallback>
                <p:oleObj name="Equation" r:id="rId7" imgW="850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29700" y="3752850"/>
                        <a:ext cx="192405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4DD1EB6-2A78-3C1C-E569-E8C0BFD3D0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712860"/>
              </p:ext>
            </p:extLst>
          </p:nvPr>
        </p:nvGraphicFramePr>
        <p:xfrm>
          <a:off x="8736900" y="1603602"/>
          <a:ext cx="1960563" cy="560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99920" imgH="228600" progId="Equation.DSMT4">
                  <p:embed/>
                </p:oleObj>
              </mc:Choice>
              <mc:Fallback>
                <p:oleObj name="Equation" r:id="rId9" imgW="799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36900" y="1603602"/>
                        <a:ext cx="1960563" cy="5601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5909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539F-4B3D-EBDA-8BA4-0533ADB2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distribution figure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A06E6-7286-844C-3A29-C9C808D37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54625"/>
            <a:ext cx="5661991" cy="3001617"/>
          </a:xfrm>
        </p:spPr>
        <p:txBody>
          <a:bodyPr>
            <a:normAutofit/>
          </a:bodyPr>
          <a:lstStyle/>
          <a:p>
            <a:r>
              <a:rPr lang="en-US" sz="2400" dirty="0"/>
              <a:t>Samples are from the </a:t>
            </a:r>
            <a:r>
              <a:rPr lang="en-US" sz="2400" b="1" dirty="0"/>
              <a:t>joint</a:t>
            </a:r>
            <a:r>
              <a:rPr lang="en-US" sz="2400" dirty="0"/>
              <a:t> distribution</a:t>
            </a:r>
          </a:p>
          <a:p>
            <a:pPr lvl="1"/>
            <a:r>
              <a:rPr lang="en-US" sz="2000" dirty="0"/>
              <a:t>Parameters may be correlated</a:t>
            </a:r>
          </a:p>
          <a:p>
            <a:pPr lvl="1"/>
            <a:r>
              <a:rPr lang="en-US" sz="2000" dirty="0"/>
              <a:t>Pair plots show these relationships</a:t>
            </a:r>
            <a:endParaRPr lang="he-I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5DC8C-F526-3A1E-3939-5720E5551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335" y="2232991"/>
            <a:ext cx="4149496" cy="4078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CDDFB3-D54B-955D-9032-6C43ECF7495B}"/>
              </a:ext>
            </a:extLst>
          </p:cNvPr>
          <p:cNvSpPr txBox="1"/>
          <p:nvPr/>
        </p:nvSpPr>
        <p:spPr>
          <a:xfrm>
            <a:off x="5719657" y="1755795"/>
            <a:ext cx="6273560" cy="27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plot_pair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idata_lb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var_names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scatter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357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E64EC-B6F9-B139-E80D-2AB0A651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of distribution of </a:t>
            </a:r>
            <a:r>
              <a:rPr lang="en-US" dirty="0" err="1"/>
              <a:t>mus</a:t>
            </a:r>
            <a:r>
              <a:rPr lang="en-US" dirty="0"/>
              <a:t> for different x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73014-3843-0A25-2F19-F45FEFACC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674"/>
            <a:ext cx="10515600" cy="626027"/>
          </a:xfrm>
        </p:spPr>
        <p:txBody>
          <a:bodyPr/>
          <a:lstStyle/>
          <a:p>
            <a:endParaRPr lang="he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4E79D-52E7-FBCC-4043-80FDC7AE1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817" y="2503276"/>
            <a:ext cx="7518745" cy="3711786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BD1A9A5-02C5-313E-3E12-2A238F76F2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460992"/>
              </p:ext>
            </p:extLst>
          </p:nvPr>
        </p:nvGraphicFramePr>
        <p:xfrm>
          <a:off x="602560" y="2886351"/>
          <a:ext cx="2190210" cy="626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59986" imgH="560900" progId="Equation.DSMT4">
                  <p:embed/>
                </p:oleObj>
              </mc:Choice>
              <mc:Fallback>
                <p:oleObj name="Equation" r:id="rId3" imgW="1959986" imgH="560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2560" y="2886351"/>
                        <a:ext cx="2190210" cy="6260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EF2CC6A-E680-6111-8742-7858905704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486605"/>
              </p:ext>
            </p:extLst>
          </p:nvPr>
        </p:nvGraphicFramePr>
        <p:xfrm>
          <a:off x="602560" y="4241730"/>
          <a:ext cx="2460092" cy="529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80800" imgH="253800" progId="Equation.DSMT4">
                  <p:embed/>
                </p:oleObj>
              </mc:Choice>
              <mc:Fallback>
                <p:oleObj name="Equation" r:id="rId5" imgW="11808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2560" y="4241730"/>
                        <a:ext cx="2460092" cy="529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11C1252-E81B-5E4D-B756-D279EEFB55EE}"/>
              </a:ext>
            </a:extLst>
          </p:cNvPr>
          <p:cNvSpPr txBox="1"/>
          <p:nvPr/>
        </p:nvSpPr>
        <p:spPr>
          <a:xfrm>
            <a:off x="602560" y="2503276"/>
            <a:ext cx="195316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The regression line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57CCE8-D7CA-8B4F-18A5-60D2535835EB}"/>
              </a:ext>
            </a:extLst>
          </p:cNvPr>
          <p:cNvSpPr txBox="1"/>
          <p:nvPr/>
        </p:nvSpPr>
        <p:spPr>
          <a:xfrm>
            <a:off x="458526" y="3755258"/>
            <a:ext cx="375006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MCMC samples for the regression line</a:t>
            </a:r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8E45E-78B7-098C-D006-5E2F5E20D3BA}"/>
              </a:ext>
            </a:extLst>
          </p:cNvPr>
          <p:cNvSpPr txBox="1"/>
          <p:nvPr/>
        </p:nvSpPr>
        <p:spPr>
          <a:xfrm>
            <a:off x="602560" y="4937178"/>
            <a:ext cx="3234860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Calculated from MCMC samples </a:t>
            </a:r>
          </a:p>
          <a:p>
            <a:r>
              <a:rPr lang="en-US" dirty="0"/>
              <a:t>of the parameters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69324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2D6D5-E581-417F-0550-015CA351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the uncertainty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CB6B2-1D83-8D02-AA33-8FCF5874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99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multiple samples from the posterior</a:t>
            </a:r>
          </a:p>
          <a:p>
            <a:pPr lvl="1"/>
            <a:r>
              <a:rPr lang="en-US" dirty="0"/>
              <a:t>Each red line is an MCMC sample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36733-24AA-BB05-0A27-14B049B7A9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403"/>
          <a:stretch/>
        </p:blipFill>
        <p:spPr>
          <a:xfrm>
            <a:off x="6243484" y="2539349"/>
            <a:ext cx="5614220" cy="4161334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A3C65AD-BF3A-24D8-1DBA-1F9FD73CB0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544256"/>
              </p:ext>
            </p:extLst>
          </p:nvPr>
        </p:nvGraphicFramePr>
        <p:xfrm>
          <a:off x="804863" y="3797300"/>
          <a:ext cx="244792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58640" imgH="457200" progId="Equation.DSMT4">
                  <p:embed/>
                </p:oleObj>
              </mc:Choice>
              <mc:Fallback>
                <p:oleObj name="Equation" r:id="rId3" imgW="13586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4863" y="3797300"/>
                        <a:ext cx="2447925" cy="823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81E040C-EA31-74BB-4A1F-69D7434BDF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322083"/>
              </p:ext>
            </p:extLst>
          </p:nvPr>
        </p:nvGraphicFramePr>
        <p:xfrm>
          <a:off x="500063" y="3133725"/>
          <a:ext cx="4106862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47840" imgH="253800" progId="Equation.DSMT4">
                  <p:embed/>
                </p:oleObj>
              </mc:Choice>
              <mc:Fallback>
                <p:oleObj name="Equation" r:id="rId5" imgW="22478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0063" y="3133725"/>
                        <a:ext cx="4106862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4DD5D81-0370-3CB4-9A99-DFEAD75BB0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365309"/>
              </p:ext>
            </p:extLst>
          </p:nvPr>
        </p:nvGraphicFramePr>
        <p:xfrm>
          <a:off x="1976331" y="4819650"/>
          <a:ext cx="1440795" cy="67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45760" imgH="253800" progId="Equation.DSMT4">
                  <p:embed/>
                </p:oleObj>
              </mc:Choice>
              <mc:Fallback>
                <p:oleObj name="Equation" r:id="rId7" imgW="5457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76331" y="4819650"/>
                        <a:ext cx="1440795" cy="670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8023565-6F20-AEBE-A02C-66B23833CC84}"/>
              </a:ext>
            </a:extLst>
          </p:cNvPr>
          <p:cNvSpPr txBox="1"/>
          <p:nvPr/>
        </p:nvSpPr>
        <p:spPr>
          <a:xfrm>
            <a:off x="534219" y="4994015"/>
            <a:ext cx="118814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Mean line:</a:t>
            </a:r>
            <a:endParaRPr lang="he-IL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A78CE24-4858-DD07-398E-AEB8C0C2E6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834855"/>
              </p:ext>
            </p:extLst>
          </p:nvPr>
        </p:nvGraphicFramePr>
        <p:xfrm>
          <a:off x="1158875" y="5867400"/>
          <a:ext cx="36861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38000" imgH="253800" progId="Equation.DSMT4">
                  <p:embed/>
                </p:oleObj>
              </mc:Choice>
              <mc:Fallback>
                <p:oleObj name="Equation" r:id="rId9" imgW="1638000" imgH="253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4DD5D81-0370-3CB4-9A99-DFEAD75BB0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58875" y="5867400"/>
                        <a:ext cx="3686175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5354441-1B47-176B-CD0F-8A40A450C5DA}"/>
              </a:ext>
            </a:extLst>
          </p:cNvPr>
          <p:cNvSpPr txBox="1"/>
          <p:nvPr/>
        </p:nvSpPr>
        <p:spPr>
          <a:xfrm>
            <a:off x="534219" y="5967876"/>
            <a:ext cx="72487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Lines: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3152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8A13F-3258-0175-86AC-B449AAD1A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08350-1517-DF66-2DA6-7AD9349F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the uncertainty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33268-AABB-3A04-B402-740386E4A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99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multiple samples from the posterior</a:t>
            </a:r>
          </a:p>
          <a:p>
            <a:pPr lvl="1"/>
            <a:r>
              <a:rPr lang="en-US" dirty="0"/>
              <a:t>Each red line is an MCMC sample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40577-AA7B-3C9C-9CA9-3AC93015C8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403"/>
          <a:stretch/>
        </p:blipFill>
        <p:spPr>
          <a:xfrm>
            <a:off x="7775600" y="2539349"/>
            <a:ext cx="4082103" cy="30257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9780C6-D4C4-8F00-4EB6-B21FC356C3B3}"/>
              </a:ext>
            </a:extLst>
          </p:cNvPr>
          <p:cNvSpPr txBox="1"/>
          <p:nvPr/>
        </p:nvSpPr>
        <p:spPr>
          <a:xfrm>
            <a:off x="216309" y="3021139"/>
            <a:ext cx="695140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extract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idata_lb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num_samples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x_plot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xr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DataArray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buNone/>
            </a:pP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    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   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plot_id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mean_line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"].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"].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x_plot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x_plot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448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7A873-C2B1-3492-7A1E-ADC643A5D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C81B3-ABB9-FEE7-B37C-AB9EF8A1B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the uncertainty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59C96-0223-418E-AE2E-29457A84E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007"/>
            <a:ext cx="10515600" cy="1140542"/>
          </a:xfrm>
        </p:spPr>
        <p:txBody>
          <a:bodyPr>
            <a:normAutofit/>
          </a:bodyPr>
          <a:lstStyle/>
          <a:p>
            <a:r>
              <a:rPr lang="en-US" dirty="0"/>
              <a:t>Using multiple samples from the posterior</a:t>
            </a:r>
          </a:p>
          <a:p>
            <a:pPr lvl="1"/>
            <a:r>
              <a:rPr lang="en-US" dirty="0"/>
              <a:t>It can all be calculated from the </a:t>
            </a:r>
            <a:r>
              <a:rPr lang="en-US" dirty="0" err="1"/>
              <a:t>idata</a:t>
            </a:r>
            <a:r>
              <a:rPr lang="en-US" dirty="0"/>
              <a:t> object</a:t>
            </a:r>
            <a:endParaRPr lang="he-IL" dirty="0"/>
          </a:p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DBFFA0-192F-643A-6639-2985A9C862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403"/>
          <a:stretch/>
        </p:blipFill>
        <p:spPr>
          <a:xfrm>
            <a:off x="7775600" y="2539349"/>
            <a:ext cx="4082103" cy="30257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B7F78B-A576-6D5F-D4A9-5CA35C7A2E3F}"/>
              </a:ext>
            </a:extLst>
          </p:cNvPr>
          <p:cNvSpPr txBox="1"/>
          <p:nvPr/>
        </p:nvSpPr>
        <p:spPr>
          <a:xfrm>
            <a:off x="216309" y="3021139"/>
            <a:ext cx="695140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extract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idata_lb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num_samples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x_plot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xr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DataArray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buNone/>
            </a:pP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    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   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plot_id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mean_line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"].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"].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x_plot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x_plot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76606B-3652-53A1-A732-AEF292E3ECAF}"/>
              </a:ext>
            </a:extLst>
          </p:cNvPr>
          <p:cNvSpPr/>
          <p:nvPr/>
        </p:nvSpPr>
        <p:spPr>
          <a:xfrm>
            <a:off x="256010" y="3021139"/>
            <a:ext cx="6793718" cy="30216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EC077B-817C-C312-49F4-614EBCD2F146}"/>
              </a:ext>
            </a:extLst>
          </p:cNvPr>
          <p:cNvSpPr/>
          <p:nvPr/>
        </p:nvSpPr>
        <p:spPr>
          <a:xfrm>
            <a:off x="256011" y="3323303"/>
            <a:ext cx="6793718" cy="106188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19DB13-5942-98F8-A7CE-36CB450F7079}"/>
              </a:ext>
            </a:extLst>
          </p:cNvPr>
          <p:cNvSpPr/>
          <p:nvPr/>
        </p:nvSpPr>
        <p:spPr>
          <a:xfrm>
            <a:off x="256010" y="4385187"/>
            <a:ext cx="6793718" cy="52111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1F73D-B519-F828-8DD4-84C2E4CB763B}"/>
              </a:ext>
            </a:extLst>
          </p:cNvPr>
          <p:cNvSpPr txBox="1"/>
          <p:nvPr/>
        </p:nvSpPr>
        <p:spPr>
          <a:xfrm>
            <a:off x="2703871" y="5496232"/>
            <a:ext cx="541757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Get 50 samples</a:t>
            </a:r>
          </a:p>
          <a:p>
            <a:r>
              <a:rPr lang="en-US" dirty="0"/>
              <a:t>Create x values with the right dimensions</a:t>
            </a:r>
          </a:p>
          <a:p>
            <a:r>
              <a:rPr lang="en-US" dirty="0"/>
              <a:t>Create the lines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9886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5" grpId="1" animBg="1"/>
      <p:bldP spid="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72780-B1AB-0A32-76CF-962BB22F7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AF50-4731-5D2A-2F00-ECCA99556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23"/>
          </a:xfrm>
        </p:spPr>
        <p:txBody>
          <a:bodyPr/>
          <a:lstStyle/>
          <a:p>
            <a:r>
              <a:rPr lang="en-US" dirty="0"/>
              <a:t>Showing the uncertainty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E25D01-0DA4-69DF-5955-AF15714687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484" y="1219218"/>
                <a:ext cx="10515600" cy="133702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Using multiple samples from the posterior</a:t>
                </a:r>
              </a:p>
              <a:p>
                <a:r>
                  <a:rPr lang="en-US" dirty="0"/>
                  <a:t>Using an HDI patch</a:t>
                </a:r>
              </a:p>
              <a:p>
                <a:pPr lvl="1"/>
                <a:r>
                  <a:rPr lang="en-US" dirty="0"/>
                  <a:t>We can calculate the HDI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 if we sampled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we can just use it</a:t>
                </a:r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E25D01-0DA4-69DF-5955-AF1571468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484" y="1219218"/>
                <a:ext cx="10515600" cy="1337026"/>
              </a:xfrm>
              <a:blipFill>
                <a:blip r:embed="rId2"/>
                <a:stretch>
                  <a:fillRect l="-812" t="-10502" b="-547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73A151C-6649-6879-03C8-663D413750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135" t="-28" r="-2732" b="28"/>
          <a:stretch/>
        </p:blipFill>
        <p:spPr>
          <a:xfrm>
            <a:off x="6538452" y="2757983"/>
            <a:ext cx="5319252" cy="3942700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1A7CC17-7231-116E-1497-3E28A28308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466410"/>
              </p:ext>
            </p:extLst>
          </p:nvPr>
        </p:nvGraphicFramePr>
        <p:xfrm>
          <a:off x="436563" y="2746376"/>
          <a:ext cx="57531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49280" imgH="253800" progId="Equation.DSMT4">
                  <p:embed/>
                </p:oleObj>
              </mc:Choice>
              <mc:Fallback>
                <p:oleObj name="Equation" r:id="rId4" imgW="3149280" imgH="2538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81E040C-EA31-74BB-4A1F-69D7434BDF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6563" y="2746376"/>
                        <a:ext cx="5753100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EA6617D-4C84-FB37-57AC-A62B9E249EAC}"/>
              </a:ext>
            </a:extLst>
          </p:cNvPr>
          <p:cNvSpPr txBox="1"/>
          <p:nvPr/>
        </p:nvSpPr>
        <p:spPr>
          <a:xfrm>
            <a:off x="655484" y="4252453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hdi_lines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hdi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idata_lb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"])</a:t>
            </a:r>
            <a:endParaRPr lang="el-GR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FE9FDF-A1A5-F36E-ACB1-5E329B2ADADF}"/>
              </a:ext>
            </a:extLst>
          </p:cNvPr>
          <p:cNvSpPr txBox="1"/>
          <p:nvPr/>
        </p:nvSpPr>
        <p:spPr>
          <a:xfrm>
            <a:off x="655484" y="4781139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np</a:t>
            </a:r>
            <a:r>
              <a:rPr lang="en-US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argsort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bikes</a:t>
            </a:r>
            <a:r>
              <a:rPr lang="en-US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temperature</a:t>
            </a:r>
            <a:r>
              <a:rPr lang="en-US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values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fill_between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hdi_lines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"][:,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hdi_lines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"][:,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7380597C-19F7-6019-25E4-5477D91C87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239283"/>
              </p:ext>
            </p:extLst>
          </p:nvPr>
        </p:nvGraphicFramePr>
        <p:xfrm>
          <a:off x="398643" y="3364672"/>
          <a:ext cx="6139809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52680" imgH="253800" progId="Equation.DSMT4">
                  <p:embed/>
                </p:oleObj>
              </mc:Choice>
              <mc:Fallback>
                <p:oleObj name="Equation" r:id="rId6" imgW="33526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8643" y="3364672"/>
                        <a:ext cx="6139809" cy="4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235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1D4A6-C81D-C12D-383C-271A6661B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A4CA-A441-F041-8E93-6995C43B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90187" cy="1325563"/>
          </a:xfrm>
        </p:spPr>
        <p:txBody>
          <a:bodyPr/>
          <a:lstStyle/>
          <a:p>
            <a:r>
              <a:rPr lang="en-US" dirty="0"/>
              <a:t>Uncertainty in means and values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CD300-FBD7-F196-2480-E7F8928BF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1934"/>
            <a:ext cx="5037663" cy="1325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is uncertainty:</a:t>
            </a:r>
          </a:p>
          <a:p>
            <a:pPr lvl="1"/>
            <a:r>
              <a:rPr lang="en-US" dirty="0"/>
              <a:t>In the mean</a:t>
            </a:r>
          </a:p>
          <a:p>
            <a:pPr lvl="1"/>
            <a:r>
              <a:rPr lang="en-US" dirty="0"/>
              <a:t>In the spread around the mean</a:t>
            </a:r>
          </a:p>
          <a:p>
            <a:pPr lvl="1"/>
            <a:r>
              <a:rPr lang="en-US" dirty="0"/>
              <a:t>In the specific values we would get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65237-63FF-201F-3CFC-0ECFBE393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531" y="299128"/>
            <a:ext cx="4847302" cy="1526498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E1D28B0-7CE4-6CB8-6F01-08C3A5BEE8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880291"/>
              </p:ext>
            </p:extLst>
          </p:nvPr>
        </p:nvGraphicFramePr>
        <p:xfrm>
          <a:off x="628804" y="2179637"/>
          <a:ext cx="19653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6560" imgH="203040" progId="Equation.DSMT4">
                  <p:embed/>
                </p:oleObj>
              </mc:Choice>
              <mc:Fallback>
                <p:oleObj name="Equation" r:id="rId3" imgW="736560" imgH="2030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AAD97A6-87F4-D755-7358-53C08FFF18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804" y="2179637"/>
                        <a:ext cx="19653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7D53635-0D0F-E965-7644-1E4CC96AFB12}"/>
              </a:ext>
            </a:extLst>
          </p:cNvPr>
          <p:cNvSpPr txBox="1"/>
          <p:nvPr/>
        </p:nvSpPr>
        <p:spPr>
          <a:xfrm>
            <a:off x="645907" y="2773887"/>
            <a:ext cx="99899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But also:</a:t>
            </a:r>
            <a:endParaRPr lang="he-IL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520849F-3485-B459-D24E-E62168027C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261951"/>
              </p:ext>
            </p:extLst>
          </p:nvPr>
        </p:nvGraphicFramePr>
        <p:xfrm>
          <a:off x="957416" y="3195637"/>
          <a:ext cx="19605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50680" imgH="203040" progId="Equation.DSMT4">
                  <p:embed/>
                </p:oleObj>
              </mc:Choice>
              <mc:Fallback>
                <p:oleObj name="Equation" r:id="rId5" imgW="850680" imgH="2030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CF3C71D-0202-4BBD-94C8-6CB6EE90B2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7416" y="3195637"/>
                        <a:ext cx="1960563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DA14D72-067C-6B45-360E-1B80A512E3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123951"/>
              </p:ext>
            </p:extLst>
          </p:nvPr>
        </p:nvGraphicFramePr>
        <p:xfrm>
          <a:off x="957416" y="3654424"/>
          <a:ext cx="19240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50680" imgH="203040" progId="Equation.DSMT4">
                  <p:embed/>
                </p:oleObj>
              </mc:Choice>
              <mc:Fallback>
                <p:oleObj name="Equation" r:id="rId7" imgW="850680" imgH="20304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89214A8-6015-F22D-6E50-CF4742AE70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57416" y="3654424"/>
                        <a:ext cx="192405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0BA87F79-4085-AA62-4AC5-3B66F7E75E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759458"/>
              </p:ext>
            </p:extLst>
          </p:nvPr>
        </p:nvGraphicFramePr>
        <p:xfrm>
          <a:off x="4527550" y="2080892"/>
          <a:ext cx="15684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60240" imgH="228600" progId="Equation.DSMT4">
                  <p:embed/>
                </p:oleObj>
              </mc:Choice>
              <mc:Fallback>
                <p:oleObj name="Equation" r:id="rId9" imgW="660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27550" y="2080892"/>
                        <a:ext cx="1568450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C9C581B-5240-09D7-DBE9-F30214A7E0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104484"/>
              </p:ext>
            </p:extLst>
          </p:nvPr>
        </p:nvGraphicFramePr>
        <p:xfrm>
          <a:off x="4527550" y="3159586"/>
          <a:ext cx="1348314" cy="466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60240" imgH="228600" progId="Equation.DSMT4">
                  <p:embed/>
                </p:oleObj>
              </mc:Choice>
              <mc:Fallback>
                <p:oleObj name="Equation" r:id="rId11" imgW="660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27550" y="3159586"/>
                        <a:ext cx="1348314" cy="466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F55BF41F-C34B-837B-F99E-CBB119B567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415162"/>
              </p:ext>
            </p:extLst>
          </p:nvPr>
        </p:nvGraphicFramePr>
        <p:xfrm>
          <a:off x="4527549" y="3709404"/>
          <a:ext cx="1348314" cy="466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660240" imgH="228600" progId="Equation.DSMT4">
                  <p:embed/>
                </p:oleObj>
              </mc:Choice>
              <mc:Fallback>
                <p:oleObj name="Equation" r:id="rId13" imgW="660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27549" y="3709404"/>
                        <a:ext cx="1348314" cy="466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03B63C1-8E94-7169-56C2-81CE24E3D8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269115"/>
              </p:ext>
            </p:extLst>
          </p:nvPr>
        </p:nvGraphicFramePr>
        <p:xfrm>
          <a:off x="6819696" y="2080891"/>
          <a:ext cx="1876624" cy="433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990360" imgH="228600" progId="Equation.DSMT4">
                  <p:embed/>
                </p:oleObj>
              </mc:Choice>
              <mc:Fallback>
                <p:oleObj name="Equation" r:id="rId15" imgW="990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19696" y="2080891"/>
                        <a:ext cx="1876624" cy="433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EED70279-D847-F191-F21C-12EAF0626A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023119"/>
              </p:ext>
            </p:extLst>
          </p:nvPr>
        </p:nvGraphicFramePr>
        <p:xfrm>
          <a:off x="9625872" y="2084066"/>
          <a:ext cx="1862865" cy="429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990360" imgH="228600" progId="Equation.DSMT4">
                  <p:embed/>
                </p:oleObj>
              </mc:Choice>
              <mc:Fallback>
                <p:oleObj name="Equation" r:id="rId17" imgW="990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625872" y="2084066"/>
                        <a:ext cx="1862865" cy="429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C06523D2-2092-C296-7915-E4863CAA4F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457423"/>
              </p:ext>
            </p:extLst>
          </p:nvPr>
        </p:nvGraphicFramePr>
        <p:xfrm>
          <a:off x="6877052" y="3134759"/>
          <a:ext cx="1876624" cy="433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990360" imgH="228600" progId="Equation.DSMT4">
                  <p:embed/>
                </p:oleObj>
              </mc:Choice>
              <mc:Fallback>
                <p:oleObj name="Equation" r:id="rId19" imgW="990360" imgH="22860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003B63C1-8E94-7169-56C2-81CE24E3D8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877052" y="3134759"/>
                        <a:ext cx="1876624" cy="433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E4646FDC-2514-8C01-4DE5-4E7A96C24D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245107"/>
              </p:ext>
            </p:extLst>
          </p:nvPr>
        </p:nvGraphicFramePr>
        <p:xfrm>
          <a:off x="9683228" y="3137934"/>
          <a:ext cx="1862865" cy="429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990360" imgH="228600" progId="Equation.DSMT4">
                  <p:embed/>
                </p:oleObj>
              </mc:Choice>
              <mc:Fallback>
                <p:oleObj name="Equation" r:id="rId21" imgW="990360" imgH="2286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EED70279-D847-F191-F21C-12EAF0626A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683228" y="3137934"/>
                        <a:ext cx="1862865" cy="429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985C4900-6D38-E9D9-150F-836065BF70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036520"/>
              </p:ext>
            </p:extLst>
          </p:nvPr>
        </p:nvGraphicFramePr>
        <p:xfrm>
          <a:off x="6877052" y="3684874"/>
          <a:ext cx="1876624" cy="433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990360" imgH="228600" progId="Equation.DSMT4">
                  <p:embed/>
                </p:oleObj>
              </mc:Choice>
              <mc:Fallback>
                <p:oleObj name="Equation" r:id="rId23" imgW="990360" imgH="22860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C06523D2-2092-C296-7915-E4863CAA4F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877052" y="3684874"/>
                        <a:ext cx="1876624" cy="433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F5FCB0F7-94CA-58BD-1E4F-0DCE82FC36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754079"/>
              </p:ext>
            </p:extLst>
          </p:nvPr>
        </p:nvGraphicFramePr>
        <p:xfrm>
          <a:off x="9683228" y="3688049"/>
          <a:ext cx="1862865" cy="429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990360" imgH="228600" progId="Equation.DSMT4">
                  <p:embed/>
                </p:oleObj>
              </mc:Choice>
              <mc:Fallback>
                <p:oleObj name="Equation" r:id="rId25" imgW="990360" imgH="22860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E4646FDC-2514-8C01-4DE5-4E7A96C24D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683228" y="3688049"/>
                        <a:ext cx="1862865" cy="429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95A96D9-A076-D5EB-8832-889F7D1927B0}"/>
              </a:ext>
            </a:extLst>
          </p:cNvPr>
          <p:cNvSpPr txBox="1"/>
          <p:nvPr/>
        </p:nvSpPr>
        <p:spPr>
          <a:xfrm>
            <a:off x="6537189" y="5387353"/>
            <a:ext cx="5064079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/>
              <a:t>What value would be surprising to us?</a:t>
            </a:r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400165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37D3-EA9B-9416-6366-2192CE17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bikes will actually be rented?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EE4BC-13FC-9B3B-4C6A-C55F2BE50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148"/>
            <a:ext cx="10515600" cy="907743"/>
          </a:xfrm>
        </p:spPr>
        <p:txBody>
          <a:bodyPr/>
          <a:lstStyle/>
          <a:p>
            <a:r>
              <a:rPr lang="en-US" dirty="0"/>
              <a:t>Posterior predictive sampling</a:t>
            </a:r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06581-3F5A-1FE0-923F-70FB383173D1}"/>
              </a:ext>
            </a:extLst>
          </p:cNvPr>
          <p:cNvSpPr txBox="1"/>
          <p:nvPr/>
        </p:nvSpPr>
        <p:spPr>
          <a:xfrm>
            <a:off x="1101212" y="2575379"/>
            <a:ext cx="751184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MCMC samples of the posterior distribution of the parameters</a:t>
            </a:r>
            <a:endParaRPr lang="he-IL" sz="20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DB28F7A-037E-ADE4-ED2E-E446816D85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943097"/>
              </p:ext>
            </p:extLst>
          </p:nvPr>
        </p:nvGraphicFramePr>
        <p:xfrm>
          <a:off x="1988164" y="3089041"/>
          <a:ext cx="17383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53800" progId="Equation.DSMT4">
                  <p:embed/>
                </p:oleObj>
              </mc:Choice>
              <mc:Fallback>
                <p:oleObj name="Equation" r:id="rId2" imgW="914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88164" y="3089041"/>
                        <a:ext cx="1738313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CA9E63-DF5F-8CCA-B5C9-349151460077}"/>
              </a:ext>
            </a:extLst>
          </p:cNvPr>
          <p:cNvSpPr txBox="1"/>
          <p:nvPr/>
        </p:nvSpPr>
        <p:spPr>
          <a:xfrm>
            <a:off x="1101212" y="3780914"/>
            <a:ext cx="751184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Samples of posterior distributions calculated from the parameters </a:t>
            </a:r>
            <a:endParaRPr lang="he-IL" sz="20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F7CEE98-75A4-2BFB-14A1-9BA6FF4515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688360"/>
              </p:ext>
            </p:extLst>
          </p:nvPr>
        </p:nvGraphicFramePr>
        <p:xfrm>
          <a:off x="1988164" y="4196061"/>
          <a:ext cx="1860507" cy="400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80800" imgH="253800" progId="Equation.DSMT4">
                  <p:embed/>
                </p:oleObj>
              </mc:Choice>
              <mc:Fallback>
                <p:oleObj name="Equation" r:id="rId4" imgW="11808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8164" y="4196061"/>
                        <a:ext cx="1860507" cy="400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9E210-7934-949A-BA54-19CAB61D668C}"/>
              </a:ext>
            </a:extLst>
          </p:cNvPr>
          <p:cNvSpPr txBox="1"/>
          <p:nvPr/>
        </p:nvSpPr>
        <p:spPr>
          <a:xfrm>
            <a:off x="1101212" y="4948614"/>
            <a:ext cx="751184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Data sampled given the posterior distributions of the parameters </a:t>
            </a:r>
            <a:endParaRPr lang="he-IL" sz="2000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0BF9178-1C5A-0184-E152-091D831DB2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008545"/>
              </p:ext>
            </p:extLst>
          </p:nvPr>
        </p:nvGraphicFramePr>
        <p:xfrm>
          <a:off x="1916113" y="5341938"/>
          <a:ext cx="200183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9720" imgH="304560" progId="Equation.DSMT4">
                  <p:embed/>
                </p:oleObj>
              </mc:Choice>
              <mc:Fallback>
                <p:oleObj name="Equation" r:id="rId6" imgW="1269720" imgH="3045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F7CEE98-75A4-2BFB-14A1-9BA6FF4515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16113" y="5341938"/>
                        <a:ext cx="2001837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A8160BF-74EC-4EBA-B303-C72D813987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070847"/>
              </p:ext>
            </p:extLst>
          </p:nvPr>
        </p:nvGraphicFramePr>
        <p:xfrm>
          <a:off x="3726477" y="3074003"/>
          <a:ext cx="2051046" cy="482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19119" imgH="381000" progId="Equation.DSMT4">
                  <p:embed/>
                </p:oleObj>
              </mc:Choice>
              <mc:Fallback>
                <p:oleObj name="Equation" r:id="rId8" imgW="1619119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26477" y="3074003"/>
                        <a:ext cx="2051046" cy="482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11AC0B2-E1DA-1EC3-1CD1-94D756DC3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364278"/>
              </p:ext>
            </p:extLst>
          </p:nvPr>
        </p:nvGraphicFramePr>
        <p:xfrm>
          <a:off x="3848671" y="4181024"/>
          <a:ext cx="1160317" cy="400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36560" imgH="253800" progId="Equation.DSMT4">
                  <p:embed/>
                </p:oleObj>
              </mc:Choice>
              <mc:Fallback>
                <p:oleObj name="Equation" r:id="rId10" imgW="736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48671" y="4181024"/>
                        <a:ext cx="1160317" cy="400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035190F-A77E-DE04-CB4B-50E285EF79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281377"/>
              </p:ext>
            </p:extLst>
          </p:nvPr>
        </p:nvGraphicFramePr>
        <p:xfrm>
          <a:off x="1497013" y="5780088"/>
          <a:ext cx="344170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06280" imgH="393480" progId="Equation.DSMT4">
                  <p:embed/>
                </p:oleObj>
              </mc:Choice>
              <mc:Fallback>
                <p:oleObj name="Equation" r:id="rId12" imgW="20062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97013" y="5780088"/>
                        <a:ext cx="3441700" cy="674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FA2AAF12-AC52-4753-9577-8E677A4A2A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712856"/>
              </p:ext>
            </p:extLst>
          </p:nvPr>
        </p:nvGraphicFramePr>
        <p:xfrm>
          <a:off x="5008988" y="5821363"/>
          <a:ext cx="12414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23600" imgH="253800" progId="Equation.DSMT4">
                  <p:embed/>
                </p:oleObj>
              </mc:Choice>
              <mc:Fallback>
                <p:oleObj name="Equation" r:id="rId14" imgW="723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008988" y="5821363"/>
                        <a:ext cx="1241425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908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AD03F-1386-FFFF-9FB8-3727CF8D4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E10E59-0B27-D1E1-E8D2-67F19613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28FB38-F6C8-A105-F16D-64FC1B7EF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5A Review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08107-1062-6438-39DF-3EC98E8B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C25A1-06F1-03C0-D58C-B662FCCB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24436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2C6C6-4F21-0D14-8FF0-C18047062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136C1-47F2-7B7E-C6A8-52B043E0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bikes will actually be rented?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F5705-F313-4B80-17CB-B8B88467F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147"/>
            <a:ext cx="10515600" cy="1325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Posterior predictive sampling</a:t>
            </a:r>
          </a:p>
          <a:p>
            <a:r>
              <a:rPr lang="en-US" dirty="0"/>
              <a:t>Practically</a:t>
            </a:r>
          </a:p>
          <a:p>
            <a:pPr lvl="1"/>
            <a:r>
              <a:rPr lang="en-US" dirty="0"/>
              <a:t>Sample from the posterior distribution of the parameters</a:t>
            </a:r>
          </a:p>
          <a:p>
            <a:pPr lvl="1"/>
            <a:r>
              <a:rPr lang="en-US" dirty="0"/>
              <a:t>Sample from the likelihood given these posterior samples</a:t>
            </a:r>
            <a:endParaRPr lang="he-IL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4E5ADF0-56C3-4D4C-EDBB-4767BEE53D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780800"/>
              </p:ext>
            </p:extLst>
          </p:nvPr>
        </p:nvGraphicFramePr>
        <p:xfrm>
          <a:off x="1004236" y="3298314"/>
          <a:ext cx="17383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53800" progId="Equation.DSMT4">
                  <p:embed/>
                </p:oleObj>
              </mc:Choice>
              <mc:Fallback>
                <p:oleObj name="Equation" r:id="rId2" imgW="914400" imgH="2538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DB28F7A-037E-ADE4-ED2E-E446816D85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4236" y="3298314"/>
                        <a:ext cx="1738313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C62EEF0-A663-7F33-DB36-6E7688A422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809058"/>
              </p:ext>
            </p:extLst>
          </p:nvPr>
        </p:nvGraphicFramePr>
        <p:xfrm>
          <a:off x="1004236" y="3949499"/>
          <a:ext cx="1860507" cy="400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80800" imgH="253800" progId="Equation.DSMT4">
                  <p:embed/>
                </p:oleObj>
              </mc:Choice>
              <mc:Fallback>
                <p:oleObj name="Equation" r:id="rId4" imgW="1180800" imgH="253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F7CEE98-75A4-2BFB-14A1-9BA6FF4515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4236" y="3949499"/>
                        <a:ext cx="1860507" cy="400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8D2266C-6527-982A-F671-C2DFAEE927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420440"/>
              </p:ext>
            </p:extLst>
          </p:nvPr>
        </p:nvGraphicFramePr>
        <p:xfrm>
          <a:off x="1035050" y="4533900"/>
          <a:ext cx="20002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9720" imgH="304560" progId="Equation.DSMT4">
                  <p:embed/>
                </p:oleObj>
              </mc:Choice>
              <mc:Fallback>
                <p:oleObj name="Equation" r:id="rId6" imgW="1269720" imgH="3045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90BF9178-1C5A-0184-E152-091D831DB2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35050" y="4533900"/>
                        <a:ext cx="2000250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18D1E07-1454-5634-A8F0-B178FC9DA1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573763"/>
              </p:ext>
            </p:extLst>
          </p:nvPr>
        </p:nvGraphicFramePr>
        <p:xfrm>
          <a:off x="2761297" y="3331865"/>
          <a:ext cx="2051046" cy="482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19119" imgH="381000" progId="Equation.DSMT4">
                  <p:embed/>
                </p:oleObj>
              </mc:Choice>
              <mc:Fallback>
                <p:oleObj name="Equation" r:id="rId8" imgW="1619119" imgH="3810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5A8160BF-74EC-4EBA-B303-C72D813987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61297" y="3331865"/>
                        <a:ext cx="2051046" cy="482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48FD5FB-F110-C729-8126-4DEAE844C4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288244"/>
              </p:ext>
            </p:extLst>
          </p:nvPr>
        </p:nvGraphicFramePr>
        <p:xfrm>
          <a:off x="2864743" y="3934462"/>
          <a:ext cx="1160317" cy="400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36560" imgH="253800" progId="Equation.DSMT4">
                  <p:embed/>
                </p:oleObj>
              </mc:Choice>
              <mc:Fallback>
                <p:oleObj name="Equation" r:id="rId10" imgW="736560" imgH="2538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11AC0B2-E1DA-1EC3-1CD1-94D756DC3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64743" y="3934462"/>
                        <a:ext cx="1160317" cy="400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7F1C81A-F83D-4B19-2260-93D47DECE726}"/>
              </a:ext>
            </a:extLst>
          </p:cNvPr>
          <p:cNvSpPr txBox="1"/>
          <p:nvPr/>
        </p:nvSpPr>
        <p:spPr>
          <a:xfrm>
            <a:off x="5427405" y="3376059"/>
            <a:ext cx="6646607" cy="4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sample_posterior_predictive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idata_lb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model_lb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                              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extend_inferencedata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286CA6E-CBC4-D236-2B04-FA177B02EAB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43707" y="3949499"/>
            <a:ext cx="5344057" cy="279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86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AC76-8653-870F-3428-F44371464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the posterior predictive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4F35A-1EA0-299B-88F9-C63CB4BD1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068"/>
            <a:ext cx="10515600" cy="986401"/>
          </a:xfrm>
        </p:spPr>
        <p:txBody>
          <a:bodyPr/>
          <a:lstStyle/>
          <a:p>
            <a:r>
              <a:rPr lang="en-US" dirty="0"/>
              <a:t>Visualize uncertainty in both posterior mean and posterior predictive</a:t>
            </a:r>
          </a:p>
          <a:p>
            <a:pPr lvl="1"/>
            <a:r>
              <a:rPr lang="en-US" dirty="0"/>
              <a:t>Also show 2 different HDIs for posterior predictive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1B4F60-9A4F-8970-E4E3-E82C953C4F3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0747" y="2812026"/>
            <a:ext cx="8939205" cy="368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6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5573B-E7BF-0A81-6238-1E206A4D2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7F48-F3D5-60F6-1493-6E45C7AB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posterior predictive is also a test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B5EE5-1B82-7D2E-E884-54DDFCE9E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068"/>
            <a:ext cx="10515600" cy="9864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50% of the data should in the 50% posterior predictive HDI</a:t>
            </a:r>
          </a:p>
          <a:p>
            <a:r>
              <a:rPr lang="en-US" dirty="0"/>
              <a:t>Posterior predictive should not have empty areas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7D7A04-4D43-F668-72E3-C482BB19EEB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0747" y="2812026"/>
            <a:ext cx="8939205" cy="368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81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08E6B-36EB-F817-D67E-E3553A74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predictive testing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A90E2-3CBC-5C0B-FDC0-D9BE9ED2B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253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Bayesian p-values</a:t>
            </a:r>
          </a:p>
          <a:p>
            <a:pPr lvl="1"/>
            <a:r>
              <a:rPr lang="en-US" dirty="0"/>
              <a:t>P-values were invented by </a:t>
            </a:r>
            <a:r>
              <a:rPr lang="en-US" dirty="0" err="1"/>
              <a:t>freqentists</a:t>
            </a:r>
            <a:endParaRPr lang="en-US" dirty="0"/>
          </a:p>
          <a:p>
            <a:pPr lvl="2"/>
            <a:r>
              <a:rPr lang="en-US" dirty="0"/>
              <a:t>And we’ll learn about them later</a:t>
            </a:r>
          </a:p>
          <a:p>
            <a:pPr lvl="1"/>
            <a:r>
              <a:rPr lang="en-US" dirty="0"/>
              <a:t>What percentage of posterior predictive values are less than actual data values?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F4D7DBF-4142-10C8-275D-7AB760D733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521022"/>
              </p:ext>
            </p:extLst>
          </p:nvPr>
        </p:nvGraphicFramePr>
        <p:xfrm>
          <a:off x="6516688" y="5396084"/>
          <a:ext cx="2808288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07880" imgH="431640" progId="Equation.DSMT4">
                  <p:embed/>
                </p:oleObj>
              </mc:Choice>
              <mc:Fallback>
                <p:oleObj name="Equation" r:id="rId2" imgW="1307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16688" y="5396084"/>
                        <a:ext cx="2808288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169E13D-7DD3-B5FC-2FC2-790093AA17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390077"/>
              </p:ext>
            </p:extLst>
          </p:nvPr>
        </p:nvGraphicFramePr>
        <p:xfrm>
          <a:off x="506973" y="4018756"/>
          <a:ext cx="4532312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61960" imgH="380880" progId="Equation.DSMT4">
                  <p:embed/>
                </p:oleObj>
              </mc:Choice>
              <mc:Fallback>
                <p:oleObj name="Equation" r:id="rId4" imgW="23619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6973" y="4018756"/>
                        <a:ext cx="4532312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F1E840A-3C0D-C40E-E969-3B9EF49DEB38}"/>
              </a:ext>
            </a:extLst>
          </p:cNvPr>
          <p:cNvSpPr txBox="1"/>
          <p:nvPr/>
        </p:nvSpPr>
        <p:spPr>
          <a:xfrm>
            <a:off x="5522874" y="3429000"/>
            <a:ext cx="4657878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For one posterior predictive dataset</a:t>
            </a:r>
            <a:endParaRPr lang="he-IL" sz="2400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D22389A7-7387-1B46-5C60-80BB068F14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546521"/>
              </p:ext>
            </p:extLst>
          </p:nvPr>
        </p:nvGraphicFramePr>
        <p:xfrm>
          <a:off x="6516688" y="3894138"/>
          <a:ext cx="3351212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62040" imgH="457200" progId="Equation.DSMT4">
                  <p:embed/>
                </p:oleObj>
              </mc:Choice>
              <mc:Fallback>
                <p:oleObj name="Equation" r:id="rId6" imgW="15620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16688" y="3894138"/>
                        <a:ext cx="3351212" cy="979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B9CDFE4-6215-8ACB-CDDB-D1E24EA2F96E}"/>
              </a:ext>
            </a:extLst>
          </p:cNvPr>
          <p:cNvSpPr txBox="1"/>
          <p:nvPr/>
        </p:nvSpPr>
        <p:spPr>
          <a:xfrm>
            <a:off x="5580737" y="4874293"/>
            <a:ext cx="463793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Across posterior predictive datasets</a:t>
            </a:r>
            <a:endParaRPr lang="he-IL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84FAF-BFEE-1F7C-89F4-F8E169D2961D}"/>
              </a:ext>
            </a:extLst>
          </p:cNvPr>
          <p:cNvSpPr txBox="1"/>
          <p:nvPr/>
        </p:nvSpPr>
        <p:spPr>
          <a:xfrm>
            <a:off x="6385319" y="6262042"/>
            <a:ext cx="3531351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is a probability distribution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4379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883E7-2A75-4578-A874-CDD06A87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distribution of Bayesian p values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C666A-CFE8-F85A-6808-7742F83F8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8777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Calculated for the bike data</a:t>
            </a:r>
          </a:p>
          <a:p>
            <a:r>
              <a:rPr lang="en-US" dirty="0"/>
              <a:t>This is a distribution over posterior predictive datasets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D25C4E-82AD-BEA4-F845-4F3A529C437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2475" y="2703325"/>
            <a:ext cx="6229631" cy="4117891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6997A7B-0689-4A83-EFB9-F8A4BCDBF9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485368"/>
              </p:ext>
            </p:extLst>
          </p:nvPr>
        </p:nvGraphicFramePr>
        <p:xfrm>
          <a:off x="838200" y="2788586"/>
          <a:ext cx="2808288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07880" imgH="431640" progId="Equation.DSMT4">
                  <p:embed/>
                </p:oleObj>
              </mc:Choice>
              <mc:Fallback>
                <p:oleObj name="Equation" r:id="rId3" imgW="1307880" imgH="4316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F4D7DBF-4142-10C8-275D-7AB760D733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788586"/>
                        <a:ext cx="2808288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461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CDB49-4A42-B73D-992C-2EB760B7E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E2FF-490D-E903-FC38-BB0241C4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theoretical Bayesian p value distribution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A44D87-9B71-5808-8CDF-D33879E2D1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97948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We want the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Under the true model, we expect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A44D87-9B71-5808-8CDF-D33879E2D1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979486"/>
              </a:xfrm>
              <a:blipFill>
                <a:blip r:embed="rId2"/>
                <a:stretch>
                  <a:fillRect l="-1043" t="-13665" b="-105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F3EE812-E4BE-FB4B-AD6C-34E50871E5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83030"/>
              </p:ext>
            </p:extLst>
          </p:nvPr>
        </p:nvGraphicFramePr>
        <p:xfrm>
          <a:off x="703263" y="2954338"/>
          <a:ext cx="3832994" cy="86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68480" imgH="444240" progId="Equation.DSMT4">
                  <p:embed/>
                </p:oleObj>
              </mc:Choice>
              <mc:Fallback>
                <p:oleObj name="Equation" r:id="rId3" imgW="19684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3263" y="2954338"/>
                        <a:ext cx="3832994" cy="86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CC1CDA2-D6DB-1CD3-B471-D2CDE6A31D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724448"/>
              </p:ext>
            </p:extLst>
          </p:nvPr>
        </p:nvGraphicFramePr>
        <p:xfrm>
          <a:off x="703262" y="4187826"/>
          <a:ext cx="5171445" cy="884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19160" imgH="482400" progId="Equation.DSMT4">
                  <p:embed/>
                </p:oleObj>
              </mc:Choice>
              <mc:Fallback>
                <p:oleObj name="Equation" r:id="rId5" imgW="28191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3262" y="4187826"/>
                        <a:ext cx="5171445" cy="8843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669BA63-C02D-61CB-4D2D-4AFF295CAF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096864"/>
              </p:ext>
            </p:extLst>
          </p:nvPr>
        </p:nvGraphicFramePr>
        <p:xfrm>
          <a:off x="703262" y="5445540"/>
          <a:ext cx="5835324" cy="872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225600" imgH="482400" progId="Equation.DSMT4">
                  <p:embed/>
                </p:oleObj>
              </mc:Choice>
              <mc:Fallback>
                <p:oleObj name="Equation" r:id="rId7" imgW="32256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3262" y="5445540"/>
                        <a:ext cx="5835324" cy="872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BB89BACF-7E29-FE40-FEF7-72A66768F6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673674"/>
              </p:ext>
            </p:extLst>
          </p:nvPr>
        </p:nvGraphicFramePr>
        <p:xfrm>
          <a:off x="6096000" y="2836267"/>
          <a:ext cx="5921188" cy="868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288960" imgH="482400" progId="Equation.DSMT4">
                  <p:embed/>
                </p:oleObj>
              </mc:Choice>
              <mc:Fallback>
                <p:oleObj name="Equation" r:id="rId9" imgW="32889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6000" y="2836267"/>
                        <a:ext cx="5921188" cy="868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552FBFEB-2E41-6402-2B8F-218CE54701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559613"/>
              </p:ext>
            </p:extLst>
          </p:nvPr>
        </p:nvGraphicFramePr>
        <p:xfrm>
          <a:off x="7872319" y="4107181"/>
          <a:ext cx="2348077" cy="868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68200" imgH="431640" progId="Equation.DSMT4">
                  <p:embed/>
                </p:oleObj>
              </mc:Choice>
              <mc:Fallback>
                <p:oleObj name="Equation" r:id="rId11" imgW="1168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872319" y="4107181"/>
                        <a:ext cx="2348077" cy="868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BE2634A-4B3B-1F31-6269-FCA32292EDF4}"/>
              </a:ext>
            </a:extLst>
          </p:cNvPr>
          <p:cNvSpPr txBox="1"/>
          <p:nvPr/>
        </p:nvSpPr>
        <p:spPr>
          <a:xfrm>
            <a:off x="7590865" y="5445540"/>
            <a:ext cx="384585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normalized binomial is nearly perfectly approximated by a Beta distribution. This is demonstrated in the notebook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41731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02649-12D7-4AE4-1769-3935BC5F6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F566F-3C5F-443D-53BB-4483E3D49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Compare empirical and theoretical distribution</a:t>
            </a:r>
            <a:endParaRPr lang="he-I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EE303-A659-CCE0-D1DA-FB45EEC83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06462"/>
          </a:xfrm>
        </p:spPr>
        <p:txBody>
          <a:bodyPr>
            <a:normAutofit/>
          </a:bodyPr>
          <a:lstStyle/>
          <a:p>
            <a:r>
              <a:rPr lang="en-US" dirty="0"/>
              <a:t>Our bike rental data is not fit well by the model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97153BC6-4819-B768-7EF9-5DFD7CEB6D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579874"/>
              </p:ext>
            </p:extLst>
          </p:nvPr>
        </p:nvGraphicFramePr>
        <p:xfrm>
          <a:off x="1313516" y="3805800"/>
          <a:ext cx="2879725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71600" imgH="431640" progId="Equation.DSMT4">
                  <p:embed/>
                </p:oleObj>
              </mc:Choice>
              <mc:Fallback>
                <p:oleObj name="Equation" r:id="rId2" imgW="1371600" imgH="43164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BB89BACF-7E29-FE40-FEF7-72A66768F6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13516" y="3805800"/>
                        <a:ext cx="2879725" cy="906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1EE4D7C-C6E5-411C-1FC4-3F85A72EAFB9}"/>
              </a:ext>
            </a:extLst>
          </p:cNvPr>
          <p:cNvSpPr txBox="1"/>
          <p:nvPr/>
        </p:nvSpPr>
        <p:spPr>
          <a:xfrm>
            <a:off x="838200" y="3260912"/>
            <a:ext cx="291137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Under the true model</a:t>
            </a:r>
            <a:endParaRPr lang="he-IL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82E6B-18B9-6FC7-1DB9-C9DB27285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218" y="2798533"/>
            <a:ext cx="5717857" cy="37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36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D61C-6E97-22FD-85BF-6550F8D4F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Arviz</a:t>
            </a:r>
            <a:r>
              <a:rPr lang="en-US" sz="4000" dirty="0"/>
              <a:t> generates a smoothed version of this plot</a:t>
            </a:r>
            <a:endParaRPr lang="he-IL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DDE982-417A-3ECB-EC01-D61D87FD6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815" y="1690688"/>
            <a:ext cx="4853828" cy="41075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AB5AD4-BEE2-3497-8C9E-ED35F8B3F2A4}"/>
              </a:ext>
            </a:extLst>
          </p:cNvPr>
          <p:cNvSpPr txBox="1"/>
          <p:nvPr/>
        </p:nvSpPr>
        <p:spPr>
          <a:xfrm>
            <a:off x="901148" y="2729891"/>
            <a:ext cx="609600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plot_bpv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idata_lb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p_value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510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729C4-5921-711B-9711-2B77D2E5C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9C68-D1A0-0836-1E44-3678F19A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statistics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6BEE3-DCC7-D3E8-BE18-DECB093DD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4617" cy="18253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Instead of comparing value by value, compare a statistic that matters</a:t>
            </a:r>
          </a:p>
          <a:p>
            <a:pPr lvl="1"/>
            <a:r>
              <a:rPr lang="en-US" dirty="0"/>
              <a:t>Calculate a “statistic” from each posterior predictive dataset</a:t>
            </a:r>
          </a:p>
          <a:p>
            <a:pPr lvl="1"/>
            <a:r>
              <a:rPr lang="en-US" dirty="0"/>
              <a:t>Compare with statistic from observed dataset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8B9D44D-A045-6850-5EC9-5E1A649EDD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596584"/>
              </p:ext>
            </p:extLst>
          </p:nvPr>
        </p:nvGraphicFramePr>
        <p:xfrm>
          <a:off x="2301773" y="5788782"/>
          <a:ext cx="2398713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17440" imgH="304560" progId="Equation.DSMT4">
                  <p:embed/>
                </p:oleObj>
              </mc:Choice>
              <mc:Fallback>
                <p:oleObj name="Equation" r:id="rId2" imgW="1117440" imgH="3045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F4D7DBF-4142-10C8-275D-7AB760D733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01773" y="5788782"/>
                        <a:ext cx="2398713" cy="652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E11361B-43FC-2016-D03B-2622E56CD7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118042"/>
              </p:ext>
            </p:extLst>
          </p:nvPr>
        </p:nvGraphicFramePr>
        <p:xfrm>
          <a:off x="838200" y="4110591"/>
          <a:ext cx="1920942" cy="640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304560" progId="Equation.DSMT4">
                  <p:embed/>
                </p:oleObj>
              </mc:Choice>
              <mc:Fallback>
                <p:oleObj name="Equation" r:id="rId4" imgW="914400" imgH="30456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6AD9EF3-E0B7-E80F-3FCC-867EE1B4EA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4110591"/>
                        <a:ext cx="1920942" cy="640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AC2471C-A4AD-71CD-6522-F2CE3529F8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424408"/>
              </p:ext>
            </p:extLst>
          </p:nvPr>
        </p:nvGraphicFramePr>
        <p:xfrm>
          <a:off x="838200" y="4949687"/>
          <a:ext cx="1463573" cy="64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09480" imgH="266400" progId="Equation.DSMT4">
                  <p:embed/>
                </p:oleObj>
              </mc:Choice>
              <mc:Fallback>
                <p:oleObj name="Equation" r:id="rId6" imgW="609480" imgH="2664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FF9D4BD-1C72-8781-1298-9871A4A8B0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200" y="4949687"/>
                        <a:ext cx="1463573" cy="640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E60D31D-8236-887C-2DE3-5CA8E1A789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325478"/>
              </p:ext>
            </p:extLst>
          </p:nvPr>
        </p:nvGraphicFramePr>
        <p:xfrm>
          <a:off x="2841761" y="4121899"/>
          <a:ext cx="1490248" cy="617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72840" imgH="279360" progId="Equation.DSMT4">
                  <p:embed/>
                </p:oleObj>
              </mc:Choice>
              <mc:Fallback>
                <p:oleObj name="Equation" r:id="rId8" imgW="672840" imgH="27936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6C5E8BD7-A19F-4814-8EE3-15AD3E9AAC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41761" y="4121899"/>
                        <a:ext cx="1490248" cy="6176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136BC97-6A87-3292-444D-33D8582847C5}"/>
              </a:ext>
            </a:extLst>
          </p:cNvPr>
          <p:cNvSpPr txBox="1"/>
          <p:nvPr/>
        </p:nvSpPr>
        <p:spPr>
          <a:xfrm>
            <a:off x="8494059" y="2122423"/>
            <a:ext cx="3697941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Statistic:</a:t>
            </a:r>
          </a:p>
          <a:p>
            <a:pPr marL="285750" indent="-285750">
              <a:buFontTx/>
              <a:buChar char="-"/>
            </a:pPr>
            <a:r>
              <a:rPr lang="en-US" dirty="0"/>
              <a:t>Something we calculate on data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Mean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Median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Percentile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Standard deviation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Etc.</a:t>
            </a:r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12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8D4B-47BD-D82C-D12D-8DB3D0C5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Posterior predictive mean and std for bike data</a:t>
            </a:r>
            <a:endParaRPr lang="he-I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B81B4-E3F8-17D2-B31A-F226F273F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39"/>
            <a:ext cx="10515600" cy="8746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Dot shows value of statistic calculated on observed data</a:t>
            </a:r>
          </a:p>
          <a:p>
            <a:r>
              <a:rPr lang="en-US" dirty="0"/>
              <a:t>Our model captures the mean but not the width of the data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47A3C-0DAB-81A7-C438-7BE70D922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3" y="2670351"/>
            <a:ext cx="4493936" cy="40178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5E9B15-B93A-6783-D106-E79D557D2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321" y="2670351"/>
            <a:ext cx="4493936" cy="396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3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870B0-ECC8-45AE-D4E3-676E55C85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F5C1D7-29ED-5239-D5EF-25540F0EA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8DF6AA-C04D-BBD6-5DAD-76574ED319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6A Linear Models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EC8F3-85B1-A364-889B-C4D467DA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97E67-480D-416E-8B4F-E8896A45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3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2529673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07AC-E806-E21E-CBF0-98BAB947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Workflow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DBC13-5F67-BD2A-F424-E51337CDA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6202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F712-CAA6-BF28-F2DD-26316D862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the normal distribution: </a:t>
            </a:r>
            <a:br>
              <a:rPr lang="en-US" dirty="0"/>
            </a:br>
            <a:r>
              <a:rPr lang="en-US" dirty="0"/>
              <a:t>Generalized Linear Models</a:t>
            </a:r>
            <a:endParaRPr lang="he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A22E4-87E5-E1CE-1B62-464624A69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 Model</a:t>
            </a: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DE9BF0-25B6-C2AF-242A-2584208A7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656108"/>
          </a:xfrm>
        </p:spPr>
        <p:txBody>
          <a:bodyPr/>
          <a:lstStyle/>
          <a:p>
            <a:r>
              <a:rPr lang="en-US" dirty="0"/>
              <a:t>Gaussian likelihood</a:t>
            </a:r>
          </a:p>
          <a:p>
            <a:r>
              <a:rPr lang="en-US" dirty="0"/>
              <a:t>Linear prediction used directly</a:t>
            </a:r>
            <a:endParaRPr lang="he-I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0100CB-6BE5-2EE3-1103-2ADF7F828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Generalized Linear Model</a:t>
            </a:r>
            <a:endParaRPr lang="he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B7BA00-B0A7-11B5-D8BA-821235706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1192282"/>
          </a:xfrm>
        </p:spPr>
        <p:txBody>
          <a:bodyPr/>
          <a:lstStyle/>
          <a:p>
            <a:r>
              <a:rPr lang="en-US" dirty="0"/>
              <a:t>Parameterized likelihood</a:t>
            </a:r>
          </a:p>
          <a:p>
            <a:r>
              <a:rPr lang="en-US" dirty="0"/>
              <a:t>Linear prediction transformed</a:t>
            </a:r>
            <a:endParaRPr lang="he-IL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0D30A9F-F44B-772B-0A4D-ABB1D247B6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344392"/>
              </p:ext>
            </p:extLst>
          </p:nvPr>
        </p:nvGraphicFramePr>
        <p:xfrm>
          <a:off x="1006475" y="3644900"/>
          <a:ext cx="3063875" cy="290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47560" imgH="1371600" progId="Equation.DSMT4">
                  <p:embed/>
                </p:oleObj>
              </mc:Choice>
              <mc:Fallback>
                <p:oleObj name="Equation" r:id="rId2" imgW="1447560" imgH="1371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6475" y="3644900"/>
                        <a:ext cx="3063875" cy="290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D3D2DC8-8C96-07D9-C212-7AD90F901D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466961"/>
              </p:ext>
            </p:extLst>
          </p:nvPr>
        </p:nvGraphicFramePr>
        <p:xfrm>
          <a:off x="6553200" y="3742217"/>
          <a:ext cx="2863850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33440" imgH="1269720" progId="Equation.DSMT4">
                  <p:embed/>
                </p:oleObj>
              </mc:Choice>
              <mc:Fallback>
                <p:oleObj name="Equation" r:id="rId4" imgW="1333440" imgH="1269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53200" y="3742217"/>
                        <a:ext cx="2863850" cy="273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0814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63268-5FFD-82E8-0F92-A20CE81A4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6C2D-07D0-AE3F-0C79-05039076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Linear Model for bike data</a:t>
            </a:r>
            <a:endParaRPr lang="he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75241-76D3-6052-98A1-B01296043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 Model</a:t>
            </a: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8660EB-8381-856D-100D-EA650CB8B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656108"/>
          </a:xfrm>
        </p:spPr>
        <p:txBody>
          <a:bodyPr/>
          <a:lstStyle/>
          <a:p>
            <a:r>
              <a:rPr lang="en-US" dirty="0"/>
              <a:t>Gaussian likelihood</a:t>
            </a:r>
          </a:p>
          <a:p>
            <a:r>
              <a:rPr lang="en-US" dirty="0"/>
              <a:t>Linear prediction used directly</a:t>
            </a:r>
            <a:endParaRPr lang="he-I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8D2165-8478-76B4-70B5-5F175DDBE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Negative Binomial Model</a:t>
            </a:r>
            <a:endParaRPr lang="he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16E3F-03B5-0F2F-140B-EA50849BE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1192282"/>
          </a:xfrm>
        </p:spPr>
        <p:txBody>
          <a:bodyPr/>
          <a:lstStyle/>
          <a:p>
            <a:r>
              <a:rPr lang="en-US" dirty="0"/>
              <a:t>Negative binomial likelihood</a:t>
            </a:r>
          </a:p>
          <a:p>
            <a:r>
              <a:rPr lang="en-US" dirty="0"/>
              <a:t>Exponential link</a:t>
            </a:r>
            <a:endParaRPr lang="he-IL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B160A19-D713-0844-6573-A10914FC91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6475" y="3644900"/>
          <a:ext cx="3063875" cy="290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47560" imgH="1371600" progId="Equation.DSMT4">
                  <p:embed/>
                </p:oleObj>
              </mc:Choice>
              <mc:Fallback>
                <p:oleObj name="Equation" r:id="rId2" imgW="1447560" imgH="13716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30D30A9F-F44B-772B-0A4D-ABB1D247B6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6475" y="3644900"/>
                        <a:ext cx="3063875" cy="290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5772EB4-073A-C378-BCEE-5262772E27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567080"/>
              </p:ext>
            </p:extLst>
          </p:nvPr>
        </p:nvGraphicFramePr>
        <p:xfrm>
          <a:off x="6550948" y="3697357"/>
          <a:ext cx="2916237" cy="272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6938" imgH="2729618" progId="Equation.DSMT4">
                  <p:embed/>
                </p:oleObj>
              </mc:Choice>
              <mc:Fallback>
                <p:oleObj name="Equation" r:id="rId4" imgW="2916938" imgH="272961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50948" y="3697357"/>
                        <a:ext cx="2916237" cy="2728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82710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2BFBA65-19DA-852C-5E61-B54041B8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Poisson and the negative binomial distributions</a:t>
            </a:r>
            <a:endParaRPr lang="he-IL" sz="3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ACC925-86E0-084B-5537-3A5B1BA61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5192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Both used for count data</a:t>
            </a:r>
          </a:p>
          <a:p>
            <a:r>
              <a:rPr lang="en-US" dirty="0"/>
              <a:t>Poisson distribution has only one parameter</a:t>
            </a:r>
            <a:endParaRPr lang="he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F1C3EC-E3F1-C41B-6529-56B1C2647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225" y="3205153"/>
            <a:ext cx="5672745" cy="26359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E149AB-2D32-1A9C-6CF6-49AA421F3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3206663"/>
            <a:ext cx="4683215" cy="263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133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A0B0BF-563E-0175-A1E9-3B214303E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GLM table</a:t>
            </a:r>
            <a:endParaRPr lang="he-I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6900F6-2340-4CBC-D3ED-91F3AE9F0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79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can add to this or look it up</a:t>
            </a:r>
          </a:p>
          <a:p>
            <a:r>
              <a:rPr lang="en-US" dirty="0"/>
              <a:t>The full table has around 9 rows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7378DEA5-8C22-5B58-4BB7-B033A7B06F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1512427"/>
                  </p:ext>
                </p:extLst>
              </p:nvPr>
            </p:nvGraphicFramePr>
            <p:xfrm>
              <a:off x="1753704" y="2899649"/>
              <a:ext cx="8128000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88235691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69469963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69273439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5156477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Likelihood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Link function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Additional parameters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Type of data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3324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Normal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Identity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lang="en-US" dirty="0"/>
                            <a:t>: std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Measures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2145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Negative binomial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Exponential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he-IL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he-IL" dirty="0"/>
                            <a:t>:</a:t>
                          </a:r>
                          <a:r>
                            <a:rPr lang="en-US" dirty="0"/>
                            <a:t> shape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Count data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083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Poisson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Exponential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None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Count data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75702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7378DEA5-8C22-5B58-4BB7-B033A7B06F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1512427"/>
                  </p:ext>
                </p:extLst>
              </p:nvPr>
            </p:nvGraphicFramePr>
            <p:xfrm>
              <a:off x="1753704" y="2899649"/>
              <a:ext cx="8128000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88235691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69469963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69273439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51564773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Likelihood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Link function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Additional parameters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Type of data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3324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Normal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Identity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200901" t="-181967" r="-101502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Measures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2145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Negative binomial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Exponential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200901" t="-281967" r="-10150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Count data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083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Poisson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Exponential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None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Count data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757027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192227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2F6E-69CB-01E0-FC95-C5E105F9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negative-binomial model</a:t>
            </a:r>
            <a:endParaRPr lang="he-IL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BF4A4B7-27FC-97FA-B782-B56860A686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290944"/>
              </p:ext>
            </p:extLst>
          </p:nvPr>
        </p:nvGraphicFramePr>
        <p:xfrm>
          <a:off x="896938" y="2655888"/>
          <a:ext cx="2917825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58640" imgH="1269720" progId="Equation.DSMT4">
                  <p:embed/>
                </p:oleObj>
              </mc:Choice>
              <mc:Fallback>
                <p:oleObj name="Equation" r:id="rId2" imgW="1358640" imgH="126972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3D6CBA1B-2DC0-D310-9AEF-5FC1BDFD27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6938" y="2655888"/>
                        <a:ext cx="2917825" cy="273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raphic 4">
            <a:extLst>
              <a:ext uri="{FF2B5EF4-FFF2-40B4-BE49-F238E27FC236}">
                <a16:creationId xmlns:a16="http://schemas.microsoft.com/office/drawing/2014/main" id="{2B9AB1E4-90DE-33FF-AFF9-816D99D8D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9411" y="1634406"/>
            <a:ext cx="3326530" cy="477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784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80952-5BD7-A7DF-6954-BE484A12C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D81E-D198-4829-6E84-2D9E8462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negative-binomial model</a:t>
            </a:r>
            <a:endParaRPr lang="he-IL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0BC97A9-0C6A-5204-FCAD-9321D9B5D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859" y="1525962"/>
            <a:ext cx="3326530" cy="47734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56D039-41EC-1778-2C88-F89275C3AF0F}"/>
              </a:ext>
            </a:extLst>
          </p:cNvPr>
          <p:cNvSpPr txBox="1"/>
          <p:nvPr/>
        </p:nvSpPr>
        <p:spPr>
          <a:xfrm>
            <a:off x="3889421" y="1822102"/>
            <a:ext cx="84828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model_neg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beta0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beta0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mu_0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sigma_0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beta1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beta1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mu_1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sigma_1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sigma_alpha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Deterministic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 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beta0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beta1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NegativeBinomial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 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rented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9307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24907-5B58-8E83-9A00-A87589509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94D758-EABC-9859-B110-C3DA307C1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007279"/>
            <a:ext cx="10238509" cy="421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112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31D11-F073-2ADE-4CD9-95F3E88ED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</a:t>
            </a:r>
            <a:r>
              <a:rPr lang="en-US" dirty="0" err="1"/>
              <a:t>predictives</a:t>
            </a:r>
            <a:r>
              <a:rPr lang="en-US" dirty="0"/>
              <a:t> comparison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096733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F4B6-9062-9D98-BE88-F1086A70C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regression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5840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bivariate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68414"/>
            <a:ext cx="3754760" cy="36727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x: independent variable</a:t>
            </a:r>
          </a:p>
          <a:p>
            <a:r>
              <a:rPr lang="en-US" dirty="0"/>
              <a:t>y: dependent variable</a:t>
            </a:r>
          </a:p>
          <a:p>
            <a:endParaRPr lang="en-US" dirty="0"/>
          </a:p>
          <a:p>
            <a:r>
              <a:rPr lang="en-US" dirty="0"/>
              <a:t>Sometimes this makes sense</a:t>
            </a:r>
          </a:p>
          <a:p>
            <a:pPr lvl="1"/>
            <a:r>
              <a:rPr lang="en-US" dirty="0"/>
              <a:t>Age is affecting cerebellar volume</a:t>
            </a:r>
          </a:p>
          <a:p>
            <a:r>
              <a:rPr lang="en-US" dirty="0"/>
              <a:t>Sometimes it’s arbitrary</a:t>
            </a:r>
          </a:p>
          <a:p>
            <a:pPr lvl="1"/>
            <a:r>
              <a:rPr lang="en-US" dirty="0"/>
              <a:t>Cerebral volume and cerebellar volume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analysis, Semester </a:t>
            </a:r>
            <a:r>
              <a:rPr lang="en-150"/>
              <a:t>2020-2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C311-76E6-4493-A800-03F6BFB61D22}" type="slidenum">
              <a:rPr lang="he-IL" smtClean="0"/>
              <a:pPr/>
              <a:t>4</a:t>
            </a:fld>
            <a:r>
              <a:rPr lang="en-CA"/>
              <a:t>/76</a:t>
            </a:r>
            <a:endParaRPr lang="en-US" dirty="0"/>
          </a:p>
        </p:txBody>
      </p:sp>
      <p:pic>
        <p:nvPicPr>
          <p:cNvPr id="1077250" name="Picture 2">
            <a:extLst>
              <a:ext uri="{FF2B5EF4-FFF2-40B4-BE49-F238E27FC236}">
                <a16:creationId xmlns:a16="http://schemas.microsoft.com/office/drawing/2014/main" id="{F8F84E2A-054F-63C1-B266-52EC3A825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075" y="1560734"/>
            <a:ext cx="4456951" cy="35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33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9AF5-127B-1E6A-64E1-C113503B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variance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67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9FA17-BAFB-559C-D92D-7BD70325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bivariate data</a:t>
            </a:r>
            <a:endParaRPr lang="he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D69F2-30BB-3821-BDC6-C0BDF675A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be linearly related</a:t>
            </a: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92A0CF-6B82-31CF-A99E-4E5BD1A873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4A56D3-24C1-D044-A411-E1FD14A74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Probably not linearly related</a:t>
            </a:r>
            <a:endParaRPr lang="he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96A1CF-2B8A-7D99-B2AE-C57AA5A0A9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9613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analysis, Semester </a:t>
            </a:r>
            <a:r>
              <a:rPr lang="en-150" dirty="0"/>
              <a:t>2025-2</a:t>
            </a:r>
            <a:r>
              <a:rPr lang="en-US" dirty="0"/>
              <a:t>, Lecture 6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4AFB-DD28-4056-BFEC-B57E966B448E}" type="slidenum">
              <a:rPr lang="he-IL"/>
              <a:pPr/>
              <a:t>6</a:t>
            </a:fld>
            <a:r>
              <a:rPr lang="en-US" dirty="0"/>
              <a:t> </a:t>
            </a:r>
            <a:r>
              <a:rPr lang="en-150" dirty="0"/>
              <a:t>/ 77</a:t>
            </a:r>
            <a:endParaRPr lang="en-US" dirty="0"/>
          </a:p>
        </p:txBody>
      </p:sp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The bivariate population model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68414"/>
            <a:ext cx="8229600" cy="2016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Like the normal model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Where the mean depends on another variable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C7C772C-D9BE-49C6-D337-4BC335F998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22793"/>
              </p:ext>
            </p:extLst>
          </p:nvPr>
        </p:nvGraphicFramePr>
        <p:xfrm>
          <a:off x="2184116" y="3648024"/>
          <a:ext cx="3507339" cy="194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22360" imgH="787320" progId="Equation.DSMT4">
                  <p:embed/>
                </p:oleObj>
              </mc:Choice>
              <mc:Fallback>
                <p:oleObj name="Equation" r:id="rId3" imgW="142236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4116" y="3648024"/>
                        <a:ext cx="3507339" cy="1941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7CC05D7-F125-D975-CC6C-36A0E00662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700554"/>
              </p:ext>
            </p:extLst>
          </p:nvPr>
        </p:nvGraphicFramePr>
        <p:xfrm>
          <a:off x="8321670" y="3008085"/>
          <a:ext cx="3321060" cy="2689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36480" imgH="1244520" progId="Equation.DSMT4">
                  <p:embed/>
                </p:oleObj>
              </mc:Choice>
              <mc:Fallback>
                <p:oleObj name="Equation" r:id="rId5" imgW="1536480" imgH="1244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21670" y="3008085"/>
                        <a:ext cx="3321060" cy="2689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9429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D9F2E-9522-83AF-039C-8380B324B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088"/>
          </a:xfrm>
        </p:spPr>
        <p:txBody>
          <a:bodyPr/>
          <a:lstStyle/>
          <a:p>
            <a:r>
              <a:rPr lang="en-US" dirty="0"/>
              <a:t>Bike rentals and temperature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DD4D2-D932-E217-7FC1-2225F0F87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1886"/>
            <a:ext cx="10515600" cy="1222374"/>
          </a:xfrm>
        </p:spPr>
        <p:txBody>
          <a:bodyPr/>
          <a:lstStyle/>
          <a:p>
            <a:r>
              <a:rPr lang="en-US" dirty="0"/>
              <a:t>Fewer people want to rent bikes when it is below freezing!</a:t>
            </a:r>
          </a:p>
          <a:p>
            <a:r>
              <a:rPr lang="en-US" dirty="0"/>
              <a:t>Which assumptions hold?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4A1FD-EE14-8DDD-7D9F-D0D9437BB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8186"/>
            <a:ext cx="10001866" cy="291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9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A565-71D9-FCA0-9333-3A392D05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bike data</a:t>
            </a:r>
            <a:endParaRPr lang="he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21D83-8DC0-52A4-8B27-6692C7A148D4}"/>
              </a:ext>
            </a:extLst>
          </p:cNvPr>
          <p:cNvSpPr txBox="1"/>
          <p:nvPr/>
        </p:nvSpPr>
        <p:spPr>
          <a:xfrm>
            <a:off x="245806" y="4607303"/>
            <a:ext cx="896701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arange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))}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model_lb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l-GR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Deterministic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rented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B0BD3D-611C-1E18-E827-42131151F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6" y="1761402"/>
            <a:ext cx="7847014" cy="228589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2501036-FE78-C81F-6220-70876BDCF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5743" y="377221"/>
            <a:ext cx="4486257" cy="39500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0DAC4F2-03EA-DB7D-7725-EFA20F77EC67}"/>
              </a:ext>
            </a:extLst>
          </p:cNvPr>
          <p:cNvSpPr/>
          <p:nvPr/>
        </p:nvSpPr>
        <p:spPr>
          <a:xfrm>
            <a:off x="550605" y="5702710"/>
            <a:ext cx="8101781" cy="51573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F1FEADE8-4FDA-E5C8-CBBB-2467BCF4117D}"/>
              </a:ext>
            </a:extLst>
          </p:cNvPr>
          <p:cNvSpPr/>
          <p:nvPr/>
        </p:nvSpPr>
        <p:spPr>
          <a:xfrm>
            <a:off x="8652387" y="5044162"/>
            <a:ext cx="3293807" cy="235974"/>
          </a:xfrm>
          <a:prstGeom prst="borderCallout1">
            <a:avLst>
              <a:gd name="adj1" fmla="val 47917"/>
              <a:gd name="adj2" fmla="val -1168"/>
              <a:gd name="adj3" fmla="val 270833"/>
              <a:gd name="adj4" fmla="val -3116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Using a deterministic variable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75545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4329-1E2A-214D-F5C2-A817BD08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variables in </a:t>
            </a:r>
            <a:r>
              <a:rPr lang="en-US" dirty="0" err="1"/>
              <a:t>PyMC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4B997-8CB9-B717-48DA-426942731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432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Deterministic variables</a:t>
            </a:r>
          </a:p>
          <a:p>
            <a:pPr lvl="1"/>
            <a:r>
              <a:rPr lang="en-US" dirty="0"/>
              <a:t>Get a new value at each MCMC sample</a:t>
            </a:r>
          </a:p>
          <a:p>
            <a:pPr lvl="1"/>
            <a:r>
              <a:rPr lang="en-US" dirty="0"/>
              <a:t>Can have both inputs and outputs</a:t>
            </a:r>
          </a:p>
          <a:p>
            <a:pPr lvl="1"/>
            <a:r>
              <a:rPr lang="en-US" dirty="0"/>
              <a:t>Are in the </a:t>
            </a:r>
            <a:r>
              <a:rPr lang="en-US" dirty="0" err="1"/>
              <a:t>PyTensor</a:t>
            </a:r>
            <a:r>
              <a:rPr lang="en-US" dirty="0"/>
              <a:t> graph</a:t>
            </a:r>
          </a:p>
          <a:p>
            <a:pPr lvl="1"/>
            <a:r>
              <a:rPr lang="en-US" dirty="0"/>
              <a:t>Are sampled in the posterior of the </a:t>
            </a:r>
            <a:r>
              <a:rPr lang="en-US" dirty="0" err="1"/>
              <a:t>InferenceData</a:t>
            </a:r>
            <a:r>
              <a:rPr lang="en-US" dirty="0"/>
              <a:t> object</a:t>
            </a:r>
          </a:p>
          <a:p>
            <a:pPr lvl="2"/>
            <a:r>
              <a:rPr lang="en-US" dirty="0"/>
              <a:t>This is what declaring the variable does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5FB21A-C414-3EA4-25A1-AFD1AC32BC85}"/>
              </a:ext>
            </a:extLst>
          </p:cNvPr>
          <p:cNvSpPr txBox="1"/>
          <p:nvPr/>
        </p:nvSpPr>
        <p:spPr>
          <a:xfrm>
            <a:off x="540773" y="4728919"/>
            <a:ext cx="90456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Deterministic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l-GR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rented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8B2FD8-3AD6-496B-C6C0-4986075088C5}"/>
              </a:ext>
            </a:extLst>
          </p:cNvPr>
          <p:cNvSpPr txBox="1"/>
          <p:nvPr/>
        </p:nvSpPr>
        <p:spPr>
          <a:xfrm>
            <a:off x="540772" y="5727125"/>
            <a:ext cx="90456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rented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FE56C0-A2EC-AF45-2DE3-4748CA0D7856}"/>
              </a:ext>
            </a:extLst>
          </p:cNvPr>
          <p:cNvSpPr txBox="1"/>
          <p:nvPr/>
        </p:nvSpPr>
        <p:spPr>
          <a:xfrm>
            <a:off x="540772" y="4394003"/>
            <a:ext cx="375468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With a declared deterministic variable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53278-684E-C3CB-BEAD-A495C6C46877}"/>
              </a:ext>
            </a:extLst>
          </p:cNvPr>
          <p:cNvSpPr txBox="1"/>
          <p:nvPr/>
        </p:nvSpPr>
        <p:spPr>
          <a:xfrm>
            <a:off x="540772" y="5463944"/>
            <a:ext cx="407528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Without a declared deterministic variable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9711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6713</TotalTime>
  <Words>1472</Words>
  <Application>Microsoft Office PowerPoint</Application>
  <PresentationFormat>Widescreen</PresentationFormat>
  <Paragraphs>220</Paragraphs>
  <Slides>40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Consolas</vt:lpstr>
      <vt:lpstr>Office Theme</vt:lpstr>
      <vt:lpstr>Equation</vt:lpstr>
      <vt:lpstr>MathType 7.0 Equation</vt:lpstr>
      <vt:lpstr>Statistics 367-1-4361 Linear Models</vt:lpstr>
      <vt:lpstr>PowerPoint Presentation</vt:lpstr>
      <vt:lpstr>PowerPoint Presentation</vt:lpstr>
      <vt:lpstr>Some bivariate data</vt:lpstr>
      <vt:lpstr>Examples of bivariate data</vt:lpstr>
      <vt:lpstr>The bivariate population model</vt:lpstr>
      <vt:lpstr>Bike rentals and temperature</vt:lpstr>
      <vt:lpstr>Modeling the bike data</vt:lpstr>
      <vt:lpstr>Deterministic variables in PyMC</vt:lpstr>
      <vt:lpstr>The deterministic variable in the idata </vt:lpstr>
      <vt:lpstr>Posteriors are distributions</vt:lpstr>
      <vt:lpstr>Joint distribution figure</vt:lpstr>
      <vt:lpstr>Picture of distribution of mus for different x</vt:lpstr>
      <vt:lpstr>Showing the uncertainty</vt:lpstr>
      <vt:lpstr>Showing the uncertainty</vt:lpstr>
      <vt:lpstr>Showing the uncertainty</vt:lpstr>
      <vt:lpstr>Showing the uncertainty</vt:lpstr>
      <vt:lpstr>Uncertainty in means and values</vt:lpstr>
      <vt:lpstr>How many bikes will actually be rented?</vt:lpstr>
      <vt:lpstr>How many bikes will actually be rented?</vt:lpstr>
      <vt:lpstr>Showing the posterior predictive</vt:lpstr>
      <vt:lpstr>The posterior predictive is also a test</vt:lpstr>
      <vt:lpstr>Posterior predictive testing</vt:lpstr>
      <vt:lpstr>The distribution of Bayesian p values</vt:lpstr>
      <vt:lpstr>The theoretical Bayesian p value distribution</vt:lpstr>
      <vt:lpstr>Compare empirical and theoretical distribution</vt:lpstr>
      <vt:lpstr>Arviz generates a smoothed version of this plot</vt:lpstr>
      <vt:lpstr>Comparing statistics</vt:lpstr>
      <vt:lpstr>Posterior predictive mean and std for bike data</vt:lpstr>
      <vt:lpstr>Bayesian Workflow</vt:lpstr>
      <vt:lpstr>Beyond the normal distribution:  Generalized Linear Models</vt:lpstr>
      <vt:lpstr>Generalized Linear Model for bike data</vt:lpstr>
      <vt:lpstr>The Poisson and the negative binomial distributions</vt:lpstr>
      <vt:lpstr>Building a GLM table</vt:lpstr>
      <vt:lpstr>The negative-binomial model</vt:lpstr>
      <vt:lpstr>The negative-binomial model</vt:lpstr>
      <vt:lpstr>PowerPoint Presentation</vt:lpstr>
      <vt:lpstr>Posterior predictives comparison</vt:lpstr>
      <vt:lpstr>Robust regression</vt:lpstr>
      <vt:lpstr>Variable variance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Analysis 367-2-5461</dc:title>
  <dc:creator>Opher Donchin</dc:creator>
  <cp:lastModifiedBy>Opher Donchin</cp:lastModifiedBy>
  <cp:revision>70</cp:revision>
  <dcterms:created xsi:type="dcterms:W3CDTF">2016-03-07T06:16:50Z</dcterms:created>
  <dcterms:modified xsi:type="dcterms:W3CDTF">2025-03-31T21:06:56Z</dcterms:modified>
</cp:coreProperties>
</file>