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513" r:id="rId3"/>
    <p:sldId id="681" r:id="rId4"/>
    <p:sldId id="688" r:id="rId5"/>
    <p:sldId id="689" r:id="rId6"/>
    <p:sldId id="690" r:id="rId7"/>
    <p:sldId id="691" r:id="rId8"/>
    <p:sldId id="692" r:id="rId9"/>
    <p:sldId id="682" r:id="rId10"/>
    <p:sldId id="683" r:id="rId11"/>
    <p:sldId id="684" r:id="rId12"/>
    <p:sldId id="685" r:id="rId13"/>
    <p:sldId id="686" r:id="rId14"/>
    <p:sldId id="687" r:id="rId1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CF176CD-15D1-4787-BBAA-B7F61FF9E394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A8F5-E68A-4115-9C25-E96C286CB035}" type="datetime1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654-1D4B-4B33-B8CE-F5581D9C13AC}" type="datetime1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57C-D1F8-4213-9381-806C9A51FC91}" type="datetime1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202B-C763-46C3-A636-9DFD853B4605}" type="datetime1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E87C-49EE-449B-BBE1-C8D9F03709E3}" type="datetime1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F79F-283F-4921-8EFE-03DC0706D514}" type="datetime1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75B-49C2-4C52-A9AA-29208F1CA2A2}" type="datetime1">
              <a:rPr lang="en-GB" smtClean="0"/>
              <a:t>10/04/2025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CB34-9D44-4B11-81FA-362E39680C1C}" type="datetime1">
              <a:rPr lang="en-GB" smtClean="0"/>
              <a:t>10/04/2025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A9AC-502E-4271-B4D2-4510E701B0BB}" type="datetime1">
              <a:rPr lang="en-GB" smtClean="0"/>
              <a:t>10/04/2025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C0ED-09ED-410F-BE71-C5A0E5CAF45C}" type="datetime1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F426-D937-485B-A737-9052C677CC14}" type="datetime1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E2CA-F4BC-40A0-B78C-A9A7478F92E3}" type="datetime1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367-1-4361</a:t>
            </a:r>
            <a:br>
              <a:rPr lang="en-US" dirty="0"/>
            </a:br>
            <a:r>
              <a:rPr lang="en-US" dirty="0"/>
              <a:t>Hierarchical Models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18AB-CEFC-1866-7CDA-F99826988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9E46BC-9575-4C9F-1588-3A10B5E5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9E621A-3568-DE77-B3CB-EEE26E75C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7D Benefits and pitfalls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078D9-F0A8-57A1-2226-C45DBA77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10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30611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8BFAD-CF58-BE0D-867A-8FE6D450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FBC5FA-1405-17CB-BA09-FD738E3C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AB19E9-F513-13E0-6104-571E648EB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7E Bayesian workflow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0C3A-C1CA-E947-7588-1EB9E77D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11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16121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52179-995B-4602-2812-322A0F1C5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7C16F8-7B61-2FED-CE9A-D18B665B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42FCE-4514-A001-08BB-6FC0FB819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7F Hierarchical regression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5A08E-1BB7-C0DD-C6AC-C10B2EAA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06298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4AC23-63B2-3973-639D-EDB076B38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C69A5C-6DA5-5E6B-B44A-36A134A1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F919BF-4546-2BC2-1A02-E08D6D350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7G Group-level effects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66381-6C51-B65B-FEB2-128454DD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825264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B3C3B-5E70-0B2B-C76B-121327E38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20176E-D006-C06E-BE65-0339A890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1F5485-19DD-D926-40BA-E91DEE013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7H Bayesian workflow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0BC67-13A2-DC45-6D90-986AFC88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86931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7A Review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70B0-ECC8-45AE-D4E3-676E55C8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F5C1D7-29ED-5239-D5EF-25540F0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8DF6AA-C04D-BBD6-5DAD-76574ED31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7B </a:t>
            </a:r>
            <a:r>
              <a:rPr lang="en-US" sz="7200" dirty="0" err="1"/>
              <a:t>Hierachical</a:t>
            </a:r>
            <a:r>
              <a:rPr lang="en-US" sz="7200" dirty="0"/>
              <a:t> Models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97E67-480D-416E-8B4F-E8896A45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52967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F190F1-72BD-721D-FA95-7B320FBA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Grouped data is common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20127-3FF4-86F6-1891-DF215AC8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drugs applied to different cell cultures</a:t>
            </a:r>
          </a:p>
          <a:p>
            <a:r>
              <a:rPr lang="en-US" dirty="0"/>
              <a:t>Each subject does multiple sessions of EEG</a:t>
            </a:r>
          </a:p>
          <a:p>
            <a:pPr lvl="1"/>
            <a:r>
              <a:rPr lang="en-US" dirty="0"/>
              <a:t>And each session has multiple trials</a:t>
            </a:r>
          </a:p>
          <a:p>
            <a:r>
              <a:rPr lang="en-US" dirty="0"/>
              <a:t>Animals are divided into treatment groups </a:t>
            </a:r>
          </a:p>
          <a:p>
            <a:pPr lvl="1"/>
            <a:r>
              <a:rPr lang="en-US" dirty="0"/>
              <a:t>And each animal is measured at multiple time points</a:t>
            </a:r>
          </a:p>
          <a:p>
            <a:r>
              <a:rPr lang="en-US" dirty="0"/>
              <a:t>Each subject tries multiple protheses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prostethic</a:t>
            </a:r>
            <a:r>
              <a:rPr lang="en-US" dirty="0"/>
              <a:t> is evaluated over several days</a:t>
            </a:r>
          </a:p>
          <a:p>
            <a:pPr lvl="1"/>
            <a:r>
              <a:rPr lang="en-US" dirty="0"/>
              <a:t>On every day there are several trials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93B26-CC23-A68E-3F60-232802E1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721F-5F74-D284-742E-0CEDC862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extreme options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8464-31B4-9908-A669-D9CCADAE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66"/>
            <a:ext cx="10515600" cy="19719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Pretend groups don’t exist</a:t>
            </a:r>
          </a:p>
          <a:p>
            <a:pPr lvl="1"/>
            <a:r>
              <a:rPr lang="en-US" dirty="0"/>
              <a:t>Make ‘pooled’ parameter estimates</a:t>
            </a:r>
          </a:p>
          <a:p>
            <a:pPr lvl="1"/>
            <a:r>
              <a:rPr lang="en-US" dirty="0"/>
              <a:t>Only one set of group parameters</a:t>
            </a:r>
          </a:p>
          <a:p>
            <a:r>
              <a:rPr lang="en-US" dirty="0"/>
              <a:t>Pretend groups are unrelated</a:t>
            </a:r>
          </a:p>
          <a:p>
            <a:pPr lvl="1"/>
            <a:r>
              <a:rPr lang="en-US" dirty="0"/>
              <a:t>Make ‘</a:t>
            </a:r>
            <a:r>
              <a:rPr lang="en-US" dirty="0" err="1"/>
              <a:t>unpooled</a:t>
            </a:r>
            <a:r>
              <a:rPr lang="en-US" dirty="0"/>
              <a:t>’ parameter estimates</a:t>
            </a:r>
          </a:p>
          <a:p>
            <a:pPr lvl="1"/>
            <a:r>
              <a:rPr lang="en-US" dirty="0"/>
              <a:t>Each group has independent parameters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245B3-D59D-6035-08DE-490830BD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AA3E5-9126-276E-36CB-5814D10241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6253" y="3429000"/>
            <a:ext cx="5143034" cy="320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60AC-AA4B-A6AF-AE1B-721C37C3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2435" cy="707895"/>
          </a:xfrm>
        </p:spPr>
        <p:txBody>
          <a:bodyPr/>
          <a:lstStyle/>
          <a:p>
            <a:r>
              <a:rPr lang="en-US" dirty="0"/>
              <a:t>Tips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26CD6-4F90-BD21-9F9E-80A1E2BF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646"/>
            <a:ext cx="5730551" cy="1652490"/>
          </a:xfrm>
        </p:spPr>
        <p:txBody>
          <a:bodyPr>
            <a:normAutofit/>
          </a:bodyPr>
          <a:lstStyle/>
          <a:p>
            <a:r>
              <a:rPr lang="en-US" sz="2400" dirty="0"/>
              <a:t>4 groups</a:t>
            </a:r>
          </a:p>
          <a:p>
            <a:r>
              <a:rPr lang="en-US" sz="2400" dirty="0"/>
              <a:t>Pooled and </a:t>
            </a:r>
            <a:r>
              <a:rPr lang="en-US" sz="2400" dirty="0" err="1"/>
              <a:t>unpooled</a:t>
            </a:r>
            <a:r>
              <a:rPr lang="en-US" sz="2400" dirty="0"/>
              <a:t> models are possible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unpooled</a:t>
            </a:r>
            <a:r>
              <a:rPr lang="en-US" sz="2000" dirty="0"/>
              <a:t> model seems to have 1 prior</a:t>
            </a:r>
          </a:p>
          <a:p>
            <a:pPr lvl="2"/>
            <a:r>
              <a:rPr lang="en-US" sz="1800" dirty="0"/>
              <a:t>But it is really 4 identical priors</a:t>
            </a:r>
            <a:endParaRPr lang="en-I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84070-CB45-9308-FE4C-734AA6D8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D925A-D77D-7C97-DB03-87788373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70867"/>
            <a:ext cx="5529943" cy="224988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88FC009-2640-0BA1-A08C-E3F40B65D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01127" y="3484017"/>
            <a:ext cx="2994672" cy="308181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5787D2-D486-63F5-204E-AADA81337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5963" y="3429000"/>
            <a:ext cx="2994672" cy="3113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3A8EEA-E813-205F-B6A8-A22F6168F438}"/>
              </a:ext>
            </a:extLst>
          </p:cNvPr>
          <p:cNvSpPr txBox="1"/>
          <p:nvPr/>
        </p:nvSpPr>
        <p:spPr>
          <a:xfrm>
            <a:off x="2092500" y="2902958"/>
            <a:ext cx="119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Pooled</a:t>
            </a:r>
            <a:endParaRPr lang="en-IL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89F8C-2395-0D8F-BB4B-7B0AA41E6F41}"/>
              </a:ext>
            </a:extLst>
          </p:cNvPr>
          <p:cNvSpPr txBox="1"/>
          <p:nvPr/>
        </p:nvSpPr>
        <p:spPr>
          <a:xfrm>
            <a:off x="7476577" y="29029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Unpooled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41559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B703B-08FB-107D-6A73-2676E7487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21C6-A71F-2151-820C-BC78B050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2435" cy="707895"/>
          </a:xfrm>
        </p:spPr>
        <p:txBody>
          <a:bodyPr/>
          <a:lstStyle/>
          <a:p>
            <a:r>
              <a:rPr lang="en-US" dirty="0"/>
              <a:t>Tips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AF0F-261B-3F1E-09A6-1E3AC188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646"/>
            <a:ext cx="5730551" cy="1652490"/>
          </a:xfrm>
        </p:spPr>
        <p:txBody>
          <a:bodyPr>
            <a:normAutofit/>
          </a:bodyPr>
          <a:lstStyle/>
          <a:p>
            <a:r>
              <a:rPr lang="en-US" sz="2400" dirty="0"/>
              <a:t>4 groups</a:t>
            </a:r>
          </a:p>
          <a:p>
            <a:r>
              <a:rPr lang="en-US" sz="2400" dirty="0"/>
              <a:t>Pooled and </a:t>
            </a:r>
            <a:r>
              <a:rPr lang="en-US" sz="2400" dirty="0" err="1"/>
              <a:t>unpooled</a:t>
            </a:r>
            <a:r>
              <a:rPr lang="en-US" sz="2400" dirty="0"/>
              <a:t> models are possible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unpooled</a:t>
            </a:r>
            <a:r>
              <a:rPr lang="en-US" sz="2000" dirty="0"/>
              <a:t> model seems to have 1 prior</a:t>
            </a:r>
          </a:p>
          <a:p>
            <a:pPr lvl="2"/>
            <a:r>
              <a:rPr lang="en-US" sz="1800" dirty="0"/>
              <a:t>But it is really 4 identical priors</a:t>
            </a:r>
            <a:endParaRPr lang="en-I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67CAF-68E2-20BE-DD75-E288CC6E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A60F9-0103-81FC-9F27-2E9FD8080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70867"/>
            <a:ext cx="5529943" cy="2249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250782-5F5B-2C3F-D527-A041B3B2DE91}"/>
              </a:ext>
            </a:extLst>
          </p:cNvPr>
          <p:cNvSpPr txBox="1"/>
          <p:nvPr/>
        </p:nvSpPr>
        <p:spPr>
          <a:xfrm>
            <a:off x="2092500" y="2902958"/>
            <a:ext cx="119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Pooled</a:t>
            </a:r>
            <a:endParaRPr lang="en-IL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4A15A-D894-4D5B-8989-E0DB27368E95}"/>
              </a:ext>
            </a:extLst>
          </p:cNvPr>
          <p:cNvSpPr txBox="1"/>
          <p:nvPr/>
        </p:nvSpPr>
        <p:spPr>
          <a:xfrm>
            <a:off x="7476577" y="29029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Unpooled</a:t>
            </a:r>
            <a:endParaRPr lang="en-IL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D269FC-749B-8784-EFAD-32946BA14971}"/>
              </a:ext>
            </a:extLst>
          </p:cNvPr>
          <p:cNvSpPr txBox="1"/>
          <p:nvPr/>
        </p:nvSpPr>
        <p:spPr>
          <a:xfrm>
            <a:off x="158621" y="3865923"/>
            <a:ext cx="60975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pooled_coords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pooled_model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Gamma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D7B1A3-CBCB-D029-3435-4E19A026E180}"/>
              </a:ext>
            </a:extLst>
          </p:cNvPr>
          <p:cNvSpPr txBox="1"/>
          <p:nvPr/>
        </p:nvSpPr>
        <p:spPr>
          <a:xfrm>
            <a:off x="5935825" y="3865924"/>
            <a:ext cx="60975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unpooled_coords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unpooled_model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"days"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"days"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Gamma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days_flat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791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ACAE8-AC76-F6D9-365C-8D65C3EDD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ACEA-9E62-A496-F1B1-8EAB99C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2435" cy="707895"/>
          </a:xfrm>
        </p:spPr>
        <p:txBody>
          <a:bodyPr/>
          <a:lstStyle/>
          <a:p>
            <a:r>
              <a:rPr lang="en-US" dirty="0"/>
              <a:t>Tips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DA2F-E766-9785-6406-A06B5FFF5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646"/>
            <a:ext cx="5730551" cy="1652490"/>
          </a:xfrm>
        </p:spPr>
        <p:txBody>
          <a:bodyPr>
            <a:normAutofit/>
          </a:bodyPr>
          <a:lstStyle/>
          <a:p>
            <a:r>
              <a:rPr lang="en-US" sz="2400" dirty="0"/>
              <a:t>4 groups</a:t>
            </a:r>
          </a:p>
          <a:p>
            <a:r>
              <a:rPr lang="en-US" sz="2400" dirty="0"/>
              <a:t>Pooled and </a:t>
            </a:r>
            <a:r>
              <a:rPr lang="en-US" sz="2400" dirty="0" err="1"/>
              <a:t>unpooled</a:t>
            </a:r>
            <a:r>
              <a:rPr lang="en-US" sz="2400" dirty="0"/>
              <a:t> models are possible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unpooled</a:t>
            </a:r>
            <a:r>
              <a:rPr lang="en-US" sz="2000" dirty="0"/>
              <a:t> model seems to have 1 prior</a:t>
            </a:r>
          </a:p>
          <a:p>
            <a:pPr lvl="2"/>
            <a:r>
              <a:rPr lang="en-US" sz="1800" dirty="0"/>
              <a:t>But it is really 4 identical priors</a:t>
            </a:r>
            <a:endParaRPr lang="en-I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71AAF-16D7-D06B-78FF-5710CC69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6C10F-5C9A-BD2B-5062-FE3FB6C68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70867"/>
            <a:ext cx="5529943" cy="2249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093C51-B327-9EE9-842F-E583041D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18" y="3059410"/>
            <a:ext cx="9000931" cy="36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079D9-98E9-685D-2EBF-44ABB9652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407B5E-4480-DDBF-E5BA-7784D447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B0E2CF-1F1D-09B3-0E05-CF1D4FAF1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sz="7200" dirty="0"/>
              <a:t>7C Hierarchical models in </a:t>
            </a:r>
            <a:r>
              <a:rPr lang="en-US" sz="7200" dirty="0" err="1"/>
              <a:t>PyMC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8E480-A990-C4F0-A7AC-64DD9C21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9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75209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10247</TotalTime>
  <Words>385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Statistics 367-1-4361 Hierarchical Models</vt:lpstr>
      <vt:lpstr>PowerPoint Presentation</vt:lpstr>
      <vt:lpstr>PowerPoint Presentation</vt:lpstr>
      <vt:lpstr> Grouped data is common</vt:lpstr>
      <vt:lpstr>Two extreme options</vt:lpstr>
      <vt:lpstr>Tips data</vt:lpstr>
      <vt:lpstr>Tips data</vt:lpstr>
      <vt:lpstr>Tips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86</cp:revision>
  <cp:lastPrinted>2025-04-07T06:44:01Z</cp:lastPrinted>
  <dcterms:created xsi:type="dcterms:W3CDTF">2016-03-07T06:16:50Z</dcterms:created>
  <dcterms:modified xsi:type="dcterms:W3CDTF">2025-04-10T22:14:15Z</dcterms:modified>
</cp:coreProperties>
</file>