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sldIdLst>
    <p:sldId id="256" r:id="rId2"/>
    <p:sldId id="513" r:id="rId3"/>
    <p:sldId id="681" r:id="rId4"/>
    <p:sldId id="319" r:id="rId5"/>
    <p:sldId id="687" r:id="rId6"/>
    <p:sldId id="440" r:id="rId7"/>
    <p:sldId id="688" r:id="rId8"/>
    <p:sldId id="689" r:id="rId9"/>
    <p:sldId id="690" r:id="rId10"/>
    <p:sldId id="691" r:id="rId11"/>
    <p:sldId id="692" r:id="rId12"/>
    <p:sldId id="701" r:id="rId13"/>
    <p:sldId id="702" r:id="rId14"/>
    <p:sldId id="694" r:id="rId15"/>
    <p:sldId id="696" r:id="rId16"/>
    <p:sldId id="697" r:id="rId17"/>
    <p:sldId id="695" r:id="rId18"/>
    <p:sldId id="693" r:id="rId19"/>
    <p:sldId id="741" r:id="rId20"/>
    <p:sldId id="698" r:id="rId21"/>
    <p:sldId id="699" r:id="rId22"/>
    <p:sldId id="700" r:id="rId23"/>
    <p:sldId id="703" r:id="rId24"/>
    <p:sldId id="705" r:id="rId25"/>
    <p:sldId id="707" r:id="rId26"/>
    <p:sldId id="708" r:id="rId27"/>
    <p:sldId id="710" r:id="rId28"/>
    <p:sldId id="711" r:id="rId29"/>
    <p:sldId id="706" r:id="rId30"/>
    <p:sldId id="712" r:id="rId31"/>
    <p:sldId id="740" r:id="rId32"/>
    <p:sldId id="718" r:id="rId33"/>
    <p:sldId id="413" r:id="rId34"/>
    <p:sldId id="723" r:id="rId35"/>
    <p:sldId id="724" r:id="rId36"/>
    <p:sldId id="726" r:id="rId37"/>
    <p:sldId id="739" r:id="rId38"/>
    <p:sldId id="704" r:id="rId39"/>
    <p:sldId id="713" r:id="rId40"/>
    <p:sldId id="715" r:id="rId41"/>
    <p:sldId id="714" r:id="rId42"/>
    <p:sldId id="716" r:id="rId43"/>
    <p:sldId id="717" r:id="rId44"/>
    <p:sldId id="719" r:id="rId45"/>
    <p:sldId id="720" r:id="rId46"/>
    <p:sldId id="738" r:id="rId47"/>
    <p:sldId id="721" r:id="rId48"/>
    <p:sldId id="725" r:id="rId49"/>
    <p:sldId id="727" r:id="rId50"/>
    <p:sldId id="728" r:id="rId51"/>
    <p:sldId id="729" r:id="rId52"/>
    <p:sldId id="730" r:id="rId53"/>
    <p:sldId id="737" r:id="rId54"/>
    <p:sldId id="722" r:id="rId55"/>
    <p:sldId id="731" r:id="rId56"/>
    <p:sldId id="732" r:id="rId57"/>
    <p:sldId id="733" r:id="rId58"/>
    <p:sldId id="734" r:id="rId59"/>
    <p:sldId id="735" r:id="rId60"/>
    <p:sldId id="736" r:id="rId6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2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2BB13-6C3F-4B49-8DC9-C1247F20279C}" type="slidenum">
              <a:rPr lang="he-IL"/>
              <a:pPr/>
              <a:t>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A8F5-E68A-4115-9C25-E96C286CB035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654-1D4B-4B33-B8CE-F5581D9C13AC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7C-D1F8-4213-9381-806C9A51FC91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202B-C763-46C3-A636-9DFD853B4605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87C-49EE-449B-BBE1-C8D9F03709E3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F79F-283F-4921-8EFE-03DC0706D514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75B-49C2-4C52-A9AA-29208F1CA2A2}" type="datetime1">
              <a:rPr lang="en-GB" smtClean="0"/>
              <a:t>07/04/2025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CB34-9D44-4B11-81FA-362E39680C1C}" type="datetime1">
              <a:rPr lang="en-GB" smtClean="0"/>
              <a:t>07/04/2025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A9AC-502E-4271-B4D2-4510E701B0BB}" type="datetime1">
              <a:rPr lang="en-GB" smtClean="0"/>
              <a:t>07/04/2025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0ED-09ED-410F-BE71-C5A0E5CAF45C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F426-D937-485B-A737-9052C677CC14}" type="datetime1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E2CA-F4BC-40A0-B78C-A9A7478F92E3}" type="datetime1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w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1.wmf"/><Relationship Id="rId26" Type="http://schemas.openxmlformats.org/officeDocument/2006/relationships/image" Target="../media/image35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image" Target="../media/image8.png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4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emf"/><Relationship Id="rId14" Type="http://schemas.openxmlformats.org/officeDocument/2006/relationships/oleObject" Target="../embeddings/oleObject3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wmf"/><Relationship Id="rId7" Type="http://schemas.openxmlformats.org/officeDocument/2006/relationships/image" Target="../media/image43.wmf"/><Relationship Id="rId12" Type="http://schemas.openxmlformats.org/officeDocument/2006/relationships/image" Target="../media/image44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4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4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8.emf"/><Relationship Id="rId4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Linear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E25-4864-330D-7243-7D93C610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deterministic variable in the </a:t>
            </a:r>
            <a:r>
              <a:rPr lang="en-US" dirty="0" err="1"/>
              <a:t>idata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8E70-108A-7D34-96B6-643F15CB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30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can be a large object</a:t>
            </a:r>
          </a:p>
          <a:p>
            <a:r>
              <a:rPr lang="en-US" dirty="0"/>
              <a:t>Which can be recalculated if necessary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390CB-14C9-4167-99E8-6E17A05C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64" y="2691326"/>
            <a:ext cx="7755288" cy="39436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026EB-9F58-98DB-5AA2-A60EC659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0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30AF-9A6E-EF12-AA7C-B59D424A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Posteriors are distributions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A78D-8254-5575-6E80-2BFAD3BF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5"/>
            <a:ext cx="10515600" cy="1015028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a prediction about the number of bikes rented at each temperature</a:t>
            </a:r>
          </a:p>
          <a:p>
            <a:r>
              <a:rPr lang="en-US" dirty="0"/>
              <a:t>That </a:t>
            </a:r>
            <a:r>
              <a:rPr lang="en-US"/>
              <a:t>includes uncertainty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C0929-F0D0-A952-F09D-02579BFF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4" y="1625542"/>
            <a:ext cx="7639665" cy="240586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AD97A6-87F4-D755-7358-53C08FFF1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452531"/>
              </p:ext>
            </p:extLst>
          </p:nvPr>
        </p:nvGraphicFramePr>
        <p:xfrm>
          <a:off x="8701088" y="2278063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AAD97A6-87F4-D755-7358-53C08FFF1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1088" y="2278063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CED4DE-552F-00E7-D47B-3F0BE4180014}"/>
              </a:ext>
            </a:extLst>
          </p:cNvPr>
          <p:cNvSpPr txBox="1"/>
          <p:nvPr/>
        </p:nvSpPr>
        <p:spPr>
          <a:xfrm>
            <a:off x="8718191" y="2872313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CF3C71D-0202-4BBD-94C8-6CB6EE90B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262310"/>
              </p:ext>
            </p:extLst>
          </p:nvPr>
        </p:nvGraphicFramePr>
        <p:xfrm>
          <a:off x="9029700" y="3294063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CF3C71D-0202-4BBD-94C8-6CB6EE90B2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29700" y="3294063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9214A8-6015-F22D-6E50-CF4742AE7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65191"/>
              </p:ext>
            </p:extLst>
          </p:nvPr>
        </p:nvGraphicFramePr>
        <p:xfrm>
          <a:off x="9029700" y="3752850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89214A8-6015-F22D-6E50-CF4742AE7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9700" y="3752850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4DD1EB6-2A78-3C1C-E569-E8C0BFD3D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12860"/>
              </p:ext>
            </p:extLst>
          </p:nvPr>
        </p:nvGraphicFramePr>
        <p:xfrm>
          <a:off x="8736900" y="1603602"/>
          <a:ext cx="1960563" cy="560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4DD1EB6-2A78-3C1C-E569-E8C0BFD3D0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36900" y="1603602"/>
                        <a:ext cx="1960563" cy="560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E707B1-1FB5-14CB-BC14-97910481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909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539F-4B3D-EBDA-8BA4-0533ADB2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 figure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A06E6-7286-844C-3A29-C9C808D37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4625"/>
            <a:ext cx="5661991" cy="3001617"/>
          </a:xfrm>
        </p:spPr>
        <p:txBody>
          <a:bodyPr>
            <a:normAutofit/>
          </a:bodyPr>
          <a:lstStyle/>
          <a:p>
            <a:r>
              <a:rPr lang="en-US" sz="2400" dirty="0"/>
              <a:t>Samples are from the </a:t>
            </a:r>
            <a:r>
              <a:rPr lang="en-US" sz="2400" b="1" dirty="0"/>
              <a:t>joint</a:t>
            </a:r>
            <a:r>
              <a:rPr lang="en-US" sz="2400" dirty="0"/>
              <a:t> distribution</a:t>
            </a:r>
          </a:p>
          <a:p>
            <a:pPr lvl="1"/>
            <a:r>
              <a:rPr lang="en-US" sz="2000" dirty="0"/>
              <a:t>Parameters may be correlated</a:t>
            </a:r>
          </a:p>
          <a:p>
            <a:pPr lvl="1"/>
            <a:r>
              <a:rPr lang="en-US" sz="2000" dirty="0"/>
              <a:t>Pair plots show these relationships</a:t>
            </a:r>
            <a:endParaRPr lang="he-I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5DC8C-F526-3A1E-3939-5720E555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35" y="2232991"/>
            <a:ext cx="4149496" cy="40789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DDFB3-D54B-955D-9032-6C43ECF7495B}"/>
              </a:ext>
            </a:extLst>
          </p:cNvPr>
          <p:cNvSpPr txBox="1"/>
          <p:nvPr/>
        </p:nvSpPr>
        <p:spPr>
          <a:xfrm>
            <a:off x="5719657" y="1755795"/>
            <a:ext cx="627356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plot_pair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45E5B-607F-A7B2-2196-5B82B7E2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357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E64EC-B6F9-B139-E80D-2AB0A651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of distribution of </a:t>
            </a:r>
            <a:r>
              <a:rPr lang="en-US" dirty="0" err="1"/>
              <a:t>mus</a:t>
            </a:r>
            <a:r>
              <a:rPr lang="en-US" dirty="0"/>
              <a:t> for different x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3014-3843-0A25-2F19-F45FEFACC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674"/>
            <a:ext cx="10515600" cy="626027"/>
          </a:xfrm>
        </p:spPr>
        <p:txBody>
          <a:bodyPr/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4E79D-52E7-FBCC-4043-80FDC7AE1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17" y="2503276"/>
            <a:ext cx="7518745" cy="3711786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D1A9A5-02C5-313E-3E12-2A238F76F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460992"/>
              </p:ext>
            </p:extLst>
          </p:nvPr>
        </p:nvGraphicFramePr>
        <p:xfrm>
          <a:off x="602560" y="2886351"/>
          <a:ext cx="2190210" cy="62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9986" imgH="560900" progId="Equation.DSMT4">
                  <p:embed/>
                </p:oleObj>
              </mc:Choice>
              <mc:Fallback>
                <p:oleObj name="Equation" r:id="rId3" imgW="1959986" imgH="5609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BD1A9A5-02C5-313E-3E12-2A238F76F2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2560" y="2886351"/>
                        <a:ext cx="2190210" cy="626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EF2CC6A-E680-6111-8742-7858905704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486605"/>
              </p:ext>
            </p:extLst>
          </p:nvPr>
        </p:nvGraphicFramePr>
        <p:xfrm>
          <a:off x="602560" y="4241730"/>
          <a:ext cx="2460092" cy="529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253800" progId="Equation.DSMT4">
                  <p:embed/>
                </p:oleObj>
              </mc:Choice>
              <mc:Fallback>
                <p:oleObj name="Equation" r:id="rId5" imgW="118080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EF2CC6A-E680-6111-8742-7858905704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2560" y="4241730"/>
                        <a:ext cx="2460092" cy="529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11C1252-E81B-5E4D-B756-D279EEFB55EE}"/>
              </a:ext>
            </a:extLst>
          </p:cNvPr>
          <p:cNvSpPr txBox="1"/>
          <p:nvPr/>
        </p:nvSpPr>
        <p:spPr>
          <a:xfrm>
            <a:off x="602560" y="2503276"/>
            <a:ext cx="195316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The regression line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7CCE8-D7CA-8B4F-18A5-60D2535835EB}"/>
              </a:ext>
            </a:extLst>
          </p:cNvPr>
          <p:cNvSpPr txBox="1"/>
          <p:nvPr/>
        </p:nvSpPr>
        <p:spPr>
          <a:xfrm>
            <a:off x="458526" y="3755258"/>
            <a:ext cx="375006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MCMC samples for the regression line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8E45E-78B7-098C-D006-5E2F5E20D3BA}"/>
              </a:ext>
            </a:extLst>
          </p:cNvPr>
          <p:cNvSpPr txBox="1"/>
          <p:nvPr/>
        </p:nvSpPr>
        <p:spPr>
          <a:xfrm>
            <a:off x="602560" y="4937178"/>
            <a:ext cx="323486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Calculated from MCMC samples </a:t>
            </a:r>
          </a:p>
          <a:p>
            <a:r>
              <a:rPr lang="en-US" dirty="0"/>
              <a:t>of the parameters</a:t>
            </a:r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58120-9437-06DE-8E3D-28393053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32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D6D5-E581-417F-0550-015CA351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B6B2-1D83-8D02-AA33-8FCF58743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36733-24AA-BB05-0A27-14B049B7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6243484" y="2539349"/>
            <a:ext cx="5614220" cy="416133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A3C65AD-BF3A-24D8-1DBA-1F9FD73CB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544256"/>
              </p:ext>
            </p:extLst>
          </p:nvPr>
        </p:nvGraphicFramePr>
        <p:xfrm>
          <a:off x="804863" y="3797300"/>
          <a:ext cx="24479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457200" progId="Equation.DSMT4">
                  <p:embed/>
                </p:oleObj>
              </mc:Choice>
              <mc:Fallback>
                <p:oleObj name="Equation" r:id="rId3" imgW="1358640" imgH="457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A3C65AD-BF3A-24D8-1DBA-1F9FD73CB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4863" y="3797300"/>
                        <a:ext cx="2447925" cy="823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81E040C-EA31-74BB-4A1F-69D7434BD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22083"/>
              </p:ext>
            </p:extLst>
          </p:nvPr>
        </p:nvGraphicFramePr>
        <p:xfrm>
          <a:off x="500063" y="3133725"/>
          <a:ext cx="410686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840" imgH="253800" progId="Equation.DSMT4">
                  <p:embed/>
                </p:oleObj>
              </mc:Choice>
              <mc:Fallback>
                <p:oleObj name="Equation" r:id="rId5" imgW="224784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81E040C-EA31-74BB-4A1F-69D7434BDF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0063" y="3133725"/>
                        <a:ext cx="4106862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DD5D81-0370-3CB4-9A99-DFEAD75BB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65309"/>
              </p:ext>
            </p:extLst>
          </p:nvPr>
        </p:nvGraphicFramePr>
        <p:xfrm>
          <a:off x="1976331" y="4819650"/>
          <a:ext cx="1440795" cy="67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5760" imgH="253800" progId="Equation.DSMT4">
                  <p:embed/>
                </p:oleObj>
              </mc:Choice>
              <mc:Fallback>
                <p:oleObj name="Equation" r:id="rId7" imgW="54576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4DD5D81-0370-3CB4-9A99-DFEAD75BB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6331" y="4819650"/>
                        <a:ext cx="1440795" cy="670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023565-6F20-AEBE-A02C-66B23833CC84}"/>
              </a:ext>
            </a:extLst>
          </p:cNvPr>
          <p:cNvSpPr txBox="1"/>
          <p:nvPr/>
        </p:nvSpPr>
        <p:spPr>
          <a:xfrm>
            <a:off x="534219" y="4994015"/>
            <a:ext cx="118814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Mean line:</a:t>
            </a:r>
            <a:endParaRPr lang="he-I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A78CE24-4858-DD07-398E-AEB8C0C2E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834855"/>
              </p:ext>
            </p:extLst>
          </p:nvPr>
        </p:nvGraphicFramePr>
        <p:xfrm>
          <a:off x="1158875" y="5867400"/>
          <a:ext cx="36861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38000" imgH="253800" progId="Equation.DSMT4">
                  <p:embed/>
                </p:oleObj>
              </mc:Choice>
              <mc:Fallback>
                <p:oleObj name="Equation" r:id="rId9" imgW="163800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A78CE24-4858-DD07-398E-AEB8C0C2E6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58875" y="5867400"/>
                        <a:ext cx="3686175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5354441-1B47-176B-CD0F-8A40A450C5DA}"/>
              </a:ext>
            </a:extLst>
          </p:cNvPr>
          <p:cNvSpPr txBox="1"/>
          <p:nvPr/>
        </p:nvSpPr>
        <p:spPr>
          <a:xfrm>
            <a:off x="534219" y="5967876"/>
            <a:ext cx="7248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Lines:</a:t>
            </a:r>
            <a:endParaRPr lang="he-IL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8FCFF3-8019-28B0-B0F8-81560455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52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8A13F-3258-0175-86AC-B449AAD1A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8350-1517-DF66-2DA6-7AD9349F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3268-AABB-3A04-B402-740386E4A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99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Each red line is an MCMC sample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40577-AA7B-3C9C-9CA9-3AC93015C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9780C6-D4C4-8F00-4EB6-B21FC356C3B3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61406-1F28-DDA4-BE65-898A5F4E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44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A873-C2B1-3492-7A1E-ADC643A5D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81B3-ABB9-FEE7-B37C-AB9EF8A1B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9C96-0223-418E-AE2E-29457A84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007"/>
            <a:ext cx="10515600" cy="1140542"/>
          </a:xfrm>
        </p:spPr>
        <p:txBody>
          <a:bodyPr>
            <a:normAutofit/>
          </a:bodyPr>
          <a:lstStyle/>
          <a:p>
            <a:r>
              <a:rPr lang="en-US" dirty="0"/>
              <a:t>Using multiple samples from the posterior</a:t>
            </a:r>
          </a:p>
          <a:p>
            <a:pPr lvl="1"/>
            <a:r>
              <a:rPr lang="en-US" dirty="0"/>
              <a:t>It can all be calculated from the </a:t>
            </a:r>
            <a:r>
              <a:rPr lang="en-US" dirty="0" err="1"/>
              <a:t>idata</a:t>
            </a:r>
            <a:r>
              <a:rPr lang="en-US" dirty="0"/>
              <a:t> object</a:t>
            </a:r>
            <a:endParaRPr lang="he-IL" dirty="0"/>
          </a:p>
          <a:p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BFFA0-192F-643A-6639-2985A9C8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03"/>
          <a:stretch/>
        </p:blipFill>
        <p:spPr>
          <a:xfrm>
            <a:off x="7775600" y="2539349"/>
            <a:ext cx="4082103" cy="3025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7F78B-A576-6D5F-D4A9-5CA35C7A2E3F}"/>
              </a:ext>
            </a:extLst>
          </p:cNvPr>
          <p:cNvSpPr txBox="1"/>
          <p:nvPr/>
        </p:nvSpPr>
        <p:spPr>
          <a:xfrm>
            <a:off x="216309" y="3021139"/>
            <a:ext cx="695140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extract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num_samples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plot_id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mean_line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"].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x_plot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76606B-3652-53A1-A732-AEF292E3ECAF}"/>
              </a:ext>
            </a:extLst>
          </p:cNvPr>
          <p:cNvSpPr/>
          <p:nvPr/>
        </p:nvSpPr>
        <p:spPr>
          <a:xfrm>
            <a:off x="256010" y="3021139"/>
            <a:ext cx="6793718" cy="3021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EC077B-817C-C312-49F4-614EBCD2F146}"/>
              </a:ext>
            </a:extLst>
          </p:cNvPr>
          <p:cNvSpPr/>
          <p:nvPr/>
        </p:nvSpPr>
        <p:spPr>
          <a:xfrm>
            <a:off x="256011" y="3323303"/>
            <a:ext cx="6793718" cy="10618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19DB13-5942-98F8-A7CE-36CB450F7079}"/>
              </a:ext>
            </a:extLst>
          </p:cNvPr>
          <p:cNvSpPr/>
          <p:nvPr/>
        </p:nvSpPr>
        <p:spPr>
          <a:xfrm>
            <a:off x="256010" y="4385187"/>
            <a:ext cx="6793718" cy="5211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1F73D-B519-F828-8DD4-84C2E4CB763B}"/>
              </a:ext>
            </a:extLst>
          </p:cNvPr>
          <p:cNvSpPr txBox="1"/>
          <p:nvPr/>
        </p:nvSpPr>
        <p:spPr>
          <a:xfrm>
            <a:off x="2703871" y="5496232"/>
            <a:ext cx="541757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Get 50 samples</a:t>
            </a:r>
          </a:p>
          <a:p>
            <a:r>
              <a:rPr lang="en-US" dirty="0"/>
              <a:t>Create x values with the right dimensions</a:t>
            </a:r>
          </a:p>
          <a:p>
            <a:r>
              <a:rPr lang="en-US" dirty="0"/>
              <a:t>Create the lines</a:t>
            </a:r>
            <a:endParaRPr lang="he-IL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6DC57C-BFEA-8D3D-DEBE-72FAC266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86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5" grpId="1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72780-B1AB-0A32-76CF-962BB22F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7AF50-4731-5D2A-2F00-ECCA9955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23"/>
          </a:xfrm>
        </p:spPr>
        <p:txBody>
          <a:bodyPr/>
          <a:lstStyle/>
          <a:p>
            <a:r>
              <a:rPr lang="en-US" dirty="0"/>
              <a:t>Showing the uncertainty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Using multiple samples from the posterior</a:t>
                </a:r>
              </a:p>
              <a:p>
                <a:r>
                  <a:rPr lang="en-US" dirty="0"/>
                  <a:t>Using an HDI patch</a:t>
                </a:r>
              </a:p>
              <a:p>
                <a:pPr lvl="1"/>
                <a:r>
                  <a:rPr lang="en-US" dirty="0"/>
                  <a:t>We can calculate the HDI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if we sampled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we can just use it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25D01-0DA4-69DF-5955-AF1571468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484" y="1219218"/>
                <a:ext cx="10515600" cy="1337026"/>
              </a:xfrm>
              <a:blipFill>
                <a:blip r:embed="rId2"/>
                <a:stretch>
                  <a:fillRect l="-812" t="-10502" b="-547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73A151C-6649-6879-03C8-663D413750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135" t="-28" r="-2732" b="28"/>
          <a:stretch/>
        </p:blipFill>
        <p:spPr>
          <a:xfrm>
            <a:off x="6538452" y="2757983"/>
            <a:ext cx="5319252" cy="394270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A7CC17-7231-116E-1497-3E28A2830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66410"/>
              </p:ext>
            </p:extLst>
          </p:nvPr>
        </p:nvGraphicFramePr>
        <p:xfrm>
          <a:off x="436563" y="2746376"/>
          <a:ext cx="57531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253800" progId="Equation.DSMT4">
                  <p:embed/>
                </p:oleObj>
              </mc:Choice>
              <mc:Fallback>
                <p:oleObj name="Equation" r:id="rId4" imgW="314928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1A7CC17-7231-116E-1497-3E28A2830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6563" y="2746376"/>
                        <a:ext cx="5753100" cy="46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EA6617D-4C84-FB37-57AC-A62B9E249EAC}"/>
              </a:ext>
            </a:extLst>
          </p:cNvPr>
          <p:cNvSpPr txBox="1"/>
          <p:nvPr/>
        </p:nvSpPr>
        <p:spPr>
          <a:xfrm>
            <a:off x="655484" y="425245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hdi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"])</a:t>
            </a:r>
            <a:endParaRPr lang="el-GR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FE9FDF-A1A5-F36E-ACB1-5E329B2ADADF}"/>
              </a:ext>
            </a:extLst>
          </p:cNvPr>
          <p:cNvSpPr txBox="1"/>
          <p:nvPr/>
        </p:nvSpPr>
        <p:spPr>
          <a:xfrm>
            <a:off x="655484" y="4781139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idx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np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argsort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bikes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temperature</a:t>
            </a:r>
            <a:r>
              <a:rPr lang="en-US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values</a:t>
            </a:r>
            <a:r>
              <a:rPr lang="en-US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hdi_lines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"][:,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380597C-19F7-6019-25E4-5477D91C87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239283"/>
              </p:ext>
            </p:extLst>
          </p:nvPr>
        </p:nvGraphicFramePr>
        <p:xfrm>
          <a:off x="398643" y="3364672"/>
          <a:ext cx="6139809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680" imgH="253800" progId="Equation.DSMT4">
                  <p:embed/>
                </p:oleObj>
              </mc:Choice>
              <mc:Fallback>
                <p:oleObj name="Equation" r:id="rId6" imgW="3352680" imgH="2538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380597C-19F7-6019-25E4-5477D91C87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8643" y="3364672"/>
                        <a:ext cx="6139809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FF775-DFB5-CF01-BC6C-4E206668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3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1D4A6-C81D-C12D-383C-271A6661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A4CA-A441-F041-8E93-6995C43B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90187" cy="1325563"/>
          </a:xfrm>
        </p:spPr>
        <p:txBody>
          <a:bodyPr/>
          <a:lstStyle/>
          <a:p>
            <a:r>
              <a:rPr lang="en-US" dirty="0"/>
              <a:t>Uncertainty in means and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D300-FBD7-F196-2480-E7F8928BF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4"/>
            <a:ext cx="5037663" cy="1325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uncertainty:</a:t>
            </a:r>
          </a:p>
          <a:p>
            <a:pPr lvl="1"/>
            <a:r>
              <a:rPr lang="en-US" dirty="0"/>
              <a:t>In the mean</a:t>
            </a:r>
          </a:p>
          <a:p>
            <a:pPr lvl="1"/>
            <a:r>
              <a:rPr lang="en-US" dirty="0"/>
              <a:t>In the spread around the mean</a:t>
            </a:r>
          </a:p>
          <a:p>
            <a:pPr lvl="1"/>
            <a:r>
              <a:rPr lang="en-US" dirty="0"/>
              <a:t>In the specific values we would get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65237-63FF-201F-3CFC-0ECFBE39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531" y="299128"/>
            <a:ext cx="4847302" cy="152649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1D28B0-7CE4-6CB8-6F01-08C3A5BEE8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80291"/>
              </p:ext>
            </p:extLst>
          </p:nvPr>
        </p:nvGraphicFramePr>
        <p:xfrm>
          <a:off x="628804" y="2179637"/>
          <a:ext cx="19653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03040" progId="Equation.DSMT4">
                  <p:embed/>
                </p:oleObj>
              </mc:Choice>
              <mc:Fallback>
                <p:oleObj name="Equation" r:id="rId3" imgW="7365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E1D28B0-7CE4-6CB8-6F01-08C3A5BEE8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804" y="2179637"/>
                        <a:ext cx="1965325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D53635-0D0F-E965-7644-1E4CC96AFB12}"/>
              </a:ext>
            </a:extLst>
          </p:cNvPr>
          <p:cNvSpPr txBox="1"/>
          <p:nvPr/>
        </p:nvSpPr>
        <p:spPr>
          <a:xfrm>
            <a:off x="645907" y="2773887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520849F-3485-B459-D24E-E62168027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261951"/>
              </p:ext>
            </p:extLst>
          </p:nvPr>
        </p:nvGraphicFramePr>
        <p:xfrm>
          <a:off x="957416" y="3195637"/>
          <a:ext cx="1960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203040" progId="Equation.DSMT4">
                  <p:embed/>
                </p:oleObj>
              </mc:Choice>
              <mc:Fallback>
                <p:oleObj name="Equation" r:id="rId5" imgW="850680" imgH="2030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520849F-3485-B459-D24E-E62168027C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7416" y="3195637"/>
                        <a:ext cx="1960563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8DA14D72-067C-6B45-360E-1B80A512E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123951"/>
              </p:ext>
            </p:extLst>
          </p:nvPr>
        </p:nvGraphicFramePr>
        <p:xfrm>
          <a:off x="957416" y="3654424"/>
          <a:ext cx="19240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203040" progId="Equation.DSMT4">
                  <p:embed/>
                </p:oleObj>
              </mc:Choice>
              <mc:Fallback>
                <p:oleObj name="Equation" r:id="rId7" imgW="85068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DA14D72-067C-6B45-360E-1B80A512E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7416" y="3654424"/>
                        <a:ext cx="19240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BA87F79-4085-AA62-4AC5-3B66F7E75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59458"/>
              </p:ext>
            </p:extLst>
          </p:nvPr>
        </p:nvGraphicFramePr>
        <p:xfrm>
          <a:off x="4527550" y="2080892"/>
          <a:ext cx="15684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60240" imgH="228600" progId="Equation.DSMT4">
                  <p:embed/>
                </p:oleObj>
              </mc:Choice>
              <mc:Fallback>
                <p:oleObj name="Equation" r:id="rId9" imgW="660240" imgH="2286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BA87F79-4085-AA62-4AC5-3B66F7E75E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27550" y="2080892"/>
                        <a:ext cx="1568450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C9C581B-5240-09D7-DBE9-F30214A7E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104484"/>
              </p:ext>
            </p:extLst>
          </p:nvPr>
        </p:nvGraphicFramePr>
        <p:xfrm>
          <a:off x="4527550" y="3159586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60240" imgH="228600" progId="Equation.DSMT4">
                  <p:embed/>
                </p:oleObj>
              </mc:Choice>
              <mc:Fallback>
                <p:oleObj name="Equation" r:id="rId11" imgW="660240" imgH="2286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C9C581B-5240-09D7-DBE9-F30214A7E0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27550" y="3159586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55BF41F-C34B-837B-F99E-CBB119B56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15162"/>
              </p:ext>
            </p:extLst>
          </p:nvPr>
        </p:nvGraphicFramePr>
        <p:xfrm>
          <a:off x="4527549" y="3709404"/>
          <a:ext cx="1348314" cy="46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60240" imgH="228600" progId="Equation.DSMT4">
                  <p:embed/>
                </p:oleObj>
              </mc:Choice>
              <mc:Fallback>
                <p:oleObj name="Equation" r:id="rId13" imgW="66024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F55BF41F-C34B-837B-F99E-CBB119B567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27549" y="3709404"/>
                        <a:ext cx="1348314" cy="466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B63C1-8E94-7169-56C2-81CE24E3D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269115"/>
              </p:ext>
            </p:extLst>
          </p:nvPr>
        </p:nvGraphicFramePr>
        <p:xfrm>
          <a:off x="6819696" y="2080891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90360" imgH="228600" progId="Equation.DSMT4">
                  <p:embed/>
                </p:oleObj>
              </mc:Choice>
              <mc:Fallback>
                <p:oleObj name="Equation" r:id="rId15" imgW="990360" imgH="2286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03B63C1-8E94-7169-56C2-81CE24E3D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19696" y="2080891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ED70279-D847-F191-F21C-12EAF0626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023119"/>
              </p:ext>
            </p:extLst>
          </p:nvPr>
        </p:nvGraphicFramePr>
        <p:xfrm>
          <a:off x="9625872" y="2084066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360" imgH="228600" progId="Equation.DSMT4">
                  <p:embed/>
                </p:oleObj>
              </mc:Choice>
              <mc:Fallback>
                <p:oleObj name="Equation" r:id="rId17" imgW="990360" imgH="2286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ED70279-D847-F191-F21C-12EAF0626A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625872" y="2084066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06523D2-2092-C296-7915-E4863CAA4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457423"/>
              </p:ext>
            </p:extLst>
          </p:nvPr>
        </p:nvGraphicFramePr>
        <p:xfrm>
          <a:off x="6877052" y="3134759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90360" imgH="228600" progId="Equation.DSMT4">
                  <p:embed/>
                </p:oleObj>
              </mc:Choice>
              <mc:Fallback>
                <p:oleObj name="Equation" r:id="rId19" imgW="990360" imgH="2286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C06523D2-2092-C296-7915-E4863CAA4F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77052" y="3134759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4646FDC-2514-8C01-4DE5-4E7A96C24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245107"/>
              </p:ext>
            </p:extLst>
          </p:nvPr>
        </p:nvGraphicFramePr>
        <p:xfrm>
          <a:off x="9683228" y="3137934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90360" imgH="228600" progId="Equation.DSMT4">
                  <p:embed/>
                </p:oleObj>
              </mc:Choice>
              <mc:Fallback>
                <p:oleObj name="Equation" r:id="rId21" imgW="990360" imgH="2286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E4646FDC-2514-8C01-4DE5-4E7A96C24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83228" y="3137934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85C4900-6D38-E9D9-150F-836065BF7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036520"/>
              </p:ext>
            </p:extLst>
          </p:nvPr>
        </p:nvGraphicFramePr>
        <p:xfrm>
          <a:off x="6877052" y="3684874"/>
          <a:ext cx="1876624" cy="43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90360" imgH="228600" progId="Equation.DSMT4">
                  <p:embed/>
                </p:oleObj>
              </mc:Choice>
              <mc:Fallback>
                <p:oleObj name="Equation" r:id="rId23" imgW="990360" imgH="2286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985C4900-6D38-E9D9-150F-836065BF70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77052" y="3684874"/>
                        <a:ext cx="1876624" cy="4330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5FCB0F7-94CA-58BD-1E4F-0DCE82FC36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54079"/>
              </p:ext>
            </p:extLst>
          </p:nvPr>
        </p:nvGraphicFramePr>
        <p:xfrm>
          <a:off x="9683228" y="3688049"/>
          <a:ext cx="1862865" cy="429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90360" imgH="228600" progId="Equation.DSMT4">
                  <p:embed/>
                </p:oleObj>
              </mc:Choice>
              <mc:Fallback>
                <p:oleObj name="Equation" r:id="rId25" imgW="99036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5FCB0F7-94CA-58BD-1E4F-0DCE82FC36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83228" y="3688049"/>
                        <a:ext cx="1862865" cy="4298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95A96D9-A076-D5EB-8832-889F7D1927B0}"/>
              </a:ext>
            </a:extLst>
          </p:cNvPr>
          <p:cNvSpPr txBox="1"/>
          <p:nvPr/>
        </p:nvSpPr>
        <p:spPr>
          <a:xfrm>
            <a:off x="6537189" y="5387353"/>
            <a:ext cx="5064079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/>
              <a:t>What value would be surprising to us?</a:t>
            </a:r>
            <a:endParaRPr lang="he-IL" sz="2400" b="1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9F2D3D1-344A-6385-A964-39B29BEE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6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3D3E4-EBB9-3894-5D79-E18C11AEE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4DB85F-7B3A-7F1D-553A-C06D86E1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8D40A1-E021-5D86-91F0-E15A49DB1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7200" dirty="0"/>
              <a:t>6D Posterior Predictive Testing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08849-1ABC-6F1E-D589-E44BBFB6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8316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6A Review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37D3-EA9B-9416-6366-2192CE17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E4BC-13FC-9B3B-4C6A-C55F2BE5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8"/>
            <a:ext cx="10515600" cy="907743"/>
          </a:xfrm>
        </p:spPr>
        <p:txBody>
          <a:bodyPr/>
          <a:lstStyle/>
          <a:p>
            <a:r>
              <a:rPr lang="en-US" dirty="0"/>
              <a:t>Posterior predictive sampling</a:t>
            </a:r>
            <a:endParaRPr lang="he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06581-3F5A-1FE0-923F-70FB383173D1}"/>
              </a:ext>
            </a:extLst>
          </p:cNvPr>
          <p:cNvSpPr txBox="1"/>
          <p:nvPr/>
        </p:nvSpPr>
        <p:spPr>
          <a:xfrm>
            <a:off x="1101212" y="2575379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MCMC samples of the posterior distribution of the parameters</a:t>
            </a:r>
            <a:endParaRPr lang="he-IL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DB28F7A-037E-ADE4-ED2E-E446816D8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943097"/>
              </p:ext>
            </p:extLst>
          </p:nvPr>
        </p:nvGraphicFramePr>
        <p:xfrm>
          <a:off x="1988164" y="3089041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DB28F7A-037E-ADE4-ED2E-E446816D8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8164" y="3089041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CA9E63-DF5F-8CCA-B5C9-349151460077}"/>
              </a:ext>
            </a:extLst>
          </p:cNvPr>
          <p:cNvSpPr txBox="1"/>
          <p:nvPr/>
        </p:nvSpPr>
        <p:spPr>
          <a:xfrm>
            <a:off x="1101212" y="37809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Samples of posterior distributions calculated from the parameters </a:t>
            </a:r>
            <a:endParaRPr lang="he-IL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7CEE98-75A4-2BFB-14A1-9BA6FF451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688360"/>
              </p:ext>
            </p:extLst>
          </p:nvPr>
        </p:nvGraphicFramePr>
        <p:xfrm>
          <a:off x="1988164" y="4196061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7CEE98-75A4-2BFB-14A1-9BA6FF4515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8164" y="4196061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9E210-7934-949A-BA54-19CAB61D668C}"/>
              </a:ext>
            </a:extLst>
          </p:cNvPr>
          <p:cNvSpPr txBox="1"/>
          <p:nvPr/>
        </p:nvSpPr>
        <p:spPr>
          <a:xfrm>
            <a:off x="1101212" y="4948614"/>
            <a:ext cx="751184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Data sampled given the posterior distributions of the parameters </a:t>
            </a:r>
            <a:endParaRPr lang="he-IL" sz="20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0BF9178-1C5A-0184-E152-091D831DB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008545"/>
              </p:ext>
            </p:extLst>
          </p:nvPr>
        </p:nvGraphicFramePr>
        <p:xfrm>
          <a:off x="1916113" y="5341938"/>
          <a:ext cx="2001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304560" progId="Equation.DSMT4">
                  <p:embed/>
                </p:oleObj>
              </mc:Choice>
              <mc:Fallback>
                <p:oleObj name="Equation" r:id="rId6" imgW="126972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0BF9178-1C5A-0184-E152-091D831DB2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6113" y="5341938"/>
                        <a:ext cx="2001837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A8160BF-74EC-4EBA-B303-C72D81398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70847"/>
              </p:ext>
            </p:extLst>
          </p:nvPr>
        </p:nvGraphicFramePr>
        <p:xfrm>
          <a:off x="3726477" y="3074003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A8160BF-74EC-4EBA-B303-C72D813987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26477" y="3074003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11AC0B2-E1DA-1EC3-1CD1-94D756DC3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364278"/>
              </p:ext>
            </p:extLst>
          </p:nvPr>
        </p:nvGraphicFramePr>
        <p:xfrm>
          <a:off x="3848671" y="4181024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11AC0B2-E1DA-1EC3-1CD1-94D756DC3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48671" y="4181024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035190F-A77E-DE04-CB4B-50E285EF7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281377"/>
              </p:ext>
            </p:extLst>
          </p:nvPr>
        </p:nvGraphicFramePr>
        <p:xfrm>
          <a:off x="1497013" y="5780088"/>
          <a:ext cx="34417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06280" imgH="393480" progId="Equation.DSMT4">
                  <p:embed/>
                </p:oleObj>
              </mc:Choice>
              <mc:Fallback>
                <p:oleObj name="Equation" r:id="rId12" imgW="2006280" imgH="393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035190F-A77E-DE04-CB4B-50E285EF79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7013" y="5780088"/>
                        <a:ext cx="3441700" cy="674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A2AAF12-AC52-4753-9577-8E677A4A2A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712856"/>
              </p:ext>
            </p:extLst>
          </p:nvPr>
        </p:nvGraphicFramePr>
        <p:xfrm>
          <a:off x="5008988" y="5821363"/>
          <a:ext cx="1241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253800" progId="Equation.DSMT4">
                  <p:embed/>
                </p:oleObj>
              </mc:Choice>
              <mc:Fallback>
                <p:oleObj name="Equation" r:id="rId14" imgW="723600" imgH="253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FA2AAF12-AC52-4753-9577-8E677A4A2A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008988" y="5821363"/>
                        <a:ext cx="1241425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2F9CE6E-B302-4785-C579-B1A67EA4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08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2C6C6-4F21-0D14-8FF0-C18047062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36C1-47F2-7B7E-C6A8-52B043E0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bikes will actually be rented?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5705-F313-4B80-17CB-B8B88467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147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Posterior predictive sampling</a:t>
            </a:r>
          </a:p>
          <a:p>
            <a:r>
              <a:rPr lang="en-US" dirty="0"/>
              <a:t>Practically</a:t>
            </a:r>
          </a:p>
          <a:p>
            <a:pPr lvl="1"/>
            <a:r>
              <a:rPr lang="en-US" dirty="0"/>
              <a:t>Sample from the posterior distribution of the parameters</a:t>
            </a:r>
          </a:p>
          <a:p>
            <a:pPr lvl="1"/>
            <a:r>
              <a:rPr lang="en-US" dirty="0"/>
              <a:t>Sample from the likelihood given these posterior samples</a:t>
            </a:r>
            <a:endParaRPr lang="he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4E5ADF0-56C3-4D4C-EDBB-4767BEE53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780800"/>
              </p:ext>
            </p:extLst>
          </p:nvPr>
        </p:nvGraphicFramePr>
        <p:xfrm>
          <a:off x="1004236" y="3298314"/>
          <a:ext cx="17383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3800" progId="Equation.DSMT4">
                  <p:embed/>
                </p:oleObj>
              </mc:Choice>
              <mc:Fallback>
                <p:oleObj name="Equation" r:id="rId2" imgW="91440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4E5ADF0-56C3-4D4C-EDBB-4767BEE53D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236" y="3298314"/>
                        <a:ext cx="1738313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C62EEF0-A663-7F33-DB36-6E7688A42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09058"/>
              </p:ext>
            </p:extLst>
          </p:nvPr>
        </p:nvGraphicFramePr>
        <p:xfrm>
          <a:off x="1004236" y="3949499"/>
          <a:ext cx="186050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253800" progId="Equation.DSMT4">
                  <p:embed/>
                </p:oleObj>
              </mc:Choice>
              <mc:Fallback>
                <p:oleObj name="Equation" r:id="rId4" imgW="11808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C62EEF0-A663-7F33-DB36-6E7688A422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4236" y="3949499"/>
                        <a:ext cx="186050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8D2266C-6527-982A-F671-C2DFAEE927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420440"/>
              </p:ext>
            </p:extLst>
          </p:nvPr>
        </p:nvGraphicFramePr>
        <p:xfrm>
          <a:off x="1035050" y="4533900"/>
          <a:ext cx="2000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9720" imgH="304560" progId="Equation.DSMT4">
                  <p:embed/>
                </p:oleObj>
              </mc:Choice>
              <mc:Fallback>
                <p:oleObj name="Equation" r:id="rId6" imgW="126972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8D2266C-6527-982A-F671-C2DFAEE927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5050" y="4533900"/>
                        <a:ext cx="20002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18D1E07-1454-5634-A8F0-B178FC9DA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573763"/>
              </p:ext>
            </p:extLst>
          </p:nvPr>
        </p:nvGraphicFramePr>
        <p:xfrm>
          <a:off x="2761297" y="3331865"/>
          <a:ext cx="2051046" cy="482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9119" imgH="381000" progId="Equation.DSMT4">
                  <p:embed/>
                </p:oleObj>
              </mc:Choice>
              <mc:Fallback>
                <p:oleObj name="Equation" r:id="rId8" imgW="1619119" imgH="3810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18D1E07-1454-5634-A8F0-B178FC9DA1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61297" y="3331865"/>
                        <a:ext cx="2051046" cy="4825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48FD5FB-F110-C729-8126-4DEAE844C4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288244"/>
              </p:ext>
            </p:extLst>
          </p:nvPr>
        </p:nvGraphicFramePr>
        <p:xfrm>
          <a:off x="2864743" y="3934462"/>
          <a:ext cx="1160317" cy="40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6560" imgH="253800" progId="Equation.DSMT4">
                  <p:embed/>
                </p:oleObj>
              </mc:Choice>
              <mc:Fallback>
                <p:oleObj name="Equation" r:id="rId10" imgW="73656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48FD5FB-F110-C729-8126-4DEAE844C4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4743" y="3934462"/>
                        <a:ext cx="1160317" cy="400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F1C81A-F83D-4B19-2260-93D47DECE726}"/>
              </a:ext>
            </a:extLst>
          </p:cNvPr>
          <p:cNvSpPr txBox="1"/>
          <p:nvPr/>
        </p:nvSpPr>
        <p:spPr>
          <a:xfrm>
            <a:off x="5427405" y="3376059"/>
            <a:ext cx="6646607" cy="4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sample_posterior_predictive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777777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extend_inferencedata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86CA6E-CBC4-D236-2B04-FA177B02EA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3707" y="3949499"/>
            <a:ext cx="5344057" cy="27965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9B2A-5197-DCA7-7BED-9D057576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486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AC76-8653-870F-3428-F4437146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the posterior predictive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4F35A-1EA0-299B-88F9-C63CB4BD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986401"/>
          </a:xfrm>
        </p:spPr>
        <p:txBody>
          <a:bodyPr/>
          <a:lstStyle/>
          <a:p>
            <a:r>
              <a:rPr lang="en-US" dirty="0"/>
              <a:t>Visualize uncertainty in both posterior mean and posterior predictive</a:t>
            </a:r>
          </a:p>
          <a:p>
            <a:pPr lvl="1"/>
            <a:r>
              <a:rPr lang="en-US" dirty="0"/>
              <a:t>Also show 2 different HDIs for posterior predictive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B4F60-9A4F-8970-E4E3-E82C953C4F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0747" y="2812026"/>
            <a:ext cx="8939205" cy="36808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FD0F6-B3C8-2676-793A-26354925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2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573B-E7BF-0A81-6238-1E206A4D2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7F48-F3D5-60F6-1493-6E45C7AB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predictive is also a test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B5EE5-1B82-7D2E-E884-54DDFCE9E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68"/>
            <a:ext cx="10515600" cy="9864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50% of the data should in the 50% posterior predictive HDI</a:t>
            </a:r>
          </a:p>
          <a:p>
            <a:r>
              <a:rPr lang="en-US" dirty="0"/>
              <a:t>Posterior predictive should not have empty areas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D7A04-4D43-F668-72E3-C482BB19EE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0747" y="2812026"/>
            <a:ext cx="8939205" cy="36808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88E7A-6F23-8333-708F-EB532087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481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8E6B-36EB-F817-D67E-E3553A74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predictive testing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90E2-3CBC-5C0B-FDC0-D9BE9ED2B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5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Bayesian p-values</a:t>
            </a:r>
          </a:p>
          <a:p>
            <a:pPr lvl="1"/>
            <a:r>
              <a:rPr lang="en-US" dirty="0"/>
              <a:t>P-values were invented by </a:t>
            </a:r>
            <a:r>
              <a:rPr lang="en-US" dirty="0" err="1"/>
              <a:t>freqentists</a:t>
            </a:r>
            <a:endParaRPr lang="en-US" dirty="0"/>
          </a:p>
          <a:p>
            <a:pPr lvl="2"/>
            <a:r>
              <a:rPr lang="en-US" dirty="0"/>
              <a:t>And we’ll learn about them later</a:t>
            </a:r>
          </a:p>
          <a:p>
            <a:pPr lvl="1"/>
            <a:r>
              <a:rPr lang="en-US" dirty="0"/>
              <a:t>What percentage of posterior predictive values are less than actual data values?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4D7DBF-4142-10C8-275D-7AB760D73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21022"/>
              </p:ext>
            </p:extLst>
          </p:nvPr>
        </p:nvGraphicFramePr>
        <p:xfrm>
          <a:off x="6516688" y="5396084"/>
          <a:ext cx="28082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31640" progId="Equation.DSMT4">
                  <p:embed/>
                </p:oleObj>
              </mc:Choice>
              <mc:Fallback>
                <p:oleObj name="Equation" r:id="rId2" imgW="130788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F4D7DBF-4142-10C8-275D-7AB760D73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16688" y="5396084"/>
                        <a:ext cx="2808288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69E13D-7DD3-B5FC-2FC2-790093AA1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90077"/>
              </p:ext>
            </p:extLst>
          </p:nvPr>
        </p:nvGraphicFramePr>
        <p:xfrm>
          <a:off x="506973" y="4018756"/>
          <a:ext cx="4532312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380880" progId="Equation.DSMT4">
                  <p:embed/>
                </p:oleObj>
              </mc:Choice>
              <mc:Fallback>
                <p:oleObj name="Equation" r:id="rId4" imgW="2361960" imgH="3808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69E13D-7DD3-B5FC-2FC2-790093AA17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973" y="4018756"/>
                        <a:ext cx="4532312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F1E840A-3C0D-C40E-E969-3B9EF49DEB38}"/>
              </a:ext>
            </a:extLst>
          </p:cNvPr>
          <p:cNvSpPr txBox="1"/>
          <p:nvPr/>
        </p:nvSpPr>
        <p:spPr>
          <a:xfrm>
            <a:off x="5522874" y="3429000"/>
            <a:ext cx="4657878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For one posterior predictive dataset</a:t>
            </a:r>
            <a:endParaRPr lang="he-IL" sz="24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22389A7-7387-1B46-5C60-80BB068F1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546521"/>
              </p:ext>
            </p:extLst>
          </p:nvPr>
        </p:nvGraphicFramePr>
        <p:xfrm>
          <a:off x="6516688" y="3894138"/>
          <a:ext cx="33512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457200" progId="Equation.DSMT4">
                  <p:embed/>
                </p:oleObj>
              </mc:Choice>
              <mc:Fallback>
                <p:oleObj name="Equation" r:id="rId6" imgW="1562040" imgH="4572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22389A7-7387-1B46-5C60-80BB068F14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16688" y="3894138"/>
                        <a:ext cx="3351212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9CDFE4-6215-8ACB-CDDB-D1E24EA2F96E}"/>
              </a:ext>
            </a:extLst>
          </p:cNvPr>
          <p:cNvSpPr txBox="1"/>
          <p:nvPr/>
        </p:nvSpPr>
        <p:spPr>
          <a:xfrm>
            <a:off x="5580737" y="4874293"/>
            <a:ext cx="463793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Across posterior predictive datasets</a:t>
            </a:r>
            <a:endParaRPr lang="he-IL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84FAF-BFEE-1F7C-89F4-F8E169D2961D}"/>
              </a:ext>
            </a:extLst>
          </p:cNvPr>
          <p:cNvSpPr txBox="1"/>
          <p:nvPr/>
        </p:nvSpPr>
        <p:spPr>
          <a:xfrm>
            <a:off x="6385319" y="6262042"/>
            <a:ext cx="353135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is a probability distribution</a:t>
            </a:r>
            <a:endParaRPr lang="he-IL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B6A4-8566-30C1-6D18-5B771E183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83E7-2A75-4578-A874-CDD06A87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distribution of Bayesian p values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C666A-CFE8-F85A-6808-7742F83F8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77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Calculated for the bike data</a:t>
            </a:r>
          </a:p>
          <a:p>
            <a:r>
              <a:rPr lang="en-US" dirty="0"/>
              <a:t>This is a distribution over posterior predictive datasets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D25C4E-82AD-BEA4-F845-4F3A529C437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2475" y="2703325"/>
            <a:ext cx="6229631" cy="4117891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6997A7B-0689-4A83-EFB9-F8A4BCDBF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485368"/>
              </p:ext>
            </p:extLst>
          </p:nvPr>
        </p:nvGraphicFramePr>
        <p:xfrm>
          <a:off x="838200" y="2788586"/>
          <a:ext cx="2808288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431640" progId="Equation.DSMT4">
                  <p:embed/>
                </p:oleObj>
              </mc:Choice>
              <mc:Fallback>
                <p:oleObj name="Equation" r:id="rId3" imgW="130788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6997A7B-0689-4A83-EFB9-F8A4BCDBF9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788586"/>
                        <a:ext cx="2808288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0B1EE-317C-4D1D-63D3-D36AAB7F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6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CDB49-4A42-B73D-992C-2EB760B7E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E2FF-490D-E903-FC38-BB0241C4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theoretical Bayesian p value distribution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44D87-9B71-5808-8CDF-D33879E2D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9794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Under the true model, we expect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A44D87-9B71-5808-8CDF-D33879E2D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979486"/>
              </a:xfrm>
              <a:blipFill>
                <a:blip r:embed="rId2"/>
                <a:stretch>
                  <a:fillRect l="-1043" t="-13665" b="-1055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3EE812-E4BE-FB4B-AD6C-34E50871E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83030"/>
              </p:ext>
            </p:extLst>
          </p:nvPr>
        </p:nvGraphicFramePr>
        <p:xfrm>
          <a:off x="703263" y="2954338"/>
          <a:ext cx="3832994" cy="86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68480" imgH="444240" progId="Equation.DSMT4">
                  <p:embed/>
                </p:oleObj>
              </mc:Choice>
              <mc:Fallback>
                <p:oleObj name="Equation" r:id="rId3" imgW="1968480" imgH="44424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F3EE812-E4BE-FB4B-AD6C-34E50871E5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3263" y="2954338"/>
                        <a:ext cx="3832994" cy="86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CC1CDA2-D6DB-1CD3-B471-D2CDE6A31D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24448"/>
              </p:ext>
            </p:extLst>
          </p:nvPr>
        </p:nvGraphicFramePr>
        <p:xfrm>
          <a:off x="703262" y="4187826"/>
          <a:ext cx="5171445" cy="884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19160" imgH="482400" progId="Equation.DSMT4">
                  <p:embed/>
                </p:oleObj>
              </mc:Choice>
              <mc:Fallback>
                <p:oleObj name="Equation" r:id="rId5" imgW="2819160" imgH="48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CC1CDA2-D6DB-1CD3-B471-D2CDE6A31D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262" y="4187826"/>
                        <a:ext cx="5171445" cy="884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669BA63-C02D-61CB-4D2D-4AFF295CA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5096864"/>
              </p:ext>
            </p:extLst>
          </p:nvPr>
        </p:nvGraphicFramePr>
        <p:xfrm>
          <a:off x="703262" y="5445540"/>
          <a:ext cx="5835324" cy="872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25600" imgH="482400" progId="Equation.DSMT4">
                  <p:embed/>
                </p:oleObj>
              </mc:Choice>
              <mc:Fallback>
                <p:oleObj name="Equation" r:id="rId7" imgW="3225600" imgH="482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669BA63-C02D-61CB-4D2D-4AFF295CA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3262" y="5445540"/>
                        <a:ext cx="5835324" cy="8721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B89BACF-7E29-FE40-FEF7-72A66768F6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673674"/>
              </p:ext>
            </p:extLst>
          </p:nvPr>
        </p:nvGraphicFramePr>
        <p:xfrm>
          <a:off x="6096000" y="2836267"/>
          <a:ext cx="5921188" cy="86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88960" imgH="482400" progId="Equation.DSMT4">
                  <p:embed/>
                </p:oleObj>
              </mc:Choice>
              <mc:Fallback>
                <p:oleObj name="Equation" r:id="rId9" imgW="328896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BB89BACF-7E29-FE40-FEF7-72A66768F6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6000" y="2836267"/>
                        <a:ext cx="5921188" cy="868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52FBFEB-2E41-6402-2B8F-218CE5470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559613"/>
              </p:ext>
            </p:extLst>
          </p:nvPr>
        </p:nvGraphicFramePr>
        <p:xfrm>
          <a:off x="7872319" y="4107181"/>
          <a:ext cx="2348077" cy="86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68200" imgH="431640" progId="Equation.DSMT4">
                  <p:embed/>
                </p:oleObj>
              </mc:Choice>
              <mc:Fallback>
                <p:oleObj name="Equation" r:id="rId11" imgW="1168200" imgH="4316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52FBFEB-2E41-6402-2B8F-218CE54701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72319" y="4107181"/>
                        <a:ext cx="2348077" cy="868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BE2634A-4B3B-1F31-6269-FCA32292EDF4}"/>
              </a:ext>
            </a:extLst>
          </p:cNvPr>
          <p:cNvSpPr txBox="1"/>
          <p:nvPr/>
        </p:nvSpPr>
        <p:spPr>
          <a:xfrm>
            <a:off x="7590865" y="5445540"/>
            <a:ext cx="384585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normalized binomial is nearly perfectly approximated by a Beta distribution. This is demonstrated in the notebook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5C880-FB5D-F14F-86CD-BB2B4B7C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731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2649-12D7-4AE4-1769-3935BC5F6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566F-3C5F-443D-53BB-4483E3D4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Compare empirical and theoretical distribution</a:t>
            </a:r>
            <a:endParaRPr lang="he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EE303-A659-CCE0-D1DA-FB45EEC8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06462"/>
          </a:xfrm>
        </p:spPr>
        <p:txBody>
          <a:bodyPr>
            <a:normAutofit/>
          </a:bodyPr>
          <a:lstStyle/>
          <a:p>
            <a:r>
              <a:rPr lang="en-US" dirty="0"/>
              <a:t>Our bike rental data is not fit well by the model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7153BC6-4819-B768-7EF9-5DFD7CEB6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79874"/>
              </p:ext>
            </p:extLst>
          </p:nvPr>
        </p:nvGraphicFramePr>
        <p:xfrm>
          <a:off x="1313516" y="3805800"/>
          <a:ext cx="28797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431640" progId="Equation.DSMT4">
                  <p:embed/>
                </p:oleObj>
              </mc:Choice>
              <mc:Fallback>
                <p:oleObj name="Equation" r:id="rId2" imgW="137160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7153BC6-4819-B768-7EF9-5DFD7CEB6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3516" y="3805800"/>
                        <a:ext cx="2879725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1EE4D7C-C6E5-411C-1FC4-3F85A72EAFB9}"/>
              </a:ext>
            </a:extLst>
          </p:cNvPr>
          <p:cNvSpPr txBox="1"/>
          <p:nvPr/>
        </p:nvSpPr>
        <p:spPr>
          <a:xfrm>
            <a:off x="838200" y="3260912"/>
            <a:ext cx="2911374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dirty="0"/>
              <a:t>Under the true model</a:t>
            </a:r>
            <a:endParaRPr lang="he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82E6B-18B9-6FC7-1DB9-C9DB27285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18" y="2798533"/>
            <a:ext cx="5717857" cy="3779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D9FF-6861-DC36-9FCA-5033557C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73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D61C-6E97-22FD-85BF-6550F8D4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Arviz</a:t>
            </a:r>
            <a:r>
              <a:rPr lang="en-US" sz="4000" dirty="0"/>
              <a:t> generates a smoothed version of this plot</a:t>
            </a:r>
            <a:endParaRPr lang="he-IL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DE982-417A-3ECB-EC01-D61D87FD6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815" y="1690688"/>
            <a:ext cx="4853828" cy="4107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AB5AD4-BEE2-3497-8C9E-ED35F8B3F2A4}"/>
              </a:ext>
            </a:extLst>
          </p:cNvPr>
          <p:cNvSpPr txBox="1"/>
          <p:nvPr/>
        </p:nvSpPr>
        <p:spPr>
          <a:xfrm>
            <a:off x="901148" y="2729891"/>
            <a:ext cx="609600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plot_bpv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idata_lb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p_value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086FE6-AA8B-1364-82BB-13C5B9D0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510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729C4-5921-711B-9711-2B77D2E5C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9C68-D1A0-0836-1E44-3678F19A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statistics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BEE3-DCC7-D3E8-BE18-DECB093D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4617" cy="18253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Instead of comparing value by value, compare a statistic that matters</a:t>
            </a:r>
          </a:p>
          <a:p>
            <a:pPr lvl="1"/>
            <a:r>
              <a:rPr lang="en-US" dirty="0"/>
              <a:t>Calculate a “statistic” from each posterior predictive dataset</a:t>
            </a:r>
          </a:p>
          <a:p>
            <a:pPr lvl="1"/>
            <a:r>
              <a:rPr lang="en-US" dirty="0"/>
              <a:t>Compare with statistic from observed dataset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B9D44D-A045-6850-5EC9-5E1A649EDD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596584"/>
              </p:ext>
            </p:extLst>
          </p:nvPr>
        </p:nvGraphicFramePr>
        <p:xfrm>
          <a:off x="2301773" y="5788782"/>
          <a:ext cx="23987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304560" progId="Equation.DSMT4">
                  <p:embed/>
                </p:oleObj>
              </mc:Choice>
              <mc:Fallback>
                <p:oleObj name="Equation" r:id="rId2" imgW="1117440" imgH="304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8B9D44D-A045-6850-5EC9-5E1A649EDD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01773" y="5788782"/>
                        <a:ext cx="2398713" cy="65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E11361B-43FC-2016-D03B-2622E56CD7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118042"/>
              </p:ext>
            </p:extLst>
          </p:nvPr>
        </p:nvGraphicFramePr>
        <p:xfrm>
          <a:off x="838200" y="4110591"/>
          <a:ext cx="1920942" cy="640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304560" progId="Equation.DSMT4">
                  <p:embed/>
                </p:oleObj>
              </mc:Choice>
              <mc:Fallback>
                <p:oleObj name="Equation" r:id="rId4" imgW="914400" imgH="304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E11361B-43FC-2016-D03B-2622E56CD7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110591"/>
                        <a:ext cx="1920942" cy="640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C2471C-A4AD-71CD-6522-F2CE3529F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424408"/>
              </p:ext>
            </p:extLst>
          </p:nvPr>
        </p:nvGraphicFramePr>
        <p:xfrm>
          <a:off x="838200" y="4949687"/>
          <a:ext cx="1463573" cy="6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266400" progId="Equation.DSMT4">
                  <p:embed/>
                </p:oleObj>
              </mc:Choice>
              <mc:Fallback>
                <p:oleObj name="Equation" r:id="rId6" imgW="609480" imgH="266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AC2471C-A4AD-71CD-6522-F2CE3529F8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4949687"/>
                        <a:ext cx="1463573" cy="64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E60D31D-8236-887C-2DE3-5CA8E1A78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325478"/>
              </p:ext>
            </p:extLst>
          </p:nvPr>
        </p:nvGraphicFramePr>
        <p:xfrm>
          <a:off x="2841761" y="4121899"/>
          <a:ext cx="1490248" cy="617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40" imgH="279360" progId="Equation.DSMT4">
                  <p:embed/>
                </p:oleObj>
              </mc:Choice>
              <mc:Fallback>
                <p:oleObj name="Equation" r:id="rId8" imgW="672840" imgH="2793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E60D31D-8236-887C-2DE3-5CA8E1A78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1761" y="4121899"/>
                        <a:ext cx="1490248" cy="617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36BC97-6A87-3292-444D-33D8582847C5}"/>
              </a:ext>
            </a:extLst>
          </p:cNvPr>
          <p:cNvSpPr txBox="1"/>
          <p:nvPr/>
        </p:nvSpPr>
        <p:spPr>
          <a:xfrm>
            <a:off x="8494059" y="2122423"/>
            <a:ext cx="369794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Statistic:</a:t>
            </a:r>
          </a:p>
          <a:p>
            <a:pPr marL="285750" indent="-285750">
              <a:buFontTx/>
              <a:buChar char="-"/>
            </a:pPr>
            <a:r>
              <a:rPr lang="en-US" dirty="0"/>
              <a:t>Something we calculate on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Mean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Median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Percentile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Standard deviation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Etc.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1698A-69E0-E5D9-C392-33805368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12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70B0-ECC8-45AE-D4E3-676E55C8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F5C1D7-29ED-5239-D5EF-25540F0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DF6AA-C04D-BBD6-5DAD-76574ED3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6B Bivariate data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7E67-480D-416E-8B4F-E8896A4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967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8D4B-47BD-D82C-D12D-8DB3D0C5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Posterior predictive mean and std for bike data</a:t>
            </a:r>
            <a:endParaRPr lang="he-I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B81B4-E3F8-17D2-B31A-F226F273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874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Dot shows value of statistic calculated on observed data</a:t>
            </a:r>
          </a:p>
          <a:p>
            <a:r>
              <a:rPr lang="en-US" dirty="0"/>
              <a:t>Our model captures the mean but not the width of the data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47A3C-0DAB-81A7-C438-7BE70D92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2670351"/>
            <a:ext cx="4493936" cy="4017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E9B15-B93A-6783-D106-E79D557D2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321" y="2670351"/>
            <a:ext cx="4493936" cy="39615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4F879-7E48-51C6-94B5-43FB004A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137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CA1B-1DF7-FBB4-1B88-6A5F42EAA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5BCE9D-4DB9-9294-E769-3CA603E4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2D9533-D148-EC04-AC4A-A9E29A6F9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6E Bayesian workflow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B9047-F078-9F8E-000E-FD561655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31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839568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07AC-E806-E21E-CBF0-98BAB947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Workflow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BC13-5F67-BD2A-F424-E51337CD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52D0-350E-6F0D-7B16-F696FED7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202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B506-5F26-9A4C-3D41-07D696B17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1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Bayesian workflow</a:t>
            </a:r>
            <a:endParaRPr lang="en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4F7726-086F-6345-3F94-5A75B585351F}"/>
              </a:ext>
            </a:extLst>
          </p:cNvPr>
          <p:cNvSpPr/>
          <p:nvPr/>
        </p:nvSpPr>
        <p:spPr>
          <a:xfrm>
            <a:off x="38735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B2854-8907-CEDF-4A35-C9BE0D1CD706}"/>
              </a:ext>
            </a:extLst>
          </p:cNvPr>
          <p:cNvSpPr/>
          <p:nvPr/>
        </p:nvSpPr>
        <p:spPr>
          <a:xfrm>
            <a:off x="278130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8C766-2C52-D8FC-1079-28BC40CDA4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20850" y="3946525"/>
            <a:ext cx="10604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84BFF07-A956-92D8-4421-9A466E18CC35}"/>
              </a:ext>
            </a:extLst>
          </p:cNvPr>
          <p:cNvSpPr/>
          <p:nvPr/>
        </p:nvSpPr>
        <p:spPr>
          <a:xfrm>
            <a:off x="2606675" y="48351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predictive sampling</a:t>
            </a:r>
            <a:endParaRPr lang="en-I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14D93-EAEC-1580-65CB-64A98F59D80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448050" y="4235450"/>
            <a:ext cx="0" cy="5996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045D070-4782-282D-4D62-DD4FA4361A4B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 flipH="1">
            <a:off x="2606675" y="4150827"/>
            <a:ext cx="369912" cy="1154201"/>
          </a:xfrm>
          <a:prstGeom prst="bentConnector4">
            <a:avLst>
              <a:gd name="adj1" fmla="val -61798"/>
              <a:gd name="adj2" fmla="val 6669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DA3C0C0-3FA0-3A80-D6D0-ED5BB74C9B27}"/>
              </a:ext>
            </a:extLst>
          </p:cNvPr>
          <p:cNvSpPr/>
          <p:nvPr/>
        </p:nvSpPr>
        <p:spPr>
          <a:xfrm>
            <a:off x="5599112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914A4-B16E-F89C-4D82-0E4E324B583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14800" y="3946525"/>
            <a:ext cx="148431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7180CE-788C-60C0-8120-5BFD52E2CDE3}"/>
              </a:ext>
            </a:extLst>
          </p:cNvPr>
          <p:cNvSpPr/>
          <p:nvPr/>
        </p:nvSpPr>
        <p:spPr>
          <a:xfrm>
            <a:off x="5424487" y="2204244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Diagnostics</a:t>
            </a:r>
            <a:endParaRPr lang="en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6DC6E5-A525-5832-1F9A-7FEB0CB54539}"/>
              </a:ext>
            </a:extLst>
          </p:cNvPr>
          <p:cNvCxnSpPr>
            <a:cxnSpLocks/>
            <a:stCxn id="14" idx="0"/>
            <a:endCxn id="33" idx="4"/>
          </p:cNvCxnSpPr>
          <p:nvPr/>
        </p:nvCxnSpPr>
        <p:spPr>
          <a:xfrm flipV="1">
            <a:off x="6265862" y="3144044"/>
            <a:ext cx="0" cy="51355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E20C8A-2FA0-E5CA-4F71-F8DED009C89E}"/>
              </a:ext>
            </a:extLst>
          </p:cNvPr>
          <p:cNvCxnSpPr>
            <a:cxnSpLocks/>
            <a:stCxn id="33" idx="2"/>
            <a:endCxn id="14" idx="1"/>
          </p:cNvCxnSpPr>
          <p:nvPr/>
        </p:nvCxnSpPr>
        <p:spPr>
          <a:xfrm rot="10800000" flipH="1" flipV="1">
            <a:off x="5424487" y="2674144"/>
            <a:ext cx="369912" cy="1068080"/>
          </a:xfrm>
          <a:prstGeom prst="bentConnector4">
            <a:avLst>
              <a:gd name="adj1" fmla="val -61798"/>
              <a:gd name="adj2" fmla="val 6803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825B8E-31D5-77AB-FF8B-B4C7E233B187}"/>
              </a:ext>
            </a:extLst>
          </p:cNvPr>
          <p:cNvCxnSpPr>
            <a:cxnSpLocks/>
            <a:stCxn id="33" idx="2"/>
            <a:endCxn id="5" idx="7"/>
          </p:cNvCxnSpPr>
          <p:nvPr/>
        </p:nvCxnSpPr>
        <p:spPr>
          <a:xfrm rot="10800000" flipV="1">
            <a:off x="3919513" y="2674144"/>
            <a:ext cx="1504974" cy="106808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5D8D4A4-16EF-26DA-7582-D455CBC62CC4}"/>
              </a:ext>
            </a:extLst>
          </p:cNvPr>
          <p:cNvSpPr/>
          <p:nvPr/>
        </p:nvSpPr>
        <p:spPr>
          <a:xfrm>
            <a:off x="5424487" y="46827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Posterior predictive sampling</a:t>
            </a:r>
            <a:endParaRPr lang="en-IL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7350F7-F78A-8B0C-1A11-C1AEC8AB6466}"/>
              </a:ext>
            </a:extLst>
          </p:cNvPr>
          <p:cNvCxnSpPr>
            <a:cxnSpLocks/>
            <a:stCxn id="14" idx="4"/>
            <a:endCxn id="61" idx="0"/>
          </p:cNvCxnSpPr>
          <p:nvPr/>
        </p:nvCxnSpPr>
        <p:spPr>
          <a:xfrm>
            <a:off x="6265862" y="4235450"/>
            <a:ext cx="0" cy="4472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F9E525-C400-0867-05E2-7A37506788B1}"/>
              </a:ext>
            </a:extLst>
          </p:cNvPr>
          <p:cNvCxnSpPr>
            <a:cxnSpLocks/>
            <a:stCxn id="61" idx="1"/>
            <a:endCxn id="5" idx="5"/>
          </p:cNvCxnSpPr>
          <p:nvPr/>
        </p:nvCxnSpPr>
        <p:spPr>
          <a:xfrm rot="16200000" flipV="1">
            <a:off x="4460451" y="3609888"/>
            <a:ext cx="669532" cy="17514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52ABAAD-34D8-6892-3644-FD26B3CFDB87}"/>
              </a:ext>
            </a:extLst>
          </p:cNvPr>
          <p:cNvSpPr/>
          <p:nvPr/>
        </p:nvSpPr>
        <p:spPr>
          <a:xfrm>
            <a:off x="782161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  <a:endParaRPr lang="en-IL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0DB7D4-726A-23E9-6B68-8038BDB4C88F}"/>
              </a:ext>
            </a:extLst>
          </p:cNvPr>
          <p:cNvCxnSpPr>
            <a:cxnSpLocks/>
            <a:stCxn id="14" idx="6"/>
            <a:endCxn id="71" idx="2"/>
          </p:cNvCxnSpPr>
          <p:nvPr/>
        </p:nvCxnSpPr>
        <p:spPr>
          <a:xfrm>
            <a:off x="6932612" y="3946525"/>
            <a:ext cx="88900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02C5C57-EDAA-CA10-50A7-92F7621E3C02}"/>
              </a:ext>
            </a:extLst>
          </p:cNvPr>
          <p:cNvSpPr/>
          <p:nvPr/>
        </p:nvSpPr>
        <p:spPr>
          <a:xfrm>
            <a:off x="1003776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F13EF1-F3B8-6559-4B55-1633DD62C151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9359900" y="3946525"/>
            <a:ext cx="67786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B5E8A1-D7F8-C7B7-9113-55EB34E9F753}"/>
              </a:ext>
            </a:extLst>
          </p:cNvPr>
          <p:cNvCxnSpPr>
            <a:cxnSpLocks/>
            <a:stCxn id="71" idx="0"/>
            <a:endCxn id="5" idx="0"/>
          </p:cNvCxnSpPr>
          <p:nvPr/>
        </p:nvCxnSpPr>
        <p:spPr>
          <a:xfrm rot="16200000" flipV="1">
            <a:off x="6019403" y="1086247"/>
            <a:ext cx="12700" cy="5142706"/>
          </a:xfrm>
          <a:prstGeom prst="bentConnector3">
            <a:avLst>
              <a:gd name="adj1" fmla="val 14018181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0BC45-F4EA-8DA8-4ADB-C00400C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4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6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F741-630D-5941-95F8-AA03D2B8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210"/>
          </a:xfrm>
        </p:spPr>
        <p:txBody>
          <a:bodyPr/>
          <a:lstStyle/>
          <a:p>
            <a:r>
              <a:rPr lang="en-US" dirty="0"/>
              <a:t>The steps in the Bayesian workflow</a:t>
            </a:r>
            <a:endParaRPr lang="en-IL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123E9F-1C9C-35F8-C246-E40E0EDF1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0199"/>
              </p:ext>
            </p:extLst>
          </p:nvPr>
        </p:nvGraphicFramePr>
        <p:xfrm>
          <a:off x="1780074" y="1423138"/>
          <a:ext cx="8127999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020168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243453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8085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collection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validation procedures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methodology</a:t>
                      </a:r>
                    </a:p>
                    <a:p>
                      <a:r>
                        <a:rPr lang="en-US" dirty="0"/>
                        <a:t>Develop protocols</a:t>
                      </a:r>
                    </a:p>
                    <a:p>
                      <a:r>
                        <a:rPr lang="en-US" dirty="0"/>
                        <a:t>Document processes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6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Propose model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graph</a:t>
                      </a:r>
                    </a:p>
                    <a:p>
                      <a:r>
                        <a:rPr lang="en-US" dirty="0"/>
                        <a:t>Take sample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dimensions</a:t>
                      </a:r>
                    </a:p>
                    <a:p>
                      <a:r>
                        <a:rPr lang="en-US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17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prior predictive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 predictive plots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Simplify model</a:t>
                      </a:r>
                    </a:p>
                    <a:p>
                      <a:r>
                        <a:rPr lang="en-US" dirty="0"/>
                        <a:t>Change priors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617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posterior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Trace plots</a:t>
                      </a:r>
                    </a:p>
                    <a:p>
                      <a:r>
                        <a:rPr lang="en-US" dirty="0" err="1"/>
                        <a:t>Rhat</a:t>
                      </a:r>
                      <a:endParaRPr lang="en-US" dirty="0"/>
                    </a:p>
                    <a:p>
                      <a:r>
                        <a:rPr lang="en-US" dirty="0"/>
                        <a:t>ESS</a:t>
                      </a:r>
                    </a:p>
                    <a:p>
                      <a:r>
                        <a:rPr lang="en-US" dirty="0"/>
                        <a:t>MCSE</a:t>
                      </a:r>
                    </a:p>
                    <a:p>
                      <a:r>
                        <a:rPr lang="en-US" dirty="0"/>
                        <a:t>Divergences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sampling</a:t>
                      </a:r>
                    </a:p>
                    <a:p>
                      <a:r>
                        <a:rPr lang="en-US" dirty="0"/>
                        <a:t>Change initialization</a:t>
                      </a:r>
                    </a:p>
                    <a:p>
                      <a:r>
                        <a:rPr lang="en-US" dirty="0" err="1"/>
                        <a:t>Reparameterize</a:t>
                      </a:r>
                      <a:r>
                        <a:rPr lang="en-US" dirty="0"/>
                        <a:t> model</a:t>
                      </a:r>
                    </a:p>
                    <a:p>
                      <a:r>
                        <a:rPr lang="en-US" dirty="0"/>
                        <a:t>Simplify model</a:t>
                      </a:r>
                    </a:p>
                    <a:p>
                      <a:r>
                        <a:rPr lang="en-US" dirty="0"/>
                        <a:t>Change priors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28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 posterior predictive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Posterior predictive plots</a:t>
                      </a:r>
                    </a:p>
                    <a:p>
                      <a:r>
                        <a:rPr lang="en-US" dirty="0"/>
                        <a:t>Bayesian p values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7895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8AA39-45C5-C0EB-44B1-453909C9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38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A990-8C31-C743-8D0C-CD650A64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predictive plot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5937B-6554-124B-8AD7-4F29B71F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9335" cy="4351338"/>
          </a:xfrm>
        </p:spPr>
        <p:txBody>
          <a:bodyPr/>
          <a:lstStyle/>
          <a:p>
            <a:r>
              <a:rPr lang="en-US" dirty="0"/>
              <a:t>We can go back and do prior predictive checks </a:t>
            </a:r>
          </a:p>
          <a:p>
            <a:pPr lvl="1"/>
            <a:r>
              <a:rPr lang="en-US" dirty="0"/>
              <a:t>Or check the diagnostics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9D1C9-B374-0EFE-E302-DDEE1BDB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090" y="1926573"/>
            <a:ext cx="4405895" cy="43698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1E033-C01C-5B7F-7F50-44A1FEE4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804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74DA-A205-1D17-DDE0-110A93A9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 predictive plot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AEC36-82C2-929C-E516-7B87E883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4184" cy="4351338"/>
          </a:xfrm>
        </p:spPr>
        <p:txBody>
          <a:bodyPr/>
          <a:lstStyle/>
          <a:p>
            <a:r>
              <a:rPr lang="en-US" dirty="0"/>
              <a:t>The issue with negative bike rentals persists in the prior</a:t>
            </a:r>
          </a:p>
          <a:p>
            <a:r>
              <a:rPr lang="en-US" dirty="0"/>
              <a:t>Two possibilities:</a:t>
            </a:r>
          </a:p>
          <a:p>
            <a:pPr lvl="1"/>
            <a:r>
              <a:rPr lang="en-US" dirty="0"/>
              <a:t>Priors too loose</a:t>
            </a:r>
          </a:p>
          <a:p>
            <a:pPr lvl="1"/>
            <a:r>
              <a:rPr lang="en-US" dirty="0"/>
              <a:t>Likelihood wrong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80311-0BE2-7DA2-3C68-5E8D0D53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03" y="1639370"/>
            <a:ext cx="5531498" cy="506357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89E18-53B8-2712-0ED7-079B853E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626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D8DED-3269-F06A-6862-E2FA978C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7F4289-A5D8-2ADC-7570-B69C5EC6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998436-78F7-5974-7E94-385F12459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 dirty="0"/>
              <a:t>6F Generalized Linear Models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0BEE2-9032-DE42-6E44-8F0C77D8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446483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F712-CAA6-BF28-F2DD-26316D862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normal distribution: </a:t>
            </a:r>
            <a:br>
              <a:rPr lang="en-US" dirty="0"/>
            </a:br>
            <a:r>
              <a:rPr lang="en-US" dirty="0"/>
              <a:t>Generalized Linear Models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A22E4-87E5-E1CE-1B62-464624A69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Model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DE9BF0-25B6-C2AF-242A-2584208A7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56108"/>
          </a:xfrm>
        </p:spPr>
        <p:txBody>
          <a:bodyPr/>
          <a:lstStyle/>
          <a:p>
            <a:r>
              <a:rPr lang="en-US" dirty="0"/>
              <a:t>Gaussian likelihood</a:t>
            </a:r>
          </a:p>
          <a:p>
            <a:r>
              <a:rPr lang="en-US" dirty="0"/>
              <a:t>Linear prediction used directly</a:t>
            </a:r>
            <a:endParaRPr lang="he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0100CB-6BE5-2EE3-1103-2ADF7F82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Generalized Linear Model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B7BA00-B0A7-11B5-D8BA-821235706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192282"/>
          </a:xfrm>
        </p:spPr>
        <p:txBody>
          <a:bodyPr/>
          <a:lstStyle/>
          <a:p>
            <a:r>
              <a:rPr lang="en-US" dirty="0"/>
              <a:t>Parameterized likelihood</a:t>
            </a:r>
          </a:p>
          <a:p>
            <a:r>
              <a:rPr lang="en-US" dirty="0"/>
              <a:t>Linear prediction transformed</a:t>
            </a:r>
            <a:endParaRPr lang="he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D30A9F-F44B-772B-0A4D-ABB1D247B6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344392"/>
              </p:ext>
            </p:extLst>
          </p:nvPr>
        </p:nvGraphicFramePr>
        <p:xfrm>
          <a:off x="1006475" y="3644900"/>
          <a:ext cx="306387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371600" progId="Equation.DSMT4">
                  <p:embed/>
                </p:oleObj>
              </mc:Choice>
              <mc:Fallback>
                <p:oleObj name="Equation" r:id="rId2" imgW="1447560" imgH="1371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0D30A9F-F44B-772B-0A4D-ABB1D247B6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3644900"/>
                        <a:ext cx="3063875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D3D2DC8-8C96-07D9-C212-7AD90F901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466961"/>
              </p:ext>
            </p:extLst>
          </p:nvPr>
        </p:nvGraphicFramePr>
        <p:xfrm>
          <a:off x="6553200" y="3742217"/>
          <a:ext cx="286385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1269720" progId="Equation.DSMT4">
                  <p:embed/>
                </p:oleObj>
              </mc:Choice>
              <mc:Fallback>
                <p:oleObj name="Equation" r:id="rId4" imgW="1333440" imgH="12697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D3D2DC8-8C96-07D9-C212-7AD90F901D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3200" y="3742217"/>
                        <a:ext cx="2863850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20568F-027C-D895-79CC-7C2263A3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814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63268-5FFD-82E8-0F92-A20CE81A4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6C2D-07D0-AE3F-0C79-05039076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Linear Model for bike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75241-76D3-6052-98A1-B01296043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 Model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8660EB-8381-856D-100D-EA650CB8B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656108"/>
          </a:xfrm>
        </p:spPr>
        <p:txBody>
          <a:bodyPr/>
          <a:lstStyle/>
          <a:p>
            <a:r>
              <a:rPr lang="en-US" dirty="0"/>
              <a:t>Gaussian likelihood</a:t>
            </a:r>
          </a:p>
          <a:p>
            <a:r>
              <a:rPr lang="en-US" dirty="0"/>
              <a:t>Linear prediction used directly</a:t>
            </a:r>
            <a:endParaRPr lang="he-I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8D2165-8478-76B4-70B5-5F175DDBE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Negative Binomial Model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16E3F-03B5-0F2F-140B-EA50849BE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192282"/>
          </a:xfrm>
        </p:spPr>
        <p:txBody>
          <a:bodyPr/>
          <a:lstStyle/>
          <a:p>
            <a:r>
              <a:rPr lang="en-US" dirty="0"/>
              <a:t>Negative binomial likelihood</a:t>
            </a:r>
          </a:p>
          <a:p>
            <a:r>
              <a:rPr lang="en-US" dirty="0"/>
              <a:t>Exponential link</a:t>
            </a:r>
            <a:endParaRPr lang="he-IL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B160A19-D713-0844-6573-A10914FC9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6475" y="3644900"/>
          <a:ext cx="306387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1371600" progId="Equation.DSMT4">
                  <p:embed/>
                </p:oleObj>
              </mc:Choice>
              <mc:Fallback>
                <p:oleObj name="Equation" r:id="rId2" imgW="1447560" imgH="1371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B160A19-D713-0844-6573-A10914FC91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6475" y="3644900"/>
                        <a:ext cx="3063875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772EB4-073A-C378-BCEE-5262772E27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567080"/>
              </p:ext>
            </p:extLst>
          </p:nvPr>
        </p:nvGraphicFramePr>
        <p:xfrm>
          <a:off x="6550948" y="3697357"/>
          <a:ext cx="2916237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6938" imgH="2729618" progId="Equation.DSMT4">
                  <p:embed/>
                </p:oleObj>
              </mc:Choice>
              <mc:Fallback>
                <p:oleObj name="Equation" r:id="rId4" imgW="2916938" imgH="2729618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5772EB4-073A-C378-BCEE-5262772E27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50948" y="3697357"/>
                        <a:ext cx="2916237" cy="2728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AC234-35B5-0979-DEDC-9B97431C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27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414"/>
            <a:ext cx="3754760" cy="36727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x: independent variable</a:t>
            </a:r>
          </a:p>
          <a:p>
            <a:r>
              <a:rPr lang="en-US" dirty="0"/>
              <a:t>y: dependent variable</a:t>
            </a:r>
          </a:p>
          <a:p>
            <a:endParaRPr lang="en-US" dirty="0"/>
          </a:p>
          <a:p>
            <a:r>
              <a:rPr lang="en-US" dirty="0"/>
              <a:t>Sometimes this makes sense</a:t>
            </a:r>
          </a:p>
          <a:p>
            <a:pPr lvl="1"/>
            <a:r>
              <a:rPr lang="en-US" dirty="0"/>
              <a:t>Age is affecting cerebellar volume</a:t>
            </a:r>
          </a:p>
          <a:p>
            <a:r>
              <a:rPr lang="en-US" dirty="0"/>
              <a:t>Sometimes it’s arbitrary</a:t>
            </a:r>
          </a:p>
          <a:p>
            <a:pPr lvl="1"/>
            <a:r>
              <a:rPr lang="en-US" dirty="0"/>
              <a:t>Cerebral volume and cerebellar volume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4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1077250" name="Picture 2">
            <a:extLst>
              <a:ext uri="{FF2B5EF4-FFF2-40B4-BE49-F238E27FC236}">
                <a16:creationId xmlns:a16="http://schemas.microsoft.com/office/drawing/2014/main" id="{F8F84E2A-054F-63C1-B266-52EC3A82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75" y="1560734"/>
            <a:ext cx="4456951" cy="35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BFBA65-19DA-852C-5E61-B54041B8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Poisson and the negative binomial distributions</a:t>
            </a:r>
            <a:endParaRPr lang="he-IL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ACC925-86E0-084B-5537-3A5B1BA6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19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used for count data</a:t>
            </a:r>
          </a:p>
          <a:p>
            <a:r>
              <a:rPr lang="en-US" dirty="0"/>
              <a:t>Poisson distribution has only one parameter</a:t>
            </a:r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F1C3EC-E3F1-C41B-6529-56B1C264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25" y="3205153"/>
            <a:ext cx="5672745" cy="26359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149AB-2D32-1A9C-6CF6-49AA421F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3206663"/>
            <a:ext cx="4683215" cy="26359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0FB3A-028F-6F0C-C6FF-EFED8C1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713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A0B0BF-563E-0175-A1E9-3B214303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GLM table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900F6-2340-4CBC-D3ED-91F3AE9F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79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add to this or look it up</a:t>
            </a:r>
          </a:p>
          <a:p>
            <a:r>
              <a:rPr lang="en-US" dirty="0"/>
              <a:t>The full table has around 9 rows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378DEA5-8C22-5B58-4BB7-B033A7B06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512427"/>
                  </p:ext>
                </p:extLst>
              </p:nvPr>
            </p:nvGraphicFramePr>
            <p:xfrm>
              <a:off x="1753704" y="2899649"/>
              <a:ext cx="8128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823569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46996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27343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56477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Likelihood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Link function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Additional parameters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Type of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32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Identity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dirty="0"/>
                            <a:t>: std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Measures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14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Negative binomial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he-IL" dirty="0"/>
                            <a:t>:</a:t>
                          </a:r>
                          <a:r>
                            <a:rPr lang="en-US" dirty="0"/>
                            <a:t> shape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83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Poisson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5702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378DEA5-8C22-5B58-4BB7-B033A7B06F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1512427"/>
                  </p:ext>
                </p:extLst>
              </p:nvPr>
            </p:nvGraphicFramePr>
            <p:xfrm>
              <a:off x="1753704" y="2899649"/>
              <a:ext cx="8128000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8235691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469963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273439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564773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Likelihood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Link function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Additional parameters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Type of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3324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Normal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Identity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181967" r="-10150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Measures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21457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Negative binomial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281967" r="-10150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835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Poisson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Exponential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None</a:t>
                          </a:r>
                          <a:endParaRPr lang="he-I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en-US" dirty="0"/>
                            <a:t>Count data</a:t>
                          </a:r>
                          <a:endParaRPr lang="he-I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75702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916C6-2446-8541-6C7E-945EC845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2227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2F6E-69CB-01E0-FC95-C5E105F9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negative-binomial model</a:t>
            </a:r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BF4A4B7-27FC-97FA-B782-B56860A686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290944"/>
              </p:ext>
            </p:extLst>
          </p:nvPr>
        </p:nvGraphicFramePr>
        <p:xfrm>
          <a:off x="896938" y="2655888"/>
          <a:ext cx="2917825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1269720" progId="Equation.DSMT4">
                  <p:embed/>
                </p:oleObj>
              </mc:Choice>
              <mc:Fallback>
                <p:oleObj name="Equation" r:id="rId2" imgW="1358640" imgH="1269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BF4A4B7-27FC-97FA-B782-B56860A686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6938" y="2655888"/>
                        <a:ext cx="2917825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2B9AB1E4-90DE-33FF-AFF9-816D99D8D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49411" y="1634406"/>
            <a:ext cx="3326530" cy="47734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F3DE82-1842-B888-D9E4-5100344E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78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0952-5BD7-A7DF-6954-BE484A12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D81E-D198-4829-6E84-2D9E8462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negative-binomial model</a:t>
            </a:r>
            <a:endParaRPr lang="he-I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0BC97A9-0C6A-5204-FCAD-9321D9B5D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859" y="1525962"/>
            <a:ext cx="3326530" cy="4773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56D039-41EC-1778-2C88-F89275C3AF0F}"/>
              </a:ext>
            </a:extLst>
          </p:cNvPr>
          <p:cNvSpPr txBox="1"/>
          <p:nvPr/>
        </p:nvSpPr>
        <p:spPr>
          <a:xfrm>
            <a:off x="3889421" y="1822102"/>
            <a:ext cx="84828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model_neg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mu_0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mu_1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sigma_alpha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beta0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beta1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NegativeBinomial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7D273-D564-AE41-E6BB-7E47C077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930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4907-5B58-8E83-9A00-A8758950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4D758-EABC-9859-B110-C3DA307C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007279"/>
            <a:ext cx="10238509" cy="42158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1E791-539F-AD6A-52D2-28324902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911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1D11-F073-2ADE-4CD9-95F3E88E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</a:t>
            </a:r>
            <a:r>
              <a:rPr lang="en-US" dirty="0" err="1"/>
              <a:t>predictives</a:t>
            </a:r>
            <a:r>
              <a:rPr lang="en-US" dirty="0"/>
              <a:t> comparison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4EF33-9559-4834-0AB5-061E67FD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63" y="1794111"/>
            <a:ext cx="9850016" cy="41917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5F5A1-6842-467F-7240-5C78ABC3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73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8DEB-30E7-245E-76FF-9F805218D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E10D42-7507-FD85-2466-FA0E7A63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7B8F42-53A1-5FF0-A252-8B6FA9388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6G Robust Regression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9554C-C247-1C49-111A-2262574B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74380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F4B6-9062-9D98-BE88-F1086A70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Anscombe’s quartet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C10F0-9078-C72C-E4D6-297FD251A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82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Published in 1973</a:t>
            </a:r>
          </a:p>
          <a:p>
            <a:r>
              <a:rPr lang="en-US" sz="2400" dirty="0"/>
              <a:t>I: Gaussian regression data</a:t>
            </a:r>
          </a:p>
          <a:p>
            <a:pPr lvl="1"/>
            <a:r>
              <a:rPr lang="en-US" sz="2000" dirty="0"/>
              <a:t>Data that is appropriate for the model</a:t>
            </a:r>
          </a:p>
          <a:p>
            <a:r>
              <a:rPr lang="en-US" sz="2400" dirty="0"/>
              <a:t>II: Model mismatch</a:t>
            </a:r>
          </a:p>
          <a:p>
            <a:pPr lvl="1"/>
            <a:r>
              <a:rPr lang="en-US" sz="2000" dirty="0"/>
              <a:t>Data comes from a different model</a:t>
            </a:r>
          </a:p>
          <a:p>
            <a:r>
              <a:rPr lang="en-US" sz="2400" dirty="0"/>
              <a:t>III: Outlier</a:t>
            </a:r>
          </a:p>
          <a:p>
            <a:pPr lvl="1"/>
            <a:r>
              <a:rPr lang="en-US" sz="2000" dirty="0"/>
              <a:t>Data has one y very different</a:t>
            </a:r>
          </a:p>
          <a:p>
            <a:r>
              <a:rPr lang="en-US" sz="2400" dirty="0"/>
              <a:t>IV: Leverage</a:t>
            </a:r>
          </a:p>
          <a:p>
            <a:pPr lvl="1"/>
            <a:r>
              <a:rPr lang="en-US" sz="2000" dirty="0"/>
              <a:t>Data has one x very different</a:t>
            </a:r>
            <a:endParaRPr lang="en-IL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C8DBC-D13C-5FEA-2674-A7DE862AC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84" y="1476579"/>
            <a:ext cx="6805838" cy="50828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C43D1-38C9-E83D-1F89-526CC377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408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B834-2641-7586-50CE-D07FF431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on Anscombe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7D023-ED46-23CA-0EE4-780235D2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568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Linear</a:t>
            </a:r>
            <a:r>
              <a:rPr lang="en-US" sz="2400" dirty="0"/>
              <a:t> model</a:t>
            </a:r>
          </a:p>
          <a:p>
            <a:pPr lvl="1"/>
            <a:r>
              <a:rPr lang="en-US" sz="2000" dirty="0"/>
              <a:t>Similar posterior for each dataset</a:t>
            </a:r>
          </a:p>
          <a:p>
            <a:r>
              <a:rPr lang="en-US" sz="2400" dirty="0"/>
              <a:t>The point:</a:t>
            </a:r>
          </a:p>
          <a:p>
            <a:pPr lvl="1"/>
            <a:r>
              <a:rPr lang="en-US" sz="2000" dirty="0"/>
              <a:t>Plot your data</a:t>
            </a:r>
          </a:p>
          <a:p>
            <a:pPr lvl="1"/>
            <a:r>
              <a:rPr lang="en-US" sz="2000" dirty="0"/>
              <a:t>Do your Bayesian workflow</a:t>
            </a:r>
            <a:endParaRPr lang="en-IL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82E84-DF76-9C37-09C1-1D4B3473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149" y="1658031"/>
            <a:ext cx="6479267" cy="48389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588A6-6972-AE77-EDA2-C070D6F9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2892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D09-12D2-7390-8CBC-4CF870A8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posterior predictive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2850-1E88-F88A-D352-C8600E24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30" y="1398400"/>
            <a:ext cx="10515600" cy="1030168"/>
          </a:xfrm>
        </p:spPr>
        <p:txBody>
          <a:bodyPr/>
          <a:lstStyle/>
          <a:p>
            <a:r>
              <a:rPr lang="en-US" dirty="0"/>
              <a:t>Quite broad around the data but barely sufficient to reach the outlier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4FE4F-7D90-AC35-893E-C9793F2D26F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4329" y="2075880"/>
            <a:ext cx="6496341" cy="43150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1F6FD-D3F9-64ED-0991-B30A5894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5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FA17-BAFB-559C-D92D-7BD7032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bivariate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69F2-30BB-3821-BDC6-C0BDF675A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be linearly related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2A0CF-6B82-31CF-A99E-4E5BD1A87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A56D3-24C1-D044-A411-E1FD14A74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Probably not linearly related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6A1CF-2B8A-7D99-B2AE-C57AA5A0A9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3FC173-D3E0-152A-9649-94CC386D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135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E238-7759-51BE-B929-EBBD73B3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student’s t likelihood can improve fit</a:t>
            </a:r>
            <a:endParaRPr lang="en-I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2ABDEF-A991-FD6A-A174-F0A594D6C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1441" y="1946561"/>
            <a:ext cx="5163425" cy="454631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89ED8F5-9F84-B850-EA81-015FBDF5E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7331" y="1340346"/>
            <a:ext cx="4778147" cy="525516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4B3204-40E4-0BD6-B397-40A02419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C5FF-C4C9-3B26-D7B5-3C135064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Fit improves using Student’s t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57FB7-E105-0EB1-AC9B-BF29DC2A2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7"/>
            <a:ext cx="10515600" cy="908245"/>
          </a:xfrm>
        </p:spPr>
        <p:txBody>
          <a:bodyPr/>
          <a:lstStyle/>
          <a:p>
            <a:r>
              <a:rPr lang="en-US" dirty="0"/>
              <a:t>We learn model comparison in 2 more lectures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61FCC-080B-529D-C34D-2EAAEA35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" t="48300" r="48787"/>
          <a:stretch/>
        </p:blipFill>
        <p:spPr>
          <a:xfrm>
            <a:off x="6026019" y="2385102"/>
            <a:ext cx="5327781" cy="4107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B641F-B3D5-1ADB-8F6D-CBC4CA80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252" r="48589"/>
          <a:stretch/>
        </p:blipFill>
        <p:spPr>
          <a:xfrm>
            <a:off x="401214" y="2455080"/>
            <a:ext cx="5486402" cy="41242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05D4-CA6A-8AFA-4B34-9B7B250D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17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DB9C-B902-C7F7-835C-D9252391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prior predictive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68814B-0CFF-0851-5B73-EFC4D99A5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13"/>
            <a:ext cx="10515600" cy="1150374"/>
          </a:xfrm>
        </p:spPr>
        <p:txBody>
          <a:bodyPr/>
          <a:lstStyle/>
          <a:p>
            <a:r>
              <a:rPr lang="en-US" dirty="0"/>
              <a:t>Is the asymmetry of the outlier meaningful?</a:t>
            </a:r>
          </a:p>
          <a:p>
            <a:pPr lvl="1"/>
            <a:r>
              <a:rPr lang="en-US" dirty="0"/>
              <a:t>Should we use an asymmetric likelihood?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12A0B8-0181-A6C0-AA31-ABC14A3C9B6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7203" y="2445262"/>
            <a:ext cx="6417593" cy="42583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65D15-ADA0-8103-C842-619159B2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1947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0BD1F-03D5-E47A-3281-A100C64ED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E4F93A-17A8-7402-25E0-CC308A00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8F5F15-DBC4-6943-4BF6-C86BBEAD8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6H Bivariate data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AF99F-5A42-64F8-CDE6-CDEEE9EF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05639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9AF5-127B-1E6A-64E1-C113503B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Heteroskedsticity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FF640-8DAD-BBFA-CBD2-CAAD5F5B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 depends on the independent variable</a:t>
            </a:r>
          </a:p>
          <a:p>
            <a:r>
              <a:rPr lang="en-US" dirty="0"/>
              <a:t>Examples of heteroskedasticity in biomedical data</a:t>
            </a:r>
          </a:p>
          <a:p>
            <a:pPr lvl="1"/>
            <a:r>
              <a:rPr lang="en-US" dirty="0"/>
              <a:t>Heart rate variability increases with effort</a:t>
            </a:r>
          </a:p>
          <a:p>
            <a:pPr lvl="2"/>
            <a:r>
              <a:rPr lang="en-US" dirty="0"/>
              <a:t>People respond to effort differently</a:t>
            </a:r>
          </a:p>
          <a:p>
            <a:pPr lvl="1"/>
            <a:r>
              <a:rPr lang="en-US" dirty="0"/>
              <a:t>EMG noise increases with muscle activity</a:t>
            </a:r>
          </a:p>
          <a:p>
            <a:pPr lvl="2"/>
            <a:r>
              <a:rPr lang="en-US" dirty="0"/>
              <a:t>Larger muscle spindles recruited for larger activation</a:t>
            </a:r>
          </a:p>
          <a:p>
            <a:pPr lvl="1"/>
            <a:r>
              <a:rPr lang="en-US" dirty="0"/>
              <a:t>Flow cytometry cell counts</a:t>
            </a:r>
          </a:p>
          <a:p>
            <a:pPr lvl="2"/>
            <a:r>
              <a:rPr lang="en-US" dirty="0"/>
              <a:t>At low counts, stochastic fluctuations increase variance</a:t>
            </a:r>
          </a:p>
          <a:p>
            <a:pPr lvl="1"/>
            <a:r>
              <a:rPr lang="en-US" dirty="0"/>
              <a:t>qPCR (quantitative polymerase chain reaction) amplification</a:t>
            </a:r>
          </a:p>
          <a:p>
            <a:pPr lvl="2"/>
            <a:r>
              <a:rPr lang="en-US" dirty="0"/>
              <a:t>Low template levels amplify variability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072E3-A9A7-74BD-383F-64817E4E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74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35F9-627B-0FE4-5504-131EBDFC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growth chart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29A5-3B57-B57E-4CDF-CD475EA4E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3903" cy="4667250"/>
          </a:xfrm>
        </p:spPr>
        <p:txBody>
          <a:bodyPr/>
          <a:lstStyle/>
          <a:p>
            <a:r>
              <a:rPr lang="en-US" dirty="0"/>
              <a:t>Collected by the WHO</a:t>
            </a:r>
          </a:p>
          <a:p>
            <a:r>
              <a:rPr lang="en-US" dirty="0"/>
              <a:t>Growth is not linear</a:t>
            </a:r>
          </a:p>
          <a:p>
            <a:r>
              <a:rPr lang="en-US" dirty="0"/>
              <a:t>Variance increases with age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C80D9-4265-EB36-A76B-7028DF52D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974" y="2094271"/>
            <a:ext cx="5811000" cy="439860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7AE58-0F14-3B5E-C1FD-52419353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37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E6FD-1815-5EA3-5785-92E28D29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B0EF-1439-318E-556F-7B802D2C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growth chart: graphical model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02EAF-294E-E80E-F924-A88D77F5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00" y="1946788"/>
            <a:ext cx="5052877" cy="382474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060927B-0F17-AE7F-3426-045B4A80D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83237" y="1848465"/>
            <a:ext cx="6090775" cy="418516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A88E5-220B-4B76-E9CF-B04B1BA7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69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23C68-8823-76AF-0F72-AE5A2E151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31B4-9B2E-1B19-5499-7B5C190C2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Baby growth chart: code</a:t>
            </a:r>
            <a:endParaRPr lang="en-I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0AD91E4-FDBD-83B9-926D-90B571D46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0864" y="1683514"/>
            <a:ext cx="4547110" cy="3124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54680-4A65-6F86-0897-ED7425CD6F67}"/>
              </a:ext>
            </a:extLst>
          </p:cNvPr>
          <p:cNvSpPr txBox="1"/>
          <p:nvPr/>
        </p:nvSpPr>
        <p:spPr>
          <a:xfrm>
            <a:off x="3588774" y="3387214"/>
            <a:ext cx="87507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))}</a:t>
            </a:r>
          </a:p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model_vv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α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α"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γ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γ"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δ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δ"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α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γ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δ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A322D-5FE0-D29A-9B23-212E49100BB8}"/>
              </a:ext>
            </a:extLst>
          </p:cNvPr>
          <p:cNvSpPr/>
          <p:nvPr/>
        </p:nvSpPr>
        <p:spPr>
          <a:xfrm>
            <a:off x="3932902" y="3801579"/>
            <a:ext cx="7998234" cy="314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52B1D-39FC-5135-5B17-5B0BB288A91D}"/>
              </a:ext>
            </a:extLst>
          </p:cNvPr>
          <p:cNvSpPr/>
          <p:nvPr/>
        </p:nvSpPr>
        <p:spPr>
          <a:xfrm>
            <a:off x="3932902" y="5121790"/>
            <a:ext cx="6961239" cy="314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A3EF7-0728-D882-5BEC-FFBDAED1A8B0}"/>
              </a:ext>
            </a:extLst>
          </p:cNvPr>
          <p:cNvSpPr/>
          <p:nvPr/>
        </p:nvSpPr>
        <p:spPr>
          <a:xfrm>
            <a:off x="3932902" y="5274190"/>
            <a:ext cx="7113639" cy="314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AD331-5749-52FF-B775-3F8827F1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2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8780-1BC3-1A15-A43D-0EFD0978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variance expands to fit the data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13CEF-C827-2623-D4F3-BBCB81F22B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8685" y="2028600"/>
            <a:ext cx="6137479" cy="42091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2DE00-42F3-4334-AC26-077DC0A1A938}"/>
              </a:ext>
            </a:extLst>
          </p:cNvPr>
          <p:cNvSpPr txBox="1"/>
          <p:nvPr/>
        </p:nvSpPr>
        <p:spPr>
          <a:xfrm>
            <a:off x="206477" y="2226891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mean(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).values</a:t>
            </a:r>
          </a:p>
          <a:p>
            <a:pPr>
              <a:buNone/>
            </a:pP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mean(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"sample"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).values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fill_between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.month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F8BEA-7645-473E-F432-35592D2B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372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3563C-8727-9D65-B11F-EC96479B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new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535C-181C-EEE8-ADF9-DEA21D901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28"/>
            <a:ext cx="10515600" cy="720930"/>
          </a:xfrm>
        </p:spPr>
        <p:txBody>
          <a:bodyPr/>
          <a:lstStyle/>
          <a:p>
            <a:r>
              <a:rPr lang="en-US" dirty="0"/>
              <a:t>What is the distribution of 2 week old babies?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2C80A-CD70-6571-B094-C51AD99B4102}"/>
              </a:ext>
            </a:extLst>
          </p:cNvPr>
          <p:cNvSpPr txBox="1"/>
          <p:nvPr/>
        </p:nvSpPr>
        <p:spPr>
          <a:xfrm>
            <a:off x="698089" y="2212258"/>
            <a:ext cx="10785987" cy="63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model_vv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x_shared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]},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ppc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sample_posterior_predictive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idata_vv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predictions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D0CAD-F1BB-AE46-35C1-48B876999D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2735" y="2917874"/>
            <a:ext cx="5677657" cy="36795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ADE7-3148-8B77-2B99-117270DC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AFB-DD28-4056-BFEC-B57E966B448E}" type="slidenum">
              <a:rPr lang="he-IL"/>
              <a:pPr/>
              <a:t>6</a:t>
            </a:fld>
            <a:r>
              <a:rPr lang="en-US" dirty="0"/>
              <a:t> </a:t>
            </a:r>
            <a:r>
              <a:rPr lang="en-150" dirty="0"/>
              <a:t>/ 77</a:t>
            </a:r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bivariate population model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2016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Like the normal model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Where the mean depends on another variable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7C772C-D9BE-49C6-D337-4BC335F99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2793"/>
              </p:ext>
            </p:extLst>
          </p:nvPr>
        </p:nvGraphicFramePr>
        <p:xfrm>
          <a:off x="2184116" y="3648024"/>
          <a:ext cx="3507339" cy="19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787320" progId="Equation.DSMT4">
                  <p:embed/>
                </p:oleObj>
              </mc:Choice>
              <mc:Fallback>
                <p:oleObj name="Equation" r:id="rId3" imgW="1422360" imgH="7873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C7C772C-D9BE-49C6-D337-4BC335F99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4116" y="3648024"/>
                        <a:ext cx="3507339" cy="194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7CC05D7-F125-D975-CC6C-36A0E0066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00554"/>
              </p:ext>
            </p:extLst>
          </p:nvPr>
        </p:nvGraphicFramePr>
        <p:xfrm>
          <a:off x="8321670" y="3008085"/>
          <a:ext cx="3321060" cy="2689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1244520" progId="Equation.DSMT4">
                  <p:embed/>
                </p:oleObj>
              </mc:Choice>
              <mc:Fallback>
                <p:oleObj name="Equation" r:id="rId5" imgW="1536480" imgH="12445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7CC05D7-F125-D975-CC6C-36A0E00662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21670" y="3008085"/>
                        <a:ext cx="3321060" cy="2689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4293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72FC2-DEF0-25DC-A752-C30C866F1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6D9B-9BE2-2BB1-E0B6-D702E631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prediction includes uncertainty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BE1A-7780-0752-8CD3-D7C5700B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28"/>
            <a:ext cx="10515600" cy="720930"/>
          </a:xfrm>
        </p:spPr>
        <p:txBody>
          <a:bodyPr/>
          <a:lstStyle/>
          <a:p>
            <a:r>
              <a:rPr lang="en-US" dirty="0"/>
              <a:t>Compare posterior predictive with </a:t>
            </a:r>
            <a:r>
              <a:rPr lang="en-US"/>
              <a:t>actual data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CEEB5-C8C7-B25C-CA9D-A11F1FF5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22" y="2733368"/>
            <a:ext cx="9151714" cy="367353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0C7CF-090B-AE8F-B0F8-CFA9925D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978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9F2E-9522-83AF-039C-8380B324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US" dirty="0"/>
              <a:t>Bike rentals and temperature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D4D2-D932-E217-7FC1-2225F0F8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886"/>
            <a:ext cx="10515600" cy="1222374"/>
          </a:xfrm>
        </p:spPr>
        <p:txBody>
          <a:bodyPr/>
          <a:lstStyle/>
          <a:p>
            <a:r>
              <a:rPr lang="en-US" dirty="0"/>
              <a:t>Fewer people want to rent bikes when it is below freezing!</a:t>
            </a:r>
          </a:p>
          <a:p>
            <a:r>
              <a:rPr lang="en-US" dirty="0"/>
              <a:t>Which assumptions hold?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4A1FD-EE14-8DDD-7D9F-D0D9437B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186"/>
            <a:ext cx="10001866" cy="29136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A78A7-56EA-53E4-CB07-0630B8DA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69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A565-71D9-FCA0-9333-3A392D05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bike data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21D83-8DC0-52A4-8B27-6692C7A148D4}"/>
              </a:ext>
            </a:extLst>
          </p:cNvPr>
          <p:cNvSpPr txBox="1"/>
          <p:nvPr/>
        </p:nvSpPr>
        <p:spPr>
          <a:xfrm>
            <a:off x="245806" y="4607303"/>
            <a:ext cx="89670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l-G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0BD3D-611C-1E18-E827-42131151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761402"/>
            <a:ext cx="7847014" cy="228589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01036-FE78-C81F-6220-70876BDCF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43" y="377221"/>
            <a:ext cx="4486257" cy="3950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DAC4F2-03EA-DB7D-7725-EFA20F77EC67}"/>
              </a:ext>
            </a:extLst>
          </p:cNvPr>
          <p:cNvSpPr/>
          <p:nvPr/>
        </p:nvSpPr>
        <p:spPr>
          <a:xfrm>
            <a:off x="550605" y="5702710"/>
            <a:ext cx="8101781" cy="5157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FEADE8-4FDA-E5C8-CBBB-2467BCF4117D}"/>
              </a:ext>
            </a:extLst>
          </p:cNvPr>
          <p:cNvSpPr/>
          <p:nvPr/>
        </p:nvSpPr>
        <p:spPr>
          <a:xfrm>
            <a:off x="8652387" y="5044162"/>
            <a:ext cx="3293807" cy="235974"/>
          </a:xfrm>
          <a:prstGeom prst="borderCallout1">
            <a:avLst>
              <a:gd name="adj1" fmla="val 47917"/>
              <a:gd name="adj2" fmla="val -1168"/>
              <a:gd name="adj3" fmla="val 270833"/>
              <a:gd name="adj4" fmla="val -311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Using a deterministic variable</a:t>
            </a:r>
            <a:endParaRPr lang="he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B24729-D7F4-8C86-3E15-43FD33B5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54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4329-1E2A-214D-F5C2-A817BD08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variables in </a:t>
            </a:r>
            <a:r>
              <a:rPr lang="en-US" dirty="0" err="1"/>
              <a:t>PyMC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B997-8CB9-B717-48DA-42694273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3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Deterministic variables</a:t>
            </a:r>
          </a:p>
          <a:p>
            <a:pPr lvl="1"/>
            <a:r>
              <a:rPr lang="en-US" dirty="0"/>
              <a:t>Get a new value at each MCMC sample</a:t>
            </a:r>
          </a:p>
          <a:p>
            <a:pPr lvl="1"/>
            <a:r>
              <a:rPr lang="en-US" dirty="0"/>
              <a:t>Can have both inputs and outputs</a:t>
            </a:r>
          </a:p>
          <a:p>
            <a:pPr lvl="1"/>
            <a:r>
              <a:rPr lang="en-US" dirty="0"/>
              <a:t>Are in the </a:t>
            </a:r>
            <a:r>
              <a:rPr lang="en-US" dirty="0" err="1"/>
              <a:t>PyTensor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Are sampled in the posterior of the </a:t>
            </a:r>
            <a:r>
              <a:rPr lang="en-US" dirty="0" err="1"/>
              <a:t>InferenceData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This is what declaring the variable does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FB21A-C414-3EA4-25A1-AFD1AC32BC85}"/>
              </a:ext>
            </a:extLst>
          </p:cNvPr>
          <p:cNvSpPr txBox="1"/>
          <p:nvPr/>
        </p:nvSpPr>
        <p:spPr>
          <a:xfrm>
            <a:off x="540773" y="4728919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B2FD8-3AD6-496B-C6C0-4986075088C5}"/>
              </a:ext>
            </a:extLst>
          </p:cNvPr>
          <p:cNvSpPr txBox="1"/>
          <p:nvPr/>
        </p:nvSpPr>
        <p:spPr>
          <a:xfrm>
            <a:off x="540772" y="5727125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E56C0-A2EC-AF45-2DE3-4748CA0D7856}"/>
              </a:ext>
            </a:extLst>
          </p:cNvPr>
          <p:cNvSpPr txBox="1"/>
          <p:nvPr/>
        </p:nvSpPr>
        <p:spPr>
          <a:xfrm>
            <a:off x="540772" y="4394003"/>
            <a:ext cx="37546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a declared deterministic variable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53278-684E-C3CB-BEAD-A495C6C46877}"/>
              </a:ext>
            </a:extLst>
          </p:cNvPr>
          <p:cNvSpPr txBox="1"/>
          <p:nvPr/>
        </p:nvSpPr>
        <p:spPr>
          <a:xfrm>
            <a:off x="540772" y="5463944"/>
            <a:ext cx="40752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Without a declared deterministic variable</a:t>
            </a: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B9F2C-B92F-4ECC-998C-5659EAF8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9922</TotalTime>
  <Words>2236</Words>
  <Application>Microsoft Office PowerPoint</Application>
  <PresentationFormat>Widescreen</PresentationFormat>
  <Paragraphs>389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Statistics 367-1-4361 Linear Models</vt:lpstr>
      <vt:lpstr>PowerPoint Presentation</vt:lpstr>
      <vt:lpstr>PowerPoint Presentation</vt:lpstr>
      <vt:lpstr>Some bivariate data</vt:lpstr>
      <vt:lpstr>Examples of bivariate data</vt:lpstr>
      <vt:lpstr>The bivariate population model</vt:lpstr>
      <vt:lpstr>Bike rentals and temperature</vt:lpstr>
      <vt:lpstr>Modeling the bike data</vt:lpstr>
      <vt:lpstr>Deterministic variables in PyMC</vt:lpstr>
      <vt:lpstr>The deterministic variable in the idata </vt:lpstr>
      <vt:lpstr>Posteriors are distributions</vt:lpstr>
      <vt:lpstr>Joint distribution figure</vt:lpstr>
      <vt:lpstr>Picture of distribution of mus for different x</vt:lpstr>
      <vt:lpstr>Showing the uncertainty</vt:lpstr>
      <vt:lpstr>Showing the uncertainty</vt:lpstr>
      <vt:lpstr>Showing the uncertainty</vt:lpstr>
      <vt:lpstr>Showing the uncertainty</vt:lpstr>
      <vt:lpstr>Uncertainty in means and values</vt:lpstr>
      <vt:lpstr>PowerPoint Presentation</vt:lpstr>
      <vt:lpstr>How many bikes will actually be rented?</vt:lpstr>
      <vt:lpstr>How many bikes will actually be rented?</vt:lpstr>
      <vt:lpstr>Showing the posterior predictive</vt:lpstr>
      <vt:lpstr>The posterior predictive is also a test</vt:lpstr>
      <vt:lpstr>Posterior predictive testing</vt:lpstr>
      <vt:lpstr>The distribution of Bayesian p values</vt:lpstr>
      <vt:lpstr>The theoretical Bayesian p value distribution</vt:lpstr>
      <vt:lpstr>Compare empirical and theoretical distribution</vt:lpstr>
      <vt:lpstr>Arviz generates a smoothed version of this plot</vt:lpstr>
      <vt:lpstr>Comparing statistics</vt:lpstr>
      <vt:lpstr>Posterior predictive mean and std for bike data</vt:lpstr>
      <vt:lpstr>PowerPoint Presentation</vt:lpstr>
      <vt:lpstr>Bayesian Workflow</vt:lpstr>
      <vt:lpstr> Bayesian workflow</vt:lpstr>
      <vt:lpstr>The steps in the Bayesian workflow</vt:lpstr>
      <vt:lpstr>The posterior predictive plot</vt:lpstr>
      <vt:lpstr>The prior predictive plot</vt:lpstr>
      <vt:lpstr>PowerPoint Presentation</vt:lpstr>
      <vt:lpstr>Beyond the normal distribution:  Generalized Linear Models</vt:lpstr>
      <vt:lpstr>Generalized Linear Model for bike data</vt:lpstr>
      <vt:lpstr>The Poisson and the negative binomial distributions</vt:lpstr>
      <vt:lpstr>Building a GLM table</vt:lpstr>
      <vt:lpstr>The negative-binomial model</vt:lpstr>
      <vt:lpstr>The negative-binomial model</vt:lpstr>
      <vt:lpstr>PowerPoint Presentation</vt:lpstr>
      <vt:lpstr>Posterior predictives comparison</vt:lpstr>
      <vt:lpstr>PowerPoint Presentation</vt:lpstr>
      <vt:lpstr>Anscombe’s quartet</vt:lpstr>
      <vt:lpstr>Linear regression on Anscombe</vt:lpstr>
      <vt:lpstr>Examine posterior predictive </vt:lpstr>
      <vt:lpstr>A student’s t likelihood can improve fit</vt:lpstr>
      <vt:lpstr>Fit improves using Student’s t</vt:lpstr>
      <vt:lpstr>So does prior predictive</vt:lpstr>
      <vt:lpstr>PowerPoint Presentation</vt:lpstr>
      <vt:lpstr>Heteroskedsticity</vt:lpstr>
      <vt:lpstr>Baby growth chart</vt:lpstr>
      <vt:lpstr>Baby growth chart: graphical model</vt:lpstr>
      <vt:lpstr>Baby growth chart: code</vt:lpstr>
      <vt:lpstr>The variance expands to fit the data</vt:lpstr>
      <vt:lpstr>Predicting new data</vt:lpstr>
      <vt:lpstr>The prediction includes uncertainty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82</cp:revision>
  <cp:lastPrinted>2025-04-07T06:44:01Z</cp:lastPrinted>
  <dcterms:created xsi:type="dcterms:W3CDTF">2016-03-07T06:16:50Z</dcterms:created>
  <dcterms:modified xsi:type="dcterms:W3CDTF">2025-04-07T09:04:30Z</dcterms:modified>
</cp:coreProperties>
</file>