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  <p:sldId id="701" r:id="rId13"/>
    <p:sldId id="702" r:id="rId14"/>
    <p:sldId id="694" r:id="rId15"/>
    <p:sldId id="696" r:id="rId16"/>
    <p:sldId id="697" r:id="rId17"/>
    <p:sldId id="695" r:id="rId18"/>
    <p:sldId id="693" r:id="rId19"/>
    <p:sldId id="741" r:id="rId20"/>
    <p:sldId id="698" r:id="rId21"/>
    <p:sldId id="699" r:id="rId22"/>
    <p:sldId id="700" r:id="rId23"/>
    <p:sldId id="703" r:id="rId24"/>
    <p:sldId id="705" r:id="rId25"/>
    <p:sldId id="707" r:id="rId26"/>
    <p:sldId id="708" r:id="rId27"/>
    <p:sldId id="710" r:id="rId28"/>
    <p:sldId id="711" r:id="rId29"/>
    <p:sldId id="706" r:id="rId30"/>
    <p:sldId id="712" r:id="rId31"/>
    <p:sldId id="740" r:id="rId32"/>
    <p:sldId id="718" r:id="rId33"/>
    <p:sldId id="413" r:id="rId34"/>
    <p:sldId id="723" r:id="rId35"/>
    <p:sldId id="724" r:id="rId36"/>
    <p:sldId id="726" r:id="rId37"/>
    <p:sldId id="739" r:id="rId38"/>
    <p:sldId id="704" r:id="rId39"/>
    <p:sldId id="713" r:id="rId40"/>
    <p:sldId id="715" r:id="rId41"/>
    <p:sldId id="714" r:id="rId42"/>
    <p:sldId id="716" r:id="rId43"/>
    <p:sldId id="717" r:id="rId44"/>
    <p:sldId id="719" r:id="rId45"/>
    <p:sldId id="738" r:id="rId46"/>
    <p:sldId id="720" r:id="rId47"/>
    <p:sldId id="721" r:id="rId48"/>
    <p:sldId id="725" r:id="rId49"/>
    <p:sldId id="727" r:id="rId50"/>
    <p:sldId id="728" r:id="rId51"/>
    <p:sldId id="729" r:id="rId52"/>
    <p:sldId id="730" r:id="rId53"/>
    <p:sldId id="737" r:id="rId54"/>
    <p:sldId id="722" r:id="rId55"/>
    <p:sldId id="731" r:id="rId56"/>
    <p:sldId id="732" r:id="rId57"/>
    <p:sldId id="733" r:id="rId58"/>
    <p:sldId id="734" r:id="rId59"/>
    <p:sldId id="735" r:id="rId60"/>
    <p:sldId id="736" r:id="rId6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A8F5-E68A-4115-9C25-E96C286CB035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654-1D4B-4B33-B8CE-F5581D9C13AC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7C-D1F8-4213-9381-806C9A51FC91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202B-C763-46C3-A636-9DFD853B4605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87C-49EE-449B-BBE1-C8D9F03709E3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F79F-283F-4921-8EFE-03DC0706D514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75B-49C2-4C52-A9AA-29208F1CA2A2}" type="datetime1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B34-9D44-4B11-81FA-362E39680C1C}" type="datetime1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A9AC-502E-4271-B4D2-4510E701B0BB}" type="datetime1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0ED-09ED-410F-BE71-C5A0E5CAF45C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F426-D937-485B-A737-9052C677CC14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E2CA-F4BC-40A0-B78C-A9A7478F92E3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image" Target="../media/image8.png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wmf"/><Relationship Id="rId7" Type="http://schemas.openxmlformats.org/officeDocument/2006/relationships/image" Target="../media/image43.wmf"/><Relationship Id="rId12" Type="http://schemas.openxmlformats.org/officeDocument/2006/relationships/image" Target="../media/image44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026EB-9F58-98DB-5AA2-A60EC659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are distributions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52531"/>
              </p:ext>
            </p:extLst>
          </p:nvPr>
        </p:nvGraphicFramePr>
        <p:xfrm>
          <a:off x="8701088" y="2278063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AD97A6-87F4-D755-7358-53C08FFF1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1088" y="2278063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2310"/>
              </p:ext>
            </p:extLst>
          </p:nvPr>
        </p:nvGraphicFramePr>
        <p:xfrm>
          <a:off x="9029700" y="3294063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F3C71D-0202-4BBD-94C8-6CB6EE90B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9700" y="3294063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65191"/>
              </p:ext>
            </p:extLst>
          </p:nvPr>
        </p:nvGraphicFramePr>
        <p:xfrm>
          <a:off x="9029700" y="3752850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9214A8-6015-F22D-6E50-CF4742AE7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9700" y="3752850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D1EB6-2A78-3C1C-E569-E8C0BFD3D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12860"/>
              </p:ext>
            </p:extLst>
          </p:nvPr>
        </p:nvGraphicFramePr>
        <p:xfrm>
          <a:off x="8736900" y="1603602"/>
          <a:ext cx="1960563" cy="56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4DD1EB6-2A78-3C1C-E569-E8C0BFD3D0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6900" y="1603602"/>
                        <a:ext cx="1960563" cy="56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E707B1-1FB5-14CB-BC14-9791048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39F-4B3D-EBDA-8BA4-0533ADB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figure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6E6-7286-844C-3A29-C9C808D3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625"/>
            <a:ext cx="5661991" cy="3001617"/>
          </a:xfrm>
        </p:spPr>
        <p:txBody>
          <a:bodyPr>
            <a:normAutofit/>
          </a:bodyPr>
          <a:lstStyle/>
          <a:p>
            <a:r>
              <a:rPr lang="en-US" sz="2400" dirty="0"/>
              <a:t>Samples are from the </a:t>
            </a:r>
            <a:r>
              <a:rPr lang="en-US" sz="2400" b="1" dirty="0"/>
              <a:t>joint</a:t>
            </a:r>
            <a:r>
              <a:rPr lang="en-US" sz="2400" dirty="0"/>
              <a:t> distribution</a:t>
            </a:r>
          </a:p>
          <a:p>
            <a:pPr lvl="1"/>
            <a:r>
              <a:rPr lang="en-US" sz="2000" dirty="0"/>
              <a:t>Parameters may be correlated</a:t>
            </a:r>
          </a:p>
          <a:p>
            <a:pPr lvl="1"/>
            <a:r>
              <a:rPr lang="en-US" sz="2000" dirty="0"/>
              <a:t>Pair plots show these relationships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DC8C-F526-3A1E-3939-5720E55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35" y="2232991"/>
            <a:ext cx="4149496" cy="407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DFB3-D54B-955D-9032-6C43ECF7495B}"/>
              </a:ext>
            </a:extLst>
          </p:cNvPr>
          <p:cNvSpPr txBox="1"/>
          <p:nvPr/>
        </p:nvSpPr>
        <p:spPr>
          <a:xfrm>
            <a:off x="5719657" y="1755795"/>
            <a:ext cx="627356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45E5B-607F-A7B2-2196-5B82B7E2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4EC-B6F9-B139-E80D-2AB0A6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distribution of </a:t>
            </a:r>
            <a:r>
              <a:rPr lang="en-US" dirty="0" err="1"/>
              <a:t>mus</a:t>
            </a:r>
            <a:r>
              <a:rPr lang="en-US" dirty="0"/>
              <a:t> for different 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014-3843-0A25-2F19-F45FEFAC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74"/>
            <a:ext cx="10515600" cy="626027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E79D-52E7-FBCC-4043-80FDC7A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17" y="2503276"/>
            <a:ext cx="7518745" cy="3711786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1A9A5-02C5-313E-3E12-2A238F76F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60992"/>
              </p:ext>
            </p:extLst>
          </p:nvPr>
        </p:nvGraphicFramePr>
        <p:xfrm>
          <a:off x="602560" y="2886351"/>
          <a:ext cx="2190210" cy="6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986" imgH="560900" progId="Equation.DSMT4">
                  <p:embed/>
                </p:oleObj>
              </mc:Choice>
              <mc:Fallback>
                <p:oleObj name="Equation" r:id="rId3" imgW="1959986" imgH="5609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D1A9A5-02C5-313E-3E12-2A238F76F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560" y="2886351"/>
                        <a:ext cx="2190210" cy="62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F2CC6A-E680-6111-8742-785890570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6605"/>
              </p:ext>
            </p:extLst>
          </p:nvPr>
        </p:nvGraphicFramePr>
        <p:xfrm>
          <a:off x="602560" y="4241730"/>
          <a:ext cx="2460092" cy="52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EF2CC6A-E680-6111-8742-785890570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560" y="4241730"/>
                        <a:ext cx="2460092" cy="52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1C1252-E81B-5E4D-B756-D279EEFB55EE}"/>
              </a:ext>
            </a:extLst>
          </p:cNvPr>
          <p:cNvSpPr txBox="1"/>
          <p:nvPr/>
        </p:nvSpPr>
        <p:spPr>
          <a:xfrm>
            <a:off x="602560" y="2503276"/>
            <a:ext cx="19531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regression line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7CCE8-D7CA-8B4F-18A5-60D2535835EB}"/>
              </a:ext>
            </a:extLst>
          </p:cNvPr>
          <p:cNvSpPr txBox="1"/>
          <p:nvPr/>
        </p:nvSpPr>
        <p:spPr>
          <a:xfrm>
            <a:off x="458526" y="3755258"/>
            <a:ext cx="37500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MCMC samples for the regression line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E45E-78B7-098C-D006-5E2F5E20D3BA}"/>
              </a:ext>
            </a:extLst>
          </p:cNvPr>
          <p:cNvSpPr txBox="1"/>
          <p:nvPr/>
        </p:nvSpPr>
        <p:spPr>
          <a:xfrm>
            <a:off x="602560" y="4937178"/>
            <a:ext cx="32348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Calculated from MCMC samples </a:t>
            </a:r>
          </a:p>
          <a:p>
            <a:r>
              <a:rPr lang="en-US" dirty="0"/>
              <a:t>of the parameters</a:t>
            </a:r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8120-9437-06DE-8E3D-28393053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6D5-E581-417F-0550-015CA35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6B2-1D83-8D02-AA33-8FCF5874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6733-24AA-BB05-0A27-14B049B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6243484" y="2539349"/>
            <a:ext cx="5614220" cy="416133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C65AD-BF3A-24D8-1DBA-1F9FD73C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4256"/>
              </p:ext>
            </p:extLst>
          </p:nvPr>
        </p:nvGraphicFramePr>
        <p:xfrm>
          <a:off x="804863" y="3797300"/>
          <a:ext cx="2447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A3C65AD-BF3A-24D8-1DBA-1F9FD73CB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797300"/>
                        <a:ext cx="24479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1E040C-EA31-74BB-4A1F-69D7434B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2083"/>
              </p:ext>
            </p:extLst>
          </p:nvPr>
        </p:nvGraphicFramePr>
        <p:xfrm>
          <a:off x="500063" y="3133725"/>
          <a:ext cx="410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1E040C-EA31-74BB-4A1F-69D7434BD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133725"/>
                        <a:ext cx="4106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DD5D81-0370-3CB4-9A99-DFEAD75B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5309"/>
              </p:ext>
            </p:extLst>
          </p:nvPr>
        </p:nvGraphicFramePr>
        <p:xfrm>
          <a:off x="1976331" y="4819650"/>
          <a:ext cx="1440795" cy="6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DD5D81-0370-3CB4-9A99-DFEAD75BB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6331" y="4819650"/>
                        <a:ext cx="1440795" cy="6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23565-6F20-AEBE-A02C-66B23833CC84}"/>
              </a:ext>
            </a:extLst>
          </p:cNvPr>
          <p:cNvSpPr txBox="1"/>
          <p:nvPr/>
        </p:nvSpPr>
        <p:spPr>
          <a:xfrm>
            <a:off x="534219" y="4994015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Mean line:</a:t>
            </a:r>
            <a:endParaRPr lang="he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78CE24-4858-DD07-398E-AEB8C0C2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34855"/>
              </p:ext>
            </p:extLst>
          </p:nvPr>
        </p:nvGraphicFramePr>
        <p:xfrm>
          <a:off x="1158875" y="5867400"/>
          <a:ext cx="368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A78CE24-4858-DD07-398E-AEB8C0C2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8875" y="5867400"/>
                        <a:ext cx="36861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354441-1B47-176B-CD0F-8A40A450C5DA}"/>
              </a:ext>
            </a:extLst>
          </p:cNvPr>
          <p:cNvSpPr txBox="1"/>
          <p:nvPr/>
        </p:nvSpPr>
        <p:spPr>
          <a:xfrm>
            <a:off x="534219" y="5967876"/>
            <a:ext cx="724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Lines:</a:t>
            </a:r>
            <a:endParaRPr lang="he-I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8FCFF3-8019-28B0-B0F8-81560455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A13F-3258-0175-86AC-B449AAD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350-1517-DF66-2DA6-7AD9349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268-AABB-3A04-B402-740386E4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0577-AA7B-3C9C-9CA9-3AC93015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80C6-D4C4-8F00-4EB6-B21FC356C3B3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1406-1F28-DDA4-BE65-898A5F4E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4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A873-C2B1-3492-7A1E-ADC643A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1B3-ABB9-FEE7-B37C-AB9EF8A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9C96-0223-418E-AE2E-29457A8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1140542"/>
          </a:xfrm>
        </p:spPr>
        <p:txBody>
          <a:bodyPr>
            <a:normAutofit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It can all be calculated from the </a:t>
            </a:r>
            <a:r>
              <a:rPr lang="en-US" dirty="0" err="1"/>
              <a:t>idata</a:t>
            </a:r>
            <a:r>
              <a:rPr lang="en-US" dirty="0"/>
              <a:t> object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BFFA0-192F-643A-6639-2985A9C8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7F78B-A576-6D5F-D4A9-5CA35C7A2E3F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6606B-3652-53A1-A732-AEF292E3ECAF}"/>
              </a:ext>
            </a:extLst>
          </p:cNvPr>
          <p:cNvSpPr/>
          <p:nvPr/>
        </p:nvSpPr>
        <p:spPr>
          <a:xfrm>
            <a:off x="256010" y="3021139"/>
            <a:ext cx="6793718" cy="3021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C077B-817C-C312-49F4-614EBCD2F146}"/>
              </a:ext>
            </a:extLst>
          </p:cNvPr>
          <p:cNvSpPr/>
          <p:nvPr/>
        </p:nvSpPr>
        <p:spPr>
          <a:xfrm>
            <a:off x="256011" y="3323303"/>
            <a:ext cx="6793718" cy="1061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9DB13-5942-98F8-A7CE-36CB450F7079}"/>
              </a:ext>
            </a:extLst>
          </p:cNvPr>
          <p:cNvSpPr/>
          <p:nvPr/>
        </p:nvSpPr>
        <p:spPr>
          <a:xfrm>
            <a:off x="256010" y="4385187"/>
            <a:ext cx="6793718" cy="521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F73D-B519-F828-8DD4-84C2E4CB763B}"/>
              </a:ext>
            </a:extLst>
          </p:cNvPr>
          <p:cNvSpPr txBox="1"/>
          <p:nvPr/>
        </p:nvSpPr>
        <p:spPr>
          <a:xfrm>
            <a:off x="2703871" y="5496232"/>
            <a:ext cx="5417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Get 50 samples</a:t>
            </a:r>
          </a:p>
          <a:p>
            <a:r>
              <a:rPr lang="en-US" dirty="0"/>
              <a:t>Create x values with the right dimensions</a:t>
            </a:r>
          </a:p>
          <a:p>
            <a:r>
              <a:rPr lang="en-US" dirty="0"/>
              <a:t>Create the lines</a:t>
            </a: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DC57C-BFEA-8D3D-DEBE-72FAC266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5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780-B1AB-0A32-76CF-962BB22F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AF50-4731-5D2A-2F00-ECCA995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23"/>
          </a:xfrm>
        </p:spPr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multiple samples from the posterior</a:t>
                </a:r>
              </a:p>
              <a:p>
                <a:r>
                  <a:rPr lang="en-US" dirty="0"/>
                  <a:t>Using an HDI patch</a:t>
                </a:r>
              </a:p>
              <a:p>
                <a:pPr lvl="1"/>
                <a:r>
                  <a:rPr lang="en-US" dirty="0"/>
                  <a:t>We can calculate the HDI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if we sampled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 can just use it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  <a:blipFill>
                <a:blip r:embed="rId2"/>
                <a:stretch>
                  <a:fillRect l="-812" t="-10502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3A151C-6649-6879-03C8-663D413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5" t="-28" r="-2732" b="28"/>
          <a:stretch/>
        </p:blipFill>
        <p:spPr>
          <a:xfrm>
            <a:off x="6538452" y="2757983"/>
            <a:ext cx="5319252" cy="39427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A7CC17-7231-116E-1497-3E28A283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66410"/>
              </p:ext>
            </p:extLst>
          </p:nvPr>
        </p:nvGraphicFramePr>
        <p:xfrm>
          <a:off x="436563" y="2746376"/>
          <a:ext cx="5753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53800" progId="Equation.DSMT4">
                  <p:embed/>
                </p:oleObj>
              </mc:Choice>
              <mc:Fallback>
                <p:oleObj name="Equation" r:id="rId4" imgW="3149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A7CC17-7231-116E-1497-3E28A2830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3" y="2746376"/>
                        <a:ext cx="57531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A6617D-4C84-FB37-57AC-A62B9E249EAC}"/>
              </a:ext>
            </a:extLst>
          </p:cNvPr>
          <p:cNvSpPr txBox="1"/>
          <p:nvPr/>
        </p:nvSpPr>
        <p:spPr>
          <a:xfrm>
            <a:off x="655484" y="42524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hdi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"])</a:t>
            </a:r>
            <a:endParaRPr lang="el-G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E9FDF-A1A5-F36E-ACB1-5E329B2ADADF}"/>
              </a:ext>
            </a:extLst>
          </p:cNvPr>
          <p:cNvSpPr txBox="1"/>
          <p:nvPr/>
        </p:nvSpPr>
        <p:spPr>
          <a:xfrm>
            <a:off x="655484" y="478113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np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argsort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bikes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temperature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380597C-19F7-6019-25E4-5477D91C8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39283"/>
              </p:ext>
            </p:extLst>
          </p:nvPr>
        </p:nvGraphicFramePr>
        <p:xfrm>
          <a:off x="398643" y="3364672"/>
          <a:ext cx="6139809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253800" progId="Equation.DSMT4">
                  <p:embed/>
                </p:oleObj>
              </mc:Choice>
              <mc:Fallback>
                <p:oleObj name="Equation" r:id="rId6" imgW="3352680" imgH="253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380597C-19F7-6019-25E4-5477D91C8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643" y="3364672"/>
                        <a:ext cx="6139809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F775-DFB5-CF01-BC6C-4E206668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D4A6-C81D-C12D-383C-271A6661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4CA-A441-F041-8E93-6995C43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0187" cy="1325563"/>
          </a:xfrm>
        </p:spPr>
        <p:txBody>
          <a:bodyPr/>
          <a:lstStyle/>
          <a:p>
            <a:r>
              <a:rPr lang="en-US" dirty="0"/>
              <a:t>Uncertainty in means and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300-FBD7-F196-2480-E7F8928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4"/>
            <a:ext cx="503766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uncertainty:</a:t>
            </a:r>
          </a:p>
          <a:p>
            <a:pPr lvl="1"/>
            <a:r>
              <a:rPr lang="en-US" dirty="0"/>
              <a:t>In the mean</a:t>
            </a:r>
          </a:p>
          <a:p>
            <a:pPr lvl="1"/>
            <a:r>
              <a:rPr lang="en-US" dirty="0"/>
              <a:t>In the spread around the mean</a:t>
            </a:r>
          </a:p>
          <a:p>
            <a:pPr lvl="1"/>
            <a:r>
              <a:rPr lang="en-US" dirty="0"/>
              <a:t>In the specific values we would get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5237-63FF-201F-3CFC-0ECFBE3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31" y="299128"/>
            <a:ext cx="4847302" cy="15264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D28B0-7CE4-6CB8-6F01-08C3A5BE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0291"/>
              </p:ext>
            </p:extLst>
          </p:nvPr>
        </p:nvGraphicFramePr>
        <p:xfrm>
          <a:off x="628804" y="2179637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E1D28B0-7CE4-6CB8-6F01-08C3A5BEE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804" y="2179637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53635-0D0F-E965-7644-1E4CC96AFB12}"/>
              </a:ext>
            </a:extLst>
          </p:cNvPr>
          <p:cNvSpPr txBox="1"/>
          <p:nvPr/>
        </p:nvSpPr>
        <p:spPr>
          <a:xfrm>
            <a:off x="645907" y="2773887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20849F-3485-B459-D24E-E6216802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61951"/>
              </p:ext>
            </p:extLst>
          </p:nvPr>
        </p:nvGraphicFramePr>
        <p:xfrm>
          <a:off x="957416" y="3195637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520849F-3485-B459-D24E-E62168027C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416" y="3195637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A14D72-067C-6B45-360E-1B80A512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23951"/>
              </p:ext>
            </p:extLst>
          </p:nvPr>
        </p:nvGraphicFramePr>
        <p:xfrm>
          <a:off x="957416" y="3654424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DA14D72-067C-6B45-360E-1B80A512E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7416" y="3654424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A87F79-4085-AA62-4AC5-3B66F7E7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9458"/>
              </p:ext>
            </p:extLst>
          </p:nvPr>
        </p:nvGraphicFramePr>
        <p:xfrm>
          <a:off x="4527550" y="2080892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BA87F79-4085-AA62-4AC5-3B66F7E75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2080892"/>
                        <a:ext cx="1568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9C581B-5240-09D7-DBE9-F30214A7E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484"/>
              </p:ext>
            </p:extLst>
          </p:nvPr>
        </p:nvGraphicFramePr>
        <p:xfrm>
          <a:off x="4527550" y="3159586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C9C581B-5240-09D7-DBE9-F30214A7E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550" y="3159586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5BF41F-C34B-837B-F99E-CBB119B56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5162"/>
              </p:ext>
            </p:extLst>
          </p:nvPr>
        </p:nvGraphicFramePr>
        <p:xfrm>
          <a:off x="4527549" y="3709404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55BF41F-C34B-837B-F99E-CBB119B567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7549" y="3709404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B63C1-8E94-7169-56C2-81CE24E3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69115"/>
              </p:ext>
            </p:extLst>
          </p:nvPr>
        </p:nvGraphicFramePr>
        <p:xfrm>
          <a:off x="6819696" y="2080891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B63C1-8E94-7169-56C2-81CE24E3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9696" y="2080891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D70279-D847-F191-F21C-12EAF062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3119"/>
              </p:ext>
            </p:extLst>
          </p:nvPr>
        </p:nvGraphicFramePr>
        <p:xfrm>
          <a:off x="9625872" y="2084066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D70279-D847-F191-F21C-12EAF0626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5872" y="2084066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06523D2-2092-C296-7915-E4863CAA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57423"/>
              </p:ext>
            </p:extLst>
          </p:nvPr>
        </p:nvGraphicFramePr>
        <p:xfrm>
          <a:off x="6877052" y="3134759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228600" progId="Equation.DSMT4">
                  <p:embed/>
                </p:oleObj>
              </mc:Choice>
              <mc:Fallback>
                <p:oleObj name="Equation" r:id="rId19" imgW="9903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6523D2-2092-C296-7915-E4863CA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2" y="3134759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4646FDC-2514-8C01-4DE5-4E7A96C24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45107"/>
              </p:ext>
            </p:extLst>
          </p:nvPr>
        </p:nvGraphicFramePr>
        <p:xfrm>
          <a:off x="9683228" y="3137934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4646FDC-2514-8C01-4DE5-4E7A96C24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83228" y="3137934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5C4900-6D38-E9D9-150F-836065BF7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6520"/>
              </p:ext>
            </p:extLst>
          </p:nvPr>
        </p:nvGraphicFramePr>
        <p:xfrm>
          <a:off x="6877052" y="3684874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5C4900-6D38-E9D9-150F-836065BF7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7052" y="3684874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FCB0F7-94CA-58BD-1E4F-0DCE82FC3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4079"/>
              </p:ext>
            </p:extLst>
          </p:nvPr>
        </p:nvGraphicFramePr>
        <p:xfrm>
          <a:off x="9683228" y="3688049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228600" progId="Equation.DSMT4">
                  <p:embed/>
                </p:oleObj>
              </mc:Choice>
              <mc:Fallback>
                <p:oleObj name="Equation" r:id="rId25" imgW="99036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5FCB0F7-94CA-58BD-1E4F-0DCE82FC36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83228" y="3688049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5A96D9-A076-D5EB-8832-889F7D1927B0}"/>
              </a:ext>
            </a:extLst>
          </p:cNvPr>
          <p:cNvSpPr txBox="1"/>
          <p:nvPr/>
        </p:nvSpPr>
        <p:spPr>
          <a:xfrm>
            <a:off x="6537189" y="5387353"/>
            <a:ext cx="50640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What value would be surprising to us?</a:t>
            </a:r>
            <a:endParaRPr lang="he-IL" sz="2400" b="1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9F2D3D1-344A-6385-A964-39B29BEE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D3E4-EBB9-3894-5D79-E18C11AEE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4DB85F-7B3A-7F1D-553A-C06D86E1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8D40A1-E021-5D86-91F0-E15A49DB1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6D Posterior Predictive Testing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08849-1ABC-6F1E-D589-E44BBFB6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8316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Review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7D3-EA9B-9416-6366-2192CE1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4BC-13FC-9B3B-4C6A-C55F2BE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907743"/>
          </a:xfrm>
        </p:spPr>
        <p:txBody>
          <a:bodyPr/>
          <a:lstStyle/>
          <a:p>
            <a:r>
              <a:rPr lang="en-US" dirty="0"/>
              <a:t>Posterior predictive sampling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6581-3F5A-1FE0-923F-70FB383173D1}"/>
              </a:ext>
            </a:extLst>
          </p:cNvPr>
          <p:cNvSpPr txBox="1"/>
          <p:nvPr/>
        </p:nvSpPr>
        <p:spPr>
          <a:xfrm>
            <a:off x="1101212" y="2575379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MCMC samples of the posterior distribution of the parameters</a:t>
            </a:r>
            <a:endParaRPr lang="he-IL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B28F7A-037E-ADE4-ED2E-E446816D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43097"/>
              </p:ext>
            </p:extLst>
          </p:nvPr>
        </p:nvGraphicFramePr>
        <p:xfrm>
          <a:off x="1988164" y="3089041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B28F7A-037E-ADE4-ED2E-E446816D8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164" y="3089041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A9E63-DF5F-8CCA-B5C9-349151460077}"/>
              </a:ext>
            </a:extLst>
          </p:cNvPr>
          <p:cNvSpPr txBox="1"/>
          <p:nvPr/>
        </p:nvSpPr>
        <p:spPr>
          <a:xfrm>
            <a:off x="1101212" y="37809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Samples of posterior distributions calculated from the parameters </a:t>
            </a:r>
            <a:endParaRPr lang="he-IL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7CEE98-75A4-2BFB-14A1-9BA6FF451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688360"/>
              </p:ext>
            </p:extLst>
          </p:nvPr>
        </p:nvGraphicFramePr>
        <p:xfrm>
          <a:off x="1988164" y="4196061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164" y="4196061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9E210-7934-949A-BA54-19CAB61D668C}"/>
              </a:ext>
            </a:extLst>
          </p:cNvPr>
          <p:cNvSpPr txBox="1"/>
          <p:nvPr/>
        </p:nvSpPr>
        <p:spPr>
          <a:xfrm>
            <a:off x="1101212" y="49486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sampled given the posterior distributions of the parameters </a:t>
            </a:r>
            <a:endParaRPr lang="he-IL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BF9178-1C5A-0184-E152-091D831DB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08545"/>
              </p:ext>
            </p:extLst>
          </p:nvPr>
        </p:nvGraphicFramePr>
        <p:xfrm>
          <a:off x="1916113" y="5341938"/>
          <a:ext cx="2001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BF9178-1C5A-0184-E152-091D831DB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6113" y="5341938"/>
                        <a:ext cx="200183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8160BF-74EC-4EBA-B303-C72D8139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0847"/>
              </p:ext>
            </p:extLst>
          </p:nvPr>
        </p:nvGraphicFramePr>
        <p:xfrm>
          <a:off x="3726477" y="3074003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8160BF-74EC-4EBA-B303-C72D8139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6477" y="3074003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11AC0B2-E1DA-1EC3-1CD1-94D756DC3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64278"/>
              </p:ext>
            </p:extLst>
          </p:nvPr>
        </p:nvGraphicFramePr>
        <p:xfrm>
          <a:off x="3848671" y="4181024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11AC0B2-E1DA-1EC3-1CD1-94D756DC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8671" y="4181024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5190F-A77E-DE04-CB4B-50E285EF7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81377"/>
              </p:ext>
            </p:extLst>
          </p:nvPr>
        </p:nvGraphicFramePr>
        <p:xfrm>
          <a:off x="1497013" y="5780088"/>
          <a:ext cx="34417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393480" progId="Equation.DSMT4">
                  <p:embed/>
                </p:oleObj>
              </mc:Choice>
              <mc:Fallback>
                <p:oleObj name="Equation" r:id="rId12" imgW="200628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5190F-A77E-DE04-CB4B-50E285EF7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7013" y="5780088"/>
                        <a:ext cx="3441700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2AAF12-AC52-4753-9577-8E677A4A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12856"/>
              </p:ext>
            </p:extLst>
          </p:nvPr>
        </p:nvGraphicFramePr>
        <p:xfrm>
          <a:off x="5008988" y="5821363"/>
          <a:ext cx="124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53800" progId="Equation.DSMT4">
                  <p:embed/>
                </p:oleObj>
              </mc:Choice>
              <mc:Fallback>
                <p:oleObj name="Equation" r:id="rId14" imgW="7236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A2AAF12-AC52-4753-9577-8E677A4A2A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8988" y="5821363"/>
                        <a:ext cx="12414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2F9CE6E-B302-4785-C579-B1A67EA4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C6C6-4F21-0D14-8FF0-C1804706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6C1-47F2-7B7E-C6A8-52B043E0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705-F313-4B80-17CB-B8B8846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Posterior predictive sampling</a:t>
            </a:r>
          </a:p>
          <a:p>
            <a:r>
              <a:rPr lang="en-US" dirty="0"/>
              <a:t>Practically</a:t>
            </a:r>
          </a:p>
          <a:p>
            <a:pPr lvl="1"/>
            <a:r>
              <a:rPr lang="en-US" dirty="0"/>
              <a:t>Sample from the posterior distribution of the parameters</a:t>
            </a:r>
          </a:p>
          <a:p>
            <a:pPr lvl="1"/>
            <a:r>
              <a:rPr lang="en-US" dirty="0"/>
              <a:t>Sample from the likelihood given these posterior samples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E5ADF0-56C3-4D4C-EDBB-4767BEE53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80800"/>
              </p:ext>
            </p:extLst>
          </p:nvPr>
        </p:nvGraphicFramePr>
        <p:xfrm>
          <a:off x="1004236" y="3298314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4E5ADF0-56C3-4D4C-EDBB-4767BEE53D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236" y="3298314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2EEF0-A663-7F33-DB36-6E7688A42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9058"/>
              </p:ext>
            </p:extLst>
          </p:nvPr>
        </p:nvGraphicFramePr>
        <p:xfrm>
          <a:off x="1004236" y="3949499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C62EEF0-A663-7F33-DB36-6E7688A42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236" y="3949499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2266C-6527-982A-F671-C2DFAEE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20440"/>
              </p:ext>
            </p:extLst>
          </p:nvPr>
        </p:nvGraphicFramePr>
        <p:xfrm>
          <a:off x="1035050" y="4533900"/>
          <a:ext cx="2000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8D2266C-6527-982A-F671-C2DFAEE92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50" y="4533900"/>
                        <a:ext cx="20002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D1E07-1454-5634-A8F0-B178FC9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73763"/>
              </p:ext>
            </p:extLst>
          </p:nvPr>
        </p:nvGraphicFramePr>
        <p:xfrm>
          <a:off x="2761297" y="3331865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18D1E07-1454-5634-A8F0-B178FC9DA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297" y="3331865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8FD5FB-F110-C729-8126-4DEAE844C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88244"/>
              </p:ext>
            </p:extLst>
          </p:nvPr>
        </p:nvGraphicFramePr>
        <p:xfrm>
          <a:off x="2864743" y="3934462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48FD5FB-F110-C729-8126-4DEAE844C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743" y="3934462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F1C81A-F83D-4B19-2260-93D47DECE726}"/>
              </a:ext>
            </a:extLst>
          </p:cNvPr>
          <p:cNvSpPr txBox="1"/>
          <p:nvPr/>
        </p:nvSpPr>
        <p:spPr>
          <a:xfrm>
            <a:off x="5427405" y="3376059"/>
            <a:ext cx="6646607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6CA6E-CBC4-D236-2B04-FA177B02EA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707" y="3949499"/>
            <a:ext cx="5344057" cy="2796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9B2A-5197-DCA7-7BED-9D057576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8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C76-8653-870F-3428-F443714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posterior predictive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35A-1EA0-299B-88F9-C63CB4B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/>
          <a:lstStyle/>
          <a:p>
            <a:r>
              <a:rPr lang="en-US" dirty="0"/>
              <a:t>Visualize uncertainty in both posterior mean and posterior predictive</a:t>
            </a:r>
          </a:p>
          <a:p>
            <a:pPr lvl="1"/>
            <a:r>
              <a:rPr lang="en-US" dirty="0"/>
              <a:t>Also show 2 different HDIs for posterior predictive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B4F60-9A4F-8970-E4E3-E82C953C4F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FD0F6-B3C8-2676-793A-26354925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573B-E7BF-0A81-6238-1E206A4D2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F48-F3D5-60F6-1493-6E45C7A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is also a test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5EE5-1B82-7D2E-E884-54DDFCE9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50% of the data should in the 50% posterior predictive HDI</a:t>
            </a:r>
          </a:p>
          <a:p>
            <a:r>
              <a:rPr lang="en-US" dirty="0"/>
              <a:t>Posterior predictive should not have empty areas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D7A04-4D43-F668-72E3-C482BB19E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88E7A-6F23-8333-708F-EB532087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8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E6B-36EB-F817-D67E-E3553A7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testing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90E2-3CBC-5C0B-FDC0-D9BE9ED2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Bayesian p-values</a:t>
            </a:r>
          </a:p>
          <a:p>
            <a:pPr lvl="1"/>
            <a:r>
              <a:rPr lang="en-US" dirty="0"/>
              <a:t>P-values were invented by </a:t>
            </a:r>
            <a:r>
              <a:rPr lang="en-US" dirty="0" err="1"/>
              <a:t>freqentists</a:t>
            </a:r>
            <a:endParaRPr lang="en-US" dirty="0"/>
          </a:p>
          <a:p>
            <a:pPr lvl="2"/>
            <a:r>
              <a:rPr lang="en-US" dirty="0"/>
              <a:t>And we’ll learn about them later</a:t>
            </a:r>
          </a:p>
          <a:p>
            <a:pPr lvl="1"/>
            <a:r>
              <a:rPr lang="en-US" dirty="0"/>
              <a:t>What percentage of posterior predictive values are less than actual data values?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4D7DBF-4142-10C8-275D-7AB760D73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21022"/>
              </p:ext>
            </p:extLst>
          </p:nvPr>
        </p:nvGraphicFramePr>
        <p:xfrm>
          <a:off x="6516688" y="5396084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31640" progId="Equation.DSMT4">
                  <p:embed/>
                </p:oleObj>
              </mc:Choice>
              <mc:Fallback>
                <p:oleObj name="Equation" r:id="rId2" imgW="13078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4D7DBF-4142-10C8-275D-7AB760D73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16688" y="5396084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69E13D-7DD3-B5FC-2FC2-790093AA1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90077"/>
              </p:ext>
            </p:extLst>
          </p:nvPr>
        </p:nvGraphicFramePr>
        <p:xfrm>
          <a:off x="506973" y="4018756"/>
          <a:ext cx="45323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380880" progId="Equation.DSMT4">
                  <p:embed/>
                </p:oleObj>
              </mc:Choice>
              <mc:Fallback>
                <p:oleObj name="Equation" r:id="rId4" imgW="2361960" imgH="380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69E13D-7DD3-B5FC-2FC2-790093AA1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973" y="4018756"/>
                        <a:ext cx="45323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E840A-3C0D-C40E-E969-3B9EF49DEB38}"/>
              </a:ext>
            </a:extLst>
          </p:cNvPr>
          <p:cNvSpPr txBox="1"/>
          <p:nvPr/>
        </p:nvSpPr>
        <p:spPr>
          <a:xfrm>
            <a:off x="5522874" y="3429000"/>
            <a:ext cx="46578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For one posterior predictive dataset</a:t>
            </a:r>
            <a:endParaRPr lang="he-IL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2389A7-7387-1B46-5C60-80BB068F1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46521"/>
              </p:ext>
            </p:extLst>
          </p:nvPr>
        </p:nvGraphicFramePr>
        <p:xfrm>
          <a:off x="6516688" y="3894138"/>
          <a:ext cx="33512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57200" progId="Equation.DSMT4">
                  <p:embed/>
                </p:oleObj>
              </mc:Choice>
              <mc:Fallback>
                <p:oleObj name="Equation" r:id="rId6" imgW="156204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22389A7-7387-1B46-5C60-80BB068F1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688" y="3894138"/>
                        <a:ext cx="3351212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9CDFE4-6215-8ACB-CDDB-D1E24EA2F96E}"/>
              </a:ext>
            </a:extLst>
          </p:cNvPr>
          <p:cNvSpPr txBox="1"/>
          <p:nvPr/>
        </p:nvSpPr>
        <p:spPr>
          <a:xfrm>
            <a:off x="5580737" y="4874293"/>
            <a:ext cx="46379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Across posterior predictive datasets</a:t>
            </a:r>
            <a:endParaRPr lang="he-IL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4FAF-BFEE-1F7C-89F4-F8E169D2961D}"/>
              </a:ext>
            </a:extLst>
          </p:cNvPr>
          <p:cNvSpPr txBox="1"/>
          <p:nvPr/>
        </p:nvSpPr>
        <p:spPr>
          <a:xfrm>
            <a:off x="6385319" y="6262042"/>
            <a:ext cx="353135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is a probability distribution</a:t>
            </a:r>
            <a:endParaRPr lang="he-IL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B6A4-8566-30C1-6D18-5B771E1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83E7-2A75-4578-A874-CDD06A87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Bayesian p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666A-CFE8-F85A-6808-7742F83F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7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Calculated for the bike data</a:t>
            </a:r>
          </a:p>
          <a:p>
            <a:r>
              <a:rPr lang="en-US" dirty="0"/>
              <a:t>This is a distribution over posterior predictive datasets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25C4E-82AD-BEA4-F845-4F3A529C43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2475" y="2703325"/>
            <a:ext cx="6229631" cy="411789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997A7B-0689-4A83-EFB9-F8A4BCDBF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85368"/>
              </p:ext>
            </p:extLst>
          </p:nvPr>
        </p:nvGraphicFramePr>
        <p:xfrm>
          <a:off x="838200" y="2788586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431640" progId="Equation.DSMT4">
                  <p:embed/>
                </p:oleObj>
              </mc:Choice>
              <mc:Fallback>
                <p:oleObj name="Equation" r:id="rId3" imgW="130788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6997A7B-0689-4A83-EFB9-F8A4BCDBF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88586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B1EE-317C-4D1D-63D3-D36AAB7F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CDB49-4A42-B73D-992C-2EB760B7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E2FF-490D-E903-FC38-BB0241C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theoretical Bayesian p value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Under the true model, we expect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  <a:blipFill>
                <a:blip r:embed="rId2"/>
                <a:stretch>
                  <a:fillRect l="-1043" t="-13665" b="-105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3EE812-E4BE-FB4B-AD6C-34E50871E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3030"/>
              </p:ext>
            </p:extLst>
          </p:nvPr>
        </p:nvGraphicFramePr>
        <p:xfrm>
          <a:off x="703263" y="2954338"/>
          <a:ext cx="3832994" cy="86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444240" progId="Equation.DSMT4">
                  <p:embed/>
                </p:oleObj>
              </mc:Choice>
              <mc:Fallback>
                <p:oleObj name="Equation" r:id="rId3" imgW="1968480" imgH="444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3EE812-E4BE-FB4B-AD6C-34E50871E5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263" y="2954338"/>
                        <a:ext cx="3832994" cy="86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CC1CDA2-D6DB-1CD3-B471-D2CDE6A31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24448"/>
              </p:ext>
            </p:extLst>
          </p:nvPr>
        </p:nvGraphicFramePr>
        <p:xfrm>
          <a:off x="703262" y="4187826"/>
          <a:ext cx="5171445" cy="8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CC1CDA2-D6DB-1CD3-B471-D2CDE6A31D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62" y="4187826"/>
                        <a:ext cx="5171445" cy="88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669BA63-C02D-61CB-4D2D-4AFF295CA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96864"/>
              </p:ext>
            </p:extLst>
          </p:nvPr>
        </p:nvGraphicFramePr>
        <p:xfrm>
          <a:off x="703262" y="5445540"/>
          <a:ext cx="5835324" cy="87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600" imgH="482400" progId="Equation.DSMT4">
                  <p:embed/>
                </p:oleObj>
              </mc:Choice>
              <mc:Fallback>
                <p:oleObj name="Equation" r:id="rId7" imgW="322560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669BA63-C02D-61CB-4D2D-4AFF295CA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62" y="5445540"/>
                        <a:ext cx="5835324" cy="87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B89BACF-7E29-FE40-FEF7-72A66768F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73674"/>
              </p:ext>
            </p:extLst>
          </p:nvPr>
        </p:nvGraphicFramePr>
        <p:xfrm>
          <a:off x="6096000" y="2836267"/>
          <a:ext cx="5921188" cy="86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8960" imgH="482400" progId="Equation.DSMT4">
                  <p:embed/>
                </p:oleObj>
              </mc:Choice>
              <mc:Fallback>
                <p:oleObj name="Equation" r:id="rId9" imgW="328896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B89BACF-7E29-FE40-FEF7-72A66768F6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2836267"/>
                        <a:ext cx="5921188" cy="86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52FBFEB-2E41-6402-2B8F-218CE5470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559613"/>
              </p:ext>
            </p:extLst>
          </p:nvPr>
        </p:nvGraphicFramePr>
        <p:xfrm>
          <a:off x="7872319" y="4107181"/>
          <a:ext cx="2348077" cy="8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52FBFEB-2E41-6402-2B8F-218CE54701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2319" y="4107181"/>
                        <a:ext cx="2348077" cy="86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E2634A-4B3B-1F31-6269-FCA32292EDF4}"/>
              </a:ext>
            </a:extLst>
          </p:cNvPr>
          <p:cNvSpPr txBox="1"/>
          <p:nvPr/>
        </p:nvSpPr>
        <p:spPr>
          <a:xfrm>
            <a:off x="7590865" y="5445540"/>
            <a:ext cx="38458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normalized binomial is nearly perfectly approximated by a Beta distribution. This is demonstrated in the notebook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C880-FB5D-F14F-86CD-BB2B4B7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31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2649-12D7-4AE4-1769-3935BC5F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566F-3C5F-443D-53BB-4483E3D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 empirical and theoretical distribution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E303-A659-CCE0-D1DA-FB45EEC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6462"/>
          </a:xfrm>
        </p:spPr>
        <p:txBody>
          <a:bodyPr>
            <a:normAutofit/>
          </a:bodyPr>
          <a:lstStyle/>
          <a:p>
            <a:r>
              <a:rPr lang="en-US" dirty="0"/>
              <a:t>Our bike rental data is not fit well by the model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7153BC6-4819-B768-7EF9-5DFD7CEB6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79874"/>
              </p:ext>
            </p:extLst>
          </p:nvPr>
        </p:nvGraphicFramePr>
        <p:xfrm>
          <a:off x="1313516" y="3805800"/>
          <a:ext cx="28797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31640" progId="Equation.DSMT4">
                  <p:embed/>
                </p:oleObj>
              </mc:Choice>
              <mc:Fallback>
                <p:oleObj name="Equation" r:id="rId2" imgW="137160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7153BC6-4819-B768-7EF9-5DFD7CEB6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516" y="3805800"/>
                        <a:ext cx="2879725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EE4D7C-C6E5-411C-1FC4-3F85A72EAFB9}"/>
              </a:ext>
            </a:extLst>
          </p:cNvPr>
          <p:cNvSpPr txBox="1"/>
          <p:nvPr/>
        </p:nvSpPr>
        <p:spPr>
          <a:xfrm>
            <a:off x="838200" y="3260912"/>
            <a:ext cx="29113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Under the true model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82E6B-18B9-6FC7-1DB9-C9DB2728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18" y="2798533"/>
            <a:ext cx="5717857" cy="3779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D9FF-6861-DC36-9FCA-5033557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3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61C-6E97-22FD-85BF-6550F8D4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Arviz</a:t>
            </a:r>
            <a:r>
              <a:rPr lang="en-US" sz="4000" dirty="0"/>
              <a:t> generates a smoothed version of this plot</a:t>
            </a:r>
            <a:endParaRPr lang="he-IL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DE982-417A-3ECB-EC01-D61D87FD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15" y="1690688"/>
            <a:ext cx="4853828" cy="410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B5AD4-BEE2-3497-8C9E-ED35F8B3F2A4}"/>
              </a:ext>
            </a:extLst>
          </p:cNvPr>
          <p:cNvSpPr txBox="1"/>
          <p:nvPr/>
        </p:nvSpPr>
        <p:spPr>
          <a:xfrm>
            <a:off x="901148" y="272989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plot_bpv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086FE6-AA8B-1364-82BB-13C5B9D0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1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29C4-5921-711B-9711-2B77D2E5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C68-D1A0-0836-1E44-3678F19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statistics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EE3-DCC7-D3E8-BE18-DECB093D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617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comparing value by value, compare a statistic that matters</a:t>
            </a:r>
          </a:p>
          <a:p>
            <a:pPr lvl="1"/>
            <a:r>
              <a:rPr lang="en-US" dirty="0"/>
              <a:t>Calculate a “statistic” from each posterior predictive dataset</a:t>
            </a:r>
          </a:p>
          <a:p>
            <a:pPr lvl="1"/>
            <a:r>
              <a:rPr lang="en-US" dirty="0"/>
              <a:t>Compare with statistic from observed dataset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B9D44D-A045-6850-5EC9-5E1A649ED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96584"/>
              </p:ext>
            </p:extLst>
          </p:nvPr>
        </p:nvGraphicFramePr>
        <p:xfrm>
          <a:off x="2301773" y="5788782"/>
          <a:ext cx="23987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304560" progId="Equation.DSMT4">
                  <p:embed/>
                </p:oleObj>
              </mc:Choice>
              <mc:Fallback>
                <p:oleObj name="Equation" r:id="rId2" imgW="111744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B9D44D-A045-6850-5EC9-5E1A649EDD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1773" y="5788782"/>
                        <a:ext cx="2398713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11361B-43FC-2016-D03B-2622E56CD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18042"/>
              </p:ext>
            </p:extLst>
          </p:nvPr>
        </p:nvGraphicFramePr>
        <p:xfrm>
          <a:off x="838200" y="4110591"/>
          <a:ext cx="1920942" cy="64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04560" progId="Equation.DSMT4">
                  <p:embed/>
                </p:oleObj>
              </mc:Choice>
              <mc:Fallback>
                <p:oleObj name="Equation" r:id="rId4" imgW="91440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E11361B-43FC-2016-D03B-2622E56CD7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10591"/>
                        <a:ext cx="1920942" cy="640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C2471C-A4AD-71CD-6522-F2CE3529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24408"/>
              </p:ext>
            </p:extLst>
          </p:nvPr>
        </p:nvGraphicFramePr>
        <p:xfrm>
          <a:off x="838200" y="4949687"/>
          <a:ext cx="1463573" cy="6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66400" progId="Equation.DSMT4">
                  <p:embed/>
                </p:oleObj>
              </mc:Choice>
              <mc:Fallback>
                <p:oleObj name="Equation" r:id="rId6" imgW="60948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AC2471C-A4AD-71CD-6522-F2CE3529F8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949687"/>
                        <a:ext cx="1463573" cy="6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60D31D-8236-887C-2DE3-5CA8E1A78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25478"/>
              </p:ext>
            </p:extLst>
          </p:nvPr>
        </p:nvGraphicFramePr>
        <p:xfrm>
          <a:off x="2841761" y="4121899"/>
          <a:ext cx="1490248" cy="61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79360" progId="Equation.DSMT4">
                  <p:embed/>
                </p:oleObj>
              </mc:Choice>
              <mc:Fallback>
                <p:oleObj name="Equation" r:id="rId8" imgW="67284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E60D31D-8236-887C-2DE3-5CA8E1A78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1761" y="4121899"/>
                        <a:ext cx="1490248" cy="61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6BC97-6A87-3292-444D-33D8582847C5}"/>
              </a:ext>
            </a:extLst>
          </p:cNvPr>
          <p:cNvSpPr txBox="1"/>
          <p:nvPr/>
        </p:nvSpPr>
        <p:spPr>
          <a:xfrm>
            <a:off x="8494059" y="2122423"/>
            <a:ext cx="369794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Statistic: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Something we calculate on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Median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Percentile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Standard deviation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Etc.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698A-69E0-E5D9-C392-33805368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6B Bivariate data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8D4B-47BD-D82C-D12D-8DB3D0C5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Posterior predictive mean and std for bike data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81B4-E3F8-17D2-B31A-F226F27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874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Dot shows value of statistic calculated on observed data</a:t>
            </a:r>
          </a:p>
          <a:p>
            <a:r>
              <a:rPr lang="en-US" dirty="0"/>
              <a:t>Our model captures the mean but not the width of the data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47A3C-0DAB-81A7-C438-7BE70D92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2670351"/>
            <a:ext cx="4493936" cy="401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9B15-B93A-6783-D106-E79D557D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1" y="2670351"/>
            <a:ext cx="4493936" cy="3961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F879-7E48-51C6-94B5-43FB004A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37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CA1B-1DF7-FBB4-1B88-6A5F42EA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5BCE9D-4DB9-9294-E769-3CA603E4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D9533-D148-EC04-AC4A-A9E29A6F9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6E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B9047-F078-9F8E-000E-FD561655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839568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07AC-E806-E21E-CBF0-98BAB947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Workflow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C13-5F67-BD2A-F424-E51337CD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52D0-350E-6F0D-7B16-F696FED7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02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506-5F26-9A4C-3D41-07D696B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1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424487" y="2204244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V="1">
            <a:off x="6265862" y="3144044"/>
            <a:ext cx="0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424487" y="2674144"/>
            <a:ext cx="369912" cy="1068080"/>
          </a:xfrm>
          <a:prstGeom prst="bentConnector4">
            <a:avLst>
              <a:gd name="adj1" fmla="val -61798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504974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BC45-F4EA-8DA8-4ADB-C00400C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F741-630D-5941-95F8-AA03D2B8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dirty="0"/>
              <a:t>The steps in the Bayesian workflow</a:t>
            </a:r>
            <a:endParaRPr lang="en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23E9F-1C9C-35F8-C246-E40E0EDF1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199"/>
              </p:ext>
            </p:extLst>
          </p:nvPr>
        </p:nvGraphicFramePr>
        <p:xfrm>
          <a:off x="1780074" y="1423138"/>
          <a:ext cx="81279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2016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2434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808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validation procedures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methodology</a:t>
                      </a:r>
                    </a:p>
                    <a:p>
                      <a:r>
                        <a:rPr lang="en-US" dirty="0"/>
                        <a:t>Develop protocols</a:t>
                      </a:r>
                    </a:p>
                    <a:p>
                      <a:r>
                        <a:rPr lang="en-US" dirty="0"/>
                        <a:t>Document processes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 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graph</a:t>
                      </a:r>
                    </a:p>
                    <a:p>
                      <a:r>
                        <a:rPr lang="en-US" dirty="0"/>
                        <a:t>Take sample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dimensions</a:t>
                      </a:r>
                    </a:p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 predictive plots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Trace plots</a:t>
                      </a:r>
                    </a:p>
                    <a:p>
                      <a:r>
                        <a:rPr lang="en-US" dirty="0" err="1"/>
                        <a:t>Rhat</a:t>
                      </a:r>
                      <a:endParaRPr lang="en-US" dirty="0"/>
                    </a:p>
                    <a:p>
                      <a:r>
                        <a:rPr lang="en-US" dirty="0"/>
                        <a:t>ESS</a:t>
                      </a:r>
                    </a:p>
                    <a:p>
                      <a:r>
                        <a:rPr lang="en-US" dirty="0"/>
                        <a:t>MCSE</a:t>
                      </a:r>
                    </a:p>
                    <a:p>
                      <a:r>
                        <a:rPr lang="en-US" dirty="0"/>
                        <a:t>Divergences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sampling</a:t>
                      </a:r>
                    </a:p>
                    <a:p>
                      <a:r>
                        <a:rPr lang="en-US" dirty="0"/>
                        <a:t>Change initialization</a:t>
                      </a:r>
                    </a:p>
                    <a:p>
                      <a:r>
                        <a:rPr lang="en-US" dirty="0" err="1"/>
                        <a:t>Reparameterize</a:t>
                      </a:r>
                      <a:r>
                        <a:rPr lang="en-US" dirty="0"/>
                        <a:t> model</a:t>
                      </a:r>
                    </a:p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Posterior predictive plots</a:t>
                      </a:r>
                    </a:p>
                    <a:p>
                      <a:r>
                        <a:rPr lang="en-US" dirty="0"/>
                        <a:t>Bayesian p values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789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8AA39-45C5-C0EB-44B1-453909C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38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990-8C31-C743-8D0C-CD650A64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plot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5937B-6554-124B-8AD7-4F29B71F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/>
          <a:lstStyle/>
          <a:p>
            <a:r>
              <a:rPr lang="en-US" dirty="0"/>
              <a:t>We can go back and do prior predictive checks </a:t>
            </a:r>
          </a:p>
          <a:p>
            <a:pPr lvl="1"/>
            <a:r>
              <a:rPr lang="en-US" dirty="0"/>
              <a:t>Or check the diagnostics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D1C9-B374-0EFE-E302-DDEE1BDB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1926573"/>
            <a:ext cx="4405895" cy="4369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1E033-C01C-5B7F-7F50-44A1FEE4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04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74DA-A205-1D17-DDE0-110A93A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 predictive plot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EC36-82C2-929C-E516-7B87E883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184" cy="4351338"/>
          </a:xfrm>
        </p:spPr>
        <p:txBody>
          <a:bodyPr/>
          <a:lstStyle/>
          <a:p>
            <a:r>
              <a:rPr lang="en-US" dirty="0"/>
              <a:t>The issue with negative bike rentals persists in the prior</a:t>
            </a:r>
          </a:p>
          <a:p>
            <a:r>
              <a:rPr lang="en-US" dirty="0"/>
              <a:t>Two possibilities:</a:t>
            </a:r>
          </a:p>
          <a:p>
            <a:pPr lvl="1"/>
            <a:r>
              <a:rPr lang="en-US" dirty="0"/>
              <a:t>Priors too loose</a:t>
            </a:r>
          </a:p>
          <a:p>
            <a:pPr lvl="1"/>
            <a:r>
              <a:rPr lang="en-US" dirty="0"/>
              <a:t>Likelihood wrong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80311-0BE2-7DA2-3C68-5E8D0D53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3" y="1639370"/>
            <a:ext cx="5531498" cy="50635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89E18-53B8-2712-0ED7-079B853E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26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D8DED-3269-F06A-6862-E2FA978C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7F4289-A5D8-2ADC-7570-B69C5EC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998436-78F7-5974-7E94-385F12459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 dirty="0"/>
              <a:t>6F Generalized Linear Models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0BEE2-9032-DE42-6E44-8F0C77D8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446483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712-CAA6-BF28-F2DD-26316D8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normal distribution: </a:t>
            </a:r>
            <a:br>
              <a:rPr lang="en-US" dirty="0"/>
            </a:br>
            <a:r>
              <a:rPr lang="en-US" dirty="0"/>
              <a:t>Generalized Linear Models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22E4-87E5-E1CE-1B62-464624A6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DE9BF0-25B6-C2AF-242A-2584208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100CB-6BE5-2EE3-1103-2ADF7F82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7BA00-B0A7-11B5-D8BA-82123570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Parameterized likelihood</a:t>
            </a:r>
          </a:p>
          <a:p>
            <a:r>
              <a:rPr lang="en-US" dirty="0"/>
              <a:t>Linear prediction transformed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D30A9F-F44B-772B-0A4D-ABB1D247B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44392"/>
              </p:ext>
            </p:extLst>
          </p:nvPr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0D30A9F-F44B-772B-0A4D-ABB1D247B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D3D2DC8-8C96-07D9-C212-7AD90F901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66961"/>
              </p:ext>
            </p:extLst>
          </p:nvPr>
        </p:nvGraphicFramePr>
        <p:xfrm>
          <a:off x="6553200" y="3742217"/>
          <a:ext cx="28638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269720" progId="Equation.DSMT4">
                  <p:embed/>
                </p:oleObj>
              </mc:Choice>
              <mc:Fallback>
                <p:oleObj name="Equation" r:id="rId4" imgW="1333440" imgH="1269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D3D2DC8-8C96-07D9-C212-7AD90F901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3742217"/>
                        <a:ext cx="286385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20568F-027C-D895-79CC-7C2263A3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14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63268-5FFD-82E8-0F92-A20CE81A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C2D-07D0-AE3F-0C79-05039076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 for bike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5241-76D3-6052-98A1-B01296043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660EB-8381-856D-100D-EA650CB8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8D2165-8478-76B4-70B5-5F175DDB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Negative Binomial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16E3F-03B5-0F2F-140B-EA50849BE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Negative binomial likelihood</a:t>
            </a:r>
          </a:p>
          <a:p>
            <a:r>
              <a:rPr lang="en-US" dirty="0"/>
              <a:t>Exponential link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160A19-D713-0844-6573-A10914FC9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B160A19-D713-0844-6573-A10914FC9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772EB4-073A-C378-BCEE-5262772E2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67080"/>
              </p:ext>
            </p:extLst>
          </p:nvPr>
        </p:nvGraphicFramePr>
        <p:xfrm>
          <a:off x="6550948" y="3697357"/>
          <a:ext cx="2916237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6938" imgH="2729618" progId="Equation.DSMT4">
                  <p:embed/>
                </p:oleObj>
              </mc:Choice>
              <mc:Fallback>
                <p:oleObj name="Equation" r:id="rId4" imgW="2916938" imgH="2729618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5772EB4-073A-C378-BCEE-5262772E27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948" y="3697357"/>
                        <a:ext cx="2916237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AC234-35B5-0979-DEDC-9B97431C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27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BFBA65-19DA-852C-5E61-B54041B8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Poisson and the negative binomial distributions</a:t>
            </a:r>
            <a:endParaRPr lang="he-IL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CC925-86E0-084B-5537-3A5B1BA6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9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used for count data</a:t>
            </a:r>
          </a:p>
          <a:p>
            <a:r>
              <a:rPr lang="en-US" dirty="0"/>
              <a:t>Poisson distribution has only one parameter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1C3EC-E3F1-C41B-6529-56B1C26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25" y="3205153"/>
            <a:ext cx="5672745" cy="2635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149AB-2D32-1A9C-6CF6-49AA421F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06663"/>
            <a:ext cx="4683215" cy="26359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0FB3A-028F-6F0C-C6FF-EFED8C1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13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A0B0BF-563E-0175-A1E9-3B21430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GLM table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900F6-2340-4CBC-D3ED-91F3AE9F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add to this or look it up</a:t>
            </a:r>
          </a:p>
          <a:p>
            <a:r>
              <a:rPr lang="en-US" dirty="0"/>
              <a:t>The full table has around 9 rows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dirty="0"/>
                            <a:t>: std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he-IL" dirty="0"/>
                            <a:t>:</a:t>
                          </a:r>
                          <a:r>
                            <a:rPr lang="en-US" dirty="0"/>
                            <a:t> shape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81967" r="-10150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281967" r="-10150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916C6-2446-8541-6C7E-945EC845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22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F6E-69CB-01E0-FC95-C5E105F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4A4B7-27FC-97FA-B782-B56860A68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90944"/>
              </p:ext>
            </p:extLst>
          </p:nvPr>
        </p:nvGraphicFramePr>
        <p:xfrm>
          <a:off x="896938" y="2655888"/>
          <a:ext cx="291782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1269720" progId="Equation.DSMT4">
                  <p:embed/>
                </p:oleObj>
              </mc:Choice>
              <mc:Fallback>
                <p:oleObj name="Equation" r:id="rId2" imgW="1358640" imgH="1269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F4A4B7-27FC-97FA-B782-B56860A68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938" y="2655888"/>
                        <a:ext cx="2917825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2B9AB1E4-90DE-33FF-AFF9-816D99D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411" y="1634406"/>
            <a:ext cx="3326530" cy="47734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3DE82-1842-B888-D9E4-5100344E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8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0952-5BD7-A7DF-6954-BE484A12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D81E-D198-4829-6E84-2D9E846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BC97A9-0C6A-5204-FCAD-9321D9B5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859" y="1525962"/>
            <a:ext cx="3326530" cy="477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6D039-41EC-1778-2C88-F89275C3AF0F}"/>
              </a:ext>
            </a:extLst>
          </p:cNvPr>
          <p:cNvSpPr txBox="1"/>
          <p:nvPr/>
        </p:nvSpPr>
        <p:spPr>
          <a:xfrm>
            <a:off x="3889421" y="1822102"/>
            <a:ext cx="8482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model_neg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7D273-D564-AE41-E6BB-7E47C07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30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4907-5B58-8E83-9A00-A8758950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4D758-EABC-9859-B110-C3DA307C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07279"/>
            <a:ext cx="10238509" cy="42158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E791-539F-AD6A-52D2-28324902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11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8DEB-30E7-245E-76FF-9F805218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0D42-7507-FD85-2466-FA0E7A63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7B8F42-53A1-5FF0-A252-8B6FA9388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6G Robust Regression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9554C-C247-1C49-111A-2262574B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74380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1D11-F073-2ADE-4CD9-95F3E88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</a:t>
            </a:r>
            <a:r>
              <a:rPr lang="en-US" dirty="0" err="1"/>
              <a:t>predictives</a:t>
            </a:r>
            <a:r>
              <a:rPr lang="en-US" dirty="0"/>
              <a:t> comparison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4EF33-9559-4834-0AB5-061E67FD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794111"/>
            <a:ext cx="9850016" cy="41917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5F5A1-6842-467F-7240-5C78ABC3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73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F4B6-9062-9D98-BE88-F1086A70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C10F0-9078-C72C-E4D6-297FD251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82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Published in 1973</a:t>
            </a:r>
          </a:p>
          <a:p>
            <a:r>
              <a:rPr lang="en-US" sz="2400" dirty="0"/>
              <a:t>I: Gaussian regression data</a:t>
            </a:r>
          </a:p>
          <a:p>
            <a:pPr lvl="1"/>
            <a:r>
              <a:rPr lang="en-US" sz="2000" dirty="0"/>
              <a:t>Data that is appropriate for the model</a:t>
            </a:r>
          </a:p>
          <a:p>
            <a:r>
              <a:rPr lang="en-US" sz="2400" dirty="0"/>
              <a:t>II: Model mismatch</a:t>
            </a:r>
          </a:p>
          <a:p>
            <a:pPr lvl="1"/>
            <a:r>
              <a:rPr lang="en-US" sz="2000" dirty="0"/>
              <a:t>Data comes from a different model</a:t>
            </a:r>
          </a:p>
          <a:p>
            <a:r>
              <a:rPr lang="en-US" sz="2400" dirty="0"/>
              <a:t>III: Outlier</a:t>
            </a:r>
          </a:p>
          <a:p>
            <a:pPr lvl="1"/>
            <a:r>
              <a:rPr lang="en-US" sz="2000" dirty="0"/>
              <a:t>Data has one y very different</a:t>
            </a:r>
          </a:p>
          <a:p>
            <a:r>
              <a:rPr lang="en-US" sz="2400" dirty="0"/>
              <a:t>IV: Leverage</a:t>
            </a:r>
          </a:p>
          <a:p>
            <a:pPr lvl="1"/>
            <a:r>
              <a:rPr lang="en-US" sz="2000" dirty="0"/>
              <a:t>Data has one x very different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C8DBC-D13C-5FEA-2674-A7DE862A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4" y="1476579"/>
            <a:ext cx="6805838" cy="50828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C43D1-38C9-E83D-1F89-526CC377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08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B834-2641-7586-50CE-D07FF431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on Anscombe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D023-ED46-23CA-0EE4-780235D2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56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Linear</a:t>
            </a:r>
            <a:r>
              <a:rPr lang="en-US" sz="2400" dirty="0"/>
              <a:t> model</a:t>
            </a:r>
          </a:p>
          <a:p>
            <a:pPr lvl="1"/>
            <a:r>
              <a:rPr lang="en-US" sz="2000" dirty="0"/>
              <a:t>Similar posterior for each dataset</a:t>
            </a:r>
          </a:p>
          <a:p>
            <a:r>
              <a:rPr lang="en-US" sz="2400" dirty="0"/>
              <a:t>The point:</a:t>
            </a:r>
          </a:p>
          <a:p>
            <a:pPr lvl="1"/>
            <a:r>
              <a:rPr lang="en-US" sz="2000" dirty="0"/>
              <a:t>Plot your data</a:t>
            </a:r>
          </a:p>
          <a:p>
            <a:pPr lvl="1"/>
            <a:r>
              <a:rPr lang="en-US" sz="2000" dirty="0"/>
              <a:t>Do your Bayesian workflow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82E84-DF76-9C37-09C1-1D4B3473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49" y="1658031"/>
            <a:ext cx="6479267" cy="48389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588A6-6972-AE77-EDA2-C070D6F9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89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D09-12D2-7390-8CBC-4CF870A8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posterior predictive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2850-1E88-F88A-D352-C8600E24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30" y="1398400"/>
            <a:ext cx="10515600" cy="1030168"/>
          </a:xfrm>
        </p:spPr>
        <p:txBody>
          <a:bodyPr/>
          <a:lstStyle/>
          <a:p>
            <a:r>
              <a:rPr lang="en-US" dirty="0"/>
              <a:t>Quite broad around the data but barely sufficient to reach the outlier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4FE4F-7D90-AC35-893E-C9793F2D26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329" y="2075880"/>
            <a:ext cx="6496341" cy="4315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1F6FD-D3F9-64ED-0991-B30A5894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FC173-D3E0-152A-9649-94CC386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E238-7759-51BE-B929-EBBD73B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student’s t likelihood can improve fit</a:t>
            </a:r>
            <a:endParaRPr lang="en-I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2ABDEF-A991-FD6A-A174-F0A594D6C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41" y="1946561"/>
            <a:ext cx="5163425" cy="454631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89ED8F5-9F84-B850-EA81-015FBDF5E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331" y="1340346"/>
            <a:ext cx="4778147" cy="52551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B3204-40E4-0BD6-B397-40A02419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5FF-C4C9-3B26-D7B5-3C13506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improves using Student’s 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57FB7-E105-0EB1-AC9B-BF29DC2A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908245"/>
          </a:xfrm>
        </p:spPr>
        <p:txBody>
          <a:bodyPr/>
          <a:lstStyle/>
          <a:p>
            <a:r>
              <a:rPr lang="en-US" dirty="0"/>
              <a:t>We learn model comparison in 2 more lectures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61FCC-080B-529D-C34D-2EAAEA35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" t="48300" r="48787"/>
          <a:stretch/>
        </p:blipFill>
        <p:spPr>
          <a:xfrm>
            <a:off x="6026019" y="2385102"/>
            <a:ext cx="5327781" cy="4107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B641F-B3D5-1ADB-8F6D-CBC4CA8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252" r="48589"/>
          <a:stretch/>
        </p:blipFill>
        <p:spPr>
          <a:xfrm>
            <a:off x="401214" y="2455080"/>
            <a:ext cx="5486402" cy="41242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5D4-CA6A-8AFA-4B34-9B7B250D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17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DB9C-B902-C7F7-835C-D9252391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prior predictive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8814B-0CFF-0851-5B73-EFC4D99A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1150374"/>
          </a:xfrm>
        </p:spPr>
        <p:txBody>
          <a:bodyPr/>
          <a:lstStyle/>
          <a:p>
            <a:r>
              <a:rPr lang="en-US" dirty="0"/>
              <a:t>Is the asymmetry of the outlier meaningful?</a:t>
            </a:r>
          </a:p>
          <a:p>
            <a:pPr lvl="1"/>
            <a:r>
              <a:rPr lang="en-US" dirty="0"/>
              <a:t>Should we use an asymmetric likelihood?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2A0B8-0181-A6C0-AA31-ABC14A3C9B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203" y="2445262"/>
            <a:ext cx="6417593" cy="42583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65D15-ADA0-8103-C842-619159B2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194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0BD1F-03D5-E47A-3281-A100C64E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E4F93A-17A8-7402-25E0-CC308A00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8F5F15-DBC4-6943-4BF6-C86BBEAD8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6H Bivariate data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F99F-5A42-64F8-CDE6-CDEEE9E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05639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AF5-127B-1E6A-64E1-C113503B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Heteroskedsticity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F640-8DAD-BBFA-CBD2-CAAD5F5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depends on the independent variable</a:t>
            </a:r>
          </a:p>
          <a:p>
            <a:r>
              <a:rPr lang="en-US" dirty="0"/>
              <a:t>Examples of heteroskedasticity in biomedical data</a:t>
            </a:r>
          </a:p>
          <a:p>
            <a:pPr lvl="1"/>
            <a:r>
              <a:rPr lang="en-US" dirty="0"/>
              <a:t>Heart rate variability increases with effort</a:t>
            </a:r>
          </a:p>
          <a:p>
            <a:pPr lvl="2"/>
            <a:r>
              <a:rPr lang="en-US" dirty="0"/>
              <a:t>People respond to effort differently</a:t>
            </a:r>
          </a:p>
          <a:p>
            <a:pPr lvl="1"/>
            <a:r>
              <a:rPr lang="en-US" dirty="0"/>
              <a:t>EMG noise increases with muscle activity</a:t>
            </a:r>
          </a:p>
          <a:p>
            <a:pPr lvl="2"/>
            <a:r>
              <a:rPr lang="en-US" dirty="0"/>
              <a:t>Larger muscle spindles recruited for larger activation</a:t>
            </a:r>
          </a:p>
          <a:p>
            <a:pPr lvl="1"/>
            <a:r>
              <a:rPr lang="en-US" dirty="0"/>
              <a:t>Flow cytometry cell counts</a:t>
            </a:r>
          </a:p>
          <a:p>
            <a:pPr lvl="2"/>
            <a:r>
              <a:rPr lang="en-US" dirty="0"/>
              <a:t>At low counts, stochastic fluctuations increase variance</a:t>
            </a:r>
          </a:p>
          <a:p>
            <a:pPr lvl="1"/>
            <a:r>
              <a:rPr lang="en-US" dirty="0"/>
              <a:t>qPCR (quantitative polymerase chain reaction) amplification</a:t>
            </a:r>
          </a:p>
          <a:p>
            <a:pPr lvl="2"/>
            <a:r>
              <a:rPr lang="en-US" dirty="0"/>
              <a:t>Low template levels amplify variability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072E3-A9A7-74BD-383F-64817E4E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4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5F9-627B-0FE4-5504-131EBDFC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29A5-3B57-B57E-4CDF-CD475EA4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3903" cy="4667250"/>
          </a:xfrm>
        </p:spPr>
        <p:txBody>
          <a:bodyPr/>
          <a:lstStyle/>
          <a:p>
            <a:r>
              <a:rPr lang="en-US" dirty="0"/>
              <a:t>Collected by the WHO</a:t>
            </a:r>
          </a:p>
          <a:p>
            <a:r>
              <a:rPr lang="en-US" dirty="0"/>
              <a:t>Growth is not linear</a:t>
            </a:r>
          </a:p>
          <a:p>
            <a:r>
              <a:rPr lang="en-US" dirty="0"/>
              <a:t>Variance increases with age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C80D9-4265-EB36-A76B-7028DF52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74" y="2094271"/>
            <a:ext cx="5811000" cy="43986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AE58-0F14-3B5E-C1FD-52419353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7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E6FD-1815-5EA3-5785-92E28D29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B0EF-1439-318E-556F-7B802D2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chart: graphical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02EAF-294E-E80E-F924-A88D77F5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0" y="1946788"/>
            <a:ext cx="5052877" cy="382474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060927B-0F17-AE7F-3426-045B4A80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83237" y="1848465"/>
            <a:ext cx="6090775" cy="41851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A88E5-220B-4B76-E9CF-B04B1BA7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69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3C68-8823-76AF-0F72-AE5A2E151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31B4-9B2E-1B19-5499-7B5C190C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chart: code</a:t>
            </a:r>
            <a:endParaRPr lang="en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AD91E4-FDBD-83B9-926D-90B571D4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0864" y="1683514"/>
            <a:ext cx="4547110" cy="3124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54680-4A65-6F86-0897-ED7425CD6F67}"/>
              </a:ext>
            </a:extLst>
          </p:cNvPr>
          <p:cNvSpPr txBox="1"/>
          <p:nvPr/>
        </p:nvSpPr>
        <p:spPr>
          <a:xfrm>
            <a:off x="3588774" y="3387214"/>
            <a:ext cx="8750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))}</a:t>
            </a:r>
          </a:p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α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γ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γ"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δ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δ"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α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γ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δ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322D-5FE0-D29A-9B23-212E49100BB8}"/>
              </a:ext>
            </a:extLst>
          </p:cNvPr>
          <p:cNvSpPr/>
          <p:nvPr/>
        </p:nvSpPr>
        <p:spPr>
          <a:xfrm>
            <a:off x="3932902" y="3801579"/>
            <a:ext cx="7998234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52B1D-39FC-5135-5B17-5B0BB288A91D}"/>
              </a:ext>
            </a:extLst>
          </p:cNvPr>
          <p:cNvSpPr/>
          <p:nvPr/>
        </p:nvSpPr>
        <p:spPr>
          <a:xfrm>
            <a:off x="3932902" y="5121790"/>
            <a:ext cx="6961239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A3EF7-0728-D882-5BEC-FFBDAED1A8B0}"/>
              </a:ext>
            </a:extLst>
          </p:cNvPr>
          <p:cNvSpPr/>
          <p:nvPr/>
        </p:nvSpPr>
        <p:spPr>
          <a:xfrm>
            <a:off x="3932902" y="5274190"/>
            <a:ext cx="7113639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AD331-5749-52FF-B775-3F8827F1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780-1BC3-1A15-A43D-0EFD097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variance expands to fit the data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13CEF-C827-2623-D4F3-BBCB81F22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685" y="2028600"/>
            <a:ext cx="6137479" cy="4209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2DE00-42F3-4334-AC26-077DC0A1A938}"/>
              </a:ext>
            </a:extLst>
          </p:cNvPr>
          <p:cNvSpPr txBox="1"/>
          <p:nvPr/>
        </p:nvSpPr>
        <p:spPr>
          <a:xfrm>
            <a:off x="206477" y="2226891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mean(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).values</a:t>
            </a: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mean(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).values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8BEA-7645-473E-F432-35592D2B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72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563C-8727-9D65-B11F-EC96479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new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535C-181C-EEE8-ADF9-DEA21D90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720930"/>
          </a:xfrm>
        </p:spPr>
        <p:txBody>
          <a:bodyPr/>
          <a:lstStyle/>
          <a:p>
            <a:r>
              <a:rPr lang="en-US" dirty="0"/>
              <a:t>What is the distribution of 2 week old babies?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2C80A-CD70-6571-B094-C51AD99B4102}"/>
              </a:ext>
            </a:extLst>
          </p:cNvPr>
          <p:cNvSpPr txBox="1"/>
          <p:nvPr/>
        </p:nvSpPr>
        <p:spPr>
          <a:xfrm>
            <a:off x="698089" y="2212258"/>
            <a:ext cx="10785987" cy="63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D0CAD-F1BB-AE46-35C1-48B876999D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2735" y="2917874"/>
            <a:ext cx="5677657" cy="3679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ADE7-3148-8B77-2B99-117270DC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C7C772C-D9BE-49C6-D337-4BC335F99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0554"/>
              </p:ext>
            </p:extLst>
          </p:nvPr>
        </p:nvGraphicFramePr>
        <p:xfrm>
          <a:off x="8321670" y="3008085"/>
          <a:ext cx="3321060" cy="26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7CC05D7-F125-D975-CC6C-36A0E0066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670" y="3008085"/>
                        <a:ext cx="3321060" cy="268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72FC2-DEF0-25DC-A752-C30C866F1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6D9B-9BE2-2BB1-E0B6-D702E631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includes uncertainty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BE1A-7780-0752-8CD3-D7C5700B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720930"/>
          </a:xfrm>
        </p:spPr>
        <p:txBody>
          <a:bodyPr/>
          <a:lstStyle/>
          <a:p>
            <a:r>
              <a:rPr lang="en-US" dirty="0"/>
              <a:t>Compare posterior predictive with </a:t>
            </a:r>
            <a:r>
              <a:rPr lang="en-US"/>
              <a:t>actual data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EEB5-C8C7-B25C-CA9D-A11F1FF5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2" y="2733368"/>
            <a:ext cx="9151714" cy="36735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0C7CF-090B-AE8F-B0F8-CFA9925D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7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A78A7-56EA-53E4-CB07-0630B8D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24729-D7F4-8C86-3E15-43FD33B5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B9F2C-B92F-4ECC-998C-5659EAF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2236</Words>
  <Application>Microsoft Office PowerPoint</Application>
  <PresentationFormat>Widescreen</PresentationFormat>
  <Paragraphs>389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are distributions</vt:lpstr>
      <vt:lpstr>Joint distribution figure</vt:lpstr>
      <vt:lpstr>Picture of distribution of mus for different x</vt:lpstr>
      <vt:lpstr>Showing the uncertainty</vt:lpstr>
      <vt:lpstr>Showing the uncertainty</vt:lpstr>
      <vt:lpstr>Showing the uncertainty</vt:lpstr>
      <vt:lpstr>Showing the uncertainty</vt:lpstr>
      <vt:lpstr>Uncertainty in means and values</vt:lpstr>
      <vt:lpstr>PowerPoint Presentation</vt:lpstr>
      <vt:lpstr>How many bikes will actually be rented?</vt:lpstr>
      <vt:lpstr>How many bikes will actually be rented?</vt:lpstr>
      <vt:lpstr>Showing the posterior predictive</vt:lpstr>
      <vt:lpstr>The posterior predictive is also a test</vt:lpstr>
      <vt:lpstr>Posterior predictive testing</vt:lpstr>
      <vt:lpstr>The distribution of Bayesian p values</vt:lpstr>
      <vt:lpstr>The theoretical Bayesian p value distribution</vt:lpstr>
      <vt:lpstr>Compare empirical and theoretical distribution</vt:lpstr>
      <vt:lpstr>Arviz generates a smoothed version of this plot</vt:lpstr>
      <vt:lpstr>Comparing statistics</vt:lpstr>
      <vt:lpstr>Posterior predictive mean and std for bike data</vt:lpstr>
      <vt:lpstr>PowerPoint Presentation</vt:lpstr>
      <vt:lpstr>Bayesian Workflow</vt:lpstr>
      <vt:lpstr> Bayesian workflow</vt:lpstr>
      <vt:lpstr>The steps in the Bayesian workflow</vt:lpstr>
      <vt:lpstr>The posterior predictive plot</vt:lpstr>
      <vt:lpstr>The prior predictive plot</vt:lpstr>
      <vt:lpstr>PowerPoint Presentation</vt:lpstr>
      <vt:lpstr>Beyond the normal distribution:  Generalized Linear Models</vt:lpstr>
      <vt:lpstr>Generalized Linear Model for bike data</vt:lpstr>
      <vt:lpstr>The Poisson and the negative binomial distributions</vt:lpstr>
      <vt:lpstr>Building a GLM table</vt:lpstr>
      <vt:lpstr>The negative-binomial model</vt:lpstr>
      <vt:lpstr>The negative-binomial model</vt:lpstr>
      <vt:lpstr>PowerPoint Presentation</vt:lpstr>
      <vt:lpstr>PowerPoint Presentation</vt:lpstr>
      <vt:lpstr>Posterior predictives comparison</vt:lpstr>
      <vt:lpstr>Anscombe’s quartet</vt:lpstr>
      <vt:lpstr>Linear regression on Anscombe</vt:lpstr>
      <vt:lpstr>Examine posterior predictive </vt:lpstr>
      <vt:lpstr>A student’s t likelihood can improve fit</vt:lpstr>
      <vt:lpstr>Fit improves using Student’s t</vt:lpstr>
      <vt:lpstr>So does prior predictive</vt:lpstr>
      <vt:lpstr>PowerPoint Presentation</vt:lpstr>
      <vt:lpstr>Heteroskedsticity</vt:lpstr>
      <vt:lpstr>Baby growth chart</vt:lpstr>
      <vt:lpstr>Baby growth chart: graphical model</vt:lpstr>
      <vt:lpstr>Baby growth chart: code</vt:lpstr>
      <vt:lpstr>The variance expands to fit the data</vt:lpstr>
      <vt:lpstr>Predicting new data</vt:lpstr>
      <vt:lpstr>The prediction includes uncertainty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81</cp:revision>
  <cp:lastPrinted>2025-04-07T06:44:01Z</cp:lastPrinted>
  <dcterms:created xsi:type="dcterms:W3CDTF">2016-03-07T06:16:50Z</dcterms:created>
  <dcterms:modified xsi:type="dcterms:W3CDTF">2025-04-07T07:59:28Z</dcterms:modified>
</cp:coreProperties>
</file>