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513" r:id="rId3"/>
    <p:sldId id="681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682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683" r:id="rId27"/>
    <p:sldId id="684" r:id="rId28"/>
    <p:sldId id="685" r:id="rId29"/>
    <p:sldId id="686" r:id="rId30"/>
    <p:sldId id="687" r:id="rId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801BF"/>
    <a:srgbClr val="FE18F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Hierarchical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A5E-5A97-E5F4-2CA1-5DEC00D3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Compre</a:t>
            </a:r>
            <a:r>
              <a:rPr lang="en-US" dirty="0"/>
              <a:t> the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0813-72BE-0487-8B84-974BB89D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85"/>
            <a:ext cx="10515600" cy="973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Partial pooling:</a:t>
            </a:r>
          </a:p>
          <a:p>
            <a:pPr lvl="1"/>
            <a:r>
              <a:rPr lang="en-US" dirty="0"/>
              <a:t>More narrow HDIs</a:t>
            </a:r>
          </a:p>
          <a:p>
            <a:pPr lvl="1"/>
            <a:r>
              <a:rPr lang="en-US" dirty="0"/>
              <a:t>Closer together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2654-A797-5D04-09FB-9F92A3D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9F535-0E0D-6F99-43C2-58C4E12031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7" y="2027721"/>
            <a:ext cx="7074160" cy="4760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BC107-6465-0C0F-7C33-E0373833662B}"/>
              </a:ext>
            </a:extLst>
          </p:cNvPr>
          <p:cNvSpPr txBox="1"/>
          <p:nvPr/>
        </p:nvSpPr>
        <p:spPr>
          <a:xfrm>
            <a:off x="5194818" y="1016987"/>
            <a:ext cx="6653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plot_forest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ridgeplot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5701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A5B9-09F1-8E77-2BF1-B3971A8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our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62F-ABDC-EF1A-D097-E5A8FCA9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33"/>
            <a:ext cx="10515600" cy="957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Colors for type of variable</a:t>
            </a:r>
          </a:p>
          <a:p>
            <a:r>
              <a:rPr lang="en-US" dirty="0"/>
              <a:t>Add the implicit parameters of the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0F27-3EA6-79B2-F92E-ECCCA7C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977F8C-A79F-204D-7F2F-2FDB6561D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14795"/>
              </p:ext>
            </p:extLst>
          </p:nvPr>
        </p:nvGraphicFramePr>
        <p:xfrm>
          <a:off x="543215" y="2733125"/>
          <a:ext cx="32369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33160" progId="Equation.DSMT4">
                  <p:embed/>
                </p:oleObj>
              </mc:Choice>
              <mc:Fallback>
                <p:oleObj name="Equation" r:id="rId2" imgW="1574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215" y="2733125"/>
                        <a:ext cx="3236912" cy="10985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6057ED-99B0-E465-A5DB-963934ABF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28768"/>
              </p:ext>
            </p:extLst>
          </p:nvPr>
        </p:nvGraphicFramePr>
        <p:xfrm>
          <a:off x="425740" y="4258421"/>
          <a:ext cx="52974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304560" progId="Equation.DSMT4">
                  <p:embed/>
                </p:oleObj>
              </mc:Choice>
              <mc:Fallback>
                <p:oleObj name="Equation" r:id="rId4" imgW="2577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740" y="4258421"/>
                        <a:ext cx="5297488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4F15A8-0838-1E89-3607-496DE4FE8697}"/>
              </a:ext>
            </a:extLst>
          </p:cNvPr>
          <p:cNvSpPr txBox="1"/>
          <p:nvPr/>
        </p:nvSpPr>
        <p:spPr>
          <a:xfrm>
            <a:off x="7961768" y="921787"/>
            <a:ext cx="1297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Constant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2000" b="1" dirty="0">
                <a:solidFill>
                  <a:srgbClr val="FE18FE"/>
                </a:solidFill>
              </a:rPr>
              <a:t>Data</a:t>
            </a:r>
            <a:endParaRPr lang="en-IL" sz="2000" b="1" dirty="0">
              <a:solidFill>
                <a:srgbClr val="FE18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896B-BA10-0E3D-DE00-92434E10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C3619-1515-081D-E607-E3C350DCA8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 parameter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C3619-1515-081D-E607-E3C350DCA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817E-8F1F-023C-0E6E-7702D80B4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262"/>
                <a:ext cx="10515600" cy="118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Factor the prior: definition of conditional probability</a:t>
                </a:r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: depends only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817E-8F1F-023C-0E6E-7702D80B4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262"/>
                <a:ext cx="10515600" cy="1185037"/>
              </a:xfrm>
              <a:blipFill>
                <a:blip r:embed="rId3"/>
                <a:stretch>
                  <a:fillRect l="-1043" t="-82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C105-F41F-B152-5958-98A9A47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747597-DB9E-4D6C-81BA-CDB31FC4A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38516"/>
              </p:ext>
            </p:extLst>
          </p:nvPr>
        </p:nvGraphicFramePr>
        <p:xfrm>
          <a:off x="533594" y="2674096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799920" progId="Equation.DSMT4">
                  <p:embed/>
                </p:oleObj>
              </mc:Choice>
              <mc:Fallback>
                <p:oleObj name="Equation" r:id="rId4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977F8C-A79F-204D-7F2F-2FDB6561D5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594" y="2674096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EF65E9-8616-193F-B1EA-D36FBEAED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26484"/>
              </p:ext>
            </p:extLst>
          </p:nvPr>
        </p:nvGraphicFramePr>
        <p:xfrm>
          <a:off x="558800" y="4765675"/>
          <a:ext cx="63484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304560" progId="Equation.DSMT4">
                  <p:embed/>
                </p:oleObj>
              </mc:Choice>
              <mc:Fallback>
                <p:oleObj name="Equation" r:id="rId6" imgW="308592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9376FE5-25ED-E86A-798A-F5F975962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" y="4765675"/>
                        <a:ext cx="6348413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FFAE247-E741-A965-059D-4E18FCCFD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63161"/>
              </p:ext>
            </p:extLst>
          </p:nvPr>
        </p:nvGraphicFramePr>
        <p:xfrm>
          <a:off x="2703513" y="5392738"/>
          <a:ext cx="49911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304560" progId="Equation.DSMT4">
                  <p:embed/>
                </p:oleObj>
              </mc:Choice>
              <mc:Fallback>
                <p:oleObj name="Equation" r:id="rId8" imgW="242568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7651C5E-DE56-075C-CAE0-3606CBBA9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3513" y="5392738"/>
                        <a:ext cx="49911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155D7D5-D5CC-FE97-6E6E-1ADDA4245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03283"/>
              </p:ext>
            </p:extLst>
          </p:nvPr>
        </p:nvGraphicFramePr>
        <p:xfrm>
          <a:off x="2716213" y="6083300"/>
          <a:ext cx="4624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840" imgH="304560" progId="Equation.DSMT4">
                  <p:embed/>
                </p:oleObj>
              </mc:Choice>
              <mc:Fallback>
                <p:oleObj name="Equation" r:id="rId10" imgW="2247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6213" y="6083300"/>
                        <a:ext cx="4624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3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9828A-0730-291D-9AF0-DC4027D7F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4EE4-EF73-5980-2481-807768B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65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Hyperparameters and hyperpriors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78C26-AD9E-E4F8-CD8F-47187DB41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532"/>
                <a:ext cx="10515600" cy="1185037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now called a hyperparameter</a:t>
                </a:r>
              </a:p>
              <a:p>
                <a:r>
                  <a:rPr lang="en-US" dirty="0"/>
                  <a:t>The prior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called a hyperprior</a:t>
                </a:r>
              </a:p>
              <a:p>
                <a:r>
                  <a:rPr lang="en-US" dirty="0"/>
                  <a:t>Its parameters are constants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78C26-AD9E-E4F8-CD8F-47187DB41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532"/>
                <a:ext cx="10515600" cy="1185037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F1F8-076B-1318-EF1A-1C4A8ABD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903286-646A-2D6C-5901-D324A9B57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69296"/>
              </p:ext>
            </p:extLst>
          </p:nvPr>
        </p:nvGraphicFramePr>
        <p:xfrm>
          <a:off x="533594" y="2674096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799920" progId="Equation.DSMT4">
                  <p:embed/>
                </p:oleObj>
              </mc:Choice>
              <mc:Fallback>
                <p:oleObj name="Equation" r:id="rId3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747597-DB9E-4D6C-81BA-CDB31FC4A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94" y="2674096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69ADFD-AE3B-99E8-A501-14D6296FE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96634"/>
              </p:ext>
            </p:extLst>
          </p:nvPr>
        </p:nvGraphicFramePr>
        <p:xfrm>
          <a:off x="546100" y="4678363"/>
          <a:ext cx="67643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304560" progId="Equation.DSMT4">
                  <p:embed/>
                </p:oleObj>
              </mc:Choice>
              <mc:Fallback>
                <p:oleObj name="Equation" r:id="rId5" imgW="32889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0EF65E9-8616-193F-B1EA-D36FBEAED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00" y="4678363"/>
                        <a:ext cx="6764338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B5F13AF-F9A2-91EE-0FAF-33B2EF177A8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0438" y="2494400"/>
            <a:ext cx="4850009" cy="38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6DAE-6C21-7AAA-9903-3DAF01D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hierarchical model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6CE14-AC10-A681-59F4-05B5DAF86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610" y="4091117"/>
                <a:ext cx="6716292" cy="24477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Posterior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Practically speaking: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now influenced by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informed by more data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6CE14-AC10-A681-59F4-05B5DAF86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610" y="4091117"/>
                <a:ext cx="6716292" cy="2447795"/>
              </a:xfrm>
              <a:blipFill>
                <a:blip r:embed="rId2"/>
                <a:stretch>
                  <a:fillRect l="-1633" t="-3483" b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E23B7-6C24-53DE-022C-E99D382E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5C49-28A1-65FE-5DC3-A6B3E52EAD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0438" y="2494400"/>
            <a:ext cx="4850009" cy="38619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9AF195-1C81-AECE-33F8-99B5675D7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77574"/>
              </p:ext>
            </p:extLst>
          </p:nvPr>
        </p:nvGraphicFramePr>
        <p:xfrm>
          <a:off x="477610" y="2168038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799920" progId="Equation.DSMT4">
                  <p:embed/>
                </p:oleObj>
              </mc:Choice>
              <mc:Fallback>
                <p:oleObj name="Equation" r:id="rId4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E903286-646A-2D6C-5901-D324A9B57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610" y="2168038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37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79D9-98E9-685D-2EBF-44ABB965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07B5E-4480-DDBF-E5BA-7784D447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B0E2CF-1F1D-09B3-0E05-CF1D4FAF1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7C Hierarchical models in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E480-A990-C4F0-A7AC-64DD9C2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75209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066669-F02E-9CFC-BF99-0D51A97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data: theory and experiment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20E98-F3F5-CD11-0A1F-45EB182E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34404" cy="28116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columns: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Protein ID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Amino acid within the protein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Theoretical value for chemical shift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Experimental value for chemical shift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Protein category</a:t>
            </a:r>
          </a:p>
          <a:p>
            <a:r>
              <a:rPr lang="en-US" dirty="0"/>
              <a:t>We will look at the difference between theory and experiment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ABD48-17CA-F524-923B-A9EEEA41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8AFD8-01D6-F700-ED41-58D0220A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99" y="1785736"/>
            <a:ext cx="3813054" cy="45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F0DE-27B6-19AB-4B8E-7DF07655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37498-CF30-E83B-4B1D-324ED97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data: theory and experiment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C600-1E3C-AC1C-8F09-C3D1A3FF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34404" cy="2811690"/>
          </a:xfrm>
        </p:spPr>
        <p:txBody>
          <a:bodyPr>
            <a:normAutofit/>
          </a:bodyPr>
          <a:lstStyle/>
          <a:p>
            <a:r>
              <a:rPr lang="en-US" dirty="0"/>
              <a:t>Pooled model</a:t>
            </a:r>
          </a:p>
          <a:p>
            <a:pPr lvl="1"/>
            <a:r>
              <a:rPr lang="en-US" dirty="0"/>
              <a:t>Ignore the amino acid</a:t>
            </a:r>
          </a:p>
          <a:p>
            <a:r>
              <a:rPr lang="en-US" dirty="0" err="1"/>
              <a:t>Unpooled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Ignore similarity between amino acids</a:t>
            </a:r>
          </a:p>
          <a:p>
            <a:r>
              <a:rPr lang="en-US" dirty="0"/>
              <a:t>Partially pooled model</a:t>
            </a:r>
          </a:p>
          <a:p>
            <a:pPr lvl="1"/>
            <a:r>
              <a:rPr lang="en-US" dirty="0"/>
              <a:t>Hierarchical sharing of data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3590-D75B-A967-C0B3-A26C6AC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F08D-C227-1BC3-9199-906C057B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99" y="1785736"/>
            <a:ext cx="3813054" cy="45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038-64C7-863E-A2B8-D5787358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pooled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8C4B-E040-4E6A-65EA-6F249A56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14"/>
          </a:xfrm>
        </p:spPr>
        <p:txBody>
          <a:bodyPr>
            <a:normAutofit lnSpcReduction="10000"/>
          </a:bodyPr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F307-C4CB-06E6-DD6B-DCB77370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F5762-9283-3FC5-5A18-B855B764A38D}"/>
              </a:ext>
            </a:extLst>
          </p:cNvPr>
          <p:cNvSpPr txBox="1"/>
          <p:nvPr/>
        </p:nvSpPr>
        <p:spPr>
          <a:xfrm>
            <a:off x="595604" y="342900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4D352-1AB7-C8F5-4476-CA32F97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23" y="2987433"/>
            <a:ext cx="3082709" cy="30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4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6B9B-8037-7588-DDB0-A285E2D2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unpooled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7C7E-86FF-5B50-4D14-38455EA8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8477-6BCC-AE46-1806-57A82BDA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988" y="3592286"/>
            <a:ext cx="3066813" cy="3129189"/>
          </a:xfrm>
          <a:prstGeom prst="rect">
            <a:avLst/>
          </a:prstGeom>
          <a:ln w="2857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4C737-0420-8CD5-BFA7-E4B35A2D9E9F}"/>
              </a:ext>
            </a:extLst>
          </p:cNvPr>
          <p:cNvSpPr txBox="1"/>
          <p:nvPr/>
        </p:nvSpPr>
        <p:spPr>
          <a:xfrm>
            <a:off x="464198" y="3758455"/>
            <a:ext cx="7336194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cs_nh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1CE-97BF-0B26-805B-8E527B56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hierarchical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5423-DD20-F435-92BD-5F31241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BACAE-2355-CBD2-4DE7-A206AA00A37D}"/>
              </a:ext>
            </a:extLst>
          </p:cNvPr>
          <p:cNvSpPr txBox="1"/>
          <p:nvPr/>
        </p:nvSpPr>
        <p:spPr>
          <a:xfrm>
            <a:off x="342901" y="3429000"/>
            <a:ext cx="76814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hyper_priors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3C615-05ED-260C-21B3-3D43C543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69" b="7733"/>
          <a:stretch/>
        </p:blipFill>
        <p:spPr>
          <a:xfrm>
            <a:off x="7953175" y="1876992"/>
            <a:ext cx="3717501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DB30-13ED-BEF6-5A89-03F7268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models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88EA5-9452-045D-3F68-D5C89690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4E4DA-ECD4-A17C-B9BE-61AD7E3E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" y="3174046"/>
            <a:ext cx="3082709" cy="3030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C682D-3BB2-ADE3-29D5-AB3E610A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40" y="3075669"/>
            <a:ext cx="3066813" cy="3129189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8D170-066A-EDA5-9A20-F102572E8E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69" b="7733"/>
          <a:stretch/>
        </p:blipFill>
        <p:spPr>
          <a:xfrm>
            <a:off x="7953175" y="1876992"/>
            <a:ext cx="3717501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95F-A23E-C918-06F2-05439F7A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dirty="0"/>
              <a:t>Comparing the code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A91EA-4D9A-6253-8954-9F8AF6F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21BC9-8763-24AC-164A-DB7DFCB26C61}"/>
              </a:ext>
            </a:extLst>
          </p:cNvPr>
          <p:cNvSpPr txBox="1"/>
          <p:nvPr/>
        </p:nvSpPr>
        <p:spPr>
          <a:xfrm>
            <a:off x="324239" y="1767764"/>
            <a:ext cx="60975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87FF-5933-BEC0-CD19-B7EDFDE5BF2B}"/>
              </a:ext>
            </a:extLst>
          </p:cNvPr>
          <p:cNvSpPr txBox="1"/>
          <p:nvPr/>
        </p:nvSpPr>
        <p:spPr>
          <a:xfrm>
            <a:off x="5837075" y="1767763"/>
            <a:ext cx="7336194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cs_nh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27296-4F36-9E35-825B-FD3C5BABCF4B}"/>
              </a:ext>
            </a:extLst>
          </p:cNvPr>
          <p:cNvSpPr txBox="1"/>
          <p:nvPr/>
        </p:nvSpPr>
        <p:spPr>
          <a:xfrm>
            <a:off x="2913484" y="4008176"/>
            <a:ext cx="76814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hyper_priors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41BBC-A18E-6FF9-62C0-0E957D54EAB3}"/>
              </a:ext>
            </a:extLst>
          </p:cNvPr>
          <p:cNvSpPr txBox="1"/>
          <p:nvPr/>
        </p:nvSpPr>
        <p:spPr>
          <a:xfrm>
            <a:off x="389554" y="1104584"/>
            <a:ext cx="104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6CB06-85D0-E320-4824-579843C06CB9}"/>
              </a:ext>
            </a:extLst>
          </p:cNvPr>
          <p:cNvSpPr txBox="1"/>
          <p:nvPr/>
        </p:nvSpPr>
        <p:spPr>
          <a:xfrm>
            <a:off x="5837075" y="11942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Unpooled</a:t>
            </a:r>
            <a:endParaRPr lang="en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D2FAD-09C2-5F9E-1FF4-86404F77B617}"/>
              </a:ext>
            </a:extLst>
          </p:cNvPr>
          <p:cNvSpPr txBox="1"/>
          <p:nvPr/>
        </p:nvSpPr>
        <p:spPr>
          <a:xfrm>
            <a:off x="2913484" y="3455575"/>
            <a:ext cx="16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Hierarchical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6312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FEF-26D2-0C23-B129-A6CE87A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are just parameters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8B283-2331-1AFA-379B-0FFEA714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74"/>
            <a:ext cx="10515600" cy="1185702"/>
          </a:xfrm>
        </p:spPr>
        <p:txBody>
          <a:bodyPr>
            <a:normAutofit/>
          </a:bodyPr>
          <a:lstStyle/>
          <a:p>
            <a:r>
              <a:rPr lang="en-US" sz="2400" dirty="0"/>
              <a:t>Each MCMC sample contains a full set:</a:t>
            </a:r>
          </a:p>
          <a:p>
            <a:pPr lvl="1"/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μ_μ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, </a:t>
            </a:r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σ_μ</a:t>
            </a:r>
            <a:endParaRPr lang="en-US" sz="2000" b="0" i="0" dirty="0">
              <a:solidFill>
                <a:srgbClr val="3B3B3B"/>
              </a:solidFill>
              <a:effectLst/>
              <a:latin typeface="Segoe WPC"/>
            </a:endParaRPr>
          </a:p>
          <a:p>
            <a:pPr lvl="1"/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μ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[aa], </a:t>
            </a:r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σ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[aa]</a:t>
            </a:r>
            <a:endParaRPr lang="en-IL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7DF0A-BE56-C01B-E679-2086CEFE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C04F0-3455-CF57-75EC-ED55973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1" y="2864398"/>
            <a:ext cx="7801226" cy="362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6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312-AE19-C118-B459-8886A7EA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parameters and hyperparameters are related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E919-49F4-55E3-75FB-0E620806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4"/>
            <a:ext cx="10515600" cy="1244146"/>
          </a:xfrm>
        </p:spPr>
        <p:txBody>
          <a:bodyPr/>
          <a:lstStyle/>
          <a:p>
            <a:r>
              <a:rPr lang="el-GR" b="0" i="0" dirty="0">
                <a:solidFill>
                  <a:srgbClr val="3B3B3B"/>
                </a:solidFill>
                <a:effectLst/>
                <a:latin typeface="Segoe WPC"/>
              </a:rPr>
              <a:t>σ_μ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 is smaller when the </a:t>
            </a:r>
            <a:r>
              <a:rPr lang="el-GR" b="0" i="0" dirty="0">
                <a:solidFill>
                  <a:srgbClr val="3B3B3B"/>
                </a:solidFill>
                <a:effectLst/>
                <a:latin typeface="Segoe WPC"/>
              </a:rPr>
              <a:t>μ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 are closer together</a:t>
            </a:r>
          </a:p>
          <a:p>
            <a:pPr lvl="1"/>
            <a:r>
              <a:rPr lang="en-US" dirty="0">
                <a:solidFill>
                  <a:srgbClr val="3B3B3B"/>
                </a:solidFill>
                <a:latin typeface="Segoe WPC"/>
              </a:rPr>
              <a:t>And vice versa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08A-F096-DF5E-0BFE-0CF0AAB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FCEEE-9D17-B6B5-5864-BD6D43B41D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884" y="2430088"/>
            <a:ext cx="8462283" cy="42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C7A9F-2E7C-B5E2-9D18-F0960B3C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808-7D8F-2B65-00DB-76946266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/>
          </a:bodyPr>
          <a:lstStyle/>
          <a:p>
            <a:r>
              <a:rPr lang="en-US" dirty="0"/>
              <a:t>Summary statistics of the 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54A77-6BA6-590A-ED6C-32982E270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7666"/>
                <a:ext cx="10515600" cy="13902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μ _μ</a:t>
                </a:r>
                <a:r>
                  <a:rPr lang="en-US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So is correlated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l-GR" sz="2400" dirty="0">
                    <a:solidFill>
                      <a:srgbClr val="3B3B3B"/>
                    </a:solidFill>
                    <a:latin typeface="Segoe WPC"/>
                  </a:rPr>
                  <a:t>σ </a:t>
                </a:r>
                <a:r>
                  <a:rPr lang="el-GR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_μ</a:t>
                </a:r>
                <a:r>
                  <a:rPr lang="en-US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 is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So is correlated with their sampled standard deviation</a:t>
                </a:r>
              </a:p>
              <a:p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54A77-6BA6-590A-ED6C-32982E270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7666"/>
                <a:ext cx="10515600" cy="1390261"/>
              </a:xfrm>
              <a:blipFill>
                <a:blip r:embed="rId2"/>
                <a:stretch>
                  <a:fillRect l="-696" t="-14035" b="-43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054A-3D78-20DD-4D73-6158803D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79324-44A4-FCE6-5C16-99F52C3C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98" y="2780470"/>
            <a:ext cx="9686530" cy="3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8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18AB-CEFC-1866-7CDA-F998269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E46BC-9575-4C9F-1588-3A10B5E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E621A-3568-DE77-B3CB-EEE26E75C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7D Benefits and pitfalls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78D9-F0A8-57A1-2226-C45DBA7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0611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BFAD-CF58-BE0D-867A-8FE6D450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BC5FA-1405-17CB-BA09-FD738E3C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B19E9-F513-13E0-6104-571E648EB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7E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0C3A-C1CA-E947-7588-1EB9E77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16121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52179-995B-4602-2812-322A0F1C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7C16F8-7B61-2FED-CE9A-D18B665B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42FCE-4514-A001-08BB-6FC0FB819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7F Hierarchical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A08E-1BB7-C0DD-C6AC-C10B2EA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62988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AC23-63B2-3973-639D-EDB076B3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C69A5C-6DA5-5E6B-B44A-36A134A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919BF-4546-2BC2-1A02-E08D6D350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7G Group-level effects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6381-6C51-B65B-FEB2-128454D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252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7B </a:t>
            </a:r>
            <a:r>
              <a:rPr lang="en-US" sz="7200" dirty="0" err="1"/>
              <a:t>Hierachical</a:t>
            </a:r>
            <a:r>
              <a:rPr lang="en-US" sz="7200" dirty="0"/>
              <a:t>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3C3B-5E70-0B2B-C76B-121327E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0176E-D006-C06E-BE65-0339A89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1F5485-19DD-D926-40BA-E91DEE01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7H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BC67-13A2-DC45-6D90-986AFC88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931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190F1-72BD-721D-FA95-7B320FB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Grouped data is common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0127-3FF4-86F6-1891-DF215AC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drugs applied to different cell cultures</a:t>
            </a:r>
          </a:p>
          <a:p>
            <a:r>
              <a:rPr lang="en-US" dirty="0"/>
              <a:t>Each subject does multiple sessions of EEG</a:t>
            </a:r>
          </a:p>
          <a:p>
            <a:pPr lvl="1"/>
            <a:r>
              <a:rPr lang="en-US" dirty="0"/>
              <a:t>And each session has multiple trials</a:t>
            </a:r>
          </a:p>
          <a:p>
            <a:r>
              <a:rPr lang="en-US" dirty="0"/>
              <a:t>Animals are divided into treatment groups </a:t>
            </a:r>
          </a:p>
          <a:p>
            <a:pPr lvl="1"/>
            <a:r>
              <a:rPr lang="en-US" dirty="0"/>
              <a:t>And each animal is measured at multiple time points</a:t>
            </a:r>
          </a:p>
          <a:p>
            <a:r>
              <a:rPr lang="en-US" dirty="0"/>
              <a:t>Each subject tries multiple protheses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prostethic</a:t>
            </a:r>
            <a:r>
              <a:rPr lang="en-US" dirty="0"/>
              <a:t> is evaluated over several days</a:t>
            </a:r>
          </a:p>
          <a:p>
            <a:pPr lvl="1"/>
            <a:r>
              <a:rPr lang="en-US" dirty="0"/>
              <a:t>On every day there are several trials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3B26-CC23-A68E-3F60-232802E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721F-5F74-D284-742E-0CEDC86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extreme options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464-31B4-9908-A669-D9CCADAE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66"/>
            <a:ext cx="10515600" cy="1971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Pretend groups don’t exist</a:t>
            </a:r>
          </a:p>
          <a:p>
            <a:pPr lvl="1"/>
            <a:r>
              <a:rPr lang="en-US" dirty="0"/>
              <a:t>Make ‘pooled’ parameter estimates</a:t>
            </a:r>
          </a:p>
          <a:p>
            <a:pPr lvl="1"/>
            <a:r>
              <a:rPr lang="en-US" dirty="0"/>
              <a:t>Only one set of group parameters</a:t>
            </a:r>
          </a:p>
          <a:p>
            <a:r>
              <a:rPr lang="en-US" dirty="0"/>
              <a:t>Pretend groups are unrelated</a:t>
            </a:r>
          </a:p>
          <a:p>
            <a:pPr lvl="1"/>
            <a:r>
              <a:rPr lang="en-US" dirty="0"/>
              <a:t>Make ‘</a:t>
            </a:r>
            <a:r>
              <a:rPr lang="en-US" dirty="0" err="1"/>
              <a:t>unpooled</a:t>
            </a:r>
            <a:r>
              <a:rPr lang="en-US" dirty="0"/>
              <a:t>’ parameter estimates</a:t>
            </a:r>
          </a:p>
          <a:p>
            <a:pPr lvl="1"/>
            <a:r>
              <a:rPr lang="en-US" dirty="0"/>
              <a:t>Each group has independent parameters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45B3-D59D-6035-08DE-490830B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001F-0E82-7C73-82DF-9A0F630927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873" y="3538172"/>
            <a:ext cx="6871845" cy="28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0AC-AA4B-A6AF-AE1B-721C37C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6CD6-4F90-BD21-9F9E-80A1E2BF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4070-CB45-9308-FE4C-734AA6D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925A-D77D-7C97-DB03-8778837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88FC009-2640-0BA1-A08C-E3F40B65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01127" y="3484017"/>
            <a:ext cx="2994672" cy="30818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787D2-D486-63F5-204E-AADA8133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63" y="3429000"/>
            <a:ext cx="2994671" cy="311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A8EEA-E813-205F-B6A8-A22F6168F438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89F8C-2395-0D8F-BB4B-7B0AA41E6F41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55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703B-08FB-107D-6A73-2676E748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1C6-A71F-2151-820C-BC78B05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319878"/>
            <a:ext cx="5861180" cy="707895"/>
          </a:xfrm>
        </p:spPr>
        <p:txBody>
          <a:bodyPr>
            <a:normAutofit fontScale="90000"/>
          </a:bodyPr>
          <a:lstStyle/>
          <a:p>
            <a:r>
              <a:rPr lang="en-US" dirty="0"/>
              <a:t>Pooled and </a:t>
            </a:r>
            <a:r>
              <a:rPr lang="en-US" dirty="0" err="1"/>
              <a:t>unpooled</a:t>
            </a:r>
            <a:r>
              <a:rPr lang="en-US" dirty="0"/>
              <a:t>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AF0F-261B-3F1E-09A6-1E3AC188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10022633" cy="885558"/>
          </a:xfrm>
        </p:spPr>
        <p:txBody>
          <a:bodyPr>
            <a:normAutofit/>
          </a:bodyPr>
          <a:lstStyle/>
          <a:p>
            <a:r>
              <a:rPr lang="en-US" sz="2400" dirty="0" err="1"/>
              <a:t>PyMC</a:t>
            </a:r>
            <a:r>
              <a:rPr lang="en-US" sz="2400" dirty="0"/>
              <a:t> would accept a vector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lang="en-US" sz="2400" dirty="0">
                <a:cs typeface="Courier New" panose="02070309020205020404" pitchFamily="49" charset="0"/>
              </a:rPr>
              <a:t>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HalfNormal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They really are different priors</a:t>
            </a:r>
            <a:endParaRPr lang="en-IL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CAF-68E2-20BE-DD75-E288CC6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0782-5F5B-2C3F-D527-A041B3B2DE91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A15A-D894-4D5B-8989-E0DB27368E95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269FC-749B-8784-EFAD-32946BA14971}"/>
              </a:ext>
            </a:extLst>
          </p:cNvPr>
          <p:cNvSpPr txBox="1"/>
          <p:nvPr/>
        </p:nvSpPr>
        <p:spPr>
          <a:xfrm>
            <a:off x="158621" y="3865923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7B1A3-CBCB-D029-3435-4E19A026E180}"/>
              </a:ext>
            </a:extLst>
          </p:cNvPr>
          <p:cNvSpPr txBox="1"/>
          <p:nvPr/>
        </p:nvSpPr>
        <p:spPr>
          <a:xfrm>
            <a:off x="5935825" y="3865924"/>
            <a:ext cx="609755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91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CAE8-AC76-F6D9-365C-8D65C3ED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CEA-9E62-A496-F1B1-8EAB99C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6139543" cy="707895"/>
          </a:xfrm>
        </p:spPr>
        <p:txBody>
          <a:bodyPr>
            <a:noAutofit/>
          </a:bodyPr>
          <a:lstStyle/>
          <a:p>
            <a:r>
              <a:rPr lang="en-US" sz="3600" dirty="0"/>
              <a:t>Pooled and </a:t>
            </a:r>
            <a:r>
              <a:rPr lang="en-US" sz="3600" dirty="0" err="1"/>
              <a:t>unpooled</a:t>
            </a:r>
            <a:r>
              <a:rPr lang="en-US" sz="3600" dirty="0"/>
              <a:t> posteriors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DA2F-E766-9785-6406-A06B5FFF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21181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Pooled model</a:t>
            </a:r>
          </a:p>
          <a:p>
            <a:pPr lvl="1"/>
            <a:r>
              <a:rPr lang="en-US" sz="2000" dirty="0"/>
              <a:t>Less uncertainty</a:t>
            </a:r>
          </a:p>
          <a:p>
            <a:pPr lvl="2"/>
            <a:r>
              <a:rPr lang="en-US" sz="1600" dirty="0"/>
              <a:t>Shared information</a:t>
            </a:r>
          </a:p>
          <a:p>
            <a:r>
              <a:rPr lang="en-US" sz="2400" dirty="0" err="1"/>
              <a:t>Unpooled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Parameters for each group</a:t>
            </a:r>
          </a:p>
          <a:p>
            <a:pPr lvl="2"/>
            <a:r>
              <a:rPr lang="en-US" sz="1600" dirty="0"/>
              <a:t>Information is not pooled</a:t>
            </a:r>
            <a:endParaRPr lang="en-I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1AAF-16D7-D06B-78FF-5710CC6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C10F-5C9A-BD2B-5062-FE3FB6C6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93C51-B327-9EE9-842F-E583041D14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555" y="3473196"/>
            <a:ext cx="7983893" cy="32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C3D-360C-FE39-BDDF-E340B5A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D4AA-5A5F-0295-CC37-6B7A91DB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50840"/>
          </a:xfrm>
        </p:spPr>
        <p:txBody>
          <a:bodyPr/>
          <a:lstStyle/>
          <a:p>
            <a:r>
              <a:rPr lang="en-US" dirty="0"/>
              <a:t>Information sharing across groups</a:t>
            </a:r>
          </a:p>
          <a:p>
            <a:r>
              <a:rPr lang="en-US" dirty="0"/>
              <a:t>Separate parameters for each group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1601-C031-3A9E-C259-C22B6028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2B9CF-FCEB-C9CB-CC43-0976EFDA61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576" y="2864581"/>
            <a:ext cx="10279224" cy="34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1330</Words>
  <Application>Microsoft Office PowerPoint</Application>
  <PresentationFormat>Widescreen</PresentationFormat>
  <Paragraphs>183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Courier New</vt:lpstr>
      <vt:lpstr>Segoe WPC</vt:lpstr>
      <vt:lpstr>Office Theme</vt:lpstr>
      <vt:lpstr>Equation</vt:lpstr>
      <vt:lpstr>Statistics 367-1-4361 Hierarchical Models</vt:lpstr>
      <vt:lpstr>PowerPoint Presentation</vt:lpstr>
      <vt:lpstr>PowerPoint Presentation</vt:lpstr>
      <vt:lpstr> Grouped data is common</vt:lpstr>
      <vt:lpstr>Two extreme options</vt:lpstr>
      <vt:lpstr>Tips data</vt:lpstr>
      <vt:lpstr>Pooled and unpooled PyMC</vt:lpstr>
      <vt:lpstr>Pooled and unpooled posteriors</vt:lpstr>
      <vt:lpstr>Partial pooling</vt:lpstr>
      <vt:lpstr>Compre the results</vt:lpstr>
      <vt:lpstr>Rewriting our models</vt:lpstr>
      <vt:lpstr>Make ω a parameter</vt:lpstr>
      <vt:lpstr>Hyperparameters and hyperpriors</vt:lpstr>
      <vt:lpstr>The hierarchical model</vt:lpstr>
      <vt:lpstr>PowerPoint Presentation</vt:lpstr>
      <vt:lpstr>Chemical shift data: theory and experiment</vt:lpstr>
      <vt:lpstr>Chemical shift data: theory and experiment</vt:lpstr>
      <vt:lpstr>The pooled model</vt:lpstr>
      <vt:lpstr>The unpooled model</vt:lpstr>
      <vt:lpstr>The hierarchical model</vt:lpstr>
      <vt:lpstr>Comparing the models</vt:lpstr>
      <vt:lpstr>Comparing the code</vt:lpstr>
      <vt:lpstr>Hyperparameters are just parameters</vt:lpstr>
      <vt:lpstr>The parameters and hyperparameters are related</vt:lpstr>
      <vt:lpstr>Summary statistics of the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95</cp:revision>
  <cp:lastPrinted>2025-04-11T17:24:46Z</cp:lastPrinted>
  <dcterms:created xsi:type="dcterms:W3CDTF">2016-03-07T06:16:50Z</dcterms:created>
  <dcterms:modified xsi:type="dcterms:W3CDTF">2025-04-11T23:17:20Z</dcterms:modified>
</cp:coreProperties>
</file>