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513" r:id="rId3"/>
    <p:sldId id="681" r:id="rId4"/>
    <p:sldId id="682" r:id="rId5"/>
    <p:sldId id="683" r:id="rId6"/>
    <p:sldId id="684" r:id="rId7"/>
    <p:sldId id="686" r:id="rId8"/>
    <p:sldId id="685" r:id="rId9"/>
    <p:sldId id="687" r:id="rId10"/>
    <p:sldId id="696" r:id="rId11"/>
    <p:sldId id="697" r:id="rId12"/>
    <p:sldId id="698" r:id="rId13"/>
    <p:sldId id="689" r:id="rId14"/>
    <p:sldId id="688" r:id="rId15"/>
    <p:sldId id="690" r:id="rId16"/>
    <p:sldId id="691" r:id="rId17"/>
    <p:sldId id="692" r:id="rId18"/>
    <p:sldId id="693" r:id="rId19"/>
    <p:sldId id="694" r:id="rId20"/>
    <p:sldId id="695" r:id="rId21"/>
    <p:sldId id="699" r:id="rId22"/>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FFC000"/>
    <a:srgbClr val="0000FF"/>
    <a:srgbClr val="1801BF"/>
    <a:srgbClr val="FE18F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123"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9CF176CD-15D1-4787-BBAA-B7F61FF9E394}" type="datetimeFigureOut">
              <a:rPr lang="en-GB" smtClean="0"/>
              <a:t>05/05/2025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04755F2-1724-4A9A-9963-AF329A73906F}" type="slidenum">
              <a:rPr lang="en-GB" smtClean="0"/>
              <a:t>‹#›</a:t>
            </a:fld>
            <a:endParaRPr lang="en-GB"/>
          </a:p>
        </p:txBody>
      </p:sp>
    </p:spTree>
    <p:extLst>
      <p:ext uri="{BB962C8B-B14F-4D97-AF65-F5344CB8AC3E}">
        <p14:creationId xmlns:p14="http://schemas.microsoft.com/office/powerpoint/2010/main" val="392479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6CA8F5-E68A-4115-9C25-E96C286CB035}" type="datetime1">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47532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D65654-1D4B-4B33-B8CE-F5581D9C13AC}" type="datetime1">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8694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B3557C-D1F8-4213-9381-806C9A51FC91}" type="datetime1">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3256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AB202B-C763-46C3-A636-9DFD853B4605}" type="datetime1">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72090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E87C-49EE-449B-BBE1-C8D9F03709E3}" type="datetime1">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5491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2DF79F-283F-4921-8EFE-03DC0706D514}" type="datetime1">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7679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B6B75B-49C2-4C52-A9AA-29208F1CA2A2}" type="datetime1">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028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38CB34-9D44-4B11-81FA-362E39680C1C}" type="datetime1">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980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A9AC-502E-4271-B4D2-4510E701B0BB}" type="datetime1">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428820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FC0ED-09ED-410F-BE71-C5A0E5CAF45C}" type="datetime1">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0040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4F426-D937-485B-A737-9052C677CC14}" type="datetime1">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65985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E2CA-F4BC-40A0-B78C-A9A7478F92E3}" type="datetime1">
              <a:rPr lang="en-GB" smtClean="0"/>
              <a:t>05/05/2025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7AD3-7C2E-418B-8082-788996B615FB}" type="slidenum">
              <a:rPr lang="en-GB" smtClean="0"/>
              <a:t>‹#›</a:t>
            </a:fld>
            <a:endParaRPr lang="en-GB"/>
          </a:p>
        </p:txBody>
      </p:sp>
    </p:spTree>
    <p:extLst>
      <p:ext uri="{BB962C8B-B14F-4D97-AF65-F5344CB8AC3E}">
        <p14:creationId xmlns:p14="http://schemas.microsoft.com/office/powerpoint/2010/main" val="26553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XowAGpW-QXw?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a:t>
            </a:r>
            <a:br>
              <a:rPr lang="en-US" dirty="0"/>
            </a:br>
            <a:r>
              <a:rPr lang="en-US" dirty="0"/>
              <a:t>367-1-4361</a:t>
            </a:r>
            <a:br>
              <a:rPr lang="en-US" dirty="0"/>
            </a:br>
            <a:r>
              <a:rPr lang="en-US" dirty="0"/>
              <a:t>Hierarchical Models</a:t>
            </a:r>
            <a:endParaRPr lang="en-GB" dirty="0"/>
          </a:p>
        </p:txBody>
      </p:sp>
      <p:sp>
        <p:nvSpPr>
          <p:cNvPr id="3" name="Subtitle 2"/>
          <p:cNvSpPr>
            <a:spLocks noGrp="1"/>
          </p:cNvSpPr>
          <p:nvPr>
            <p:ph type="subTitle" idx="1"/>
          </p:nvPr>
        </p:nvSpPr>
        <p:spPr/>
        <p:txBody>
          <a:bodyPr>
            <a:normAutofit/>
          </a:bodyPr>
          <a:lstStyle/>
          <a:p>
            <a:r>
              <a:rPr lang="en-US" sz="5400"/>
              <a:t>Opher Donchin</a:t>
            </a:r>
            <a:endParaRPr lang="en-GB" sz="5400"/>
          </a:p>
        </p:txBody>
      </p:sp>
    </p:spTree>
    <p:extLst>
      <p:ext uri="{BB962C8B-B14F-4D97-AF65-F5344CB8AC3E}">
        <p14:creationId xmlns:p14="http://schemas.microsoft.com/office/powerpoint/2010/main" val="2095873694"/>
      </p:ext>
    </p:extLst>
  </p:cSld>
  <p:clrMapOvr>
    <a:masterClrMapping/>
  </p:clrMapOvr>
  <mc:AlternateContent xmlns:mc="http://schemas.openxmlformats.org/markup-compatibility/2006" xmlns:p14="http://schemas.microsoft.com/office/powerpoint/2010/main">
    <mc:Choice Requires="p14">
      <p:transition spd="slow" p14:dur="2000" advTm="8862"/>
    </mc:Choice>
    <mc:Fallback xmlns="">
      <p:transition spd="slow" advTm="88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5DFBF-B798-CF04-ADA3-3689E905BF9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233CD83-0AB0-CAF3-771E-EFE74826BAE7}"/>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70E4589-AB26-9C3B-D278-539103CF2E97}"/>
              </a:ext>
            </a:extLst>
          </p:cNvPr>
          <p:cNvSpPr>
            <a:spLocks noGrp="1"/>
          </p:cNvSpPr>
          <p:nvPr>
            <p:ph type="body" idx="1"/>
          </p:nvPr>
        </p:nvSpPr>
        <p:spPr/>
        <p:txBody>
          <a:bodyPr>
            <a:normAutofit/>
          </a:bodyPr>
          <a:lstStyle/>
          <a:p>
            <a:pPr algn="ctr"/>
            <a:r>
              <a:rPr lang="en-US" sz="7200" dirty="0"/>
              <a:t>8C ROPE and HDI</a:t>
            </a:r>
            <a:endParaRPr lang="en-IL" sz="7200" dirty="0"/>
          </a:p>
        </p:txBody>
      </p:sp>
      <p:sp>
        <p:nvSpPr>
          <p:cNvPr id="5" name="Slide Number Placeholder 4">
            <a:extLst>
              <a:ext uri="{FF2B5EF4-FFF2-40B4-BE49-F238E27FC236}">
                <a16:creationId xmlns:a16="http://schemas.microsoft.com/office/drawing/2014/main" id="{C11B7548-CF5F-DCF2-B922-E4E5982FC176}"/>
              </a:ext>
            </a:extLst>
          </p:cNvPr>
          <p:cNvSpPr>
            <a:spLocks noGrp="1"/>
          </p:cNvSpPr>
          <p:nvPr>
            <p:ph type="sldNum" sz="quarter" idx="12"/>
          </p:nvPr>
        </p:nvSpPr>
        <p:spPr/>
        <p:txBody>
          <a:bodyPr/>
          <a:lstStyle/>
          <a:p>
            <a:pPr>
              <a:defRPr/>
            </a:pPr>
            <a:fld id="{3469EAC8-EFAD-49DA-A425-6225312A328A}" type="slidenum">
              <a:rPr lang="he-IL" altLang="en-US" smtClean="0"/>
              <a:pPr>
                <a:defRPr/>
              </a:pPr>
              <a:t>10</a:t>
            </a:fld>
            <a:r>
              <a:rPr lang="en-US" altLang="en-US"/>
              <a:t> /  72</a:t>
            </a:r>
          </a:p>
        </p:txBody>
      </p:sp>
    </p:spTree>
    <p:extLst>
      <p:ext uri="{BB962C8B-B14F-4D97-AF65-F5344CB8AC3E}">
        <p14:creationId xmlns:p14="http://schemas.microsoft.com/office/powerpoint/2010/main" val="110871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DEC64-0068-DE7D-62C6-8A672128E205}"/>
              </a:ext>
            </a:extLst>
          </p:cNvPr>
          <p:cNvSpPr>
            <a:spLocks noGrp="1"/>
          </p:cNvSpPr>
          <p:nvPr>
            <p:ph type="title"/>
          </p:nvPr>
        </p:nvSpPr>
        <p:spPr/>
        <p:txBody>
          <a:bodyPr/>
          <a:lstStyle/>
          <a:p>
            <a:r>
              <a:rPr lang="en-US" dirty="0"/>
              <a:t>Reminder: Using the HDI and the ROPE</a:t>
            </a:r>
            <a:endParaRPr lang="en-IL" dirty="0"/>
          </a:p>
        </p:txBody>
      </p:sp>
      <p:sp>
        <p:nvSpPr>
          <p:cNvPr id="7" name="Content Placeholder 6">
            <a:extLst>
              <a:ext uri="{FF2B5EF4-FFF2-40B4-BE49-F238E27FC236}">
                <a16:creationId xmlns:a16="http://schemas.microsoft.com/office/drawing/2014/main" id="{855310EE-A75E-A0E5-AF3E-A628A9A7C85A}"/>
              </a:ext>
            </a:extLst>
          </p:cNvPr>
          <p:cNvSpPr>
            <a:spLocks noGrp="1"/>
          </p:cNvSpPr>
          <p:nvPr>
            <p:ph idx="1"/>
          </p:nvPr>
        </p:nvSpPr>
        <p:spPr>
          <a:xfrm>
            <a:off x="368820" y="1825625"/>
            <a:ext cx="5405816" cy="4351338"/>
          </a:xfrm>
        </p:spPr>
        <p:txBody>
          <a:bodyPr/>
          <a:lstStyle/>
          <a:p>
            <a:r>
              <a:rPr lang="en-US" dirty="0"/>
              <a:t>HDI doesn’t overlap ROPE</a:t>
            </a:r>
          </a:p>
          <a:p>
            <a:pPr lvl="1"/>
            <a:r>
              <a:rPr lang="en-US" dirty="0"/>
              <a:t>Reject null model</a:t>
            </a:r>
          </a:p>
          <a:p>
            <a:pPr lvl="2"/>
            <a:r>
              <a:rPr lang="en-US" dirty="0"/>
              <a:t>Falsified!!</a:t>
            </a:r>
          </a:p>
          <a:p>
            <a:pPr lvl="1"/>
            <a:r>
              <a:rPr lang="en-US" dirty="0"/>
              <a:t>Popperian hypothesis testing</a:t>
            </a:r>
          </a:p>
          <a:p>
            <a:r>
              <a:rPr lang="en-US" dirty="0"/>
              <a:t>HDI within ROPE</a:t>
            </a:r>
          </a:p>
          <a:p>
            <a:pPr lvl="1"/>
            <a:r>
              <a:rPr lang="en-US" dirty="0"/>
              <a:t>Accept null model?</a:t>
            </a:r>
          </a:p>
          <a:p>
            <a:pPr lvl="2"/>
            <a:r>
              <a:rPr lang="en-US" dirty="0"/>
              <a:t>Falsify vague alternative possibilities</a:t>
            </a:r>
          </a:p>
          <a:p>
            <a:r>
              <a:rPr lang="en-US" dirty="0"/>
              <a:t>Otherwise</a:t>
            </a:r>
          </a:p>
          <a:p>
            <a:pPr lvl="1"/>
            <a:r>
              <a:rPr lang="en-US" dirty="0"/>
              <a:t>Inconclusive</a:t>
            </a:r>
          </a:p>
          <a:p>
            <a:pPr lvl="2"/>
            <a:r>
              <a:rPr lang="en-US" dirty="0"/>
              <a:t>Get more data or rethink experiment</a:t>
            </a:r>
          </a:p>
          <a:p>
            <a:endParaRPr lang="en-IL" dirty="0"/>
          </a:p>
        </p:txBody>
      </p:sp>
      <p:sp>
        <p:nvSpPr>
          <p:cNvPr id="4" name="Slide Number Placeholder 3">
            <a:extLst>
              <a:ext uri="{FF2B5EF4-FFF2-40B4-BE49-F238E27FC236}">
                <a16:creationId xmlns:a16="http://schemas.microsoft.com/office/drawing/2014/main" id="{70688E58-C718-A7C3-F7A8-2E5438284652}"/>
              </a:ext>
            </a:extLst>
          </p:cNvPr>
          <p:cNvSpPr>
            <a:spLocks noGrp="1"/>
          </p:cNvSpPr>
          <p:nvPr>
            <p:ph type="sldNum" sz="quarter" idx="12"/>
          </p:nvPr>
        </p:nvSpPr>
        <p:spPr/>
        <p:txBody>
          <a:bodyPr/>
          <a:lstStyle/>
          <a:p>
            <a:fld id="{E0DC7AD3-7C2E-418B-8082-788996B615FB}" type="slidenum">
              <a:rPr lang="en-GB" smtClean="0"/>
              <a:t>11</a:t>
            </a:fld>
            <a:endParaRPr lang="en-GB"/>
          </a:p>
        </p:txBody>
      </p:sp>
      <p:pic>
        <p:nvPicPr>
          <p:cNvPr id="6" name="Picture 5">
            <a:extLst>
              <a:ext uri="{FF2B5EF4-FFF2-40B4-BE49-F238E27FC236}">
                <a16:creationId xmlns:a16="http://schemas.microsoft.com/office/drawing/2014/main" id="{361954E3-BAE5-9D8D-0746-85FC36E50B0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6241135" y="1570381"/>
            <a:ext cx="5582046" cy="4922493"/>
          </a:xfrm>
          <a:prstGeom prst="rect">
            <a:avLst/>
          </a:prstGeom>
        </p:spPr>
      </p:pic>
    </p:spTree>
    <p:extLst>
      <p:ext uri="{BB962C8B-B14F-4D97-AF65-F5344CB8AC3E}">
        <p14:creationId xmlns:p14="http://schemas.microsoft.com/office/powerpoint/2010/main" val="301309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A61F-EA9B-3E7F-299E-3CB559DFD5F4}"/>
              </a:ext>
            </a:extLst>
          </p:cNvPr>
          <p:cNvSpPr>
            <a:spLocks noGrp="1"/>
          </p:cNvSpPr>
          <p:nvPr>
            <p:ph type="title"/>
          </p:nvPr>
        </p:nvSpPr>
        <p:spPr/>
        <p:txBody>
          <a:bodyPr/>
          <a:lstStyle/>
          <a:p>
            <a:r>
              <a:rPr lang="en-US" dirty="0"/>
              <a:t>HDI and ROPE as model comparison</a:t>
            </a:r>
            <a:endParaRPr lang="en-IL" dirty="0"/>
          </a:p>
        </p:txBody>
      </p:sp>
      <p:sp>
        <p:nvSpPr>
          <p:cNvPr id="3" name="Content Placeholder 2">
            <a:extLst>
              <a:ext uri="{FF2B5EF4-FFF2-40B4-BE49-F238E27FC236}">
                <a16:creationId xmlns:a16="http://schemas.microsoft.com/office/drawing/2014/main" id="{6975D424-FAAB-FEC5-D502-A5A0A00C7BEF}"/>
              </a:ext>
            </a:extLst>
          </p:cNvPr>
          <p:cNvSpPr>
            <a:spLocks noGrp="1"/>
          </p:cNvSpPr>
          <p:nvPr>
            <p:ph sz="half" idx="1"/>
          </p:nvPr>
        </p:nvSpPr>
        <p:spPr/>
        <p:txBody>
          <a:bodyPr>
            <a:normAutofit/>
          </a:bodyPr>
          <a:lstStyle/>
          <a:p>
            <a:r>
              <a:rPr lang="en-US" dirty="0"/>
              <a:t>Compare</a:t>
            </a:r>
          </a:p>
          <a:p>
            <a:pPr lvl="1"/>
            <a:r>
              <a:rPr lang="en-US" dirty="0"/>
              <a:t>A model centered near the null value</a:t>
            </a:r>
          </a:p>
          <a:p>
            <a:pPr lvl="1"/>
            <a:r>
              <a:rPr lang="en-US" dirty="0"/>
              <a:t>All other models</a:t>
            </a:r>
          </a:p>
          <a:p>
            <a:r>
              <a:rPr lang="en-US" dirty="0"/>
              <a:t>If one is falsified</a:t>
            </a:r>
          </a:p>
          <a:p>
            <a:pPr lvl="1"/>
            <a:r>
              <a:rPr lang="en-US" dirty="0"/>
              <a:t>The other model is better</a:t>
            </a:r>
          </a:p>
          <a:p>
            <a:pPr lvl="1"/>
            <a:endParaRPr lang="en-US" dirty="0"/>
          </a:p>
        </p:txBody>
      </p:sp>
      <p:sp>
        <p:nvSpPr>
          <p:cNvPr id="5" name="Content Placeholder 4">
            <a:extLst>
              <a:ext uri="{FF2B5EF4-FFF2-40B4-BE49-F238E27FC236}">
                <a16:creationId xmlns:a16="http://schemas.microsoft.com/office/drawing/2014/main" id="{65713EF7-36C3-B0F4-E2B1-43696DD4C5DE}"/>
              </a:ext>
            </a:extLst>
          </p:cNvPr>
          <p:cNvSpPr>
            <a:spLocks noGrp="1"/>
          </p:cNvSpPr>
          <p:nvPr>
            <p:ph sz="half" idx="2"/>
          </p:nvPr>
        </p:nvSpPr>
        <p:spPr/>
        <p:txBody>
          <a:bodyPr>
            <a:normAutofit/>
          </a:bodyPr>
          <a:lstStyle/>
          <a:p>
            <a:r>
              <a:rPr lang="en-US" dirty="0"/>
              <a:t>Weaknesses</a:t>
            </a:r>
          </a:p>
          <a:p>
            <a:pPr lvl="1"/>
            <a:r>
              <a:rPr lang="en-US" dirty="0"/>
              <a:t>Arbitrary ROPE</a:t>
            </a:r>
          </a:p>
          <a:p>
            <a:pPr lvl="1"/>
            <a:r>
              <a:rPr lang="en-US" dirty="0"/>
              <a:t>Arbitrary HDI width</a:t>
            </a:r>
          </a:p>
          <a:p>
            <a:pPr lvl="1"/>
            <a:r>
              <a:rPr lang="en-US" dirty="0"/>
              <a:t>Poorly specified alternatives</a:t>
            </a:r>
            <a:endParaRPr lang="en-IL" dirty="0"/>
          </a:p>
          <a:p>
            <a:r>
              <a:rPr lang="en-US" dirty="0"/>
              <a:t>Strengths</a:t>
            </a:r>
          </a:p>
          <a:p>
            <a:pPr lvl="1"/>
            <a:r>
              <a:rPr lang="en-US" dirty="0"/>
              <a:t>Simple to apply</a:t>
            </a:r>
          </a:p>
          <a:p>
            <a:pPr lvl="1"/>
            <a:r>
              <a:rPr lang="en-US" dirty="0"/>
              <a:t>Simple to understand</a:t>
            </a:r>
          </a:p>
          <a:p>
            <a:pPr lvl="1"/>
            <a:r>
              <a:rPr lang="en-US" dirty="0"/>
              <a:t>Clear parallels in frequentist methods</a:t>
            </a:r>
          </a:p>
        </p:txBody>
      </p:sp>
      <p:sp>
        <p:nvSpPr>
          <p:cNvPr id="4" name="Slide Number Placeholder 3">
            <a:extLst>
              <a:ext uri="{FF2B5EF4-FFF2-40B4-BE49-F238E27FC236}">
                <a16:creationId xmlns:a16="http://schemas.microsoft.com/office/drawing/2014/main" id="{0DCBD676-9BE5-5B74-1A5E-07B140707ED0}"/>
              </a:ext>
            </a:extLst>
          </p:cNvPr>
          <p:cNvSpPr>
            <a:spLocks noGrp="1"/>
          </p:cNvSpPr>
          <p:nvPr>
            <p:ph type="sldNum" sz="quarter" idx="12"/>
          </p:nvPr>
        </p:nvSpPr>
        <p:spPr/>
        <p:txBody>
          <a:bodyPr/>
          <a:lstStyle/>
          <a:p>
            <a:fld id="{E0DC7AD3-7C2E-418B-8082-788996B615FB}" type="slidenum">
              <a:rPr lang="en-GB" smtClean="0"/>
              <a:t>12</a:t>
            </a:fld>
            <a:endParaRPr lang="en-GB"/>
          </a:p>
        </p:txBody>
      </p:sp>
    </p:spTree>
    <p:extLst>
      <p:ext uri="{BB962C8B-B14F-4D97-AF65-F5344CB8AC3E}">
        <p14:creationId xmlns:p14="http://schemas.microsoft.com/office/powerpoint/2010/main" val="57802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24501-CF21-4119-1252-FA5CBAEBF29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F8815B-65D2-3D74-FECC-90AB1A240C72}"/>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6022E3A7-54C1-F892-6552-809F16904057}"/>
              </a:ext>
            </a:extLst>
          </p:cNvPr>
          <p:cNvSpPr>
            <a:spLocks noGrp="1"/>
          </p:cNvSpPr>
          <p:nvPr>
            <p:ph type="body" idx="1"/>
          </p:nvPr>
        </p:nvSpPr>
        <p:spPr/>
        <p:txBody>
          <a:bodyPr>
            <a:normAutofit fontScale="85000" lnSpcReduction="10000"/>
          </a:bodyPr>
          <a:lstStyle/>
          <a:p>
            <a:pPr algn="ctr"/>
            <a:r>
              <a:rPr lang="en-US" sz="7200" dirty="0"/>
              <a:t>8C Overfitting and underfitting</a:t>
            </a:r>
            <a:endParaRPr lang="en-IL" sz="7200" dirty="0"/>
          </a:p>
        </p:txBody>
      </p:sp>
      <p:sp>
        <p:nvSpPr>
          <p:cNvPr id="5" name="Slide Number Placeholder 4">
            <a:extLst>
              <a:ext uri="{FF2B5EF4-FFF2-40B4-BE49-F238E27FC236}">
                <a16:creationId xmlns:a16="http://schemas.microsoft.com/office/drawing/2014/main" id="{3C7D7606-2528-021C-25F9-6CA56999FCC7}"/>
              </a:ext>
            </a:extLst>
          </p:cNvPr>
          <p:cNvSpPr>
            <a:spLocks noGrp="1"/>
          </p:cNvSpPr>
          <p:nvPr>
            <p:ph type="sldNum" sz="quarter" idx="12"/>
          </p:nvPr>
        </p:nvSpPr>
        <p:spPr/>
        <p:txBody>
          <a:bodyPr/>
          <a:lstStyle/>
          <a:p>
            <a:pPr>
              <a:defRPr/>
            </a:pPr>
            <a:fld id="{3469EAC8-EFAD-49DA-A425-6225312A328A}" type="slidenum">
              <a:rPr lang="he-IL" altLang="en-US" smtClean="0"/>
              <a:pPr>
                <a:defRPr/>
              </a:pPr>
              <a:t>13</a:t>
            </a:fld>
            <a:r>
              <a:rPr lang="en-US" altLang="en-US"/>
              <a:t> /  72</a:t>
            </a:r>
          </a:p>
        </p:txBody>
      </p:sp>
    </p:spTree>
    <p:extLst>
      <p:ext uri="{BB962C8B-B14F-4D97-AF65-F5344CB8AC3E}">
        <p14:creationId xmlns:p14="http://schemas.microsoft.com/office/powerpoint/2010/main" val="105404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33A-A9A2-99D0-40FD-4AFE6D91F890}"/>
              </a:ext>
            </a:extLst>
          </p:cNvPr>
          <p:cNvSpPr>
            <a:spLocks noGrp="1"/>
          </p:cNvSpPr>
          <p:nvPr>
            <p:ph type="title"/>
          </p:nvPr>
        </p:nvSpPr>
        <p:spPr>
          <a:xfrm>
            <a:off x="838200" y="365125"/>
            <a:ext cx="10515600" cy="707895"/>
          </a:xfrm>
        </p:spPr>
        <p:txBody>
          <a:bodyPr/>
          <a:lstStyle/>
          <a:p>
            <a:r>
              <a:rPr lang="en-US" dirty="0"/>
              <a:t>Occam’s razor</a:t>
            </a:r>
            <a:endParaRPr lang="en-IL" dirty="0"/>
          </a:p>
        </p:txBody>
      </p:sp>
      <p:sp>
        <p:nvSpPr>
          <p:cNvPr id="3" name="Content Placeholder 2">
            <a:extLst>
              <a:ext uri="{FF2B5EF4-FFF2-40B4-BE49-F238E27FC236}">
                <a16:creationId xmlns:a16="http://schemas.microsoft.com/office/drawing/2014/main" id="{58E9E594-3ABB-F879-1353-104420C3CADA}"/>
              </a:ext>
            </a:extLst>
          </p:cNvPr>
          <p:cNvSpPr>
            <a:spLocks noGrp="1"/>
          </p:cNvSpPr>
          <p:nvPr>
            <p:ph idx="1"/>
          </p:nvPr>
        </p:nvSpPr>
        <p:spPr>
          <a:xfrm>
            <a:off x="838200" y="1117730"/>
            <a:ext cx="10515600" cy="2642507"/>
          </a:xfrm>
        </p:spPr>
        <p:txBody>
          <a:bodyPr/>
          <a:lstStyle/>
          <a:p>
            <a:r>
              <a:rPr lang="en-US" dirty="0"/>
              <a:t>Given two explanations that both explain the phenomena</a:t>
            </a:r>
          </a:p>
          <a:p>
            <a:pPr lvl="1"/>
            <a:r>
              <a:rPr lang="en-US" dirty="0"/>
              <a:t>Prefer the simpler</a:t>
            </a:r>
          </a:p>
          <a:p>
            <a:r>
              <a:rPr lang="en-US" dirty="0"/>
              <a:t>William of Ockham 1287-1347</a:t>
            </a:r>
          </a:p>
          <a:p>
            <a:pPr lvl="1"/>
            <a:r>
              <a:rPr lang="en-US" dirty="0"/>
              <a:t>English Friar and Theologian</a:t>
            </a:r>
          </a:p>
          <a:p>
            <a:pPr lvl="1"/>
            <a:r>
              <a:rPr lang="en-US" dirty="0"/>
              <a:t>Used the principle effectively</a:t>
            </a:r>
          </a:p>
          <a:p>
            <a:pPr lvl="1"/>
            <a:r>
              <a:rPr lang="en-US" dirty="0"/>
              <a:t>Attributed to him by philosophers in 1600s</a:t>
            </a:r>
          </a:p>
          <a:p>
            <a:endParaRPr lang="en-IL" dirty="0"/>
          </a:p>
        </p:txBody>
      </p:sp>
      <p:sp>
        <p:nvSpPr>
          <p:cNvPr id="4" name="Slide Number Placeholder 3">
            <a:extLst>
              <a:ext uri="{FF2B5EF4-FFF2-40B4-BE49-F238E27FC236}">
                <a16:creationId xmlns:a16="http://schemas.microsoft.com/office/drawing/2014/main" id="{F4A45E16-C23F-1007-B386-5BE016144128}"/>
              </a:ext>
            </a:extLst>
          </p:cNvPr>
          <p:cNvSpPr>
            <a:spLocks noGrp="1"/>
          </p:cNvSpPr>
          <p:nvPr>
            <p:ph type="sldNum" sz="quarter" idx="12"/>
          </p:nvPr>
        </p:nvSpPr>
        <p:spPr/>
        <p:txBody>
          <a:bodyPr/>
          <a:lstStyle/>
          <a:p>
            <a:fld id="{E0DC7AD3-7C2E-418B-8082-788996B615FB}" type="slidenum">
              <a:rPr lang="en-GB" smtClean="0"/>
              <a:t>14</a:t>
            </a:fld>
            <a:endParaRPr lang="en-GB"/>
          </a:p>
        </p:txBody>
      </p:sp>
      <p:sp>
        <p:nvSpPr>
          <p:cNvPr id="5" name="Title 1">
            <a:extLst>
              <a:ext uri="{FF2B5EF4-FFF2-40B4-BE49-F238E27FC236}">
                <a16:creationId xmlns:a16="http://schemas.microsoft.com/office/drawing/2014/main" id="{0FB47CB3-E092-4F99-54DF-A3EC40986DA3}"/>
              </a:ext>
            </a:extLst>
          </p:cNvPr>
          <p:cNvSpPr txBox="1">
            <a:spLocks/>
          </p:cNvSpPr>
          <p:nvPr/>
        </p:nvSpPr>
        <p:spPr>
          <a:xfrm>
            <a:off x="838200" y="3956183"/>
            <a:ext cx="10515600" cy="7078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Chatton’s</a:t>
            </a:r>
            <a:r>
              <a:rPr lang="en-US" dirty="0"/>
              <a:t> anti-razor</a:t>
            </a:r>
            <a:endParaRPr lang="en-IL" dirty="0"/>
          </a:p>
        </p:txBody>
      </p:sp>
      <p:sp>
        <p:nvSpPr>
          <p:cNvPr id="6" name="Content Placeholder 2">
            <a:extLst>
              <a:ext uri="{FF2B5EF4-FFF2-40B4-BE49-F238E27FC236}">
                <a16:creationId xmlns:a16="http://schemas.microsoft.com/office/drawing/2014/main" id="{BD8BB9CF-94DF-A04A-FDF9-5E1A2888A24A}"/>
              </a:ext>
            </a:extLst>
          </p:cNvPr>
          <p:cNvSpPr txBox="1">
            <a:spLocks/>
          </p:cNvSpPr>
          <p:nvPr/>
        </p:nvSpPr>
        <p:spPr>
          <a:xfrm>
            <a:off x="838200" y="4708788"/>
            <a:ext cx="10515600" cy="1412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Contemporary disputant of William of Ockham</a:t>
            </a:r>
          </a:p>
          <a:p>
            <a:r>
              <a:rPr lang="en-US" dirty="0"/>
              <a:t>If three assumptions are not enough to explain the phenomena</a:t>
            </a:r>
          </a:p>
          <a:p>
            <a:pPr lvl="1"/>
            <a:r>
              <a:rPr lang="en-US" dirty="0"/>
              <a:t>A fourth will be necessary</a:t>
            </a:r>
          </a:p>
          <a:p>
            <a:endParaRPr lang="en-IL" dirty="0"/>
          </a:p>
        </p:txBody>
      </p:sp>
    </p:spTree>
    <p:extLst>
      <p:ext uri="{BB962C8B-B14F-4D97-AF65-F5344CB8AC3E}">
        <p14:creationId xmlns:p14="http://schemas.microsoft.com/office/powerpoint/2010/main" val="16149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984F-6720-DCA6-93DA-50386DAC9E2C}"/>
              </a:ext>
            </a:extLst>
          </p:cNvPr>
          <p:cNvSpPr>
            <a:spLocks noGrp="1"/>
          </p:cNvSpPr>
          <p:nvPr>
            <p:ph type="title"/>
          </p:nvPr>
        </p:nvSpPr>
        <p:spPr/>
        <p:txBody>
          <a:bodyPr/>
          <a:lstStyle/>
          <a:p>
            <a:r>
              <a:rPr lang="en-US" dirty="0"/>
              <a:t>Some data</a:t>
            </a:r>
            <a:endParaRPr lang="en-IL" dirty="0"/>
          </a:p>
        </p:txBody>
      </p:sp>
      <p:sp>
        <p:nvSpPr>
          <p:cNvPr id="4" name="Slide Number Placeholder 3">
            <a:extLst>
              <a:ext uri="{FF2B5EF4-FFF2-40B4-BE49-F238E27FC236}">
                <a16:creationId xmlns:a16="http://schemas.microsoft.com/office/drawing/2014/main" id="{82B9D95D-F34D-03DC-9E59-2F393686D7FB}"/>
              </a:ext>
            </a:extLst>
          </p:cNvPr>
          <p:cNvSpPr>
            <a:spLocks noGrp="1"/>
          </p:cNvSpPr>
          <p:nvPr>
            <p:ph type="sldNum" sz="quarter" idx="12"/>
          </p:nvPr>
        </p:nvSpPr>
        <p:spPr/>
        <p:txBody>
          <a:bodyPr/>
          <a:lstStyle/>
          <a:p>
            <a:fld id="{E0DC7AD3-7C2E-418B-8082-788996B615FB}" type="slidenum">
              <a:rPr lang="en-GB" smtClean="0"/>
              <a:t>15</a:t>
            </a:fld>
            <a:endParaRPr lang="en-GB"/>
          </a:p>
        </p:txBody>
      </p:sp>
      <p:pic>
        <p:nvPicPr>
          <p:cNvPr id="5" name="Picture 4">
            <a:extLst>
              <a:ext uri="{FF2B5EF4-FFF2-40B4-BE49-F238E27FC236}">
                <a16:creationId xmlns:a16="http://schemas.microsoft.com/office/drawing/2014/main" id="{B5FCDE8D-9DCF-C25A-000E-095C3297DB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42898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71894-79A5-A639-FE3E-8DDED5531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B70B3-2ADF-E6ED-BFA2-5EEE93D06CF7}"/>
              </a:ext>
            </a:extLst>
          </p:cNvPr>
          <p:cNvSpPr>
            <a:spLocks noGrp="1"/>
          </p:cNvSpPr>
          <p:nvPr>
            <p:ph type="title"/>
          </p:nvPr>
        </p:nvSpPr>
        <p:spPr/>
        <p:txBody>
          <a:bodyPr/>
          <a:lstStyle/>
          <a:p>
            <a:r>
              <a:rPr lang="en-US" dirty="0"/>
              <a:t>A model that underfits</a:t>
            </a:r>
            <a:endParaRPr lang="en-IL" dirty="0"/>
          </a:p>
        </p:txBody>
      </p:sp>
      <p:sp>
        <p:nvSpPr>
          <p:cNvPr id="4" name="Slide Number Placeholder 3">
            <a:extLst>
              <a:ext uri="{FF2B5EF4-FFF2-40B4-BE49-F238E27FC236}">
                <a16:creationId xmlns:a16="http://schemas.microsoft.com/office/drawing/2014/main" id="{531C08A4-E9A6-2FD2-8724-6211C2384F17}"/>
              </a:ext>
            </a:extLst>
          </p:cNvPr>
          <p:cNvSpPr>
            <a:spLocks noGrp="1"/>
          </p:cNvSpPr>
          <p:nvPr>
            <p:ph type="sldNum" sz="quarter" idx="12"/>
          </p:nvPr>
        </p:nvSpPr>
        <p:spPr/>
        <p:txBody>
          <a:bodyPr/>
          <a:lstStyle/>
          <a:p>
            <a:fld id="{E0DC7AD3-7C2E-418B-8082-788996B615FB}" type="slidenum">
              <a:rPr lang="en-GB" smtClean="0"/>
              <a:t>16</a:t>
            </a:fld>
            <a:endParaRPr lang="en-GB"/>
          </a:p>
        </p:txBody>
      </p:sp>
      <p:pic>
        <p:nvPicPr>
          <p:cNvPr id="5" name="Picture 4">
            <a:extLst>
              <a:ext uri="{FF2B5EF4-FFF2-40B4-BE49-F238E27FC236}">
                <a16:creationId xmlns:a16="http://schemas.microsoft.com/office/drawing/2014/main" id="{980BACEA-AAD8-C685-1459-5FC24AC3929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185487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8694-2EC5-196B-5FE2-A257F8DFA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8C35C-4A3F-F1DC-DE4B-9198A72A7B18}"/>
              </a:ext>
            </a:extLst>
          </p:cNvPr>
          <p:cNvSpPr>
            <a:spLocks noGrp="1"/>
          </p:cNvSpPr>
          <p:nvPr>
            <p:ph type="title"/>
          </p:nvPr>
        </p:nvSpPr>
        <p:spPr/>
        <p:txBody>
          <a:bodyPr/>
          <a:lstStyle/>
          <a:p>
            <a:r>
              <a:rPr lang="en-US" dirty="0"/>
              <a:t>A model that overfits</a:t>
            </a:r>
            <a:endParaRPr lang="en-IL" dirty="0"/>
          </a:p>
        </p:txBody>
      </p:sp>
      <p:sp>
        <p:nvSpPr>
          <p:cNvPr id="4" name="Slide Number Placeholder 3">
            <a:extLst>
              <a:ext uri="{FF2B5EF4-FFF2-40B4-BE49-F238E27FC236}">
                <a16:creationId xmlns:a16="http://schemas.microsoft.com/office/drawing/2014/main" id="{F03D8C96-C808-950D-9C31-4070F0B6687D}"/>
              </a:ext>
            </a:extLst>
          </p:cNvPr>
          <p:cNvSpPr>
            <a:spLocks noGrp="1"/>
          </p:cNvSpPr>
          <p:nvPr>
            <p:ph type="sldNum" sz="quarter" idx="12"/>
          </p:nvPr>
        </p:nvSpPr>
        <p:spPr/>
        <p:txBody>
          <a:bodyPr/>
          <a:lstStyle/>
          <a:p>
            <a:fld id="{E0DC7AD3-7C2E-418B-8082-788996B615FB}" type="slidenum">
              <a:rPr lang="en-GB" smtClean="0"/>
              <a:t>17</a:t>
            </a:fld>
            <a:endParaRPr lang="en-GB"/>
          </a:p>
        </p:txBody>
      </p:sp>
      <p:pic>
        <p:nvPicPr>
          <p:cNvPr id="5" name="Picture 4">
            <a:extLst>
              <a:ext uri="{FF2B5EF4-FFF2-40B4-BE49-F238E27FC236}">
                <a16:creationId xmlns:a16="http://schemas.microsoft.com/office/drawing/2014/main" id="{AAE4FD3A-C2E9-1424-5D90-91A46FDB091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3"/>
          </a:xfrm>
          <a:prstGeom prst="rect">
            <a:avLst/>
          </a:prstGeom>
        </p:spPr>
      </p:pic>
    </p:spTree>
    <p:extLst>
      <p:ext uri="{BB962C8B-B14F-4D97-AF65-F5344CB8AC3E}">
        <p14:creationId xmlns:p14="http://schemas.microsoft.com/office/powerpoint/2010/main" val="332218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8277F-6275-ACD9-7CCB-7CE134922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959B-1CFD-E9D9-93FD-C3EF5428571C}"/>
              </a:ext>
            </a:extLst>
          </p:cNvPr>
          <p:cNvSpPr>
            <a:spLocks noGrp="1"/>
          </p:cNvSpPr>
          <p:nvPr>
            <p:ph type="title"/>
          </p:nvPr>
        </p:nvSpPr>
        <p:spPr/>
        <p:txBody>
          <a:bodyPr>
            <a:normAutofit/>
          </a:bodyPr>
          <a:lstStyle/>
          <a:p>
            <a:r>
              <a:rPr lang="en-US" sz="3600" dirty="0"/>
              <a:t>A model that balances overfitting and underfitting?</a:t>
            </a:r>
            <a:endParaRPr lang="en-IL" sz="3600" dirty="0"/>
          </a:p>
        </p:txBody>
      </p:sp>
      <p:sp>
        <p:nvSpPr>
          <p:cNvPr id="4" name="Slide Number Placeholder 3">
            <a:extLst>
              <a:ext uri="{FF2B5EF4-FFF2-40B4-BE49-F238E27FC236}">
                <a16:creationId xmlns:a16="http://schemas.microsoft.com/office/drawing/2014/main" id="{2B3EC7FE-02A6-093A-1487-9AEBC31EF610}"/>
              </a:ext>
            </a:extLst>
          </p:cNvPr>
          <p:cNvSpPr>
            <a:spLocks noGrp="1"/>
          </p:cNvSpPr>
          <p:nvPr>
            <p:ph type="sldNum" sz="quarter" idx="12"/>
          </p:nvPr>
        </p:nvSpPr>
        <p:spPr/>
        <p:txBody>
          <a:bodyPr/>
          <a:lstStyle/>
          <a:p>
            <a:fld id="{E0DC7AD3-7C2E-418B-8082-788996B615FB}" type="slidenum">
              <a:rPr lang="en-GB" smtClean="0"/>
              <a:t>18</a:t>
            </a:fld>
            <a:endParaRPr lang="en-GB"/>
          </a:p>
        </p:txBody>
      </p:sp>
      <p:pic>
        <p:nvPicPr>
          <p:cNvPr id="5" name="Picture 4">
            <a:extLst>
              <a:ext uri="{FF2B5EF4-FFF2-40B4-BE49-F238E27FC236}">
                <a16:creationId xmlns:a16="http://schemas.microsoft.com/office/drawing/2014/main" id="{F75DA27D-3F4F-CC1C-4CFF-4FE03864CD3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2"/>
          </a:xfrm>
          <a:prstGeom prst="rect">
            <a:avLst/>
          </a:prstGeom>
        </p:spPr>
      </p:pic>
    </p:spTree>
    <p:extLst>
      <p:ext uri="{BB962C8B-B14F-4D97-AF65-F5344CB8AC3E}">
        <p14:creationId xmlns:p14="http://schemas.microsoft.com/office/powerpoint/2010/main" val="191021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479-1970-11A5-ED52-28582FB2C383}"/>
              </a:ext>
            </a:extLst>
          </p:cNvPr>
          <p:cNvSpPr>
            <a:spLocks noGrp="1"/>
          </p:cNvSpPr>
          <p:nvPr>
            <p:ph type="title"/>
          </p:nvPr>
        </p:nvSpPr>
        <p:spPr/>
        <p:txBody>
          <a:bodyPr/>
          <a:lstStyle/>
          <a:p>
            <a:r>
              <a:rPr lang="en-US" dirty="0"/>
              <a:t>Coefficient of determination</a:t>
            </a:r>
            <a:endParaRPr lang="en-IL" dirty="0"/>
          </a:p>
        </p:txBody>
      </p:sp>
      <p:sp>
        <p:nvSpPr>
          <p:cNvPr id="4" name="Content Placeholder 3">
            <a:extLst>
              <a:ext uri="{FF2B5EF4-FFF2-40B4-BE49-F238E27FC236}">
                <a16:creationId xmlns:a16="http://schemas.microsoft.com/office/drawing/2014/main" id="{B755E9C4-3CA7-BE73-1880-3A0439682C70}"/>
              </a:ext>
            </a:extLst>
          </p:cNvPr>
          <p:cNvSpPr>
            <a:spLocks noGrp="1"/>
          </p:cNvSpPr>
          <p:nvPr>
            <p:ph idx="1"/>
          </p:nvPr>
        </p:nvSpPr>
        <p:spPr>
          <a:xfrm>
            <a:off x="838200" y="1825625"/>
            <a:ext cx="10515600" cy="1038873"/>
          </a:xfrm>
        </p:spPr>
        <p:txBody>
          <a:bodyPr/>
          <a:lstStyle/>
          <a:p>
            <a:r>
              <a:rPr lang="en-US" dirty="0"/>
              <a:t>How much the model explains</a:t>
            </a:r>
          </a:p>
          <a:p>
            <a:pPr lvl="1"/>
            <a:r>
              <a:rPr lang="en-US" dirty="0"/>
              <a:t>Out of how much could be explained</a:t>
            </a:r>
            <a:endParaRPr lang="en-IL" dirty="0"/>
          </a:p>
        </p:txBody>
      </p:sp>
      <p:sp>
        <p:nvSpPr>
          <p:cNvPr id="3" name="Slide Number Placeholder 2">
            <a:extLst>
              <a:ext uri="{FF2B5EF4-FFF2-40B4-BE49-F238E27FC236}">
                <a16:creationId xmlns:a16="http://schemas.microsoft.com/office/drawing/2014/main" id="{BD76D43A-8D33-0B36-6448-885363D80100}"/>
              </a:ext>
            </a:extLst>
          </p:cNvPr>
          <p:cNvSpPr>
            <a:spLocks noGrp="1"/>
          </p:cNvSpPr>
          <p:nvPr>
            <p:ph type="sldNum" sz="quarter" idx="12"/>
          </p:nvPr>
        </p:nvSpPr>
        <p:spPr/>
        <p:txBody>
          <a:bodyPr/>
          <a:lstStyle/>
          <a:p>
            <a:fld id="{E0DC7AD3-7C2E-418B-8082-788996B615FB}" type="slidenum">
              <a:rPr lang="en-GB" smtClean="0"/>
              <a:t>19</a:t>
            </a:fld>
            <a:endParaRPr lang="en-GB"/>
          </a:p>
        </p:txBody>
      </p:sp>
      <p:graphicFrame>
        <p:nvGraphicFramePr>
          <p:cNvPr id="5" name="Object 4">
            <a:extLst>
              <a:ext uri="{FF2B5EF4-FFF2-40B4-BE49-F238E27FC236}">
                <a16:creationId xmlns:a16="http://schemas.microsoft.com/office/drawing/2014/main" id="{D4E26735-BD74-381C-BBD3-1AB1F722BBC3}"/>
              </a:ext>
            </a:extLst>
          </p:cNvPr>
          <p:cNvGraphicFramePr>
            <a:graphicFrameLocks noChangeAspect="1"/>
          </p:cNvGraphicFramePr>
          <p:nvPr>
            <p:extLst>
              <p:ext uri="{D42A27DB-BD31-4B8C-83A1-F6EECF244321}">
                <p14:modId xmlns:p14="http://schemas.microsoft.com/office/powerpoint/2010/main" val="3446519254"/>
              </p:ext>
            </p:extLst>
          </p:nvPr>
        </p:nvGraphicFramePr>
        <p:xfrm>
          <a:off x="1296587" y="4649983"/>
          <a:ext cx="5054320" cy="939054"/>
        </p:xfrm>
        <a:graphic>
          <a:graphicData uri="http://schemas.openxmlformats.org/presentationml/2006/ole">
            <mc:AlternateContent xmlns:mc="http://schemas.openxmlformats.org/markup-compatibility/2006">
              <mc:Choice xmlns:v="urn:schemas-microsoft-com:vml" Requires="v">
                <p:oleObj name="Equation" r:id="rId2" imgW="2323800" imgH="431640" progId="Equation.DSMT4">
                  <p:embed/>
                </p:oleObj>
              </mc:Choice>
              <mc:Fallback>
                <p:oleObj name="Equation" r:id="rId2" imgW="2323800" imgH="431640" progId="Equation.DSMT4">
                  <p:embed/>
                  <p:pic>
                    <p:nvPicPr>
                      <p:cNvPr id="0" name=""/>
                      <p:cNvPicPr/>
                      <p:nvPr/>
                    </p:nvPicPr>
                    <p:blipFill>
                      <a:blip r:embed="rId3"/>
                      <a:stretch>
                        <a:fillRect/>
                      </a:stretch>
                    </p:blipFill>
                    <p:spPr>
                      <a:xfrm>
                        <a:off x="1296587" y="4649983"/>
                        <a:ext cx="5054320" cy="93905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D28A8A8-F42E-0C27-DE2E-5BFF935C6623}"/>
              </a:ext>
            </a:extLst>
          </p:cNvPr>
          <p:cNvGraphicFramePr>
            <a:graphicFrameLocks noChangeAspect="1"/>
          </p:cNvGraphicFramePr>
          <p:nvPr>
            <p:extLst>
              <p:ext uri="{D42A27DB-BD31-4B8C-83A1-F6EECF244321}">
                <p14:modId xmlns:p14="http://schemas.microsoft.com/office/powerpoint/2010/main" val="2118717906"/>
              </p:ext>
            </p:extLst>
          </p:nvPr>
        </p:nvGraphicFramePr>
        <p:xfrm>
          <a:off x="1296585" y="3389787"/>
          <a:ext cx="5054318" cy="939054"/>
        </p:xfrm>
        <a:graphic>
          <a:graphicData uri="http://schemas.openxmlformats.org/presentationml/2006/ole">
            <mc:AlternateContent xmlns:mc="http://schemas.openxmlformats.org/markup-compatibility/2006">
              <mc:Choice xmlns:v="urn:schemas-microsoft-com:vml" Requires="v">
                <p:oleObj name="Equation" r:id="rId4" imgW="2323800" imgH="431640" progId="Equation.DSMT4">
                  <p:embed/>
                </p:oleObj>
              </mc:Choice>
              <mc:Fallback>
                <p:oleObj name="Equation" r:id="rId4" imgW="2323800" imgH="431640" progId="Equation.DSMT4">
                  <p:embed/>
                  <p:pic>
                    <p:nvPicPr>
                      <p:cNvPr id="0" name=""/>
                      <p:cNvPicPr/>
                      <p:nvPr/>
                    </p:nvPicPr>
                    <p:blipFill>
                      <a:blip r:embed="rId5"/>
                      <a:stretch>
                        <a:fillRect/>
                      </a:stretch>
                    </p:blipFill>
                    <p:spPr>
                      <a:xfrm>
                        <a:off x="1296585" y="3389787"/>
                        <a:ext cx="5054318" cy="93905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DFEA0ED-4CC5-6570-3588-C188C4F83EC8}"/>
              </a:ext>
            </a:extLst>
          </p:cNvPr>
          <p:cNvGraphicFramePr>
            <a:graphicFrameLocks noChangeAspect="1"/>
          </p:cNvGraphicFramePr>
          <p:nvPr>
            <p:extLst>
              <p:ext uri="{D42A27DB-BD31-4B8C-83A1-F6EECF244321}">
                <p14:modId xmlns:p14="http://schemas.microsoft.com/office/powerpoint/2010/main" val="2040538"/>
              </p:ext>
            </p:extLst>
          </p:nvPr>
        </p:nvGraphicFramePr>
        <p:xfrm>
          <a:off x="6350903" y="4821617"/>
          <a:ext cx="1281538" cy="591479"/>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0" name=""/>
                      <p:cNvPicPr/>
                      <p:nvPr/>
                    </p:nvPicPr>
                    <p:blipFill>
                      <a:blip r:embed="rId7"/>
                      <a:stretch>
                        <a:fillRect/>
                      </a:stretch>
                    </p:blipFill>
                    <p:spPr>
                      <a:xfrm>
                        <a:off x="6350903" y="4821617"/>
                        <a:ext cx="1281538" cy="59147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377E26C-42E8-3726-FAE2-5AC375CF7C8D}"/>
              </a:ext>
            </a:extLst>
          </p:cNvPr>
          <p:cNvGraphicFramePr>
            <a:graphicFrameLocks noChangeAspect="1"/>
          </p:cNvGraphicFramePr>
          <p:nvPr>
            <p:extLst>
              <p:ext uri="{D42A27DB-BD31-4B8C-83A1-F6EECF244321}">
                <p14:modId xmlns:p14="http://schemas.microsoft.com/office/powerpoint/2010/main" val="76022179"/>
              </p:ext>
            </p:extLst>
          </p:nvPr>
        </p:nvGraphicFramePr>
        <p:xfrm>
          <a:off x="6350903" y="3518505"/>
          <a:ext cx="1712176" cy="591479"/>
        </p:xfrm>
        <a:graphic>
          <a:graphicData uri="http://schemas.openxmlformats.org/presentationml/2006/ole">
            <mc:AlternateContent xmlns:mc="http://schemas.openxmlformats.org/markup-compatibility/2006">
              <mc:Choice xmlns:v="urn:schemas-microsoft-com:vml" Requires="v">
                <p:oleObj name="Equation" r:id="rId8" imgW="698400" imgH="241200" progId="Equation.DSMT4">
                  <p:embed/>
                </p:oleObj>
              </mc:Choice>
              <mc:Fallback>
                <p:oleObj name="Equation" r:id="rId8" imgW="698400" imgH="241200" progId="Equation.DSMT4">
                  <p:embed/>
                  <p:pic>
                    <p:nvPicPr>
                      <p:cNvPr id="0" name=""/>
                      <p:cNvPicPr/>
                      <p:nvPr/>
                    </p:nvPicPr>
                    <p:blipFill>
                      <a:blip r:embed="rId9"/>
                      <a:stretch>
                        <a:fillRect/>
                      </a:stretch>
                    </p:blipFill>
                    <p:spPr>
                      <a:xfrm>
                        <a:off x="6350903" y="3518505"/>
                        <a:ext cx="1712176" cy="59147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09955B2-9164-FC77-DD54-4DEF0CC3ED96}"/>
              </a:ext>
            </a:extLst>
          </p:cNvPr>
          <p:cNvGraphicFramePr>
            <a:graphicFrameLocks noChangeAspect="1"/>
          </p:cNvGraphicFramePr>
          <p:nvPr>
            <p:extLst>
              <p:ext uri="{D42A27DB-BD31-4B8C-83A1-F6EECF244321}">
                <p14:modId xmlns:p14="http://schemas.microsoft.com/office/powerpoint/2010/main" val="1292013939"/>
              </p:ext>
            </p:extLst>
          </p:nvPr>
        </p:nvGraphicFramePr>
        <p:xfrm>
          <a:off x="8760134" y="4336033"/>
          <a:ext cx="2444132" cy="1189037"/>
        </p:xfrm>
        <a:graphic>
          <a:graphicData uri="http://schemas.openxmlformats.org/presentationml/2006/ole">
            <mc:AlternateContent xmlns:mc="http://schemas.openxmlformats.org/markup-compatibility/2006">
              <mc:Choice xmlns:v="urn:schemas-microsoft-com:vml" Requires="v">
                <p:oleObj name="Equation" r:id="rId10" imgW="939600" imgH="457200" progId="Equation.DSMT4">
                  <p:embed/>
                </p:oleObj>
              </mc:Choice>
              <mc:Fallback>
                <p:oleObj name="Equation" r:id="rId10" imgW="939600" imgH="457200" progId="Equation.DSMT4">
                  <p:embed/>
                  <p:pic>
                    <p:nvPicPr>
                      <p:cNvPr id="0" name=""/>
                      <p:cNvPicPr/>
                      <p:nvPr/>
                    </p:nvPicPr>
                    <p:blipFill>
                      <a:blip r:embed="rId11"/>
                      <a:stretch>
                        <a:fillRect/>
                      </a:stretch>
                    </p:blipFill>
                    <p:spPr>
                      <a:xfrm>
                        <a:off x="8760134" y="4336033"/>
                        <a:ext cx="2444132" cy="1189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7F4EA3-C31D-1ACE-78B2-9FE0AC6CA705}"/>
                  </a:ext>
                </a:extLst>
              </p:cNvPr>
              <p:cNvSpPr txBox="1"/>
              <p:nvPr/>
            </p:nvSpPr>
            <p:spPr>
              <a:xfrm>
                <a:off x="7598877" y="5790324"/>
                <a:ext cx="4158254" cy="523220"/>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oMath>
                </a14:m>
                <a:r>
                  <a:rPr lang="en-US" sz="2800" dirty="0"/>
                  <a:t> can be between 0 and 1</a:t>
                </a:r>
                <a:endParaRPr lang="en-IL" sz="2800" dirty="0"/>
              </a:p>
            </p:txBody>
          </p:sp>
        </mc:Choice>
        <mc:Fallback xmlns="">
          <p:sp>
            <p:nvSpPr>
              <p:cNvPr id="10" name="TextBox 9">
                <a:extLst>
                  <a:ext uri="{FF2B5EF4-FFF2-40B4-BE49-F238E27FC236}">
                    <a16:creationId xmlns:a16="http://schemas.microsoft.com/office/drawing/2014/main" id="{FA7F4EA3-C31D-1ACE-78B2-9FE0AC6CA705}"/>
                  </a:ext>
                </a:extLst>
              </p:cNvPr>
              <p:cNvSpPr txBox="1">
                <a:spLocks noRot="1" noChangeAspect="1" noMove="1" noResize="1" noEditPoints="1" noAdjustHandles="1" noChangeArrowheads="1" noChangeShapeType="1" noTextEdit="1"/>
              </p:cNvSpPr>
              <p:nvPr/>
            </p:nvSpPr>
            <p:spPr>
              <a:xfrm>
                <a:off x="7598877" y="5790324"/>
                <a:ext cx="4158254" cy="523220"/>
              </a:xfrm>
              <a:prstGeom prst="rect">
                <a:avLst/>
              </a:prstGeom>
              <a:blipFill>
                <a:blip r:embed="rId12"/>
                <a:stretch>
                  <a:fillRect t="-11628" r="-1906" b="-32558"/>
                </a:stretch>
              </a:blipFill>
            </p:spPr>
            <p:txBody>
              <a:bodyPr/>
              <a:lstStyle/>
              <a:p>
                <a:r>
                  <a:rPr lang="en-IL">
                    <a:noFill/>
                  </a:rPr>
                  <a:t> </a:t>
                </a:r>
              </a:p>
            </p:txBody>
          </p:sp>
        </mc:Fallback>
      </mc:AlternateContent>
    </p:spTree>
    <p:extLst>
      <p:ext uri="{BB962C8B-B14F-4D97-AF65-F5344CB8AC3E}">
        <p14:creationId xmlns:p14="http://schemas.microsoft.com/office/powerpoint/2010/main" val="29915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a:bodyPr>
          <a:lstStyle/>
          <a:p>
            <a:pPr algn="ctr"/>
            <a:r>
              <a:rPr lang="en-US" sz="7200" dirty="0"/>
              <a:t>8A Review</a:t>
            </a:r>
            <a:endParaRPr lang="en-IL" sz="7200" dirty="0"/>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2</a:t>
            </a:fld>
            <a:r>
              <a:rPr lang="en-US" altLang="en-US"/>
              <a:t> /  72</a:t>
            </a:r>
          </a:p>
        </p:txBody>
      </p:sp>
    </p:spTree>
    <p:extLst>
      <p:ext uri="{BB962C8B-B14F-4D97-AF65-F5344CB8AC3E}">
        <p14:creationId xmlns:p14="http://schemas.microsoft.com/office/powerpoint/2010/main" val="32443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85C565FA-E7F7-B07E-6D9A-F8812DDAB824}"/>
                  </a:ext>
                </a:extLst>
              </p:cNvPr>
              <p:cNvSpPr>
                <a:spLocks noGrp="1"/>
              </p:cNvSpPr>
              <p:nvPr>
                <p:ph type="title"/>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increases with the number of parameters</a:t>
                </a:r>
                <a:endParaRPr lang="en-IL" dirty="0"/>
              </a:p>
            </p:txBody>
          </p:sp>
        </mc:Choice>
        <mc:Fallback xmlns="">
          <p:sp>
            <p:nvSpPr>
              <p:cNvPr id="5" name="Title 4">
                <a:extLst>
                  <a:ext uri="{FF2B5EF4-FFF2-40B4-BE49-F238E27FC236}">
                    <a16:creationId xmlns:a16="http://schemas.microsoft.com/office/drawing/2014/main" id="{85C565FA-E7F7-B07E-6D9A-F8812DDAB82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3410D8B4-FF71-EF2B-2C0C-E329E8376765}"/>
              </a:ext>
            </a:extLst>
          </p:cNvPr>
          <p:cNvSpPr>
            <a:spLocks noGrp="1"/>
          </p:cNvSpPr>
          <p:nvPr>
            <p:ph type="sldNum" sz="quarter" idx="12"/>
          </p:nvPr>
        </p:nvSpPr>
        <p:spPr/>
        <p:txBody>
          <a:bodyPr/>
          <a:lstStyle/>
          <a:p>
            <a:fld id="{E0DC7AD3-7C2E-418B-8082-788996B615FB}" type="slidenum">
              <a:rPr lang="en-GB" smtClean="0"/>
              <a:t>20</a:t>
            </a:fld>
            <a:endParaRPr lang="en-GB"/>
          </a:p>
        </p:txBody>
      </p:sp>
      <p:pic>
        <p:nvPicPr>
          <p:cNvPr id="6" name="Picture 5">
            <a:extLst>
              <a:ext uri="{FF2B5EF4-FFF2-40B4-BE49-F238E27FC236}">
                <a16:creationId xmlns:a16="http://schemas.microsoft.com/office/drawing/2014/main" id="{62ED8663-5919-D5C4-269A-5D73A663883C}"/>
              </a:ext>
            </a:extLst>
          </p:cNvPr>
          <p:cNvPicPr>
            <a:picLocks noChangeAspect="1"/>
          </p:cNvPicPr>
          <p:nvPr/>
        </p:nvPicPr>
        <p:blipFill>
          <a:blip r:embed="rId3"/>
          <a:stretch>
            <a:fillRect/>
          </a:stretch>
        </p:blipFill>
        <p:spPr>
          <a:xfrm>
            <a:off x="419878" y="2138175"/>
            <a:ext cx="11100318" cy="3770688"/>
          </a:xfrm>
          <a:prstGeom prst="rect">
            <a:avLst/>
          </a:prstGeom>
        </p:spPr>
      </p:pic>
    </p:spTree>
    <p:extLst>
      <p:ext uri="{BB962C8B-B14F-4D97-AF65-F5344CB8AC3E}">
        <p14:creationId xmlns:p14="http://schemas.microsoft.com/office/powerpoint/2010/main" val="355129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376F-668E-45CA-956C-5AE7C1F8ECCA}"/>
              </a:ext>
            </a:extLst>
          </p:cNvPr>
          <p:cNvSpPr>
            <a:spLocks noGrp="1"/>
          </p:cNvSpPr>
          <p:nvPr>
            <p:ph type="title"/>
          </p:nvPr>
        </p:nvSpPr>
        <p:spPr/>
        <p:txBody>
          <a:bodyPr/>
          <a:lstStyle/>
          <a:p>
            <a:r>
              <a:rPr lang="en-US" dirty="0"/>
              <a:t>Criteria for a good model</a:t>
            </a:r>
            <a:endParaRPr lang="he-IL" dirty="0"/>
          </a:p>
        </p:txBody>
      </p:sp>
      <p:sp>
        <p:nvSpPr>
          <p:cNvPr id="4" name="Content Placeholder 3">
            <a:extLst>
              <a:ext uri="{FF2B5EF4-FFF2-40B4-BE49-F238E27FC236}">
                <a16:creationId xmlns:a16="http://schemas.microsoft.com/office/drawing/2014/main" id="{9FD5571C-27B5-BE74-7132-9F15109533E6}"/>
              </a:ext>
            </a:extLst>
          </p:cNvPr>
          <p:cNvSpPr>
            <a:spLocks noGrp="1"/>
          </p:cNvSpPr>
          <p:nvPr>
            <p:ph idx="1"/>
          </p:nvPr>
        </p:nvSpPr>
        <p:spPr/>
        <p:txBody>
          <a:bodyPr/>
          <a:lstStyle/>
          <a:p>
            <a:endParaRPr lang="he-IL"/>
          </a:p>
        </p:txBody>
      </p:sp>
      <p:sp>
        <p:nvSpPr>
          <p:cNvPr id="3" name="Slide Number Placeholder 2">
            <a:extLst>
              <a:ext uri="{FF2B5EF4-FFF2-40B4-BE49-F238E27FC236}">
                <a16:creationId xmlns:a16="http://schemas.microsoft.com/office/drawing/2014/main" id="{F9EA3DF0-749C-CE88-27E3-9A1E099EF6F5}"/>
              </a:ext>
            </a:extLst>
          </p:cNvPr>
          <p:cNvSpPr>
            <a:spLocks noGrp="1"/>
          </p:cNvSpPr>
          <p:nvPr>
            <p:ph type="sldNum" sz="quarter" idx="12"/>
          </p:nvPr>
        </p:nvSpPr>
        <p:spPr/>
        <p:txBody>
          <a:bodyPr/>
          <a:lstStyle/>
          <a:p>
            <a:fld id="{E0DC7AD3-7C2E-418B-8082-788996B615FB}" type="slidenum">
              <a:rPr lang="en-GB" smtClean="0"/>
              <a:t>21</a:t>
            </a:fld>
            <a:endParaRPr lang="en-GB"/>
          </a:p>
        </p:txBody>
      </p:sp>
    </p:spTree>
    <p:extLst>
      <p:ext uri="{BB962C8B-B14F-4D97-AF65-F5344CB8AC3E}">
        <p14:creationId xmlns:p14="http://schemas.microsoft.com/office/powerpoint/2010/main" val="125739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70B0-ECC8-45AE-D4E3-676E55C85E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8F5C1D7-29ED-5239-D5EF-25540F0EAF0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F8DF6AA-C04D-BBD6-5DAD-76574ED319AD}"/>
              </a:ext>
            </a:extLst>
          </p:cNvPr>
          <p:cNvSpPr>
            <a:spLocks noGrp="1"/>
          </p:cNvSpPr>
          <p:nvPr>
            <p:ph type="body" idx="1"/>
          </p:nvPr>
        </p:nvSpPr>
        <p:spPr/>
        <p:txBody>
          <a:bodyPr>
            <a:normAutofit fontScale="85000" lnSpcReduction="10000"/>
          </a:bodyPr>
          <a:lstStyle/>
          <a:p>
            <a:pPr algn="ctr"/>
            <a:r>
              <a:rPr lang="en-US" sz="7200" dirty="0"/>
              <a:t>8B What makes a good model?</a:t>
            </a:r>
            <a:endParaRPr lang="en-IL" sz="7200" dirty="0"/>
          </a:p>
        </p:txBody>
      </p:sp>
      <p:sp>
        <p:nvSpPr>
          <p:cNvPr id="5" name="Slide Number Placeholder 4">
            <a:extLst>
              <a:ext uri="{FF2B5EF4-FFF2-40B4-BE49-F238E27FC236}">
                <a16:creationId xmlns:a16="http://schemas.microsoft.com/office/drawing/2014/main" id="{FD297E67-480D-416E-8B4F-E8896A45DEAC}"/>
              </a:ext>
            </a:extLst>
          </p:cNvPr>
          <p:cNvSpPr>
            <a:spLocks noGrp="1"/>
          </p:cNvSpPr>
          <p:nvPr>
            <p:ph type="sldNum" sz="quarter" idx="12"/>
          </p:nvPr>
        </p:nvSpPr>
        <p:spPr/>
        <p:txBody>
          <a:bodyPr/>
          <a:lstStyle/>
          <a:p>
            <a:pPr>
              <a:defRPr/>
            </a:pPr>
            <a:fld id="{3469EAC8-EFAD-49DA-A425-6225312A328A}" type="slidenum">
              <a:rPr lang="he-IL" altLang="en-US" smtClean="0"/>
              <a:pPr>
                <a:defRPr/>
              </a:pPr>
              <a:t>3</a:t>
            </a:fld>
            <a:r>
              <a:rPr lang="en-US" altLang="en-US"/>
              <a:t> /  72</a:t>
            </a:r>
          </a:p>
        </p:txBody>
      </p:sp>
    </p:spTree>
    <p:extLst>
      <p:ext uri="{BB962C8B-B14F-4D97-AF65-F5344CB8AC3E}">
        <p14:creationId xmlns:p14="http://schemas.microsoft.com/office/powerpoint/2010/main" val="25296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D71730-EF91-C0F5-4B70-E165F0E1B215}"/>
              </a:ext>
            </a:extLst>
          </p:cNvPr>
          <p:cNvSpPr>
            <a:spLocks noGrp="1"/>
          </p:cNvSpPr>
          <p:nvPr>
            <p:ph type="title"/>
          </p:nvPr>
        </p:nvSpPr>
        <p:spPr>
          <a:xfrm>
            <a:off x="303623" y="365125"/>
            <a:ext cx="5173662" cy="646332"/>
          </a:xfrm>
        </p:spPr>
        <p:txBody>
          <a:bodyPr>
            <a:normAutofit fontScale="90000"/>
          </a:bodyPr>
          <a:lstStyle/>
          <a:p>
            <a:r>
              <a:rPr lang="en-US" dirty="0"/>
              <a:t>All models are wrong</a:t>
            </a:r>
            <a:endParaRPr lang="en-IL" dirty="0"/>
          </a:p>
        </p:txBody>
      </p:sp>
      <p:pic>
        <p:nvPicPr>
          <p:cNvPr id="7" name="Online Media 6" title="On Exactitude in Science">
            <a:hlinkClick r:id="" action="ppaction://media"/>
            <a:extLst>
              <a:ext uri="{FF2B5EF4-FFF2-40B4-BE49-F238E27FC236}">
                <a16:creationId xmlns:a16="http://schemas.microsoft.com/office/drawing/2014/main" id="{E1985D24-5E1A-BA46-FAA8-D999F5C9CA38}"/>
              </a:ext>
            </a:extLst>
          </p:cNvPr>
          <p:cNvPicPr>
            <a:picLocks noGrp="1" noRot="1" noChangeAspect="1"/>
          </p:cNvPicPr>
          <p:nvPr>
            <p:ph idx="1"/>
            <a:videoFile r:link="rId1"/>
          </p:nvPr>
        </p:nvPicPr>
        <p:blipFill>
          <a:blip r:embed="rId3"/>
          <a:stretch>
            <a:fillRect/>
          </a:stretch>
        </p:blipFill>
        <p:spPr>
          <a:xfrm>
            <a:off x="6488113" y="365125"/>
            <a:ext cx="5173662" cy="2921000"/>
          </a:xfrm>
          <a:prstGeom prst="rect">
            <a:avLst/>
          </a:prstGeom>
        </p:spPr>
      </p:pic>
      <p:sp>
        <p:nvSpPr>
          <p:cNvPr id="4" name="Slide Number Placeholder 3">
            <a:extLst>
              <a:ext uri="{FF2B5EF4-FFF2-40B4-BE49-F238E27FC236}">
                <a16:creationId xmlns:a16="http://schemas.microsoft.com/office/drawing/2014/main" id="{CF8CAB14-ACD6-AD14-E7D7-7B380C947A40}"/>
              </a:ext>
            </a:extLst>
          </p:cNvPr>
          <p:cNvSpPr>
            <a:spLocks noGrp="1"/>
          </p:cNvSpPr>
          <p:nvPr>
            <p:ph type="sldNum" sz="quarter" idx="12"/>
          </p:nvPr>
        </p:nvSpPr>
        <p:spPr/>
        <p:txBody>
          <a:bodyPr/>
          <a:lstStyle/>
          <a:p>
            <a:fld id="{E0DC7AD3-7C2E-418B-8082-788996B615FB}" type="slidenum">
              <a:rPr lang="en-GB" smtClean="0"/>
              <a:t>4</a:t>
            </a:fld>
            <a:endParaRPr lang="en-GB"/>
          </a:p>
        </p:txBody>
      </p:sp>
      <p:sp>
        <p:nvSpPr>
          <p:cNvPr id="8" name="TextBox 7">
            <a:extLst>
              <a:ext uri="{FF2B5EF4-FFF2-40B4-BE49-F238E27FC236}">
                <a16:creationId xmlns:a16="http://schemas.microsoft.com/office/drawing/2014/main" id="{8F805EAB-7C6E-3EA7-0CE4-B6867D815435}"/>
              </a:ext>
            </a:extLst>
          </p:cNvPr>
          <p:cNvSpPr txBox="1"/>
          <p:nvPr/>
        </p:nvSpPr>
        <p:spPr>
          <a:xfrm>
            <a:off x="462119" y="3401622"/>
            <a:ext cx="8032954" cy="3416320"/>
          </a:xfrm>
          <a:prstGeom prst="rect">
            <a:avLst/>
          </a:prstGeom>
          <a:noFill/>
        </p:spPr>
        <p:txBody>
          <a:bodyPr wrap="square" rtlCol="0">
            <a:spAutoFit/>
          </a:bodyPr>
          <a:lstStyle/>
          <a:p>
            <a:r>
              <a:rPr lang="en-US" dirty="0">
                <a:latin typeface="Palatino Linotype" panose="02040502050505030304" pitchFamily="18" charset="0"/>
              </a:rPr>
              <a:t>…In that Empire, the Art of Cartography attained such Perfection that the map of a single Province occupied the entirety of a City, and the map of the Empire, the entirety of a Province. In time, those Unconscionable Maps no longer satisfied, and the Cartographers Guilds struck a Map of the Empire whose size was that of the Empire, and which coincided point for point with it. The following Generations, who were not so fond of the Study of Cartography as their Forebears had been, saw that that vast Map was Useless, and not without some Pitilessness was it, that they delivered it up to the </a:t>
            </a:r>
            <a:r>
              <a:rPr lang="en-US" dirty="0" err="1">
                <a:latin typeface="Palatino Linotype" panose="02040502050505030304" pitchFamily="18" charset="0"/>
              </a:rPr>
              <a:t>Inclemencies</a:t>
            </a:r>
            <a:r>
              <a:rPr lang="en-US" dirty="0">
                <a:latin typeface="Palatino Linotype" panose="02040502050505030304" pitchFamily="18" charset="0"/>
              </a:rPr>
              <a:t> of Sun and Winters. In the Deserts of the West, still today, there are Tattered Ruins of that Map, inhabited by Animals and Beggars; in all the Land there is no other Relic of the Disciplines of Geography. —Suarez </a:t>
            </a:r>
            <a:r>
              <a:rPr lang="en-US" dirty="0" err="1">
                <a:latin typeface="Palatino Linotype" panose="02040502050505030304" pitchFamily="18" charset="0"/>
              </a:rPr>
              <a:t>Miranda,Viajes</a:t>
            </a:r>
            <a:r>
              <a:rPr lang="en-US" dirty="0">
                <a:latin typeface="Palatino Linotype" panose="02040502050505030304" pitchFamily="18" charset="0"/>
              </a:rPr>
              <a:t> de </a:t>
            </a:r>
            <a:r>
              <a:rPr lang="en-US" dirty="0" err="1">
                <a:latin typeface="Palatino Linotype" panose="02040502050505030304" pitchFamily="18" charset="0"/>
              </a:rPr>
              <a:t>varones</a:t>
            </a:r>
            <a:r>
              <a:rPr lang="en-US" dirty="0">
                <a:latin typeface="Palatino Linotype" panose="02040502050505030304" pitchFamily="18" charset="0"/>
              </a:rPr>
              <a:t> </a:t>
            </a:r>
            <a:r>
              <a:rPr lang="en-US" dirty="0" err="1">
                <a:latin typeface="Palatino Linotype" panose="02040502050505030304" pitchFamily="18" charset="0"/>
              </a:rPr>
              <a:t>prudentes</a:t>
            </a:r>
            <a:r>
              <a:rPr lang="en-US" dirty="0">
                <a:latin typeface="Palatino Linotype" panose="02040502050505030304" pitchFamily="18" charset="0"/>
              </a:rPr>
              <a:t>, Libro </a:t>
            </a:r>
            <a:r>
              <a:rPr lang="en-US" dirty="0" err="1">
                <a:latin typeface="Palatino Linotype" panose="02040502050505030304" pitchFamily="18" charset="0"/>
              </a:rPr>
              <a:t>IV,Cap</a:t>
            </a:r>
            <a:r>
              <a:rPr lang="en-US" dirty="0">
                <a:latin typeface="Palatino Linotype" panose="02040502050505030304" pitchFamily="18" charset="0"/>
              </a:rPr>
              <a:t>. XLV, Lerida, 1658</a:t>
            </a:r>
            <a:endParaRPr lang="en-IL" dirty="0">
              <a:latin typeface="Palatino Linotype" panose="02040502050505030304" pitchFamily="18" charset="0"/>
            </a:endParaRPr>
          </a:p>
        </p:txBody>
      </p:sp>
      <p:sp>
        <p:nvSpPr>
          <p:cNvPr id="10" name="TextBox 9">
            <a:extLst>
              <a:ext uri="{FF2B5EF4-FFF2-40B4-BE49-F238E27FC236}">
                <a16:creationId xmlns:a16="http://schemas.microsoft.com/office/drawing/2014/main" id="{EACB05BE-375A-DFA0-1E05-ED6EB08C9BE5}"/>
              </a:ext>
            </a:extLst>
          </p:cNvPr>
          <p:cNvSpPr txBox="1"/>
          <p:nvPr/>
        </p:nvSpPr>
        <p:spPr>
          <a:xfrm>
            <a:off x="303623" y="2374377"/>
            <a:ext cx="6096000" cy="646331"/>
          </a:xfrm>
          <a:prstGeom prst="rect">
            <a:avLst/>
          </a:prstGeom>
          <a:noFill/>
        </p:spPr>
        <p:txBody>
          <a:bodyPr wrap="square">
            <a:spAutoFit/>
          </a:bodyPr>
          <a:lstStyle/>
          <a:p>
            <a:r>
              <a:rPr lang="en-US" b="1" dirty="0">
                <a:latin typeface="Palatino Linotype" panose="02040502050505030304" pitchFamily="18" charset="0"/>
              </a:rPr>
              <a:t>On Exactitude in Science Jorge Luis Borges, Collected Fictions</a:t>
            </a:r>
            <a:r>
              <a:rPr lang="en-US" dirty="0">
                <a:latin typeface="Palatino Linotype" panose="02040502050505030304" pitchFamily="18" charset="0"/>
              </a:rPr>
              <a:t>, translated by Andrew Hurley.</a:t>
            </a:r>
            <a:endParaRPr lang="en-IL" dirty="0">
              <a:latin typeface="Palatino Linotype" panose="02040502050505030304" pitchFamily="18" charset="0"/>
            </a:endParaRPr>
          </a:p>
        </p:txBody>
      </p:sp>
      <p:sp>
        <p:nvSpPr>
          <p:cNvPr id="11" name="TextBox 10">
            <a:extLst>
              <a:ext uri="{FF2B5EF4-FFF2-40B4-BE49-F238E27FC236}">
                <a16:creationId xmlns:a16="http://schemas.microsoft.com/office/drawing/2014/main" id="{62E6B4AC-12A5-0FEA-2E3E-603E1CBDC1C9}"/>
              </a:ext>
            </a:extLst>
          </p:cNvPr>
          <p:cNvSpPr txBox="1"/>
          <p:nvPr/>
        </p:nvSpPr>
        <p:spPr>
          <a:xfrm>
            <a:off x="462119" y="1023039"/>
            <a:ext cx="5005798" cy="369332"/>
          </a:xfrm>
          <a:prstGeom prst="rect">
            <a:avLst/>
          </a:prstGeom>
          <a:noFill/>
        </p:spPr>
        <p:txBody>
          <a:bodyPr wrap="square" rtlCol="0">
            <a:spAutoFit/>
          </a:bodyPr>
          <a:lstStyle/>
          <a:p>
            <a:r>
              <a:rPr lang="en-US" b="1" dirty="0"/>
              <a:t>Indeed. We would not want them to be perfect!</a:t>
            </a:r>
            <a:endParaRPr lang="en-IL" b="1" dirty="0"/>
          </a:p>
        </p:txBody>
      </p:sp>
      <p:sp>
        <p:nvSpPr>
          <p:cNvPr id="12" name="TextBox 11">
            <a:extLst>
              <a:ext uri="{FF2B5EF4-FFF2-40B4-BE49-F238E27FC236}">
                <a16:creationId xmlns:a16="http://schemas.microsoft.com/office/drawing/2014/main" id="{47692456-4BB1-ED61-03A6-BE84001A9E41}"/>
              </a:ext>
            </a:extLst>
          </p:cNvPr>
          <p:cNvSpPr txBox="1"/>
          <p:nvPr/>
        </p:nvSpPr>
        <p:spPr>
          <a:xfrm>
            <a:off x="462119" y="1514042"/>
            <a:ext cx="5005798" cy="369332"/>
          </a:xfrm>
          <a:prstGeom prst="rect">
            <a:avLst/>
          </a:prstGeom>
          <a:noFill/>
        </p:spPr>
        <p:txBody>
          <a:bodyPr wrap="square" rtlCol="0">
            <a:spAutoFit/>
          </a:bodyPr>
          <a:lstStyle/>
          <a:p>
            <a:r>
              <a:rPr lang="en-US" b="1" dirty="0"/>
              <a:t>We need them to be wrong in the right way?</a:t>
            </a:r>
            <a:endParaRPr lang="en-IL" b="1" dirty="0"/>
          </a:p>
        </p:txBody>
      </p:sp>
    </p:spTree>
    <p:extLst>
      <p:ext uri="{BB962C8B-B14F-4D97-AF65-F5344CB8AC3E}">
        <p14:creationId xmlns:p14="http://schemas.microsoft.com/office/powerpoint/2010/main" val="544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7"/>
                </p:tgtEl>
              </p:cMediaNode>
            </p:video>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7"/>
                                        </p:tgtEl>
                                      </p:cBhvr>
                                    </p:cmd>
                                  </p:childTnLst>
                                </p:cTn>
                              </p:par>
                            </p:childTnLst>
                          </p:cTn>
                        </p:par>
                      </p:childTnLst>
                    </p:cTn>
                  </p:par>
                </p:childTnLst>
              </p:cTn>
              <p:nextCondLst>
                <p:cond evt="onClick" delay="0">
                  <p:tgtEl>
                    <p:spTgt spid="7"/>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60FF-CA0F-D8AD-ABA7-C4B1A7076498}"/>
              </a:ext>
            </a:extLst>
          </p:cNvPr>
          <p:cNvSpPr>
            <a:spLocks noGrp="1"/>
          </p:cNvSpPr>
          <p:nvPr>
            <p:ph type="title"/>
          </p:nvPr>
        </p:nvSpPr>
        <p:spPr/>
        <p:txBody>
          <a:bodyPr/>
          <a:lstStyle/>
          <a:p>
            <a:r>
              <a:rPr lang="en-US" dirty="0"/>
              <a:t>Some models are useful</a:t>
            </a:r>
            <a:endParaRPr lang="en-IL" dirty="0"/>
          </a:p>
        </p:txBody>
      </p:sp>
      <p:sp>
        <p:nvSpPr>
          <p:cNvPr id="3" name="Content Placeholder 2">
            <a:extLst>
              <a:ext uri="{FF2B5EF4-FFF2-40B4-BE49-F238E27FC236}">
                <a16:creationId xmlns:a16="http://schemas.microsoft.com/office/drawing/2014/main" id="{18390F0B-55CE-92F0-A33B-1BE428BBAB1E}"/>
              </a:ext>
            </a:extLst>
          </p:cNvPr>
          <p:cNvSpPr>
            <a:spLocks noGrp="1"/>
          </p:cNvSpPr>
          <p:nvPr>
            <p:ph idx="1"/>
          </p:nvPr>
        </p:nvSpPr>
        <p:spPr>
          <a:xfrm>
            <a:off x="838200" y="1825625"/>
            <a:ext cx="6047792" cy="4351338"/>
          </a:xfrm>
        </p:spPr>
        <p:txBody>
          <a:bodyPr/>
          <a:lstStyle/>
          <a:p>
            <a:r>
              <a:rPr lang="en-US" dirty="0"/>
              <a:t>So what can they be useful for?</a:t>
            </a:r>
          </a:p>
          <a:p>
            <a:pPr lvl="1"/>
            <a:r>
              <a:rPr lang="en-US" dirty="0"/>
              <a:t>Hypothesis testing</a:t>
            </a:r>
          </a:p>
          <a:p>
            <a:pPr lvl="1"/>
            <a:r>
              <a:rPr lang="en-US" dirty="0"/>
              <a:t>Prediction</a:t>
            </a:r>
          </a:p>
          <a:p>
            <a:pPr lvl="1"/>
            <a:r>
              <a:rPr lang="en-US" dirty="0"/>
              <a:t>Interpretation</a:t>
            </a:r>
          </a:p>
          <a:p>
            <a:r>
              <a:rPr lang="en-US" dirty="0"/>
              <a:t>Different uses, different goals</a:t>
            </a:r>
          </a:p>
          <a:p>
            <a:pPr lvl="1"/>
            <a:endParaRPr lang="en-IL" dirty="0"/>
          </a:p>
        </p:txBody>
      </p:sp>
      <p:sp>
        <p:nvSpPr>
          <p:cNvPr id="4" name="Slide Number Placeholder 3">
            <a:extLst>
              <a:ext uri="{FF2B5EF4-FFF2-40B4-BE49-F238E27FC236}">
                <a16:creationId xmlns:a16="http://schemas.microsoft.com/office/drawing/2014/main" id="{C7EA20B6-1CD9-14FD-B362-72E24A60670D}"/>
              </a:ext>
            </a:extLst>
          </p:cNvPr>
          <p:cNvSpPr>
            <a:spLocks noGrp="1"/>
          </p:cNvSpPr>
          <p:nvPr>
            <p:ph type="sldNum" sz="quarter" idx="12"/>
          </p:nvPr>
        </p:nvSpPr>
        <p:spPr/>
        <p:txBody>
          <a:bodyPr/>
          <a:lstStyle/>
          <a:p>
            <a:fld id="{E0DC7AD3-7C2E-418B-8082-788996B615FB}" type="slidenum">
              <a:rPr lang="en-GB" smtClean="0"/>
              <a:t>5</a:t>
            </a:fld>
            <a:endParaRPr lang="en-GB"/>
          </a:p>
        </p:txBody>
      </p:sp>
      <p:pic>
        <p:nvPicPr>
          <p:cNvPr id="1026" name="Picture 2">
            <a:extLst>
              <a:ext uri="{FF2B5EF4-FFF2-40B4-BE49-F238E27FC236}">
                <a16:creationId xmlns:a16="http://schemas.microsoft.com/office/drawing/2014/main" id="{27135AD5-F2C7-92CC-E4A5-D9DCAA9CB9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8005666" y="672679"/>
            <a:ext cx="3675094" cy="551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0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3101-2F67-C3D8-5E63-9D1B1C152A7E}"/>
              </a:ext>
            </a:extLst>
          </p:cNvPr>
          <p:cNvSpPr>
            <a:spLocks noGrp="1"/>
          </p:cNvSpPr>
          <p:nvPr>
            <p:ph type="title"/>
          </p:nvPr>
        </p:nvSpPr>
        <p:spPr>
          <a:xfrm>
            <a:off x="838200" y="365125"/>
            <a:ext cx="4769498" cy="1325563"/>
          </a:xfrm>
        </p:spPr>
        <p:txBody>
          <a:bodyPr/>
          <a:lstStyle/>
          <a:p>
            <a:r>
              <a:rPr lang="en-US" dirty="0"/>
              <a:t>Theory building</a:t>
            </a:r>
            <a:endParaRPr lang="en-IL" dirty="0"/>
          </a:p>
        </p:txBody>
      </p:sp>
      <p:sp>
        <p:nvSpPr>
          <p:cNvPr id="3" name="Content Placeholder 2">
            <a:extLst>
              <a:ext uri="{FF2B5EF4-FFF2-40B4-BE49-F238E27FC236}">
                <a16:creationId xmlns:a16="http://schemas.microsoft.com/office/drawing/2014/main" id="{8730BEA2-3917-0D50-F4C2-40C8284C8A15}"/>
              </a:ext>
            </a:extLst>
          </p:cNvPr>
          <p:cNvSpPr>
            <a:spLocks noGrp="1"/>
          </p:cNvSpPr>
          <p:nvPr>
            <p:ph idx="1"/>
          </p:nvPr>
        </p:nvSpPr>
        <p:spPr>
          <a:xfrm>
            <a:off x="838200" y="1604865"/>
            <a:ext cx="7661988" cy="4572098"/>
          </a:xfrm>
        </p:spPr>
        <p:txBody>
          <a:bodyPr>
            <a:normAutofit lnSpcReduction="10000"/>
          </a:bodyPr>
          <a:lstStyle/>
          <a:p>
            <a:r>
              <a:rPr lang="en-US" dirty="0"/>
              <a:t>Models underlie our understanding</a:t>
            </a:r>
          </a:p>
          <a:p>
            <a:pPr lvl="1"/>
            <a:r>
              <a:rPr lang="en-US" dirty="0"/>
              <a:t>Especially scientific understanding</a:t>
            </a:r>
          </a:p>
          <a:p>
            <a:r>
              <a:rPr lang="en-US" dirty="0"/>
              <a:t>Reflect important truths about reality</a:t>
            </a:r>
          </a:p>
          <a:p>
            <a:r>
              <a:rPr lang="en-US" dirty="0"/>
              <a:t>Better models reflect important parts</a:t>
            </a:r>
          </a:p>
          <a:p>
            <a:pPr lvl="1"/>
            <a:r>
              <a:rPr lang="en-US" dirty="0"/>
              <a:t>More faithfully</a:t>
            </a:r>
          </a:p>
          <a:p>
            <a:endParaRPr lang="en-US" dirty="0"/>
          </a:p>
          <a:p>
            <a:r>
              <a:rPr lang="en-US" dirty="0"/>
              <a:t>A good model must be:</a:t>
            </a:r>
          </a:p>
          <a:p>
            <a:pPr lvl="1"/>
            <a:r>
              <a:rPr lang="en-US" dirty="0"/>
              <a:t>Interpretable</a:t>
            </a:r>
          </a:p>
          <a:p>
            <a:pPr lvl="1"/>
            <a:r>
              <a:rPr lang="en-US" dirty="0"/>
              <a:t>Meaningful</a:t>
            </a:r>
          </a:p>
          <a:p>
            <a:pPr lvl="1"/>
            <a:r>
              <a:rPr lang="en-US" dirty="0"/>
              <a:t>Generalizable</a:t>
            </a:r>
          </a:p>
          <a:p>
            <a:r>
              <a:rPr lang="en-US" dirty="0"/>
              <a:t>Science is: accepting good enough models</a:t>
            </a:r>
          </a:p>
          <a:p>
            <a:pPr lvl="1"/>
            <a:endParaRPr lang="en-IL" dirty="0"/>
          </a:p>
        </p:txBody>
      </p:sp>
      <p:sp>
        <p:nvSpPr>
          <p:cNvPr id="4" name="Slide Number Placeholder 3">
            <a:extLst>
              <a:ext uri="{FF2B5EF4-FFF2-40B4-BE49-F238E27FC236}">
                <a16:creationId xmlns:a16="http://schemas.microsoft.com/office/drawing/2014/main" id="{7BD60615-7B64-18C2-5BF4-7BED130FB3FD}"/>
              </a:ext>
            </a:extLst>
          </p:cNvPr>
          <p:cNvSpPr>
            <a:spLocks noGrp="1"/>
          </p:cNvSpPr>
          <p:nvPr>
            <p:ph type="sldNum" sz="quarter" idx="12"/>
          </p:nvPr>
        </p:nvSpPr>
        <p:spPr/>
        <p:txBody>
          <a:bodyPr/>
          <a:lstStyle/>
          <a:p>
            <a:fld id="{E0DC7AD3-7C2E-418B-8082-788996B615FB}" type="slidenum">
              <a:rPr lang="en-GB" smtClean="0"/>
              <a:t>6</a:t>
            </a:fld>
            <a:endParaRPr lang="en-GB"/>
          </a:p>
        </p:txBody>
      </p:sp>
      <p:pic>
        <p:nvPicPr>
          <p:cNvPr id="6" name="Picture 5">
            <a:extLst>
              <a:ext uri="{FF2B5EF4-FFF2-40B4-BE49-F238E27FC236}">
                <a16:creationId xmlns:a16="http://schemas.microsoft.com/office/drawing/2014/main" id="{9DE601D7-858D-F010-BC42-B01BF714371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500189" y="556338"/>
            <a:ext cx="3392456" cy="5088686"/>
          </a:xfrm>
          <a:prstGeom prst="rect">
            <a:avLst/>
          </a:prstGeom>
        </p:spPr>
      </p:pic>
    </p:spTree>
    <p:extLst>
      <p:ext uri="{BB962C8B-B14F-4D97-AF65-F5344CB8AC3E}">
        <p14:creationId xmlns:p14="http://schemas.microsoft.com/office/powerpoint/2010/main" val="400314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21ACC-134A-E9A2-6257-39701675D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A00B5-9B25-DFE0-D424-3DF29828AEF5}"/>
              </a:ext>
            </a:extLst>
          </p:cNvPr>
          <p:cNvSpPr>
            <a:spLocks noGrp="1"/>
          </p:cNvSpPr>
          <p:nvPr>
            <p:ph type="title"/>
          </p:nvPr>
        </p:nvSpPr>
        <p:spPr/>
        <p:txBody>
          <a:bodyPr/>
          <a:lstStyle/>
          <a:p>
            <a:r>
              <a:rPr lang="en-US" dirty="0"/>
              <a:t>Hypothesis testing</a:t>
            </a:r>
            <a:endParaRPr lang="en-IL" dirty="0"/>
          </a:p>
        </p:txBody>
      </p:sp>
      <p:sp>
        <p:nvSpPr>
          <p:cNvPr id="3" name="Content Placeholder 2">
            <a:extLst>
              <a:ext uri="{FF2B5EF4-FFF2-40B4-BE49-F238E27FC236}">
                <a16:creationId xmlns:a16="http://schemas.microsoft.com/office/drawing/2014/main" id="{AEF51F61-EBDD-CA65-F5E4-E2835FFD5C67}"/>
              </a:ext>
            </a:extLst>
          </p:cNvPr>
          <p:cNvSpPr>
            <a:spLocks noGrp="1"/>
          </p:cNvSpPr>
          <p:nvPr>
            <p:ph idx="1"/>
          </p:nvPr>
        </p:nvSpPr>
        <p:spPr>
          <a:xfrm>
            <a:off x="838200" y="3638939"/>
            <a:ext cx="10515600" cy="2538024"/>
          </a:xfrm>
        </p:spPr>
        <p:txBody>
          <a:bodyPr>
            <a:normAutofit fontScale="92500" lnSpcReduction="20000"/>
          </a:bodyPr>
          <a:lstStyle/>
          <a:p>
            <a:r>
              <a:rPr lang="en-US" dirty="0"/>
              <a:t>Karl Popper </a:t>
            </a:r>
            <a:r>
              <a:rPr lang="en-US" i="1" dirty="0"/>
              <a:t>The Logic of Scientific Discovery</a:t>
            </a:r>
            <a:r>
              <a:rPr lang="en-US" dirty="0"/>
              <a:t> 1934</a:t>
            </a:r>
          </a:p>
          <a:p>
            <a:pPr lvl="1"/>
            <a:r>
              <a:rPr lang="en-US" dirty="0"/>
              <a:t>Scientific theories can’t be proven, but only falsified</a:t>
            </a:r>
          </a:p>
          <a:p>
            <a:r>
              <a:rPr lang="en-US" dirty="0"/>
              <a:t>Practically this lead to:</a:t>
            </a:r>
          </a:p>
          <a:p>
            <a:pPr lvl="1"/>
            <a:r>
              <a:rPr lang="en-US" dirty="0"/>
              <a:t>Progress through falsifying simplistic theories</a:t>
            </a:r>
          </a:p>
          <a:p>
            <a:pPr lvl="1"/>
            <a:r>
              <a:rPr lang="en-US" dirty="0"/>
              <a:t>Statistical tests to reject simple theories</a:t>
            </a:r>
          </a:p>
          <a:p>
            <a:pPr lvl="2"/>
            <a:r>
              <a:rPr lang="en-US" dirty="0"/>
              <a:t>No different / no effect / no influence</a:t>
            </a:r>
          </a:p>
          <a:p>
            <a:r>
              <a:rPr lang="en-US" dirty="0"/>
              <a:t>Science is: rejecting bad models</a:t>
            </a:r>
          </a:p>
          <a:p>
            <a:pPr lvl="1"/>
            <a:endParaRPr lang="en-IL" dirty="0"/>
          </a:p>
        </p:txBody>
      </p:sp>
      <p:sp>
        <p:nvSpPr>
          <p:cNvPr id="4" name="Slide Number Placeholder 3">
            <a:extLst>
              <a:ext uri="{FF2B5EF4-FFF2-40B4-BE49-F238E27FC236}">
                <a16:creationId xmlns:a16="http://schemas.microsoft.com/office/drawing/2014/main" id="{2FAE450F-9184-9BFC-7BAE-8A4876CDA671}"/>
              </a:ext>
            </a:extLst>
          </p:cNvPr>
          <p:cNvSpPr>
            <a:spLocks noGrp="1"/>
          </p:cNvSpPr>
          <p:nvPr>
            <p:ph type="sldNum" sz="quarter" idx="12"/>
          </p:nvPr>
        </p:nvSpPr>
        <p:spPr/>
        <p:txBody>
          <a:bodyPr/>
          <a:lstStyle/>
          <a:p>
            <a:fld id="{E0DC7AD3-7C2E-418B-8082-788996B615FB}" type="slidenum">
              <a:rPr lang="en-GB" smtClean="0"/>
              <a:t>7</a:t>
            </a:fld>
            <a:endParaRPr lang="en-GB"/>
          </a:p>
        </p:txBody>
      </p:sp>
      <p:pic>
        <p:nvPicPr>
          <p:cNvPr id="2050" name="Picture 2" descr="Karl Popper “The game of science is, in principle, without end ...">
            <a:extLst>
              <a:ext uri="{FF2B5EF4-FFF2-40B4-BE49-F238E27FC236}">
                <a16:creationId xmlns:a16="http://schemas.microsoft.com/office/drawing/2014/main" id="{F666ADBB-46E5-6463-9230-3884878F1E3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50665" y="297284"/>
            <a:ext cx="5588192" cy="313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5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C0E4-9BA7-C880-3AE9-E059633E7D24}"/>
              </a:ext>
            </a:extLst>
          </p:cNvPr>
          <p:cNvSpPr>
            <a:spLocks noGrp="1"/>
          </p:cNvSpPr>
          <p:nvPr>
            <p:ph type="title"/>
          </p:nvPr>
        </p:nvSpPr>
        <p:spPr/>
        <p:txBody>
          <a:bodyPr/>
          <a:lstStyle/>
          <a:p>
            <a:r>
              <a:rPr lang="en-US" dirty="0"/>
              <a:t>Prediction</a:t>
            </a:r>
            <a:endParaRPr lang="en-IL" dirty="0"/>
          </a:p>
        </p:txBody>
      </p:sp>
      <p:sp>
        <p:nvSpPr>
          <p:cNvPr id="3" name="Content Placeholder 2">
            <a:extLst>
              <a:ext uri="{FF2B5EF4-FFF2-40B4-BE49-F238E27FC236}">
                <a16:creationId xmlns:a16="http://schemas.microsoft.com/office/drawing/2014/main" id="{955F6764-BD24-AC0D-A013-D547032C40C2}"/>
              </a:ext>
            </a:extLst>
          </p:cNvPr>
          <p:cNvSpPr>
            <a:spLocks noGrp="1"/>
          </p:cNvSpPr>
          <p:nvPr>
            <p:ph idx="1"/>
          </p:nvPr>
        </p:nvSpPr>
        <p:spPr>
          <a:xfrm>
            <a:off x="838200" y="1825625"/>
            <a:ext cx="6642370" cy="4351338"/>
          </a:xfrm>
        </p:spPr>
        <p:txBody>
          <a:bodyPr>
            <a:normAutofit lnSpcReduction="10000"/>
          </a:bodyPr>
          <a:lstStyle/>
          <a:p>
            <a:r>
              <a:rPr lang="en-US" dirty="0"/>
              <a:t>Up until the 1970s</a:t>
            </a:r>
          </a:p>
          <a:p>
            <a:pPr lvl="1"/>
            <a:r>
              <a:rPr lang="en-US" dirty="0"/>
              <a:t>Focus on finding ‘true’ parameter values</a:t>
            </a:r>
          </a:p>
          <a:p>
            <a:pPr lvl="1"/>
            <a:r>
              <a:rPr lang="en-US" dirty="0"/>
              <a:t>Focus on hypothesis testing</a:t>
            </a:r>
          </a:p>
          <a:p>
            <a:r>
              <a:rPr lang="en-US" dirty="0"/>
              <a:t>1970s: The link through information theory</a:t>
            </a:r>
          </a:p>
          <a:p>
            <a:pPr lvl="1"/>
            <a:r>
              <a:rPr lang="en-US" dirty="0"/>
              <a:t>Find the model ‘closest’ to the true model</a:t>
            </a:r>
          </a:p>
          <a:p>
            <a:pPr lvl="1"/>
            <a:r>
              <a:rPr lang="en-US" dirty="0"/>
              <a:t>Notice connection to predictive accuracy</a:t>
            </a:r>
          </a:p>
          <a:p>
            <a:r>
              <a:rPr lang="en-US" dirty="0"/>
              <a:t>1980s: The prediction revolution</a:t>
            </a:r>
          </a:p>
          <a:p>
            <a:pPr lvl="1"/>
            <a:r>
              <a:rPr lang="en-US" dirty="0"/>
              <a:t>Mervyn Stone 1983</a:t>
            </a:r>
          </a:p>
          <a:p>
            <a:pPr lvl="1"/>
            <a:r>
              <a:rPr lang="en-US" dirty="0"/>
              <a:t>A.P. Dawid 1984</a:t>
            </a:r>
          </a:p>
          <a:p>
            <a:pPr lvl="1"/>
            <a:r>
              <a:rPr lang="en-US" dirty="0"/>
              <a:t>Under the best model, future data is likely</a:t>
            </a:r>
          </a:p>
          <a:p>
            <a:r>
              <a:rPr lang="en-US" dirty="0"/>
              <a:t>Science is: comparing candidate models</a:t>
            </a:r>
          </a:p>
        </p:txBody>
      </p:sp>
      <p:sp>
        <p:nvSpPr>
          <p:cNvPr id="4" name="Slide Number Placeholder 3">
            <a:extLst>
              <a:ext uri="{FF2B5EF4-FFF2-40B4-BE49-F238E27FC236}">
                <a16:creationId xmlns:a16="http://schemas.microsoft.com/office/drawing/2014/main" id="{A6007AAD-16FF-F518-1190-0A0212E4E525}"/>
              </a:ext>
            </a:extLst>
          </p:cNvPr>
          <p:cNvSpPr>
            <a:spLocks noGrp="1"/>
          </p:cNvSpPr>
          <p:nvPr>
            <p:ph type="sldNum" sz="quarter" idx="12"/>
          </p:nvPr>
        </p:nvSpPr>
        <p:spPr/>
        <p:txBody>
          <a:bodyPr/>
          <a:lstStyle/>
          <a:p>
            <a:fld id="{E0DC7AD3-7C2E-418B-8082-788996B615FB}" type="slidenum">
              <a:rPr lang="en-GB" smtClean="0"/>
              <a:t>8</a:t>
            </a:fld>
            <a:endParaRPr lang="en-GB"/>
          </a:p>
        </p:txBody>
      </p:sp>
    </p:spTree>
    <p:extLst>
      <p:ext uri="{BB962C8B-B14F-4D97-AF65-F5344CB8AC3E}">
        <p14:creationId xmlns:p14="http://schemas.microsoft.com/office/powerpoint/2010/main" val="115966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C07E-7C00-8F09-7AE0-9189E2CCFB5A}"/>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0C2C4C5F-BC2B-CAE4-CA7E-4BC2927862FE}"/>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AAE510EC-6A9E-3369-EC68-ED6F428C42AB}"/>
              </a:ext>
            </a:extLst>
          </p:cNvPr>
          <p:cNvSpPr>
            <a:spLocks noGrp="1"/>
          </p:cNvSpPr>
          <p:nvPr>
            <p:ph type="sldNum" sz="quarter" idx="12"/>
          </p:nvPr>
        </p:nvSpPr>
        <p:spPr/>
        <p:txBody>
          <a:bodyPr/>
          <a:lstStyle/>
          <a:p>
            <a:fld id="{E0DC7AD3-7C2E-418B-8082-788996B615FB}" type="slidenum">
              <a:rPr lang="en-GB" smtClean="0"/>
              <a:t>9</a:t>
            </a:fld>
            <a:endParaRPr lang="en-GB"/>
          </a:p>
        </p:txBody>
      </p:sp>
    </p:spTree>
    <p:extLst>
      <p:ext uri="{BB962C8B-B14F-4D97-AF65-F5344CB8AC3E}">
        <p14:creationId xmlns:p14="http://schemas.microsoft.com/office/powerpoint/2010/main" val="46422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15638</TotalTime>
  <Words>696</Words>
  <Application>Microsoft Office PowerPoint</Application>
  <PresentationFormat>Widescreen</PresentationFormat>
  <Paragraphs>125</Paragraphs>
  <Slides>21</Slides>
  <Notes>0</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Palatino Linotype</vt:lpstr>
      <vt:lpstr>Office Theme</vt:lpstr>
      <vt:lpstr>Equation</vt:lpstr>
      <vt:lpstr>Statistics 367-1-4361 Hierarchical Models</vt:lpstr>
      <vt:lpstr>PowerPoint Presentation</vt:lpstr>
      <vt:lpstr>PowerPoint Presentation</vt:lpstr>
      <vt:lpstr>All models are wrong</vt:lpstr>
      <vt:lpstr>Some models are useful</vt:lpstr>
      <vt:lpstr>Theory building</vt:lpstr>
      <vt:lpstr>Hypothesis testing</vt:lpstr>
      <vt:lpstr>Prediction</vt:lpstr>
      <vt:lpstr>What makes a good model?</vt:lpstr>
      <vt:lpstr>PowerPoint Presentation</vt:lpstr>
      <vt:lpstr>Reminder: Using the HDI and the ROPE</vt:lpstr>
      <vt:lpstr>HDI and ROPE as model comparison</vt:lpstr>
      <vt:lpstr>PowerPoint Presentation</vt:lpstr>
      <vt:lpstr>Occam’s razor</vt:lpstr>
      <vt:lpstr>Some data</vt:lpstr>
      <vt:lpstr>A model that underfits</vt:lpstr>
      <vt:lpstr>A model that overfits</vt:lpstr>
      <vt:lpstr>A model that balances overfitting and underfitting?</vt:lpstr>
      <vt:lpstr>Coefficient of determination</vt:lpstr>
      <vt:lpstr>R^2 increases with the number of parameters</vt:lpstr>
      <vt:lpstr>Criteria for a good model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Analysis 367-2-5461</dc:title>
  <dc:creator>Opher Donchin</dc:creator>
  <cp:lastModifiedBy>Opher Donchin</cp:lastModifiedBy>
  <cp:revision>117</cp:revision>
  <cp:lastPrinted>2025-04-11T17:24:46Z</cp:lastPrinted>
  <dcterms:created xsi:type="dcterms:W3CDTF">2016-03-07T06:16:50Z</dcterms:created>
  <dcterms:modified xsi:type="dcterms:W3CDTF">2025-05-05T11:57:27Z</dcterms:modified>
</cp:coreProperties>
</file>