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513" r:id="rId3"/>
    <p:sldId id="681" r:id="rId4"/>
    <p:sldId id="688" r:id="rId5"/>
    <p:sldId id="689" r:id="rId6"/>
    <p:sldId id="690" r:id="rId7"/>
    <p:sldId id="691" r:id="rId8"/>
    <p:sldId id="692" r:id="rId9"/>
    <p:sldId id="693" r:id="rId10"/>
    <p:sldId id="694" r:id="rId11"/>
    <p:sldId id="695" r:id="rId12"/>
    <p:sldId id="696" r:id="rId13"/>
    <p:sldId id="697" r:id="rId14"/>
    <p:sldId id="698" r:id="rId15"/>
    <p:sldId id="682" r:id="rId16"/>
    <p:sldId id="699" r:id="rId17"/>
    <p:sldId id="700" r:id="rId18"/>
    <p:sldId id="701" r:id="rId19"/>
    <p:sldId id="702" r:id="rId20"/>
    <p:sldId id="703" r:id="rId21"/>
    <p:sldId id="704" r:id="rId22"/>
    <p:sldId id="705" r:id="rId23"/>
    <p:sldId id="683" r:id="rId24"/>
    <p:sldId id="706" r:id="rId25"/>
    <p:sldId id="707" r:id="rId26"/>
    <p:sldId id="708" r:id="rId27"/>
    <p:sldId id="710" r:id="rId28"/>
    <p:sldId id="711" r:id="rId29"/>
    <p:sldId id="712" r:id="rId30"/>
    <p:sldId id="713" r:id="rId31"/>
    <p:sldId id="709" r:id="rId32"/>
    <p:sldId id="714" r:id="rId33"/>
    <p:sldId id="684" r:id="rId34"/>
    <p:sldId id="685" r:id="rId35"/>
    <p:sldId id="686" r:id="rId36"/>
    <p:sldId id="687" r:id="rId3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1801BF"/>
    <a:srgbClr val="FE18FE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12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11/04/2025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A8F5-E68A-4115-9C25-E96C286CB03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65654-1D4B-4B33-B8CE-F5581D9C13AC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3557C-D1F8-4213-9381-806C9A51FC91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202B-C763-46C3-A636-9DFD853B4605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81E87C-49EE-449B-BBE1-C8D9F03709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2DF79F-283F-4921-8EFE-03DC0706D5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6B75B-49C2-4C52-A9AA-29208F1CA2A2}" type="datetime1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8CB34-9D44-4B11-81FA-362E39680C1C}" type="datetime1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EA9AC-502E-4271-B4D2-4510E701B0BB}" type="datetime1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FC0ED-09ED-410F-BE71-C5A0E5CAF45C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4F426-D937-485B-A737-9052C677CC14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9E2CA-F4BC-40A0-B78C-A9A7478F92E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13.png"/><Relationship Id="rId7" Type="http://schemas.openxmlformats.org/officeDocument/2006/relationships/image" Target="../media/image13.w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6.bin"/><Relationship Id="rId4" Type="http://schemas.openxmlformats.org/officeDocument/2006/relationships/oleObject" Target="../embeddings/oleObject3.bin"/><Relationship Id="rId9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6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9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1.png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36.wmf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oleObject" Target="../embeddings/oleObject13.bin"/><Relationship Id="rId5" Type="http://schemas.openxmlformats.org/officeDocument/2006/relationships/image" Target="../media/image32.wmf"/><Relationship Id="rId10" Type="http://schemas.openxmlformats.org/officeDocument/2006/relationships/image" Target="../media/image35.wmf"/><Relationship Id="rId4" Type="http://schemas.openxmlformats.org/officeDocument/2006/relationships/oleObject" Target="../embeddings/oleObject10.bin"/><Relationship Id="rId9" Type="http://schemas.openxmlformats.org/officeDocument/2006/relationships/oleObject" Target="../embeddings/oleObject12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image" Target="../media/image38.png"/><Relationship Id="rId7" Type="http://schemas.openxmlformats.org/officeDocument/2006/relationships/oleObject" Target="../embeddings/oleObject15.bin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2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14.bin"/><Relationship Id="rId7" Type="http://schemas.openxmlformats.org/officeDocument/2006/relationships/image" Target="../media/image34.wmf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39.png"/><Relationship Id="rId4" Type="http://schemas.openxmlformats.org/officeDocument/2006/relationships/image" Target="../media/image32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Statistics</a:t>
            </a:r>
            <a:br>
              <a:rPr lang="en-US" dirty="0"/>
            </a:br>
            <a:r>
              <a:rPr lang="en-US" dirty="0"/>
              <a:t>367-1-4361</a:t>
            </a:r>
            <a:br>
              <a:rPr lang="en-US" dirty="0"/>
            </a:br>
            <a:r>
              <a:rPr lang="en-US" dirty="0"/>
              <a:t>Hierarchical Models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C0A5E-5A97-E5F4-2CA1-5DEC00D3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018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Compre</a:t>
            </a:r>
            <a:r>
              <a:rPr lang="en-US" dirty="0"/>
              <a:t> the results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30813-72BE-0487-8B84-974BB89D5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3385"/>
            <a:ext cx="10515600" cy="97355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Partial pooling:</a:t>
            </a:r>
          </a:p>
          <a:p>
            <a:pPr lvl="1"/>
            <a:r>
              <a:rPr lang="en-US" dirty="0"/>
              <a:t>More narrow HDIs</a:t>
            </a:r>
          </a:p>
          <a:p>
            <a:pPr lvl="1"/>
            <a:r>
              <a:rPr lang="en-US" dirty="0"/>
              <a:t>Closer together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A2654-A797-5D04-09FB-9F92A3D74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10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E9F535-0E0D-6F99-43C2-58C4E120316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3677" y="2027721"/>
            <a:ext cx="7074160" cy="47606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8BC107-6465-0C0F-7C33-E0373833662B}"/>
              </a:ext>
            </a:extLst>
          </p:cNvPr>
          <p:cNvSpPr txBox="1"/>
          <p:nvPr/>
        </p:nvSpPr>
        <p:spPr>
          <a:xfrm>
            <a:off x="5194818" y="1016987"/>
            <a:ext cx="66535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az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plot_forest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idatas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var_names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model_names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Unpooled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"Partial pooling"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</a:p>
          <a:p>
            <a:pPr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kind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ridgeplot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combined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457012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DA5B9-09F1-8E77-2BF1-B3971A815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Rewriting our models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DA62F-ABDC-EF1A-D097-E5A8FCA93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8533"/>
            <a:ext cx="10515600" cy="957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Colors for type of variable</a:t>
            </a:r>
          </a:p>
          <a:p>
            <a:r>
              <a:rPr lang="en-US" dirty="0"/>
              <a:t>Add the implicit parameters of the prior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D80F27-3EA6-79B2-F92E-ECCCA7C0C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11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01977F8C-A79F-204D-7F2F-2FDB6561D5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914795"/>
              </p:ext>
            </p:extLst>
          </p:nvPr>
        </p:nvGraphicFramePr>
        <p:xfrm>
          <a:off x="543215" y="2733125"/>
          <a:ext cx="3236912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533160" progId="Equation.DSMT4">
                  <p:embed/>
                </p:oleObj>
              </mc:Choice>
              <mc:Fallback>
                <p:oleObj name="Equation" r:id="rId2" imgW="1574640" imgH="533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3215" y="2733125"/>
                        <a:ext cx="3236912" cy="1098550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E6057ED-99B0-E465-A5DB-963934ABF2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8128768"/>
              </p:ext>
            </p:extLst>
          </p:nvPr>
        </p:nvGraphicFramePr>
        <p:xfrm>
          <a:off x="425740" y="4258421"/>
          <a:ext cx="529748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77960" imgH="304560" progId="Equation.DSMT4">
                  <p:embed/>
                </p:oleObj>
              </mc:Choice>
              <mc:Fallback>
                <p:oleObj name="Equation" r:id="rId4" imgW="257796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5740" y="4258421"/>
                        <a:ext cx="5297488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04F15A8-0838-1E89-3607-496DE4FE8697}"/>
              </a:ext>
            </a:extLst>
          </p:cNvPr>
          <p:cNvSpPr txBox="1"/>
          <p:nvPr/>
        </p:nvSpPr>
        <p:spPr>
          <a:xfrm>
            <a:off x="7961768" y="921787"/>
            <a:ext cx="1297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Constant</a:t>
            </a:r>
          </a:p>
          <a:p>
            <a:r>
              <a:rPr lang="en-US" sz="2000" b="1" dirty="0">
                <a:solidFill>
                  <a:srgbClr val="0000FF"/>
                </a:solidFill>
              </a:rPr>
              <a:t>Parameter</a:t>
            </a:r>
          </a:p>
          <a:p>
            <a:r>
              <a:rPr lang="en-US" sz="2000" b="1" dirty="0">
                <a:solidFill>
                  <a:srgbClr val="FE18FE"/>
                </a:solidFill>
              </a:rPr>
              <a:t>Data</a:t>
            </a:r>
            <a:endParaRPr lang="en-IL" sz="2000" b="1" dirty="0">
              <a:solidFill>
                <a:srgbClr val="FE18F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60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F896B-BA10-0E3D-DE00-92434E10B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C3619-1515-081D-E607-E3C350DCA8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a parameter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11C3619-1515-081D-E607-E3C350DCA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817E-8F1F-023C-0E6E-7702D80B4A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262"/>
                <a:ext cx="10515600" cy="11850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Factor the prior: definition of conditional probability</a:t>
                </a:r>
              </a:p>
              <a:p>
                <a:r>
                  <a:rPr lang="en-US" dirty="0"/>
                  <a:t>Also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doesn’t depend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: depends only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4817E-8F1F-023C-0E6E-7702D80B4A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262"/>
                <a:ext cx="10515600" cy="1185037"/>
              </a:xfrm>
              <a:blipFill>
                <a:blip r:embed="rId3"/>
                <a:stretch>
                  <a:fillRect l="-1043" t="-820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2C105-F41F-B152-5958-98A9A4751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12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747597-DB9E-4D6C-81BA-CDB31FC4A4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7438516"/>
              </p:ext>
            </p:extLst>
          </p:nvPr>
        </p:nvGraphicFramePr>
        <p:xfrm>
          <a:off x="533594" y="2674096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799920" progId="Equation.DSMT4">
                  <p:embed/>
                </p:oleObj>
              </mc:Choice>
              <mc:Fallback>
                <p:oleObj name="Equation" r:id="rId4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01977F8C-A79F-204D-7F2F-2FDB6561D5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3594" y="2674096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0EF65E9-8616-193F-B1EA-D36FBEAED8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3626484"/>
              </p:ext>
            </p:extLst>
          </p:nvPr>
        </p:nvGraphicFramePr>
        <p:xfrm>
          <a:off x="558800" y="4765675"/>
          <a:ext cx="6348413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085920" imgH="304560" progId="Equation.DSMT4">
                  <p:embed/>
                </p:oleObj>
              </mc:Choice>
              <mc:Fallback>
                <p:oleObj name="Equation" r:id="rId6" imgW="308592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9376FE5-25ED-E86A-798A-F5F9759625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8800" y="4765675"/>
                        <a:ext cx="6348413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BFFAE247-E741-A965-059D-4E18FCCFDA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9263161"/>
              </p:ext>
            </p:extLst>
          </p:nvPr>
        </p:nvGraphicFramePr>
        <p:xfrm>
          <a:off x="2703513" y="5392738"/>
          <a:ext cx="49911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25680" imgH="304560" progId="Equation.DSMT4">
                  <p:embed/>
                </p:oleObj>
              </mc:Choice>
              <mc:Fallback>
                <p:oleObj name="Equation" r:id="rId8" imgW="2425680" imgH="3045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57651C5E-DE56-075C-CAE0-3606CBBA9F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703513" y="5392738"/>
                        <a:ext cx="4991100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0155D7D5-D5CC-FE97-6E6E-1ADDA42453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28903283"/>
              </p:ext>
            </p:extLst>
          </p:nvPr>
        </p:nvGraphicFramePr>
        <p:xfrm>
          <a:off x="2716213" y="6083300"/>
          <a:ext cx="4624387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247840" imgH="304560" progId="Equation.DSMT4">
                  <p:embed/>
                </p:oleObj>
              </mc:Choice>
              <mc:Fallback>
                <p:oleObj name="Equation" r:id="rId10" imgW="2247840" imgH="3045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716213" y="6083300"/>
                        <a:ext cx="4624387" cy="627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5535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9828A-0730-291D-9AF0-DC4027D7F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04EE4-EF73-5980-2481-807768B25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6965"/>
          </a:xfrm>
        </p:spPr>
        <p:txBody>
          <a:bodyPr>
            <a:normAutofit fontScale="90000"/>
          </a:bodyPr>
          <a:lstStyle/>
          <a:p>
            <a:r>
              <a:rPr lang="en-US" dirty="0"/>
              <a:t>Hyperparameters and hyperpriors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78C26-AD9E-E4F8-CD8F-47187DB417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48532"/>
                <a:ext cx="10515600" cy="1185037"/>
              </a:xfrm>
            </p:spPr>
            <p:txBody>
              <a:bodyPr>
                <a:normAutofit fontScale="850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now called a hyperparameter</a:t>
                </a:r>
              </a:p>
              <a:p>
                <a:r>
                  <a:rPr lang="en-US" dirty="0"/>
                  <a:t>The prior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 is called a hyperprior</a:t>
                </a:r>
              </a:p>
              <a:p>
                <a:r>
                  <a:rPr lang="en-US" dirty="0"/>
                  <a:t>Its parameters are constants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C78C26-AD9E-E4F8-CD8F-47187DB41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48532"/>
                <a:ext cx="10515600" cy="1185037"/>
              </a:xfrm>
              <a:blipFill>
                <a:blip r:embed="rId2"/>
                <a:stretch>
                  <a:fillRect l="-812" t="-11795" b="-66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0F1F8-076B-1318-EF1A-1C4A8ABD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13</a:t>
            </a:fld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5E903286-646A-2D6C-5901-D324A9B578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3369296"/>
              </p:ext>
            </p:extLst>
          </p:nvPr>
        </p:nvGraphicFramePr>
        <p:xfrm>
          <a:off x="533594" y="2674096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799920" progId="Equation.DSMT4">
                  <p:embed/>
                </p:oleObj>
              </mc:Choice>
              <mc:Fallback>
                <p:oleObj name="Equation" r:id="rId3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9747597-DB9E-4D6C-81BA-CDB31FC4A47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3594" y="2674096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969ADFD-AE3B-99E8-A501-14D6296FE0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8796634"/>
              </p:ext>
            </p:extLst>
          </p:nvPr>
        </p:nvGraphicFramePr>
        <p:xfrm>
          <a:off x="546100" y="4678363"/>
          <a:ext cx="6764338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288960" imgH="304560" progId="Equation.DSMT4">
                  <p:embed/>
                </p:oleObj>
              </mc:Choice>
              <mc:Fallback>
                <p:oleObj name="Equation" r:id="rId5" imgW="32889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30EF65E9-8616-193F-B1EA-D36FBEAED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46100" y="4678363"/>
                        <a:ext cx="6764338" cy="627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0B5F13AF-F9A2-91EE-0FAF-33B2EF177A8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0438" y="2494400"/>
            <a:ext cx="4850009" cy="38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989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76DAE-6C21-7AAA-9903-3DAF01DE7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hierarchical model</a:t>
            </a:r>
            <a:endParaRPr lang="en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6CE14-AC10-A681-59F4-05B5DAF86E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7610" y="4091117"/>
                <a:ext cx="6716292" cy="24477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Posterior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depends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Posterior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depends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𝜂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Practically speaking: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now influenced by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is informed by more data</a:t>
                </a:r>
              </a:p>
              <a:p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B6CE14-AC10-A681-59F4-05B5DAF86E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7610" y="4091117"/>
                <a:ext cx="6716292" cy="2447795"/>
              </a:xfrm>
              <a:blipFill>
                <a:blip r:embed="rId2"/>
                <a:stretch>
                  <a:fillRect l="-1633" t="-3483" b="-2985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E23B7-6C24-53DE-022C-E99D382E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45C49-28A1-65FE-5DC3-A6B3E52EAD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0438" y="2494400"/>
            <a:ext cx="4850009" cy="386195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549AF195-1C81-AECE-33F8-99B5675D7B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377574"/>
              </p:ext>
            </p:extLst>
          </p:nvPr>
        </p:nvGraphicFramePr>
        <p:xfrm>
          <a:off x="477610" y="2168038"/>
          <a:ext cx="3236913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74640" imgH="799920" progId="Equation.DSMT4">
                  <p:embed/>
                </p:oleObj>
              </mc:Choice>
              <mc:Fallback>
                <p:oleObj name="Equation" r:id="rId4" imgW="1574640" imgH="799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5E903286-646A-2D6C-5901-D324A9B57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7610" y="2168038"/>
                        <a:ext cx="3236913" cy="1647825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4373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079D9-98E9-685D-2EBF-44ABB9652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407B5E-4480-DDBF-E5BA-7784D447A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6B0E2CF-1F1D-09B3-0E05-CF1D4FAF1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7C Hierarchical models in </a:t>
            </a:r>
            <a:r>
              <a:rPr lang="en-US" sz="7200" dirty="0" err="1"/>
              <a:t>PyMC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8E480-A990-C4F0-A7AC-64DD9C211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752095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F066669-F02E-9CFC-BF99-0D51A97A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data: theory and experiment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20E98-F3F5-CD11-0A1F-45EB182EE9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34404" cy="281169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Data columns: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Protein ID code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Amino acid within the protein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Theoretical value for chemical shift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Experimental value for chemical shift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Protein category</a:t>
            </a:r>
          </a:p>
          <a:p>
            <a:r>
              <a:rPr lang="en-US" dirty="0"/>
              <a:t>We will look at the difference between theory and experiment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CABD48-17CA-F524-923B-A9EEEA41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58AFD8-01D6-F700-ED41-58D0220AE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99" y="1785736"/>
            <a:ext cx="3813054" cy="45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1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7F0DE-27B6-19AB-4B8E-7DF07655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3C37498-CF30-E83B-4B1D-324ED9718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Chemical shift data: theory and experiment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6C600-1E3C-AC1C-8F09-C3D1A3FF6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234404" cy="2811690"/>
          </a:xfrm>
        </p:spPr>
        <p:txBody>
          <a:bodyPr>
            <a:normAutofit/>
          </a:bodyPr>
          <a:lstStyle/>
          <a:p>
            <a:r>
              <a:rPr lang="en-US" dirty="0"/>
              <a:t>Pooled model</a:t>
            </a:r>
          </a:p>
          <a:p>
            <a:pPr lvl="1"/>
            <a:r>
              <a:rPr lang="en-US" dirty="0"/>
              <a:t>Ignore the amino acid</a:t>
            </a:r>
          </a:p>
          <a:p>
            <a:r>
              <a:rPr lang="en-US" dirty="0" err="1"/>
              <a:t>Unpooled</a:t>
            </a:r>
            <a:r>
              <a:rPr lang="en-US" dirty="0"/>
              <a:t> model</a:t>
            </a:r>
          </a:p>
          <a:p>
            <a:pPr lvl="1"/>
            <a:r>
              <a:rPr lang="en-US" dirty="0"/>
              <a:t>Ignore similarity between amino acids</a:t>
            </a:r>
          </a:p>
          <a:p>
            <a:r>
              <a:rPr lang="en-US" dirty="0"/>
              <a:t>Partially pooled model</a:t>
            </a:r>
          </a:p>
          <a:p>
            <a:pPr lvl="1"/>
            <a:r>
              <a:rPr lang="en-US" dirty="0"/>
              <a:t>Hierarchical sharing of data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C3590-D75B-A967-C0B3-A26C6AC7D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6F08D-C227-1BC3-9199-906C057B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499" y="1785736"/>
            <a:ext cx="3813054" cy="457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5826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D6038-64C7-863E-A2B8-D57873583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pooled model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A8C4B-E040-4E6A-65EA-6F249A569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1714"/>
          </a:xfrm>
        </p:spPr>
        <p:txBody>
          <a:bodyPr>
            <a:normAutofit lnSpcReduction="10000"/>
          </a:bodyPr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6F307-C4CB-06E6-DD6B-DCB77370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18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DF5762-9283-3FC5-5A18-B855B764A38D}"/>
              </a:ext>
            </a:extLst>
          </p:cNvPr>
          <p:cNvSpPr txBox="1"/>
          <p:nvPr/>
        </p:nvSpPr>
        <p:spPr>
          <a:xfrm>
            <a:off x="595604" y="3429000"/>
            <a:ext cx="609755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cs_p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DA4D352-1AB7-C8F5-4476-CA32F97CF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5623" y="2987433"/>
            <a:ext cx="3082709" cy="303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147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06B9B-8037-7588-DDB0-A285E2D2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unpooled</a:t>
            </a:r>
            <a:r>
              <a:rPr lang="en-US" dirty="0"/>
              <a:t>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67C7E-86FF-5B50-4D14-38455EA8D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19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018477-6BCC-AE46-1806-57A82BDA9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988" y="3592286"/>
            <a:ext cx="3066813" cy="3129189"/>
          </a:xfrm>
          <a:prstGeom prst="rect">
            <a:avLst/>
          </a:prstGeom>
          <a:ln w="28575"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F4C737-0420-8CD5-BFA7-E4B35A2D9E9F}"/>
              </a:ext>
            </a:extLst>
          </p:cNvPr>
          <p:cNvSpPr txBox="1"/>
          <p:nvPr/>
        </p:nvSpPr>
        <p:spPr>
          <a:xfrm>
            <a:off x="464198" y="3758455"/>
            <a:ext cx="7336194" cy="1323439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cs_nh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6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6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3218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7A Review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21CE-97BF-0B26-805B-8E527B56F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hierarchical model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D5423-DD20-F435-92BD-5F3124119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20</a:t>
            </a:fld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8BACAE-2355-CBD2-4DE7-A206AA00A37D}"/>
              </a:ext>
            </a:extLst>
          </p:cNvPr>
          <p:cNvSpPr txBox="1"/>
          <p:nvPr/>
        </p:nvSpPr>
        <p:spPr>
          <a:xfrm>
            <a:off x="342901" y="3429000"/>
            <a:ext cx="76814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hyper_priors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93C615-05ED-260C-21B3-3D43C54363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6169" b="7733"/>
          <a:stretch/>
        </p:blipFill>
        <p:spPr>
          <a:xfrm>
            <a:off x="7953175" y="1876992"/>
            <a:ext cx="3717501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4746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DB30-13ED-BEF6-5A89-03F72688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models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88EA5-9452-045D-3F68-D5C89690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21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64E4DA-ECD4-A17C-B9BE-61AD7E3E3E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70" y="3174046"/>
            <a:ext cx="3082709" cy="30308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5C682D-3BB2-ADE3-29D5-AB3E610A3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40" y="3075669"/>
            <a:ext cx="3066813" cy="3129189"/>
          </a:xfrm>
          <a:prstGeom prst="rect">
            <a:avLst/>
          </a:prstGeom>
          <a:ln w="28575"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D8D170-066A-EDA5-9A20-F102572E8E3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69" b="7733"/>
          <a:stretch/>
        </p:blipFill>
        <p:spPr>
          <a:xfrm>
            <a:off x="7953175" y="1876992"/>
            <a:ext cx="3717501" cy="400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3615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CF95F-A23E-C918-06F2-05439F7AD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/>
          <a:lstStyle/>
          <a:p>
            <a:r>
              <a:rPr lang="en-US" dirty="0"/>
              <a:t>Comparing the code</a:t>
            </a:r>
            <a:endParaRPr lang="en-IL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2A91EA-4D9A-6253-8954-9F8AF6F07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22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21BC9-8763-24AC-164A-DB7DFCB26C61}"/>
              </a:ext>
            </a:extLst>
          </p:cNvPr>
          <p:cNvSpPr txBox="1"/>
          <p:nvPr/>
        </p:nvSpPr>
        <p:spPr>
          <a:xfrm>
            <a:off x="324239" y="1767764"/>
            <a:ext cx="60975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D887FF-5933-BEC0-CD19-B7EDFDE5BF2B}"/>
              </a:ext>
            </a:extLst>
          </p:cNvPr>
          <p:cNvSpPr txBox="1"/>
          <p:nvPr/>
        </p:nvSpPr>
        <p:spPr>
          <a:xfrm>
            <a:off x="5837075" y="1767763"/>
            <a:ext cx="7336194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cs_nh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C27296-4F36-9E35-825B-FD3C5BABCF4B}"/>
              </a:ext>
            </a:extLst>
          </p:cNvPr>
          <p:cNvSpPr txBox="1"/>
          <p:nvPr/>
        </p:nvSpPr>
        <p:spPr>
          <a:xfrm>
            <a:off x="2913484" y="4008176"/>
            <a:ext cx="768142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hyper_priors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A41BBC-A18E-6FF9-62C0-0E957D54EAB3}"/>
              </a:ext>
            </a:extLst>
          </p:cNvPr>
          <p:cNvSpPr txBox="1"/>
          <p:nvPr/>
        </p:nvSpPr>
        <p:spPr>
          <a:xfrm>
            <a:off x="389554" y="1104584"/>
            <a:ext cx="104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C6CB06-85D0-E320-4824-579843C06CB9}"/>
              </a:ext>
            </a:extLst>
          </p:cNvPr>
          <p:cNvSpPr txBox="1"/>
          <p:nvPr/>
        </p:nvSpPr>
        <p:spPr>
          <a:xfrm>
            <a:off x="5837075" y="11942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Unpooled</a:t>
            </a:r>
            <a:endParaRPr lang="en-IL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D2FAD-09C2-5F9E-1FF4-86404F77B617}"/>
              </a:ext>
            </a:extLst>
          </p:cNvPr>
          <p:cNvSpPr txBox="1"/>
          <p:nvPr/>
        </p:nvSpPr>
        <p:spPr>
          <a:xfrm>
            <a:off x="2913484" y="3455575"/>
            <a:ext cx="16605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Hierarchical</a:t>
            </a:r>
            <a:endParaRPr lang="en-IL" sz="2400" dirty="0"/>
          </a:p>
        </p:txBody>
      </p:sp>
    </p:spTree>
    <p:extLst>
      <p:ext uri="{BB962C8B-B14F-4D97-AF65-F5344CB8AC3E}">
        <p14:creationId xmlns:p14="http://schemas.microsoft.com/office/powerpoint/2010/main" val="41631217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18AB-CEFC-1866-7CDA-F99826988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D9E46BC-9575-4C9F-1588-3A10B5E59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79E621A-3568-DE77-B3CB-EEE26E75CE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7D What does the hierarchy do?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078D9-F0A8-57A1-2226-C45DBA77E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061145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70FEF-26D2-0C23-B129-A6CE87A7F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Hyperparameters are just parameters</a:t>
            </a:r>
            <a:endParaRPr lang="en-IL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48B283-2331-1AFA-379B-0FFEA7141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5274"/>
            <a:ext cx="10515600" cy="1185702"/>
          </a:xfrm>
        </p:spPr>
        <p:txBody>
          <a:bodyPr>
            <a:normAutofit/>
          </a:bodyPr>
          <a:lstStyle/>
          <a:p>
            <a:r>
              <a:rPr lang="en-US" sz="2400" dirty="0"/>
              <a:t>Each MCMC sample contains a full set:</a:t>
            </a:r>
          </a:p>
          <a:p>
            <a:pPr lvl="1"/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μ_μ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, </a:t>
            </a:r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σ_μ</a:t>
            </a:r>
            <a:endParaRPr lang="en-US" sz="2000" b="0" i="0" dirty="0">
              <a:solidFill>
                <a:srgbClr val="3B3B3B"/>
              </a:solidFill>
              <a:effectLst/>
              <a:latin typeface="Segoe WPC"/>
            </a:endParaRPr>
          </a:p>
          <a:p>
            <a:pPr lvl="1"/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μ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[aa], </a:t>
            </a:r>
            <a:r>
              <a:rPr lang="el-GR" sz="2000" b="0" i="0" dirty="0">
                <a:solidFill>
                  <a:srgbClr val="3B3B3B"/>
                </a:solidFill>
                <a:effectLst/>
                <a:latin typeface="Segoe WPC"/>
              </a:rPr>
              <a:t>σ</a:t>
            </a:r>
            <a:r>
              <a:rPr lang="en-US" sz="2000" b="0" i="0" dirty="0">
                <a:solidFill>
                  <a:srgbClr val="3B3B3B"/>
                </a:solidFill>
                <a:effectLst/>
                <a:latin typeface="Segoe WPC"/>
              </a:rPr>
              <a:t>[aa]</a:t>
            </a:r>
            <a:endParaRPr lang="en-IL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C7DF0A-BE56-C01B-E679-2086CEFE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24</a:t>
            </a:fld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C04F0-3455-CF57-75EC-ED55973A6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4141" y="2864398"/>
            <a:ext cx="7801226" cy="3628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3760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B4312-AE19-C118-B459-8886A7EA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 fontScale="90000"/>
          </a:bodyPr>
          <a:lstStyle/>
          <a:p>
            <a:r>
              <a:rPr lang="en-US" dirty="0"/>
              <a:t>The parameters and hyperparameters are related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1E919-49F4-55E3-75FB-0E6208061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9764"/>
            <a:ext cx="10515600" cy="1244146"/>
          </a:xfrm>
        </p:spPr>
        <p:txBody>
          <a:bodyPr/>
          <a:lstStyle/>
          <a:p>
            <a:r>
              <a:rPr lang="el-GR" b="0" i="0" dirty="0">
                <a:solidFill>
                  <a:srgbClr val="3B3B3B"/>
                </a:solidFill>
                <a:effectLst/>
                <a:latin typeface="Segoe WPC"/>
              </a:rPr>
              <a:t>σ_μ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 is smaller when the </a:t>
            </a:r>
            <a:r>
              <a:rPr lang="el-GR" b="0" i="0" dirty="0">
                <a:solidFill>
                  <a:srgbClr val="3B3B3B"/>
                </a:solidFill>
                <a:effectLst/>
                <a:latin typeface="Segoe WPC"/>
              </a:rPr>
              <a:t>μ</a:t>
            </a:r>
            <a:r>
              <a:rPr lang="en-US" b="0" i="0" dirty="0">
                <a:solidFill>
                  <a:srgbClr val="3B3B3B"/>
                </a:solidFill>
                <a:effectLst/>
                <a:latin typeface="Segoe WPC"/>
              </a:rPr>
              <a:t> are closer together</a:t>
            </a:r>
          </a:p>
          <a:p>
            <a:pPr lvl="1"/>
            <a:r>
              <a:rPr lang="en-US" dirty="0">
                <a:solidFill>
                  <a:srgbClr val="3B3B3B"/>
                </a:solidFill>
                <a:latin typeface="Segoe WPC"/>
              </a:rPr>
              <a:t>And vice versa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08A-F096-DF5E-0BFE-0CF0AAB57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25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AFCEEE-9D17-B6B5-5864-BD6D43B41D6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0884" y="2430088"/>
            <a:ext cx="8462283" cy="4291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7299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C7A9F-2E7C-B5E2-9D18-F0960B3CD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B3808-7D8F-2B65-00DB-769462665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2540"/>
          </a:xfrm>
        </p:spPr>
        <p:txBody>
          <a:bodyPr>
            <a:normAutofit/>
          </a:bodyPr>
          <a:lstStyle/>
          <a:p>
            <a:r>
              <a:rPr lang="en-US" dirty="0"/>
              <a:t>Summary statistics of the parameters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54A77-6BA6-590A-ED6C-32982E2708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47666"/>
                <a:ext cx="10515600" cy="139026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l-GR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μ _μ</a:t>
                </a:r>
                <a:r>
                  <a:rPr lang="en-US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 is the mean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So is correlated with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𝑎𝑎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/>
              </a:p>
              <a:p>
                <a:r>
                  <a:rPr lang="el-GR" sz="2400" dirty="0">
                    <a:solidFill>
                      <a:srgbClr val="3B3B3B"/>
                    </a:solidFill>
                    <a:latin typeface="Segoe WPC"/>
                  </a:rPr>
                  <a:t>σ </a:t>
                </a:r>
                <a:r>
                  <a:rPr lang="el-GR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_μ</a:t>
                </a:r>
                <a:r>
                  <a:rPr lang="en-US" sz="2400" b="0" i="0" dirty="0">
                    <a:solidFill>
                      <a:srgbClr val="3B3B3B"/>
                    </a:solidFill>
                    <a:effectLst/>
                    <a:latin typeface="Segoe WPC"/>
                  </a:rPr>
                  <a:t> is the standard deviation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rgbClr val="3B3B3B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𝑎𝑎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So is correlated with their sampled standard deviation</a:t>
                </a:r>
              </a:p>
              <a:p>
                <a:endParaRPr lang="en-IL" sz="2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54A77-6BA6-590A-ED6C-32982E2708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47666"/>
                <a:ext cx="10515600" cy="1390261"/>
              </a:xfrm>
              <a:blipFill>
                <a:blip r:embed="rId2"/>
                <a:stretch>
                  <a:fillRect l="-696" t="-14035" b="-4386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7054A-3D78-20DD-4D73-6158803D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579324-44A4-FCE6-5C16-99F52C3C1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498" y="2780470"/>
            <a:ext cx="9686530" cy="394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83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9F147-307A-31C7-6745-82638E48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12597-C46A-3E96-E135-CF1787F4067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17226"/>
              </a:xfrm>
            </p:spPr>
            <p:txBody>
              <a:bodyPr/>
              <a:lstStyle/>
              <a:p>
                <a:r>
                  <a:rPr lang="en-US" dirty="0"/>
                  <a:t>Non-hierarchical models results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DA12597-C46A-3E96-E135-CF1787F40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17226"/>
              </a:xfrm>
              <a:blipFill>
                <a:blip r:embed="rId2"/>
                <a:stretch>
                  <a:fillRect l="-2377" t="-25424" b="-389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53254B-3D21-B92C-8478-5DE14DC25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27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86E9C9-0642-B7AE-8040-B569E6F46AE1}"/>
              </a:ext>
            </a:extLst>
          </p:cNvPr>
          <p:cNvSpPr txBox="1"/>
          <p:nvPr/>
        </p:nvSpPr>
        <p:spPr>
          <a:xfrm>
            <a:off x="324239" y="1767764"/>
            <a:ext cx="6097554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2906B7-E30F-8B6A-4C0B-61578827928C}"/>
              </a:ext>
            </a:extLst>
          </p:cNvPr>
          <p:cNvSpPr txBox="1"/>
          <p:nvPr/>
        </p:nvSpPr>
        <p:spPr>
          <a:xfrm>
            <a:off x="5837075" y="1767763"/>
            <a:ext cx="7336194" cy="116955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cs_nh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       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29B4E-60A5-3751-7550-6BAA5BAA6670}"/>
              </a:ext>
            </a:extLst>
          </p:cNvPr>
          <p:cNvSpPr txBox="1"/>
          <p:nvPr/>
        </p:nvSpPr>
        <p:spPr>
          <a:xfrm>
            <a:off x="389554" y="1104584"/>
            <a:ext cx="104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296D96-688E-B319-C054-55E7E3FA74F6}"/>
              </a:ext>
            </a:extLst>
          </p:cNvPr>
          <p:cNvSpPr txBox="1"/>
          <p:nvPr/>
        </p:nvSpPr>
        <p:spPr>
          <a:xfrm>
            <a:off x="5837075" y="11942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Unpooled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CFCB5D-F4E8-1476-7710-8F5DA8EA4B6F}"/>
                  </a:ext>
                </a:extLst>
              </p:cNvPr>
              <p:cNvSpPr txBox="1"/>
              <p:nvPr/>
            </p:nvSpPr>
            <p:spPr>
              <a:xfrm>
                <a:off x="324239" y="3253395"/>
                <a:ext cx="4764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model is like having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but all the same</a:t>
                </a:r>
              </a:p>
              <a:p>
                <a:r>
                  <a:rPr lang="en-US" dirty="0"/>
                  <a:t>All equal to the mean of the data</a:t>
                </a:r>
                <a:endParaRPr lang="en-I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CFCB5D-F4E8-1476-7710-8F5DA8EA4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39" y="3253395"/>
                <a:ext cx="4764702" cy="646331"/>
              </a:xfrm>
              <a:prstGeom prst="rect">
                <a:avLst/>
              </a:prstGeom>
              <a:blipFill>
                <a:blip r:embed="rId3"/>
                <a:stretch>
                  <a:fillRect l="-1023" t="-5660" r="-256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8E1B4E0F-A25B-6546-9009-A008B36C5E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56908"/>
              </p:ext>
            </p:extLst>
          </p:nvPr>
        </p:nvGraphicFramePr>
        <p:xfrm>
          <a:off x="1173163" y="3944938"/>
          <a:ext cx="1347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507960" progId="Equation.DSMT4">
                  <p:embed/>
                </p:oleObj>
              </mc:Choice>
              <mc:Fallback>
                <p:oleObj name="Equation" r:id="rId4" imgW="812520" imgH="507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73163" y="3944938"/>
                        <a:ext cx="13477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7F9BF0-9FA4-AD61-3C1E-E179CA02563C}"/>
                  </a:ext>
                </a:extLst>
              </p:cNvPr>
              <p:cNvSpPr txBox="1"/>
              <p:nvPr/>
            </p:nvSpPr>
            <p:spPr>
              <a:xfrm>
                <a:off x="6228249" y="3253395"/>
                <a:ext cx="47616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this model there is a broad prior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dominated by the likelihood for its group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97F9BF0-9FA4-AD61-3C1E-E179CA025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249" y="3253395"/>
                <a:ext cx="4761688" cy="646331"/>
              </a:xfrm>
              <a:prstGeom prst="rect">
                <a:avLst/>
              </a:prstGeom>
              <a:blipFill>
                <a:blip r:embed="rId6"/>
                <a:stretch>
                  <a:fillRect l="-1152" t="-5660" r="-128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E8F8532-25BB-0FDA-48B4-8F64EEA5EDF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718763"/>
              </p:ext>
            </p:extLst>
          </p:nvPr>
        </p:nvGraphicFramePr>
        <p:xfrm>
          <a:off x="6921500" y="3871558"/>
          <a:ext cx="296703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685800" progId="Equation.DSMT4">
                  <p:embed/>
                </p:oleObj>
              </mc:Choice>
              <mc:Fallback>
                <p:oleObj name="Equation" r:id="rId7" imgW="1790640" imgH="68580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E1B4E0F-A25B-6546-9009-A008B36C5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21500" y="3871558"/>
                        <a:ext cx="2967038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D1C06335-05DE-2208-FA9B-A586EA8E5C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1568743"/>
              </p:ext>
            </p:extLst>
          </p:nvPr>
        </p:nvGraphicFramePr>
        <p:xfrm>
          <a:off x="3747613" y="5152983"/>
          <a:ext cx="3819488" cy="74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286000" imgH="444240" progId="Equation.DSMT4">
                  <p:embed/>
                </p:oleObj>
              </mc:Choice>
              <mc:Fallback>
                <p:oleObj name="Equation" r:id="rId9" imgW="2286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7613" y="5152983"/>
                        <a:ext cx="3819488" cy="74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C7616905-7B87-68C5-DA89-E36C1A0FF3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1831764"/>
              </p:ext>
            </p:extLst>
          </p:nvPr>
        </p:nvGraphicFramePr>
        <p:xfrm>
          <a:off x="3747613" y="5904993"/>
          <a:ext cx="5652605" cy="742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479760" imgH="457200" progId="Equation.DSMT4">
                  <p:embed/>
                </p:oleObj>
              </mc:Choice>
              <mc:Fallback>
                <p:oleObj name="Equation" r:id="rId11" imgW="34797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47613" y="5904993"/>
                        <a:ext cx="5652605" cy="7426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4220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33B06-E36C-E7F1-3851-ED38E1937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8FC05-055D-A9C8-692E-E7ADD61E590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717226"/>
              </a:xfrm>
            </p:spPr>
            <p:txBody>
              <a:bodyPr/>
              <a:lstStyle/>
              <a:p>
                <a:r>
                  <a:rPr lang="en-US" dirty="0"/>
                  <a:t>Hierarchical model results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IL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8F8FC05-055D-A9C8-692E-E7ADD61E5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717226"/>
              </a:xfrm>
              <a:blipFill>
                <a:blip r:embed="rId2"/>
                <a:stretch>
                  <a:fillRect l="-2377" t="-25424" b="-389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27A45A-25A0-D490-53C4-9AA2A9A4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72BC4-A7D3-D087-9A99-55A6C386872E}"/>
              </a:ext>
            </a:extLst>
          </p:cNvPr>
          <p:cNvSpPr txBox="1"/>
          <p:nvPr/>
        </p:nvSpPr>
        <p:spPr>
          <a:xfrm>
            <a:off x="389554" y="1104584"/>
            <a:ext cx="104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786AA-AD30-3D2B-2F6E-2EFC13A9F2AC}"/>
              </a:ext>
            </a:extLst>
          </p:cNvPr>
          <p:cNvSpPr txBox="1"/>
          <p:nvPr/>
        </p:nvSpPr>
        <p:spPr>
          <a:xfrm>
            <a:off x="5837075" y="11942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Unpooled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831A5F-48C5-BAC2-50E2-F2DFC12873BD}"/>
                  </a:ext>
                </a:extLst>
              </p:cNvPr>
              <p:cNvSpPr txBox="1"/>
              <p:nvPr/>
            </p:nvSpPr>
            <p:spPr>
              <a:xfrm>
                <a:off x="389554" y="1689278"/>
                <a:ext cx="4764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model is like having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but all the same</a:t>
                </a:r>
              </a:p>
              <a:p>
                <a:r>
                  <a:rPr lang="en-US" dirty="0"/>
                  <a:t>All equal to the mean of the data</a:t>
                </a:r>
                <a:endParaRPr lang="en-I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F831A5F-48C5-BAC2-50E2-F2DFC1287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4" y="1689278"/>
                <a:ext cx="4764702" cy="646331"/>
              </a:xfrm>
              <a:prstGeom prst="rect">
                <a:avLst/>
              </a:prstGeom>
              <a:blipFill>
                <a:blip r:embed="rId3"/>
                <a:stretch>
                  <a:fillRect l="-1151" t="-4717" r="-128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6B8BA77E-D24C-79BD-791C-E62049F4EE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9443057"/>
              </p:ext>
            </p:extLst>
          </p:nvPr>
        </p:nvGraphicFramePr>
        <p:xfrm>
          <a:off x="1030288" y="2509565"/>
          <a:ext cx="1347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12520" imgH="507960" progId="Equation.DSMT4">
                  <p:embed/>
                </p:oleObj>
              </mc:Choice>
              <mc:Fallback>
                <p:oleObj name="Equation" r:id="rId4" imgW="81252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8E1B4E0F-A25B-6546-9009-A008B36C5EE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30288" y="2509565"/>
                        <a:ext cx="13477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DA8AF2-AC30-23F5-17A5-8AC1D74C00DC}"/>
                  </a:ext>
                </a:extLst>
              </p:cNvPr>
              <p:cNvSpPr txBox="1"/>
              <p:nvPr/>
            </p:nvSpPr>
            <p:spPr>
              <a:xfrm>
                <a:off x="6096000" y="1718335"/>
                <a:ext cx="47616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this model there is a broad prior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dominated by the likelihood for its group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4DA8AF2-AC30-23F5-17A5-8AC1D74C00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8335"/>
                <a:ext cx="4761688" cy="646331"/>
              </a:xfrm>
              <a:prstGeom prst="rect">
                <a:avLst/>
              </a:prstGeom>
              <a:blipFill>
                <a:blip r:embed="rId6"/>
                <a:stretch>
                  <a:fillRect l="-1024" t="-5660" r="-128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5E75C8D5-162F-465E-2E7C-80D1AEACEF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962479"/>
              </p:ext>
            </p:extLst>
          </p:nvPr>
        </p:nvGraphicFramePr>
        <p:xfrm>
          <a:off x="6818474" y="2427111"/>
          <a:ext cx="296703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90640" imgH="685800" progId="Equation.DSMT4">
                  <p:embed/>
                </p:oleObj>
              </mc:Choice>
              <mc:Fallback>
                <p:oleObj name="Equation" r:id="rId7" imgW="1790640" imgH="685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E8F8532-25BB-0FDA-48B4-8F64EEA5EDF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18474" y="2427111"/>
                        <a:ext cx="2967038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AA039B3-E320-B103-DF7A-34F525F1BB37}"/>
              </a:ext>
            </a:extLst>
          </p:cNvPr>
          <p:cNvSpPr txBox="1"/>
          <p:nvPr/>
        </p:nvSpPr>
        <p:spPr>
          <a:xfrm>
            <a:off x="389554" y="4112178"/>
            <a:ext cx="64289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cs_h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hyper_priors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σ_μ'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priors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σ'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diff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95724D-748F-D2C7-34AC-CB9532173543}"/>
              </a:ext>
            </a:extLst>
          </p:cNvPr>
          <p:cNvSpPr txBox="1"/>
          <p:nvPr/>
        </p:nvSpPr>
        <p:spPr>
          <a:xfrm>
            <a:off x="389554" y="3559577"/>
            <a:ext cx="216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Hierarchical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B6881-DFBE-B6CC-5AB2-051D8B966524}"/>
                  </a:ext>
                </a:extLst>
              </p:cNvPr>
              <p:cNvSpPr txBox="1"/>
              <p:nvPr/>
            </p:nvSpPr>
            <p:spPr>
              <a:xfrm>
                <a:off x="6170645" y="4359289"/>
                <a:ext cx="511357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this model the prior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determined by MCMC</a:t>
                </a:r>
              </a:p>
              <a:p>
                <a:r>
                  <a:rPr lang="en-US" dirty="0"/>
                  <a:t>It is not arbitrarily broad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will be between the prior and the likelihood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98B6881-DFBE-B6CC-5AB2-051D8B966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645" y="4359289"/>
                <a:ext cx="5113579" cy="923330"/>
              </a:xfrm>
              <a:prstGeom prst="rect">
                <a:avLst/>
              </a:prstGeom>
              <a:blipFill>
                <a:blip r:embed="rId9"/>
                <a:stretch>
                  <a:fillRect l="-954" t="-3289" r="-119" b="-921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38213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0BE83-AD58-3C58-5A8C-73B7DB439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010A-08A0-C290-E4BF-6E562F568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17226"/>
          </a:xfrm>
        </p:spPr>
        <p:txBody>
          <a:bodyPr>
            <a:noAutofit/>
          </a:bodyPr>
          <a:lstStyle/>
          <a:p>
            <a:r>
              <a:rPr lang="en-US" sz="3600" dirty="0"/>
              <a:t>Hierarchical models create data-driven narrow priors</a:t>
            </a:r>
            <a:endParaRPr lang="en-IL" sz="36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8816B9-23F2-92D2-1117-D77AE40B3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29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FFE7-C70C-0DD4-28AC-A73F56A650B4}"/>
              </a:ext>
            </a:extLst>
          </p:cNvPr>
          <p:cNvSpPr txBox="1"/>
          <p:nvPr/>
        </p:nvSpPr>
        <p:spPr>
          <a:xfrm>
            <a:off x="389554" y="1104584"/>
            <a:ext cx="10473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Pooled</a:t>
            </a:r>
            <a:endParaRPr lang="en-IL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C6C73B-3125-CF46-8948-4065EEE4F474}"/>
              </a:ext>
            </a:extLst>
          </p:cNvPr>
          <p:cNvSpPr txBox="1"/>
          <p:nvPr/>
        </p:nvSpPr>
        <p:spPr>
          <a:xfrm>
            <a:off x="5837075" y="11942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Unpooled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CEC3B4-A54A-4D44-104E-80DD3B6468DD}"/>
                  </a:ext>
                </a:extLst>
              </p:cNvPr>
              <p:cNvSpPr txBox="1"/>
              <p:nvPr/>
            </p:nvSpPr>
            <p:spPr>
              <a:xfrm>
                <a:off x="389554" y="1689278"/>
                <a:ext cx="47647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This model is like having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but all the same</a:t>
                </a:r>
              </a:p>
              <a:p>
                <a:r>
                  <a:rPr lang="en-US" dirty="0"/>
                  <a:t>All equal to the mean of the data</a:t>
                </a:r>
                <a:endParaRPr lang="en-I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CEC3B4-A54A-4D44-104E-80DD3B646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4" y="1689278"/>
                <a:ext cx="4764702" cy="646331"/>
              </a:xfrm>
              <a:prstGeom prst="rect">
                <a:avLst/>
              </a:prstGeom>
              <a:blipFill>
                <a:blip r:embed="rId2"/>
                <a:stretch>
                  <a:fillRect l="-1151" t="-4717" r="-128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4BB35913-8D23-4B1B-36E1-8E3B70AF6D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30288" y="2509565"/>
          <a:ext cx="1347787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12520" imgH="507960" progId="Equation.DSMT4">
                  <p:embed/>
                </p:oleObj>
              </mc:Choice>
              <mc:Fallback>
                <p:oleObj name="Equation" r:id="rId3" imgW="81252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6B8BA77E-D24C-79BD-791C-E62049F4EE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30288" y="2509565"/>
                        <a:ext cx="1347787" cy="841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005E7E-8CEE-E18A-5E82-FE5D6CA0B020}"/>
                  </a:ext>
                </a:extLst>
              </p:cNvPr>
              <p:cNvSpPr txBox="1"/>
              <p:nvPr/>
            </p:nvSpPr>
            <p:spPr>
              <a:xfrm>
                <a:off x="6096000" y="1718335"/>
                <a:ext cx="476168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this model there is a broad prior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dominated by the likelihood for its group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D005E7E-8CEE-E18A-5E82-FE5D6CA0B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18335"/>
                <a:ext cx="4761688" cy="646331"/>
              </a:xfrm>
              <a:prstGeom prst="rect">
                <a:avLst/>
              </a:prstGeom>
              <a:blipFill>
                <a:blip r:embed="rId5"/>
                <a:stretch>
                  <a:fillRect l="-1024" t="-5660" r="-128" b="-14151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726EEDFA-570B-81EF-6879-411F1D47F4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18474" y="2427111"/>
          <a:ext cx="2967038" cy="1135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90640" imgH="685800" progId="Equation.DSMT4">
                  <p:embed/>
                </p:oleObj>
              </mc:Choice>
              <mc:Fallback>
                <p:oleObj name="Equation" r:id="rId6" imgW="1790640" imgH="685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5E75C8D5-162F-465E-2E7C-80D1AEACEFD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818474" y="2427111"/>
                        <a:ext cx="2967038" cy="1135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A2EB2444-F529-AB60-3AF2-F80141359EE1}"/>
              </a:ext>
            </a:extLst>
          </p:cNvPr>
          <p:cNvSpPr txBox="1"/>
          <p:nvPr/>
        </p:nvSpPr>
        <p:spPr>
          <a:xfrm>
            <a:off x="389554" y="3559577"/>
            <a:ext cx="21670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Hierarchical</a:t>
            </a:r>
            <a:endParaRPr lang="en-IL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F5B5CA-A7CD-D8B7-DE28-36AFE3EEFBAB}"/>
                  </a:ext>
                </a:extLst>
              </p:cNvPr>
              <p:cNvSpPr txBox="1"/>
              <p:nvPr/>
            </p:nvSpPr>
            <p:spPr>
              <a:xfrm>
                <a:off x="389554" y="4060727"/>
                <a:ext cx="521662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 this model the prior 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determined by MCMC</a:t>
                </a:r>
              </a:p>
              <a:p>
                <a:r>
                  <a:rPr lang="en-US" dirty="0"/>
                  <a:t>It is not arbitrarily broad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will be between the prior and the likelihood</a:t>
                </a:r>
              </a:p>
              <a:p>
                <a:r>
                  <a:rPr lang="en-US" dirty="0"/>
                  <a:t>The narrow prior reduces the width of the posterior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F5B5CA-A7CD-D8B7-DE28-36AFE3EEF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4" y="4060727"/>
                <a:ext cx="5216621" cy="1200329"/>
              </a:xfrm>
              <a:prstGeom prst="rect">
                <a:avLst/>
              </a:prstGeom>
              <a:blipFill>
                <a:blip r:embed="rId8"/>
                <a:stretch>
                  <a:fillRect l="-1051" t="-2538" b="-710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A3A836-08F6-AE10-2B0B-7B60321DF174}"/>
              </a:ext>
            </a:extLst>
          </p:cNvPr>
          <p:cNvSpPr txBox="1"/>
          <p:nvPr/>
        </p:nvSpPr>
        <p:spPr>
          <a:xfrm>
            <a:off x="6333154" y="4153782"/>
            <a:ext cx="440638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L" dirty="0"/>
              <a:t>Pooled model </a:t>
            </a:r>
            <a:r>
              <a:rPr lang="en-IL" dirty="0" err="1"/>
              <a:t>σ_μ</a:t>
            </a:r>
            <a:r>
              <a:rPr lang="en-IL" dirty="0"/>
              <a:t>: 0</a:t>
            </a:r>
            <a:endParaRPr lang="en-US" dirty="0"/>
          </a:p>
          <a:p>
            <a:r>
              <a:rPr lang="en-IL" dirty="0"/>
              <a:t>Hierarchical model </a:t>
            </a:r>
            <a:r>
              <a:rPr lang="en-IL" dirty="0" err="1"/>
              <a:t>σ_μ</a:t>
            </a:r>
            <a:r>
              <a:rPr lang="en-IL" dirty="0"/>
              <a:t>: 0.47 ± 0.10</a:t>
            </a:r>
            <a:endParaRPr lang="en-US" dirty="0"/>
          </a:p>
          <a:p>
            <a:r>
              <a:rPr lang="en-IL" dirty="0" err="1"/>
              <a:t>Unpooled</a:t>
            </a:r>
            <a:r>
              <a:rPr lang="en-IL" dirty="0"/>
              <a:t> model </a:t>
            </a:r>
            <a:r>
              <a:rPr lang="en-IL" dirty="0" err="1"/>
              <a:t>σ_μ</a:t>
            </a:r>
            <a:r>
              <a:rPr lang="en-IL" dirty="0"/>
              <a:t>: 10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IL" dirty="0"/>
              <a:t>Pooled model std(μ): 0</a:t>
            </a:r>
            <a:endParaRPr lang="en-US" dirty="0"/>
          </a:p>
          <a:p>
            <a:r>
              <a:rPr lang="en-IL" dirty="0"/>
              <a:t>Hierarchical model std(μ): 0.42 ± 0.05</a:t>
            </a:r>
            <a:endParaRPr lang="en-US" dirty="0"/>
          </a:p>
          <a:p>
            <a:r>
              <a:rPr lang="en-IL" dirty="0" err="1"/>
              <a:t>Unpooled</a:t>
            </a:r>
            <a:r>
              <a:rPr lang="en-IL" dirty="0"/>
              <a:t> model std(μ): 0.51 ± 0.05</a:t>
            </a:r>
          </a:p>
        </p:txBody>
      </p:sp>
    </p:spTree>
    <p:extLst>
      <p:ext uri="{BB962C8B-B14F-4D97-AF65-F5344CB8AC3E}">
        <p14:creationId xmlns:p14="http://schemas.microsoft.com/office/powerpoint/2010/main" val="4213688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870B0-ECC8-45AE-D4E3-676E55C8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F5C1D7-29ED-5239-D5EF-25540F0EA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F8DF6AA-C04D-BBD6-5DAD-76574ED319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7B </a:t>
            </a:r>
            <a:r>
              <a:rPr lang="en-US" sz="7200" dirty="0" err="1"/>
              <a:t>Hierachical</a:t>
            </a:r>
            <a:r>
              <a:rPr lang="en-US" sz="7200" dirty="0"/>
              <a:t> Models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297E67-480D-416E-8B4F-E8896A45D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5296736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7D6F-C9C1-8E84-3D3A-9D6D7D1E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3467"/>
            <a:ext cx="10515600" cy="1084158"/>
          </a:xfrm>
        </p:spPr>
        <p:txBody>
          <a:bodyPr/>
          <a:lstStyle/>
          <a:p>
            <a:r>
              <a:rPr lang="en-US" dirty="0"/>
              <a:t>Shrinkage and reduced uncertainty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75445-7BFF-97E6-4DF5-4C71167CE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30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11EEF3-4DDC-8892-7CF8-B4902C89F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052" y="1221508"/>
            <a:ext cx="7723653" cy="5433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250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BC658-CE1A-FFB5-19D2-1D8C10E72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F239763-9502-DFAE-9372-B7B0CEF8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532B00-D343-5662-4C78-4669402875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7E Benefits and pitfalls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8778B-6B71-0AE6-5489-D67C754B3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31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2796601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66FE24C-E583-792B-0F59-C0DC9A3DF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and pitfalls of hierarchical models</a:t>
            </a:r>
            <a:endParaRPr lang="en-IL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42A9393-FDA4-AE8F-EDB4-1D09BBC620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L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6B6BB09-9385-140D-0C64-996AA2F464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 structured data</a:t>
            </a:r>
          </a:p>
          <a:p>
            <a:r>
              <a:rPr lang="en-US" dirty="0"/>
              <a:t>Balance </a:t>
            </a:r>
          </a:p>
          <a:p>
            <a:pPr lvl="1"/>
            <a:r>
              <a:rPr lang="en-US" dirty="0"/>
              <a:t>Population information </a:t>
            </a:r>
          </a:p>
          <a:p>
            <a:pPr lvl="1"/>
            <a:r>
              <a:rPr lang="en-US" dirty="0"/>
              <a:t>Group information</a:t>
            </a:r>
          </a:p>
          <a:p>
            <a:r>
              <a:rPr lang="en-US" dirty="0"/>
              <a:t>Robust estimation</a:t>
            </a:r>
          </a:p>
          <a:p>
            <a:pPr lvl="1"/>
            <a:r>
              <a:rPr lang="en-US" dirty="0"/>
              <a:t>Even if some groups have less data</a:t>
            </a:r>
          </a:p>
          <a:p>
            <a:endParaRPr lang="en-IL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C62E417-21ED-CAF8-BD31-6DBE6837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en-IL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ED12B5B5-8993-F5FA-7639-67F91B91868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Computational complexity</a:t>
            </a:r>
          </a:p>
          <a:p>
            <a:pPr lvl="1"/>
            <a:r>
              <a:rPr lang="en-US" dirty="0"/>
              <a:t>Increased fitting time</a:t>
            </a:r>
          </a:p>
          <a:p>
            <a:pPr lvl="1"/>
            <a:r>
              <a:rPr lang="en-US" dirty="0"/>
              <a:t>Importance of sampling diagnostics</a:t>
            </a:r>
          </a:p>
          <a:p>
            <a:r>
              <a:rPr lang="en-US" dirty="0"/>
              <a:t>Priors disconnected from data</a:t>
            </a:r>
          </a:p>
          <a:p>
            <a:pPr lvl="1"/>
            <a:r>
              <a:rPr lang="en-US" dirty="0"/>
              <a:t>Importance of prior predictive</a:t>
            </a:r>
          </a:p>
          <a:p>
            <a:r>
              <a:rPr lang="en-US" dirty="0"/>
              <a:t>Interpretational complexity</a:t>
            </a:r>
          </a:p>
          <a:p>
            <a:pPr lvl="1"/>
            <a:r>
              <a:rPr lang="en-US" dirty="0"/>
              <a:t>Simultaneous interpretation at multiple levels</a:t>
            </a:r>
          </a:p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D145F6-5664-2903-6442-B8C726D61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071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8BFAD-CF58-BE0D-867A-8FE6D450F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2FBC5FA-1405-17CB-BA09-FD738E3C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AB19E9-F513-13E0-6104-571E648EB7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algn="ctr"/>
            <a:r>
              <a:rPr lang="en-US" sz="7200" dirty="0"/>
              <a:t>7F Multiple levels </a:t>
            </a:r>
            <a:r>
              <a:rPr lang="en-US" sz="7200"/>
              <a:t>of hierarchy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C00C3A-C1CA-E947-7588-1EB9E77DA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1612186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52179-995B-4602-2812-322A0F1C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F7C16F8-7B61-2FED-CE9A-D18B665B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1042FCE-4514-A001-08BB-6FC0FB819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7F Hierarchical regression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55A08E-1BB7-C0DD-C6AC-C10B2EAA5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0629884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A4AC23-63B2-3973-639D-EDB076B38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C69A5C-6DA5-5E6B-B44A-36A134A1C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F919BF-4546-2BC2-1A02-E08D6D350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7G Group-level effects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566381-6C51-B65B-FEB2-128454DD8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252648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B3C3B-5E70-0B2B-C76B-121327E383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A20176E-D006-C06E-BE65-0339A890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31F5485-19DD-D926-40BA-E91DEE013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dirty="0"/>
              <a:t>7H Bayesian workflow</a:t>
            </a:r>
            <a:endParaRPr lang="en-IL" sz="7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D0BC67-13A2-DC45-6D90-986AFC88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36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869314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4F190F1-72BD-721D-FA95-7B320FBAB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Grouped data is common</a:t>
            </a:r>
            <a:endParaRPr lang="en-IL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D20127-3FF4-86F6-1891-DF215AC88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drugs applied to different cell cultures</a:t>
            </a:r>
          </a:p>
          <a:p>
            <a:r>
              <a:rPr lang="en-US" dirty="0"/>
              <a:t>Each subject does multiple sessions of EEG</a:t>
            </a:r>
          </a:p>
          <a:p>
            <a:pPr lvl="1"/>
            <a:r>
              <a:rPr lang="en-US" dirty="0"/>
              <a:t>And each session has multiple trials</a:t>
            </a:r>
          </a:p>
          <a:p>
            <a:r>
              <a:rPr lang="en-US" dirty="0"/>
              <a:t>Animals are divided into treatment groups </a:t>
            </a:r>
          </a:p>
          <a:p>
            <a:pPr lvl="1"/>
            <a:r>
              <a:rPr lang="en-US" dirty="0"/>
              <a:t>And each animal is measured at multiple time points</a:t>
            </a:r>
          </a:p>
          <a:p>
            <a:r>
              <a:rPr lang="en-US" dirty="0"/>
              <a:t>Each subject tries multiple protheses</a:t>
            </a:r>
          </a:p>
          <a:p>
            <a:pPr lvl="1"/>
            <a:r>
              <a:rPr lang="en-US" dirty="0"/>
              <a:t>Each </a:t>
            </a:r>
            <a:r>
              <a:rPr lang="en-US" dirty="0" err="1"/>
              <a:t>prostethic</a:t>
            </a:r>
            <a:r>
              <a:rPr lang="en-US" dirty="0"/>
              <a:t> is evaluated over several days</a:t>
            </a:r>
          </a:p>
          <a:p>
            <a:pPr lvl="1"/>
            <a:r>
              <a:rPr lang="en-US" dirty="0"/>
              <a:t>On every day there are several trials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93B26-CC23-A68E-3F60-232802E1F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471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2721F-5F74-D284-742E-0CEDC862E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extreme options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A8464-31B4-9908-A669-D9CCADAE4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066"/>
            <a:ext cx="10515600" cy="197193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Pretend groups don’t exist</a:t>
            </a:r>
          </a:p>
          <a:p>
            <a:pPr lvl="1"/>
            <a:r>
              <a:rPr lang="en-US" dirty="0"/>
              <a:t>Make ‘pooled’ parameter estimates</a:t>
            </a:r>
          </a:p>
          <a:p>
            <a:pPr lvl="1"/>
            <a:r>
              <a:rPr lang="en-US" dirty="0"/>
              <a:t>Only one set of group parameters</a:t>
            </a:r>
          </a:p>
          <a:p>
            <a:r>
              <a:rPr lang="en-US" dirty="0"/>
              <a:t>Pretend groups are unrelated</a:t>
            </a:r>
          </a:p>
          <a:p>
            <a:pPr lvl="1"/>
            <a:r>
              <a:rPr lang="en-US" dirty="0"/>
              <a:t>Make ‘</a:t>
            </a:r>
            <a:r>
              <a:rPr lang="en-US" dirty="0" err="1"/>
              <a:t>unpooled</a:t>
            </a:r>
            <a:r>
              <a:rPr lang="en-US" dirty="0"/>
              <a:t>’ parameter estimates</a:t>
            </a:r>
          </a:p>
          <a:p>
            <a:pPr lvl="1"/>
            <a:r>
              <a:rPr lang="en-US" dirty="0"/>
              <a:t>Each group has independent parameters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245B3-D59D-6035-08DE-490830B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A0001F-0E82-7C73-82DF-9A0F630927D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380873" y="3538172"/>
            <a:ext cx="6871845" cy="288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3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0AC-AA4B-A6AF-AE1B-721C37C35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22435" cy="707895"/>
          </a:xfrm>
        </p:spPr>
        <p:txBody>
          <a:bodyPr/>
          <a:lstStyle/>
          <a:p>
            <a:r>
              <a:rPr lang="en-US" dirty="0"/>
              <a:t>Tips data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26CD6-4F90-BD21-9F9E-80A1E2BF6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1652490"/>
          </a:xfrm>
        </p:spPr>
        <p:txBody>
          <a:bodyPr>
            <a:normAutofit/>
          </a:bodyPr>
          <a:lstStyle/>
          <a:p>
            <a:r>
              <a:rPr lang="en-US" sz="2400" dirty="0"/>
              <a:t>4 groups</a:t>
            </a:r>
          </a:p>
          <a:p>
            <a:r>
              <a:rPr lang="en-US" sz="2400" dirty="0"/>
              <a:t>Pooled and </a:t>
            </a:r>
            <a:r>
              <a:rPr lang="en-US" sz="2400" dirty="0" err="1"/>
              <a:t>unpooled</a:t>
            </a:r>
            <a:r>
              <a:rPr lang="en-US" sz="2400" dirty="0"/>
              <a:t> models are possible</a:t>
            </a:r>
          </a:p>
          <a:p>
            <a:pPr lvl="1"/>
            <a:r>
              <a:rPr lang="en-US" sz="2000" dirty="0"/>
              <a:t>The </a:t>
            </a:r>
            <a:r>
              <a:rPr lang="en-US" sz="2000" dirty="0" err="1"/>
              <a:t>unpooled</a:t>
            </a:r>
            <a:r>
              <a:rPr lang="en-US" sz="2000" dirty="0"/>
              <a:t> model seems to have 1 prior</a:t>
            </a:r>
          </a:p>
          <a:p>
            <a:pPr lvl="2"/>
            <a:r>
              <a:rPr lang="en-US" sz="1800" dirty="0"/>
              <a:t>But it is really 4 identical priors</a:t>
            </a:r>
            <a:endParaRPr lang="en-IL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84070-CB45-9308-FE4C-734AA6D8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6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1D925A-D77D-7C97-DB03-87788373C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88FC009-2640-0BA1-A08C-E3F40B65D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6901127" y="3484017"/>
            <a:ext cx="2994672" cy="308181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B5787D2-D486-63F5-204E-AADA81337B8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65963" y="3429000"/>
            <a:ext cx="2994671" cy="31135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3A8EEA-E813-205F-B6A8-A22F6168F438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C89F8C-2395-0D8F-BB4B-7B0AA41E6F41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</p:spTree>
    <p:extLst>
      <p:ext uri="{BB962C8B-B14F-4D97-AF65-F5344CB8AC3E}">
        <p14:creationId xmlns:p14="http://schemas.microsoft.com/office/powerpoint/2010/main" val="41559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B703B-08FB-107D-6A73-2676E7487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F21C6-A71F-2151-820C-BC78B050E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95" y="319878"/>
            <a:ext cx="5861180" cy="707895"/>
          </a:xfrm>
        </p:spPr>
        <p:txBody>
          <a:bodyPr>
            <a:normAutofit fontScale="90000"/>
          </a:bodyPr>
          <a:lstStyle/>
          <a:p>
            <a:r>
              <a:rPr lang="en-US" dirty="0"/>
              <a:t>Pooled and </a:t>
            </a:r>
            <a:r>
              <a:rPr lang="en-US" dirty="0" err="1"/>
              <a:t>unpooled</a:t>
            </a:r>
            <a:r>
              <a:rPr lang="en-US" dirty="0"/>
              <a:t> </a:t>
            </a:r>
            <a:r>
              <a:rPr lang="en-US" dirty="0" err="1"/>
              <a:t>PyMC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0AF0F-261B-3F1E-09A6-1E3AC188A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10022633" cy="885558"/>
          </a:xfrm>
        </p:spPr>
        <p:txBody>
          <a:bodyPr>
            <a:normAutofit/>
          </a:bodyPr>
          <a:lstStyle/>
          <a:p>
            <a:r>
              <a:rPr lang="en-US" sz="2400" dirty="0" err="1"/>
              <a:t>PyMC</a:t>
            </a:r>
            <a:r>
              <a:rPr lang="en-US" sz="2400" dirty="0"/>
              <a:t> would accept a vector for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sigma</a:t>
            </a:r>
            <a:r>
              <a:rPr lang="en-US" sz="2400" dirty="0">
                <a:cs typeface="Courier New" panose="02070309020205020404" pitchFamily="49" charset="0"/>
              </a:rPr>
              <a:t> in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HalfNormal</a:t>
            </a:r>
            <a:endParaRPr lang="en-US" sz="2400" dirty="0"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cs typeface="Courier New" panose="02070309020205020404" pitchFamily="49" charset="0"/>
              </a:rPr>
              <a:t>They really are different priors</a:t>
            </a:r>
            <a:endParaRPr lang="en-IL" sz="20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CAF-68E2-20BE-DD75-E288CC6EE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7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250782-5F5B-2C3F-D527-A041B3B2DE91}"/>
              </a:ext>
            </a:extLst>
          </p:cNvPr>
          <p:cNvSpPr txBox="1"/>
          <p:nvPr/>
        </p:nvSpPr>
        <p:spPr>
          <a:xfrm>
            <a:off x="2092500" y="2902958"/>
            <a:ext cx="11905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Pooled</a:t>
            </a:r>
            <a:endParaRPr lang="en-IL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14A15A-D894-4D5B-8989-E0DB27368E95}"/>
              </a:ext>
            </a:extLst>
          </p:cNvPr>
          <p:cNvSpPr txBox="1"/>
          <p:nvPr/>
        </p:nvSpPr>
        <p:spPr>
          <a:xfrm>
            <a:off x="7476577" y="290295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Unpooled</a:t>
            </a:r>
            <a:endParaRPr lang="en-IL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D269FC-749B-8784-EFAD-32946BA14971}"/>
              </a:ext>
            </a:extLst>
          </p:cNvPr>
          <p:cNvSpPr txBox="1"/>
          <p:nvPr/>
        </p:nvSpPr>
        <p:spPr>
          <a:xfrm>
            <a:off x="158621" y="3865923"/>
            <a:ext cx="609755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"data"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CD7B1A3-CBCB-D029-3435-4E19A026E180}"/>
              </a:ext>
            </a:extLst>
          </p:cNvPr>
          <p:cNvSpPr txBox="1"/>
          <p:nvPr/>
        </p:nvSpPr>
        <p:spPr>
          <a:xfrm>
            <a:off x="5935825" y="3865924"/>
            <a:ext cx="6097554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coords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unpooled_coords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unpooled_model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μ"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l-GR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HalfNormal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l-GR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σ"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σ_σ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"days"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pm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Gamma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mu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μ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sigma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l-GR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σ</a:t>
            </a:r>
            <a:r>
              <a:rPr lang="el-GR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observed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tip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dims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days_flat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87918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ACAE8-AC76-F6D9-365C-8D65C3EDD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6ACEA-9E62-A496-F1B1-8EAB99C5D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257" y="365125"/>
            <a:ext cx="6139543" cy="707895"/>
          </a:xfrm>
        </p:spPr>
        <p:txBody>
          <a:bodyPr>
            <a:noAutofit/>
          </a:bodyPr>
          <a:lstStyle/>
          <a:p>
            <a:r>
              <a:rPr lang="en-US" sz="3600" dirty="0"/>
              <a:t>Pooled and </a:t>
            </a:r>
            <a:r>
              <a:rPr lang="en-US" sz="3600" dirty="0" err="1"/>
              <a:t>unpooled</a:t>
            </a:r>
            <a:r>
              <a:rPr lang="en-US" sz="3600" dirty="0"/>
              <a:t> posteriors</a:t>
            </a:r>
            <a:endParaRPr lang="en-IL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EDA2F-E766-9785-6406-A06B5FFF5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7646"/>
            <a:ext cx="5730551" cy="211817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Pooled model</a:t>
            </a:r>
          </a:p>
          <a:p>
            <a:pPr lvl="1"/>
            <a:r>
              <a:rPr lang="en-US" sz="2000" dirty="0"/>
              <a:t>Less uncertainty</a:t>
            </a:r>
          </a:p>
          <a:p>
            <a:pPr lvl="2"/>
            <a:r>
              <a:rPr lang="en-US" sz="1600" dirty="0"/>
              <a:t>Shared information</a:t>
            </a:r>
          </a:p>
          <a:p>
            <a:r>
              <a:rPr lang="en-US" sz="2400" dirty="0" err="1"/>
              <a:t>Unpooled</a:t>
            </a:r>
            <a:r>
              <a:rPr lang="en-US" sz="2400" dirty="0"/>
              <a:t> model</a:t>
            </a:r>
          </a:p>
          <a:p>
            <a:pPr lvl="1"/>
            <a:r>
              <a:rPr lang="en-US" sz="2000" dirty="0"/>
              <a:t>Parameters for each group</a:t>
            </a:r>
          </a:p>
          <a:p>
            <a:pPr lvl="2"/>
            <a:r>
              <a:rPr lang="en-US" sz="1600" dirty="0"/>
              <a:t>Information is not pooled</a:t>
            </a:r>
            <a:endParaRPr lang="en-IL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71AAF-16D7-D06B-78FF-5710CC69D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8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6C10F-5C9A-BD2B-5062-FE3FB6C6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70867"/>
            <a:ext cx="5529943" cy="22498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093C51-B327-9EE9-842F-E583041D140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8555" y="3473196"/>
            <a:ext cx="7983893" cy="3248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005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DAC3D-360C-FE39-BDDF-E340B5A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pooling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6D4AA-5A5F-0295-CC37-6B7A91DB9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1150840"/>
          </a:xfrm>
        </p:spPr>
        <p:txBody>
          <a:bodyPr/>
          <a:lstStyle/>
          <a:p>
            <a:r>
              <a:rPr lang="en-US" dirty="0"/>
              <a:t>Information sharing across groups</a:t>
            </a:r>
          </a:p>
          <a:p>
            <a:r>
              <a:rPr lang="en-US" dirty="0"/>
              <a:t>Separate parameters for each group</a:t>
            </a:r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31601-C031-3A9E-C259-C22B6028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82B9CF-FCEB-C9CB-CC43-0976EFDA614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576" y="2864581"/>
            <a:ext cx="10279224" cy="3491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56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11823</TotalTime>
  <Words>1941</Words>
  <Application>Microsoft Office PowerPoint</Application>
  <PresentationFormat>Widescreen</PresentationFormat>
  <Paragraphs>263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Courier New</vt:lpstr>
      <vt:lpstr>Segoe WPC</vt:lpstr>
      <vt:lpstr>Office Theme</vt:lpstr>
      <vt:lpstr>Equation</vt:lpstr>
      <vt:lpstr>MathType 7.0 Equation</vt:lpstr>
      <vt:lpstr>Statistics 367-1-4361 Hierarchical Models</vt:lpstr>
      <vt:lpstr>PowerPoint Presentation</vt:lpstr>
      <vt:lpstr>PowerPoint Presentation</vt:lpstr>
      <vt:lpstr> Grouped data is common</vt:lpstr>
      <vt:lpstr>Two extreme options</vt:lpstr>
      <vt:lpstr>Tips data</vt:lpstr>
      <vt:lpstr>Pooled and unpooled PyMC</vt:lpstr>
      <vt:lpstr>Pooled and unpooled posteriors</vt:lpstr>
      <vt:lpstr>Partial pooling</vt:lpstr>
      <vt:lpstr>Compre the results</vt:lpstr>
      <vt:lpstr>Rewriting our models</vt:lpstr>
      <vt:lpstr>Make ω a parameter</vt:lpstr>
      <vt:lpstr>Hyperparameters and hyperpriors</vt:lpstr>
      <vt:lpstr>The hierarchical model</vt:lpstr>
      <vt:lpstr>PowerPoint Presentation</vt:lpstr>
      <vt:lpstr>Chemical shift data: theory and experiment</vt:lpstr>
      <vt:lpstr>Chemical shift data: theory and experiment</vt:lpstr>
      <vt:lpstr>The pooled model</vt:lpstr>
      <vt:lpstr>The unpooled model</vt:lpstr>
      <vt:lpstr>The hierarchical model</vt:lpstr>
      <vt:lpstr>Comparing the models</vt:lpstr>
      <vt:lpstr>Comparing the code</vt:lpstr>
      <vt:lpstr>PowerPoint Presentation</vt:lpstr>
      <vt:lpstr>Hyperparameters are just parameters</vt:lpstr>
      <vt:lpstr>The parameters and hyperparameters are related</vt:lpstr>
      <vt:lpstr>Summary statistics of the parameters</vt:lpstr>
      <vt:lpstr>Non-hierarchical models results for μ</vt:lpstr>
      <vt:lpstr>Hierarchical model results for μ</vt:lpstr>
      <vt:lpstr>Hierarchical models create data-driven narrow priors</vt:lpstr>
      <vt:lpstr>Shrinkage and reduced uncertainty</vt:lpstr>
      <vt:lpstr>PowerPoint Presentation</vt:lpstr>
      <vt:lpstr>Benefits and pitfalls of hierarchical models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97</cp:revision>
  <cp:lastPrinted>2025-04-11T17:24:46Z</cp:lastPrinted>
  <dcterms:created xsi:type="dcterms:W3CDTF">2016-03-07T06:16:50Z</dcterms:created>
  <dcterms:modified xsi:type="dcterms:W3CDTF">2025-04-12T14:44:12Z</dcterms:modified>
</cp:coreProperties>
</file>