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9" r:id="rId19"/>
    <p:sldId id="304" r:id="rId20"/>
    <p:sldId id="305" r:id="rId21"/>
    <p:sldId id="307" r:id="rId22"/>
    <p:sldId id="308" r:id="rId23"/>
    <p:sldId id="531" r:id="rId24"/>
    <p:sldId id="540" r:id="rId25"/>
    <p:sldId id="413" r:id="rId26"/>
    <p:sldId id="532" r:id="rId27"/>
    <p:sldId id="349" r:id="rId28"/>
    <p:sldId id="402" r:id="rId29"/>
    <p:sldId id="564" r:id="rId30"/>
    <p:sldId id="530" r:id="rId31"/>
    <p:sldId id="559" r:id="rId32"/>
    <p:sldId id="561" r:id="rId33"/>
    <p:sldId id="563" r:id="rId34"/>
    <p:sldId id="560" r:id="rId35"/>
    <p:sldId id="562" r:id="rId36"/>
    <p:sldId id="541" r:id="rId37"/>
    <p:sldId id="529" r:id="rId38"/>
    <p:sldId id="533" r:id="rId39"/>
    <p:sldId id="375" r:id="rId40"/>
    <p:sldId id="376" r:id="rId41"/>
    <p:sldId id="378" r:id="rId42"/>
    <p:sldId id="534" r:id="rId43"/>
    <p:sldId id="557" r:id="rId44"/>
    <p:sldId id="572" r:id="rId45"/>
    <p:sldId id="558" r:id="rId46"/>
    <p:sldId id="573" r:id="rId47"/>
    <p:sldId id="574" r:id="rId48"/>
    <p:sldId id="575" r:id="rId49"/>
    <p:sldId id="565" r:id="rId50"/>
    <p:sldId id="566" r:id="rId51"/>
    <p:sldId id="567" r:id="rId52"/>
    <p:sldId id="571" r:id="rId53"/>
    <p:sldId id="568" r:id="rId54"/>
    <p:sldId id="569" r:id="rId55"/>
    <p:sldId id="570" r:id="rId56"/>
    <p:sldId id="542" r:id="rId57"/>
    <p:sldId id="535" r:id="rId58"/>
    <p:sldId id="536" r:id="rId59"/>
    <p:sldId id="537" r:id="rId60"/>
    <p:sldId id="538" r:id="rId61"/>
    <p:sldId id="311" r:id="rId62"/>
    <p:sldId id="576" r:id="rId63"/>
    <p:sldId id="577" r:id="rId64"/>
    <p:sldId id="578" r:id="rId65"/>
    <p:sldId id="579" r:id="rId66"/>
    <p:sldId id="580" r:id="rId67"/>
    <p:sldId id="581" r:id="rId68"/>
    <p:sldId id="582" r:id="rId6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2.wmf"/><Relationship Id="rId14" Type="http://schemas.openxmlformats.org/officeDocument/2006/relationships/image" Target="../media/image9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8.wmf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7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2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26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FC072-95D9-D2D5-AFCB-DB81A55757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79831-A779-EC98-7292-77AB36E259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B78DE-D4F4-9F65-018B-CDE416DADE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7" y="3220676"/>
            <a:ext cx="2888966" cy="2179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6E73D-1E73-BC2A-C248-C57EB8B893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3C538-25F6-0C86-8122-540025E53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57200" progId="Equation.DSMT4">
                  <p:embed/>
                </p:oleObj>
              </mc:Choice>
              <mc:Fallback>
                <p:oleObj name="Equation" r:id="rId2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5C2280-3094-6972-EA6D-A8150CAA2D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7" y="3220676"/>
            <a:ext cx="2888966" cy="217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A0D5-1270-C05E-C773-ACA98A8D9A5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5EED4-4033-7521-EA4C-35086FDF601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8FC78-BCD8-6F03-417C-C22B6FE1F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6211" y="3220676"/>
            <a:ext cx="2888966" cy="21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PPL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4DABA-9ACA-F535-F87A-302BD277AC56}"/>
              </a:ext>
            </a:extLst>
          </p:cNvPr>
          <p:cNvSpPr txBox="1"/>
          <p:nvPr/>
        </p:nvSpPr>
        <p:spPr>
          <a:xfrm>
            <a:off x="838200" y="2547883"/>
            <a:ext cx="375244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[N] y;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mu;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Priors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mu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sigma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Likelihood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(mu,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8FED-7702-EE17-11E1-5E9C301B1100}"/>
              </a:ext>
            </a:extLst>
          </p:cNvPr>
          <p:cNvSpPr txBox="1"/>
          <p:nvPr/>
        </p:nvSpPr>
        <p:spPr>
          <a:xfrm>
            <a:off x="6097622" y="2547883"/>
            <a:ext cx="60943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chain_prop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235" y="3747777"/>
            <a:ext cx="11404289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CB749-38A6-8B0E-C19A-508D821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PyMC’s</a:t>
            </a:r>
            <a:r>
              <a:rPr lang="en-US" dirty="0"/>
              <a:t> modeling back end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16D0-95D8-E989-3DFB-14211E3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5" y="1734314"/>
            <a:ext cx="8607923" cy="4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6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Focused on fast computation for large matrixes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Symbolic tensor manipulation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BAB-79B4-A6B1-BEF5-2A45076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 is a matrix that keeps track of partial derivatives for vector functions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046C-AA8B-8CA9-C809-BFCE23C7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27" y="2287057"/>
            <a:ext cx="5355280" cy="36311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1F68A8-FF81-5E99-A9E0-57C2BAC03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0533" y="2433331"/>
          <a:ext cx="3850217" cy="34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74640" progId="Equation.DSMT4">
                  <p:embed/>
                </p:oleObj>
              </mc:Choice>
              <mc:Fallback>
                <p:oleObj name="Equation" r:id="rId3" imgW="1739880" imgH="1574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1F68A8-FF81-5E99-A9E0-57C2BAC03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0533" y="2433331"/>
                        <a:ext cx="3850217" cy="348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27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5126-1892-3EF7-01BA-94863F0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B22-990C-A51E-E8B6-0654F8A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tensor generalizes the Jacobian to keep track of partial derivatives for matrix functions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13E8-1DD9-CC33-7E2B-53BA17E7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5" y="2579157"/>
            <a:ext cx="5549055" cy="333904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28CF83-07B9-1F03-6A23-F53E3090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123" y="3317345"/>
          <a:ext cx="2947644" cy="15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507960" progId="Equation.DSMT4">
                  <p:embed/>
                </p:oleObj>
              </mc:Choice>
              <mc:Fallback>
                <p:oleObj name="Equation" r:id="rId3" imgW="93960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328CF83-07B9-1F03-6A23-F53E3090F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123" y="3317345"/>
                        <a:ext cx="2947644" cy="159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540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413-320D-D3EE-6093-47AC8E0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is important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0D8A-CFCB-4014-E85F-252D0EB3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Modern machine learning does calculations with very large multi-dimensional matrixes</a:t>
            </a:r>
          </a:p>
          <a:p>
            <a:r>
              <a:rPr lang="en-US" sz="2400" dirty="0"/>
              <a:t>Probabilistic models are nodes with multi-dimensional input and output</a:t>
            </a:r>
          </a:p>
          <a:p>
            <a:endParaRPr lang="en-US" sz="2400" dirty="0"/>
          </a:p>
          <a:p>
            <a:r>
              <a:rPr lang="en-US" sz="2400" dirty="0"/>
              <a:t>Both fields need automatic differentiation!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076285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69000-6425-81B7-5481-9489E2BCDC65}"/>
              </a:ext>
            </a:extLst>
          </p:cNvPr>
          <p:cNvSpPr txBox="1"/>
          <p:nvPr/>
        </p:nvSpPr>
        <p:spPr>
          <a:xfrm>
            <a:off x="1226239" y="4998968"/>
            <a:ext cx="56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size</a:t>
            </a:r>
            <a:endParaRPr lang="en-IL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69A9A-9B6E-F291-2A6D-55B789A392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4209036"/>
            <a:ext cx="3191811" cy="98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8794F-9B17-1184-2CC1-8BBCF4AA814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5070633"/>
            <a:ext cx="3439809" cy="128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AA7CF-E34C-AC04-998C-8D7659FDF3A7}"/>
              </a:ext>
            </a:extLst>
          </p:cNvPr>
          <p:cNvSpPr txBox="1"/>
          <p:nvPr/>
        </p:nvSpPr>
        <p:spPr>
          <a:xfrm>
            <a:off x="905812" y="459885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type</a:t>
            </a:r>
            <a:endParaRPr lang="en-IL" sz="20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6935A-AB59-4F0F-CEC0-512605963F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55349" y="4031321"/>
            <a:ext cx="3511173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5ED27-C544-C3D0-A8AE-287F1A9B563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55349" y="4798913"/>
            <a:ext cx="3679124" cy="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D01079-E63B-0510-A13F-910157AD80EE}"/>
              </a:ext>
            </a:extLst>
          </p:cNvPr>
          <p:cNvSpPr txBox="1"/>
          <p:nvPr/>
        </p:nvSpPr>
        <p:spPr>
          <a:xfrm>
            <a:off x="721168" y="5399078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parameters</a:t>
            </a:r>
            <a:endParaRPr lang="en-IL" sz="20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0B8125-5A94-72A7-8882-9D8C05F681B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4625625"/>
            <a:ext cx="2964142" cy="973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437B96-EFAE-0DDD-278E-605B9E63B3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5456533"/>
            <a:ext cx="3108091" cy="142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D5A7F-BE45-81D3-DDC4-6DDDAB9AB7F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102380" y="5599133"/>
            <a:ext cx="3108091" cy="33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8FE67-9B7B-17CD-CDCA-C1C548C7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7ACB2-7165-75E3-BF48-DC32AD5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835C-6839-DF65-9067-82E65B6D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2f Frequentist vs Bayesian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D590-8A51-C3AA-B1AE-53F99B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61D0-7B62-1860-9766-70A030B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08007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DFC-114C-8E77-4886-53DB272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analysis requires a prior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665-CA6C-C877-A061-43B3194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prior has advantages:</a:t>
            </a:r>
          </a:p>
          <a:p>
            <a:pPr lvl="1"/>
            <a:r>
              <a:rPr lang="en-US"/>
              <a:t>It allows us to do Bayesian analysis and get a posterior</a:t>
            </a:r>
          </a:p>
          <a:p>
            <a:pPr lvl="2"/>
            <a:r>
              <a:rPr lang="en-US"/>
              <a:t>The posterior is a distribution that shows how credible different possibilities are</a:t>
            </a:r>
          </a:p>
          <a:p>
            <a:pPr lvl="2"/>
            <a:r>
              <a:rPr lang="en-US"/>
              <a:t>The posterior allows us to characterize our uncertainty</a:t>
            </a:r>
          </a:p>
          <a:p>
            <a:pPr lvl="1"/>
            <a:r>
              <a:rPr lang="en-US"/>
              <a:t>Posteriors average over priors</a:t>
            </a:r>
          </a:p>
          <a:p>
            <a:pPr lvl="2"/>
            <a:r>
              <a:rPr lang="en-US"/>
              <a:t>This means taking into account different possibilities</a:t>
            </a:r>
          </a:p>
          <a:p>
            <a:pPr lvl="2"/>
            <a:r>
              <a:rPr lang="en-US"/>
              <a:t>Makes conclusions more robust</a:t>
            </a:r>
          </a:p>
          <a:p>
            <a:pPr lvl="1"/>
            <a:r>
              <a:rPr lang="en-US"/>
              <a:t>Priors can regularize our results</a:t>
            </a:r>
          </a:p>
          <a:p>
            <a:pPr lvl="2"/>
            <a:r>
              <a:rPr lang="en-US"/>
              <a:t>That is, they allow more efficient and robust inference</a:t>
            </a:r>
          </a:p>
          <a:p>
            <a:pPr lvl="2"/>
            <a:r>
              <a:rPr lang="en-US"/>
              <a:t>Less overfitting (we will talk about overfitting)</a:t>
            </a:r>
          </a:p>
          <a:p>
            <a:pPr lvl="1"/>
            <a:r>
              <a:rPr lang="en-US"/>
              <a:t>Thinking about a prior requires you to think about the problem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699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C55-9684-56AA-7C91-FBF9A09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analysis rejects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5C2F-905E-10B7-2266-C38583B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r>
              <a:rPr lang="en-US"/>
              <a:t>Frequentists wanted an objective approach</a:t>
            </a:r>
          </a:p>
          <a:p>
            <a:pPr lvl="1"/>
            <a:r>
              <a:rPr lang="en-US"/>
              <a:t>Everyone must reach the same conclusion</a:t>
            </a:r>
          </a:p>
          <a:p>
            <a:pPr lvl="1"/>
            <a:r>
              <a:rPr lang="en-US"/>
              <a:t>No matter how weak the evidence</a:t>
            </a:r>
          </a:p>
          <a:p>
            <a:r>
              <a:rPr lang="en-US"/>
              <a:t>No prior means no distribution</a:t>
            </a:r>
          </a:p>
          <a:p>
            <a:pPr lvl="1"/>
            <a:r>
              <a:rPr lang="en-US"/>
              <a:t>Frequentist approaches focus on estimation</a:t>
            </a:r>
          </a:p>
          <a:p>
            <a:pPr lvl="1"/>
            <a:r>
              <a:rPr lang="en-US"/>
              <a:t>The idea is to find the best estimate</a:t>
            </a:r>
          </a:p>
          <a:p>
            <a:pPr lvl="2"/>
            <a:r>
              <a:rPr lang="en-US"/>
              <a:t>Often there are many choices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4A1972-36EC-F42B-5096-45DCCE1A5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5632" y="5186362"/>
          <a:ext cx="1291167" cy="117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93480" progId="Equation.DSMT4">
                  <p:embed/>
                </p:oleObj>
              </mc:Choice>
              <mc:Fallback>
                <p:oleObj name="Equation" r:id="rId2" imgW="43164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4A1972-36EC-F42B-5096-45DCCE1A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632" y="5186362"/>
                        <a:ext cx="1291167" cy="117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41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3448-2F0C-EA39-6B67-1F7DE4F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FCF-C874-480A-8150-068A29D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80D-6F22-17FD-58E2-0B8DFBF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endParaRPr lang="en-US"/>
          </a:p>
          <a:p>
            <a:pPr lvl="1"/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0C38B3-9F53-79C3-A22A-CFB69BB3C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30120" progId="Equation.DSMT4">
                  <p:embed/>
                </p:oleObj>
              </mc:Choice>
              <mc:Fallback>
                <p:oleObj name="Equation" r:id="rId2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0C38B3-9F53-79C3-A22A-CFB69BB3C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CD720D-ACB9-6AC7-D239-4B9C03CB4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5641" y="3094273"/>
          <a:ext cx="5197305" cy="8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82400" progId="Equation.DSMT4">
                  <p:embed/>
                </p:oleObj>
              </mc:Choice>
              <mc:Fallback>
                <p:oleObj name="Equation" r:id="rId4" imgW="30477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CD720D-ACB9-6AC7-D239-4B9C03CB4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641" y="3094273"/>
                        <a:ext cx="5197305" cy="82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1FF0A4-4410-8CAF-186C-08AC62908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4298234"/>
          <a:ext cx="53244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1FF0A4-4410-8CAF-186C-08AC62908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25" y="4298234"/>
                        <a:ext cx="53244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653609-8F10-6981-32B9-9BDBEBE80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7" y="2250768"/>
          <a:ext cx="4376279" cy="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317160" progId="Equation.DSMT4">
                  <p:embed/>
                </p:oleObj>
              </mc:Choice>
              <mc:Fallback>
                <p:oleObj name="Equation" r:id="rId8" imgW="168876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653609-8F10-6981-32B9-9BDBEBE80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5137" y="2250768"/>
                        <a:ext cx="4376279" cy="82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D8BCBBC-53E8-F15A-DC79-C66407DCA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4367213"/>
          <a:ext cx="1595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D8BCBBC-53E8-F15A-DC79-C66407DCA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75" y="4367213"/>
                        <a:ext cx="1595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5B1A4D-BE17-F231-89BB-F0904FD90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692" y="5460945"/>
          <a:ext cx="1595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406080" progId="Equation.DSMT4">
                  <p:embed/>
                </p:oleObj>
              </mc:Choice>
              <mc:Fallback>
                <p:oleObj name="Equation" r:id="rId12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B1A4D-BE17-F231-89BB-F0904FD90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5692" y="5460945"/>
                        <a:ext cx="15954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/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/>
                  <a:t>: the derivative is 0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blipFill>
                <a:blip r:embed="rId14"/>
                <a:stretch>
                  <a:fillRect l="-2568" t="-6329" b="-278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006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153-601B-AE20-59A5-78CE26D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05-224B-4AC4-DA7F-6B5725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(2)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</p:spPr>
            <p:txBody>
              <a:bodyPr/>
              <a:lstStyle/>
              <a:p>
                <a:r>
                  <a:rPr lang="en-US"/>
                  <a:t>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pPr lvl="1"/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  <a:blipFill>
                <a:blip r:embed="rId2"/>
                <a:stretch>
                  <a:fillRect l="-1043" t="-146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615213-393B-D28B-E021-6E1341C9E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30120" progId="Equation.DSMT4">
                  <p:embed/>
                </p:oleObj>
              </mc:Choice>
              <mc:Fallback>
                <p:oleObj name="Equation" r:id="rId3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615213-393B-D28B-E021-6E1341C9E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428680-B478-80E9-83C8-B29238BA6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3217863"/>
          <a:ext cx="1595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428680-B478-80E9-83C8-B29238BA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363" y="3217863"/>
                        <a:ext cx="15954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16B3CA-B89B-AAD8-7038-0543E9C6F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4474447"/>
          <a:ext cx="2686980" cy="6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304560" progId="Equation.DSMT4">
                  <p:embed/>
                </p:oleObj>
              </mc:Choice>
              <mc:Fallback>
                <p:oleObj name="Equation" r:id="rId7" imgW="12315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16B3CA-B89B-AAD8-7038-0543E9C6F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4474447"/>
                        <a:ext cx="2686980" cy="6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1E961-C52C-271B-B2CE-13D101485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221" y="5191243"/>
          <a:ext cx="1247246" cy="55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1E961-C52C-271B-B2CE-13D101485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221" y="5191243"/>
                        <a:ext cx="1247246" cy="557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F0A397-E3E0-A6C6-D55E-BB1AB3EBE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220" y="5801198"/>
          <a:ext cx="910167" cy="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F0A397-E3E0-A6C6-D55E-BB1AB3EB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220" y="5801198"/>
                        <a:ext cx="910167" cy="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2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988-92C5-54C5-3C2B-998F8A7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3EF9-8405-B777-73E4-4972E9B4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508"/>
          </a:xfrm>
        </p:spPr>
        <p:txBody>
          <a:bodyPr/>
          <a:lstStyle/>
          <a:p>
            <a:r>
              <a:rPr lang="en-US"/>
              <a:t>Choose a uniform prior</a:t>
            </a:r>
          </a:p>
          <a:p>
            <a:r>
              <a:rPr lang="en-US"/>
              <a:t>Take the mode of the posterior and throw away the rest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A1854-F302-C300-CA49-175DAAA11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036623"/>
          <a:ext cx="6201833" cy="6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79360" progId="Equation.DSMT4">
                  <p:embed/>
                </p:oleObj>
              </mc:Choice>
              <mc:Fallback>
                <p:oleObj name="Equation" r:id="rId2" imgW="25146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EA1854-F302-C300-CA49-175DAAA11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3036623"/>
                        <a:ext cx="6201833" cy="68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B187C-D3F2-77D5-82DD-0D3B3F764C50}"/>
              </a:ext>
            </a:extLst>
          </p:cNvPr>
          <p:cNvSpPr txBox="1"/>
          <p:nvPr/>
        </p:nvSpPr>
        <p:spPr>
          <a:xfrm>
            <a:off x="3242733" y="3875206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Assume uniform prior</a:t>
            </a:r>
            <a:endParaRPr lang="en-IL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12F251-4EAD-8FD8-A978-C6472EA06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5708" y="4353486"/>
          <a:ext cx="2479808" cy="5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DSMT4">
                  <p:embed/>
                </p:oleObj>
              </mc:Choice>
              <mc:Fallback>
                <p:oleObj name="Equation" r:id="rId4" imgW="115560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12F251-4EAD-8FD8-A978-C6472EA06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708" y="4353486"/>
                        <a:ext cx="2479808" cy="5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13DAE-7EB8-F909-874F-9396C151FA17}"/>
              </a:ext>
            </a:extLst>
          </p:cNvPr>
          <p:cNvSpPr txBox="1"/>
          <p:nvPr/>
        </p:nvSpPr>
        <p:spPr>
          <a:xfrm>
            <a:off x="3187896" y="5119105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 up with maximum likelihood </a:t>
            </a:r>
            <a:r>
              <a:rPr lang="en-US" sz="2400" err="1"/>
              <a:t>esitmate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573017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728-A7C8-8371-7470-8FE58EF4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ABC-4C6B-2FEA-FA25-16131A7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52B-9CCE-94A8-4E61-2936A4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842"/>
          </a:xfrm>
        </p:spPr>
        <p:txBody>
          <a:bodyPr>
            <a:normAutofit/>
          </a:bodyPr>
          <a:lstStyle/>
          <a:p>
            <a:r>
              <a:rPr lang="en-US"/>
              <a:t>Frequentism does choose a prior</a:t>
            </a:r>
          </a:p>
          <a:p>
            <a:pPr lvl="1"/>
            <a:r>
              <a:rPr lang="en-US"/>
              <a:t>Just not always the best one</a:t>
            </a:r>
          </a:p>
          <a:p>
            <a:r>
              <a:rPr lang="en-US"/>
              <a:t>Maximum likelihood is a summary of the posterior for this prior</a:t>
            </a:r>
          </a:p>
          <a:p>
            <a:pPr lvl="1"/>
            <a:r>
              <a:rPr lang="en-US"/>
              <a:t>Just not always the best one</a:t>
            </a:r>
          </a:p>
          <a:p>
            <a:pPr lvl="1"/>
            <a:endParaRPr lang="en-US"/>
          </a:p>
          <a:p>
            <a:r>
              <a:rPr lang="en-US"/>
              <a:t>Frequentism is like do Bayesian statistics badly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2175</Words>
  <Application>Microsoft Office PowerPoint</Application>
  <PresentationFormat>Widescreen</PresentationFormat>
  <Paragraphs>362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PyMC’s modeling back end</vt:lpstr>
      <vt:lpstr>PyMC originally built on a deep learning framework</vt:lpstr>
      <vt:lpstr>The Jacobian is a matrix that keeps track of partial derivatives for vector functions</vt:lpstr>
      <vt:lpstr>A tensor generalizes the Jacobian to keep track of partial derivatives for matrix functions</vt:lpstr>
      <vt:lpstr>Tensor processing is important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  <vt:lpstr>PowerPoint Presentation</vt:lpstr>
      <vt:lpstr>Bayesian analysis requires a prior</vt:lpstr>
      <vt:lpstr>Frequentist analysis rejects priors</vt:lpstr>
      <vt:lpstr>Maximum likelihood estimation</vt:lpstr>
      <vt:lpstr>Maximum likelihood estimation (2)</vt:lpstr>
      <vt:lpstr>The frequentist estimate through Bayesian eyes</vt:lpstr>
      <vt:lpstr>The frequentist estimate through Bayesian eyes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12</cp:revision>
  <cp:lastPrinted>2025-03-02T19:02:30Z</cp:lastPrinted>
  <dcterms:created xsi:type="dcterms:W3CDTF">2016-03-07T06:16:50Z</dcterms:created>
  <dcterms:modified xsi:type="dcterms:W3CDTF">2025-04-02T00:01:14Z</dcterms:modified>
</cp:coreProperties>
</file>